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15"/>
  </p:notesMasterIdLst>
  <p:handoutMasterIdLst>
    <p:handoutMasterId r:id="rId16"/>
  </p:handoutMasterIdLst>
  <p:sldIdLst>
    <p:sldId id="291" r:id="rId4"/>
    <p:sldId id="259" r:id="rId5"/>
    <p:sldId id="297" r:id="rId6"/>
    <p:sldId id="298" r:id="rId7"/>
    <p:sldId id="310" r:id="rId8"/>
    <p:sldId id="311" r:id="rId9"/>
    <p:sldId id="312" r:id="rId10"/>
    <p:sldId id="301" r:id="rId11"/>
    <p:sldId id="313" r:id="rId12"/>
    <p:sldId id="290" r:id="rId13"/>
    <p:sldId id="28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AE8"/>
    <a:srgbClr val="8238BA"/>
    <a:srgbClr val="026AD4"/>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744" y="36"/>
      </p:cViewPr>
      <p:guideLst>
        <p:guide orient="horz" pos="2160"/>
        <p:guide pos="2867"/>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5/25/2021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175" indent="-182880">
              <a:buFont typeface="Wingdings" panose="05000000000000000000" pitchFamily="2" charset="2"/>
              <a:buChar char="Ø"/>
              <a:defRPr/>
            </a:lvl2pPr>
            <a:lvl3pPr marL="567055"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t>5/25/2021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295"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295"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295" lvl="1" indent="0" algn="ctr">
              <a:buNone/>
            </a:pPr>
            <a:endParaRPr lang="en-US" sz="2800" dirty="0" smtClean="0">
              <a:latin typeface="Times New Roman" panose="02020603050405020304" pitchFamily="18" charset="0"/>
              <a:cs typeface="Times New Roman" panose="02020603050405020304" pitchFamily="18" charset="0"/>
            </a:endParaRPr>
          </a:p>
          <a:p>
            <a:pPr marL="201295" lvl="1" indent="0" algn="ctr">
              <a:buNone/>
            </a:pPr>
            <a:r>
              <a:rPr lang="en-US" sz="2800" dirty="0" smtClean="0">
                <a:latin typeface="Times New Roman" panose="02020603050405020304" pitchFamily="18" charset="0"/>
                <a:cs typeface="Times New Roman" panose="02020603050405020304" pitchFamily="18" charset="0"/>
              </a:rPr>
              <a:t>Lecture # 18</a:t>
            </a:r>
          </a:p>
          <a:p>
            <a:pPr marL="201295" lvl="1" indent="0">
              <a:buNone/>
            </a:pPr>
            <a:endParaRPr lang="en-US" dirty="0" smtClean="0"/>
          </a:p>
          <a:p>
            <a:pPr marL="201295" lvl="1" indent="0" algn="ctr">
              <a:buNone/>
            </a:pPr>
            <a:r>
              <a:rPr lang="en-US" dirty="0" smtClean="0">
                <a:latin typeface="Times New Roman" panose="02020603050405020304" pitchFamily="18" charset="0"/>
                <a:cs typeface="Times New Roman" panose="02020603050405020304" pitchFamily="18" charset="0"/>
              </a:rPr>
              <a:t>By</a:t>
            </a:r>
          </a:p>
          <a:p>
            <a:pPr marL="201295" lvl="1" indent="0" algn="ctr">
              <a:buNone/>
            </a:pPr>
            <a:r>
              <a:rPr lang="en-US" dirty="0" smtClean="0">
                <a:latin typeface="Times New Roman" panose="02020603050405020304" pitchFamily="18" charset="0"/>
                <a:cs typeface="Times New Roman" panose="02020603050405020304" pitchFamily="18" charset="0"/>
              </a:rPr>
              <a:t>ISLAM ZADA</a:t>
            </a:r>
          </a:p>
          <a:p>
            <a:pPr marL="201295" lvl="1" indent="0">
              <a:buNone/>
            </a:pPr>
            <a:endParaRPr lang="en-US" dirty="0" smtClean="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295"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mtClean="0"/>
              <a:t>Mcgraw.Hill.Software_Project_Management_2nd_Edition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a:xfrm>
            <a:off x="3505200" y="838200"/>
            <a:ext cx="5283522" cy="5791200"/>
          </a:xfrm>
        </p:spPr>
        <p:txBody>
          <a:bodyPr/>
          <a:lstStyle/>
          <a:p>
            <a:endParaRPr lang="en-US" dirty="0" smtClean="0"/>
          </a:p>
          <a:p>
            <a:r>
              <a:rPr lang="en-US" dirty="0"/>
              <a:t>Market Segmentation.</a:t>
            </a:r>
            <a:endParaRPr lang="en-US" dirty="0" smtClean="0"/>
          </a:p>
          <a:p>
            <a:r>
              <a:rPr lang="en-US" dirty="0"/>
              <a:t>Types of Market </a:t>
            </a:r>
            <a:r>
              <a:rPr lang="en-US" dirty="0" smtClean="0"/>
              <a:t>Segmentation</a:t>
            </a:r>
          </a:p>
          <a:p>
            <a:pPr marL="201295" lvl="1" indent="0">
              <a:buNone/>
            </a:pPr>
            <a:r>
              <a:rPr lang="en-US" dirty="0" smtClean="0"/>
              <a:t>  </a:t>
            </a:r>
            <a:r>
              <a:rPr lang="en-US" dirty="0"/>
              <a:t>1.	Geographic</a:t>
            </a:r>
          </a:p>
          <a:p>
            <a:pPr marL="201295" lvl="1" indent="0">
              <a:buNone/>
            </a:pPr>
            <a:r>
              <a:rPr lang="en-US" dirty="0" smtClean="0"/>
              <a:t>  2</a:t>
            </a:r>
            <a:r>
              <a:rPr lang="en-US" dirty="0"/>
              <a:t>.	Demographic</a:t>
            </a:r>
          </a:p>
          <a:p>
            <a:pPr marL="201295" lvl="1" indent="0">
              <a:buNone/>
            </a:pPr>
            <a:r>
              <a:rPr lang="en-US" dirty="0" smtClean="0"/>
              <a:t>  3</a:t>
            </a:r>
            <a:r>
              <a:rPr lang="en-US" dirty="0"/>
              <a:t>.	Psychographic</a:t>
            </a:r>
          </a:p>
          <a:p>
            <a:pPr marL="201295" lvl="1" indent="0">
              <a:buNone/>
            </a:pPr>
            <a:r>
              <a:rPr lang="en-US" dirty="0" smtClean="0"/>
              <a:t>  4</a:t>
            </a:r>
            <a:r>
              <a:rPr lang="en-US" dirty="0"/>
              <a:t>.	</a:t>
            </a:r>
            <a:r>
              <a:rPr lang="en-US" dirty="0" smtClean="0"/>
              <a:t>Behavioristic</a:t>
            </a:r>
          </a:p>
          <a:p>
            <a:pPr marL="91440" lvl="1" indent="-91440">
              <a:spcBef>
                <a:spcPts val="1200"/>
              </a:spcBef>
              <a:spcAft>
                <a:spcPts val="200"/>
              </a:spcAft>
              <a:buSzPct val="100000"/>
              <a:buFont typeface="Wingdings" panose="05000000000000000000" pitchFamily="2" charset="2"/>
              <a:buChar char="ü"/>
            </a:pPr>
            <a:r>
              <a:rPr lang="en-US" sz="2200" dirty="0"/>
              <a:t>Advantages (benefits) of Market </a:t>
            </a:r>
            <a:r>
              <a:rPr lang="en-US" sz="2200" dirty="0" smtClean="0"/>
              <a:t>Segmentation</a:t>
            </a:r>
          </a:p>
          <a:p>
            <a:pPr marL="91440" lvl="1" indent="-91440">
              <a:spcBef>
                <a:spcPts val="1200"/>
              </a:spcBef>
              <a:spcAft>
                <a:spcPts val="200"/>
              </a:spcAft>
              <a:buSzPct val="100000"/>
              <a:buFont typeface="Wingdings" panose="05000000000000000000" pitchFamily="2" charset="2"/>
              <a:buChar char="ü"/>
            </a:pPr>
            <a:r>
              <a:rPr lang="en-US" sz="2200" dirty="0"/>
              <a:t>Disadvantages (demerits) of Market Segmentation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 y="0"/>
            <a:ext cx="9144000" cy="640081"/>
          </a:xfrm>
        </p:spPr>
        <p:txBody>
          <a:bodyPr>
            <a:normAutofit fontScale="90000"/>
          </a:bodyPr>
          <a:lstStyle/>
          <a:p>
            <a:r>
              <a:rPr lang="en-US" dirty="0"/>
              <a:t>Define Market Segmentation </a:t>
            </a:r>
            <a:r>
              <a:rPr lang="en-US" dirty="0" smtClean="0"/>
              <a:t>and Bases </a:t>
            </a:r>
            <a:r>
              <a:rPr lang="en-US" dirty="0"/>
              <a:t>for </a:t>
            </a:r>
            <a:r>
              <a:rPr lang="en-US" dirty="0" smtClean="0"/>
              <a:t>Segmentation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t>3</a:t>
            </a:fld>
            <a:endParaRPr lang="en-US" dirty="0"/>
          </a:p>
        </p:txBody>
      </p:sp>
      <p:sp>
        <p:nvSpPr>
          <p:cNvPr id="5" name="Content Placeholder 4"/>
          <p:cNvSpPr>
            <a:spLocks noGrp="1"/>
          </p:cNvSpPr>
          <p:nvPr>
            <p:ph idx="1"/>
          </p:nvPr>
        </p:nvSpPr>
        <p:spPr>
          <a:xfrm>
            <a:off x="35256" y="685800"/>
            <a:ext cx="9032544" cy="5611504"/>
          </a:xfrm>
        </p:spPr>
        <p:txBody>
          <a:bodyPr>
            <a:normAutofit/>
          </a:bodyPr>
          <a:lstStyle/>
          <a:p>
            <a:pPr marL="342900" algn="just">
              <a:lnSpc>
                <a:spcPct val="11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Market Segmentation:  </a:t>
            </a:r>
            <a:endParaRPr lang="en-US" sz="2600" dirty="0" smtClean="0">
              <a:solidFill>
                <a:srgbClr val="000000"/>
              </a:solidFill>
              <a:latin typeface="Times New Roman" panose="02020603050405020304" pitchFamily="18" charset="0"/>
              <a:cs typeface="Times New Roman" panose="02020603050405020304" pitchFamily="18" charset="0"/>
            </a:endParaRP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Market </a:t>
            </a:r>
            <a:r>
              <a:rPr lang="en-US" sz="2400" dirty="0">
                <a:solidFill>
                  <a:srgbClr val="000000"/>
                </a:solidFill>
                <a:latin typeface="Times New Roman" panose="02020603050405020304" pitchFamily="18" charset="0"/>
                <a:cs typeface="Times New Roman" panose="02020603050405020304" pitchFamily="18" charset="0"/>
              </a:rPr>
              <a:t>segmentation is a marketing strategy which involves dividing a broad target market into subsets of consumers, businesses, or countries that have, or are perceived to have, common needs, interests, and priorities, and then designing and implementing strategies to target them</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Market Segmentation</a:t>
            </a:r>
          </a:p>
        </p:txBody>
      </p:sp>
      <p:sp>
        <p:nvSpPr>
          <p:cNvPr id="4" name="Slide Number Placeholder 3"/>
          <p:cNvSpPr>
            <a:spLocks noGrp="1"/>
          </p:cNvSpPr>
          <p:nvPr>
            <p:ph type="sldNum" sz="quarter" idx="4"/>
          </p:nvPr>
        </p:nvSpPr>
        <p:spPr/>
        <p:txBody>
          <a:bodyPr/>
          <a:lstStyle/>
          <a:p>
            <a:fld id="{B6F15528-21DE-4FAA-801E-634DDDAF4B2B}" type="slidenum">
              <a:rPr lang="en-US" smtClean="0"/>
              <a:t>4</a:t>
            </a:fld>
            <a:endParaRPr lang="en-US" dirty="0"/>
          </a:p>
        </p:txBody>
      </p:sp>
      <p:sp>
        <p:nvSpPr>
          <p:cNvPr id="5" name="Content Placeholder 4"/>
          <p:cNvSpPr>
            <a:spLocks noGrp="1"/>
          </p:cNvSpPr>
          <p:nvPr>
            <p:ph idx="1"/>
          </p:nvPr>
        </p:nvSpPr>
        <p:spPr>
          <a:xfrm>
            <a:off x="35256" y="685800"/>
            <a:ext cx="9032544" cy="5611504"/>
          </a:xfrm>
        </p:spPr>
        <p:txBody>
          <a:bodyPr>
            <a:normAutofit fontScale="85000" lnSpcReduction="20000"/>
          </a:bodyPr>
          <a:lstStyle/>
          <a:p>
            <a:pPr marL="160020" indent="0" algn="just">
              <a:lnSpc>
                <a:spcPct val="150000"/>
              </a:lnSpc>
              <a:buNone/>
            </a:pPr>
            <a:r>
              <a:rPr lang="en-US" sz="2800" dirty="0" smtClean="0">
                <a:solidFill>
                  <a:srgbClr val="000000"/>
                </a:solidFill>
                <a:latin typeface="Times New Roman" panose="02020603050405020304" pitchFamily="18" charset="0"/>
                <a:cs typeface="Times New Roman" panose="02020603050405020304" pitchFamily="18" charset="0"/>
              </a:rPr>
              <a:t>1. </a:t>
            </a:r>
            <a:r>
              <a:rPr lang="en-US" sz="2800" b="1" dirty="0" smtClean="0">
                <a:solidFill>
                  <a:srgbClr val="000000"/>
                </a:solidFill>
                <a:latin typeface="Times New Roman" panose="02020603050405020304" pitchFamily="18" charset="0"/>
                <a:cs typeface="Times New Roman" panose="02020603050405020304" pitchFamily="18" charset="0"/>
              </a:rPr>
              <a:t>Geographic </a:t>
            </a:r>
            <a:r>
              <a:rPr lang="en-US" sz="2800" b="1" dirty="0">
                <a:solidFill>
                  <a:srgbClr val="000000"/>
                </a:solidFill>
                <a:latin typeface="Times New Roman" panose="02020603050405020304" pitchFamily="18" charset="0"/>
                <a:cs typeface="Times New Roman" panose="02020603050405020304" pitchFamily="18" charset="0"/>
              </a:rPr>
              <a:t>Segmentation: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ClrTx/>
              <a:buNone/>
            </a:pPr>
            <a:r>
              <a:rPr lang="en-US" sz="2100" dirty="0" smtClean="0">
                <a:solidFill>
                  <a:srgbClr val="000000"/>
                </a:solidFill>
                <a:latin typeface="Times New Roman" panose="02020603050405020304" pitchFamily="18" charset="0"/>
                <a:cs typeface="Times New Roman" panose="02020603050405020304" pitchFamily="18" charset="0"/>
              </a:rPr>
              <a:t>The following are some examples of geographic variables often used in segmentation</a:t>
            </a:r>
          </a:p>
          <a:p>
            <a:pPr marL="617220" indent="-457200" algn="just">
              <a:lnSpc>
                <a:spcPct val="150000"/>
              </a:lnSpc>
              <a:buClrTx/>
            </a:pPr>
            <a:r>
              <a:rPr lang="en-US" sz="2800" b="1" dirty="0" smtClean="0">
                <a:solidFill>
                  <a:srgbClr val="026AE8"/>
                </a:solidFill>
                <a:latin typeface="Times New Roman" panose="02020603050405020304" pitchFamily="18" charset="0"/>
                <a:cs typeface="Times New Roman" panose="02020603050405020304" pitchFamily="18" charset="0"/>
              </a:rPr>
              <a:t>Region</a:t>
            </a:r>
            <a:r>
              <a:rPr lang="en-US" sz="4000" b="0" dirty="0">
                <a:solidFill>
                  <a:srgbClr val="026AE8"/>
                </a:solidFill>
                <a:latin typeface="Times New Roman" panose="02020603050405020304" pitchFamily="18" charset="0"/>
                <a:cs typeface="Times New Roman" panose="02020603050405020304" pitchFamily="18" charset="0"/>
              </a:rPr>
              <a:t>: </a:t>
            </a:r>
            <a:r>
              <a:rPr lang="en-US" sz="2800" b="0" dirty="0">
                <a:solidFill>
                  <a:srgbClr val="000000"/>
                </a:solidFill>
                <a:latin typeface="Times New Roman" panose="02020603050405020304" pitchFamily="18" charset="0"/>
                <a:cs typeface="Times New Roman" panose="02020603050405020304" pitchFamily="18" charset="0"/>
              </a:rPr>
              <a:t>by continent, country, state, or even </a:t>
            </a:r>
            <a:r>
              <a:rPr lang="en-US" sz="2800" b="0" dirty="0" smtClean="0">
                <a:solidFill>
                  <a:srgbClr val="000000"/>
                </a:solidFill>
                <a:latin typeface="Times New Roman" panose="02020603050405020304" pitchFamily="18" charset="0"/>
                <a:cs typeface="Times New Roman" panose="02020603050405020304" pitchFamily="18" charset="0"/>
              </a:rPr>
              <a:t>neighborhood</a:t>
            </a:r>
          </a:p>
          <a:p>
            <a:pPr marL="617220" indent="-457200" algn="just">
              <a:lnSpc>
                <a:spcPct val="150000"/>
              </a:lnSpc>
              <a:buClrTx/>
            </a:pPr>
            <a:r>
              <a:rPr lang="en-US" sz="2800" b="1" dirty="0">
                <a:solidFill>
                  <a:srgbClr val="026AE8"/>
                </a:solidFill>
                <a:latin typeface="Times New Roman" panose="02020603050405020304" pitchFamily="18" charset="0"/>
                <a:cs typeface="Times New Roman" panose="02020603050405020304" pitchFamily="18" charset="0"/>
              </a:rPr>
              <a:t>Size of metropolitan area: </a:t>
            </a:r>
            <a:r>
              <a:rPr lang="en-US" sz="2800" dirty="0">
                <a:solidFill>
                  <a:srgbClr val="000000"/>
                </a:solidFill>
                <a:latin typeface="Times New Roman" panose="02020603050405020304" pitchFamily="18" charset="0"/>
                <a:cs typeface="Times New Roman" panose="02020603050405020304" pitchFamily="18" charset="0"/>
              </a:rPr>
              <a:t>segmented according to size of population</a:t>
            </a:r>
          </a:p>
          <a:p>
            <a:pPr marL="617220" indent="-457200" algn="just">
              <a:lnSpc>
                <a:spcPct val="150000"/>
              </a:lnSpc>
              <a:buClrTx/>
            </a:pPr>
            <a:r>
              <a:rPr lang="en-US" sz="2800" b="1" dirty="0">
                <a:solidFill>
                  <a:srgbClr val="026AE8"/>
                </a:solidFill>
                <a:latin typeface="Times New Roman" panose="02020603050405020304" pitchFamily="18" charset="0"/>
                <a:cs typeface="Times New Roman" panose="02020603050405020304" pitchFamily="18" charset="0"/>
              </a:rPr>
              <a:t>Population density: </a:t>
            </a:r>
            <a:r>
              <a:rPr lang="en-US" sz="2800" dirty="0">
                <a:solidFill>
                  <a:srgbClr val="000000"/>
                </a:solidFill>
                <a:latin typeface="Times New Roman" panose="02020603050405020304" pitchFamily="18" charset="0"/>
                <a:cs typeface="Times New Roman" panose="02020603050405020304" pitchFamily="18" charset="0"/>
              </a:rPr>
              <a:t>often classified as urban, suburban, or rural</a:t>
            </a:r>
          </a:p>
          <a:p>
            <a:pPr marL="617220" indent="-457200" algn="just">
              <a:lnSpc>
                <a:spcPct val="150000"/>
              </a:lnSpc>
              <a:buClrTx/>
            </a:pPr>
            <a:r>
              <a:rPr lang="en-US" sz="2800" b="1" dirty="0">
                <a:solidFill>
                  <a:srgbClr val="026AE8"/>
                </a:solidFill>
                <a:latin typeface="Times New Roman" panose="02020603050405020304" pitchFamily="18" charset="0"/>
                <a:cs typeface="Times New Roman" panose="02020603050405020304" pitchFamily="18" charset="0"/>
              </a:rPr>
              <a:t>Climate: </a:t>
            </a:r>
            <a:r>
              <a:rPr lang="en-US" sz="2800" dirty="0">
                <a:solidFill>
                  <a:srgbClr val="000000"/>
                </a:solidFill>
                <a:latin typeface="Times New Roman" panose="02020603050405020304" pitchFamily="18" charset="0"/>
                <a:cs typeface="Times New Roman" panose="02020603050405020304" pitchFamily="18" charset="0"/>
              </a:rPr>
              <a:t>according to weather patterns common to certain geographic regions</a:t>
            </a:r>
          </a:p>
          <a:p>
            <a:pPr marL="452755" lvl="2" indent="0" algn="just">
              <a:lnSpc>
                <a:spcPct val="150000"/>
              </a:lnSpc>
              <a:buNone/>
            </a:pPr>
            <a:endParaRPr lang="en-US"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40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Market Segmentation</a:t>
            </a:r>
          </a:p>
        </p:txBody>
      </p:sp>
      <p:sp>
        <p:nvSpPr>
          <p:cNvPr id="4" name="Slide Number Placeholder 3"/>
          <p:cNvSpPr>
            <a:spLocks noGrp="1"/>
          </p:cNvSpPr>
          <p:nvPr>
            <p:ph type="sldNum" sz="quarter" idx="4"/>
          </p:nvPr>
        </p:nvSpPr>
        <p:spPr/>
        <p:txBody>
          <a:bodyPr/>
          <a:lstStyle/>
          <a:p>
            <a:fld id="{B6F15528-21DE-4FAA-801E-634DDDAF4B2B}" type="slidenum">
              <a:rPr lang="en-US" smtClean="0"/>
              <a:t>5</a:t>
            </a:fld>
            <a:endParaRPr lang="en-US" dirty="0"/>
          </a:p>
        </p:txBody>
      </p:sp>
      <p:sp>
        <p:nvSpPr>
          <p:cNvPr id="5" name="Content Placeholder 4"/>
          <p:cNvSpPr>
            <a:spLocks noGrp="1"/>
          </p:cNvSpPr>
          <p:nvPr>
            <p:ph idx="1"/>
          </p:nvPr>
        </p:nvSpPr>
        <p:spPr>
          <a:xfrm>
            <a:off x="35256" y="685800"/>
            <a:ext cx="9032544" cy="5611504"/>
          </a:xfrm>
        </p:spPr>
        <p:txBody>
          <a:bodyPr>
            <a:normAutofit fontScale="92500" lnSpcReduction="10000"/>
          </a:bodyPr>
          <a:lstStyle/>
          <a:p>
            <a:pPr marL="160020" indent="0" algn="just">
              <a:lnSpc>
                <a:spcPct val="150000"/>
              </a:lnSpc>
              <a:buNone/>
            </a:pPr>
            <a:r>
              <a:rPr lang="en-US" sz="2800" dirty="0">
                <a:solidFill>
                  <a:srgbClr val="000000"/>
                </a:solidFill>
                <a:latin typeface="Times New Roman" panose="02020603050405020304" pitchFamily="18" charset="0"/>
                <a:cs typeface="Times New Roman" panose="02020603050405020304" pitchFamily="18" charset="0"/>
              </a:rPr>
              <a:t>2</a:t>
            </a: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Demographic Segmentation: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ClrTx/>
              <a:buNone/>
            </a:pPr>
            <a:r>
              <a:rPr lang="en-US" sz="1800" dirty="0" smtClean="0">
                <a:solidFill>
                  <a:srgbClr val="000000"/>
                </a:solidFill>
                <a:latin typeface="Times New Roman" panose="02020603050405020304" pitchFamily="18" charset="0"/>
                <a:cs typeface="Times New Roman" panose="02020603050405020304" pitchFamily="18" charset="0"/>
              </a:rPr>
              <a:t>Some </a:t>
            </a:r>
            <a:r>
              <a:rPr lang="en-US" sz="1800" dirty="0">
                <a:solidFill>
                  <a:srgbClr val="000000"/>
                </a:solidFill>
                <a:latin typeface="Times New Roman" panose="02020603050405020304" pitchFamily="18" charset="0"/>
                <a:cs typeface="Times New Roman" panose="02020603050405020304" pitchFamily="18" charset="0"/>
              </a:rPr>
              <a:t>demographic segmentation variables include</a:t>
            </a:r>
            <a:r>
              <a:rPr lang="en-US" sz="1800" dirty="0" smtClean="0">
                <a:solidFill>
                  <a:srgbClr val="000000"/>
                </a:solidFill>
                <a:latin typeface="Times New Roman" panose="02020603050405020304" pitchFamily="18" charset="0"/>
                <a:cs typeface="Times New Roman" panose="02020603050405020304" pitchFamily="18" charset="0"/>
              </a:rPr>
              <a:t>:</a:t>
            </a: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Age, Gender, Family size, Family lifecycle, </a:t>
            </a: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Generation</a:t>
            </a:r>
            <a:r>
              <a:rPr lang="en-US" sz="2000" b="0" dirty="0">
                <a:latin typeface="Times New Roman" panose="02020603050405020304" pitchFamily="18" charset="0"/>
                <a:cs typeface="Times New Roman" panose="02020603050405020304" pitchFamily="18" charset="0"/>
              </a:rPr>
              <a:t>: baby-boomers, Generation X, </a:t>
            </a:r>
            <a:r>
              <a:rPr lang="en-US" sz="2000" b="0" dirty="0" smtClean="0">
                <a:latin typeface="Times New Roman" panose="02020603050405020304" pitchFamily="18" charset="0"/>
                <a:cs typeface="Times New Roman" panose="02020603050405020304" pitchFamily="18" charset="0"/>
              </a:rPr>
              <a:t>etc., </a:t>
            </a: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Income, Occupation, Education, </a:t>
            </a: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Ethnicity, Nationality, Religion, Social class</a:t>
            </a: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Many of these variables have standard categories for their values. </a:t>
            </a: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For example, family lifecycle often is expressed as bachelor, married with no children (DINKS: Double Income, No Kids), full-nest, empty-nest, or solitary survivor. </a:t>
            </a: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Some of these categories have several stages, for example, full-nest I, II, or III depending on the age of the children.</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621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Market Segmentation</a:t>
            </a:r>
          </a:p>
        </p:txBody>
      </p:sp>
      <p:sp>
        <p:nvSpPr>
          <p:cNvPr id="4" name="Slide Number Placeholder 3"/>
          <p:cNvSpPr>
            <a:spLocks noGrp="1"/>
          </p:cNvSpPr>
          <p:nvPr>
            <p:ph type="sldNum" sz="quarter" idx="4"/>
          </p:nvPr>
        </p:nvSpPr>
        <p:spPr/>
        <p:txBody>
          <a:bodyPr/>
          <a:lstStyle/>
          <a:p>
            <a:fld id="{B6F15528-21DE-4FAA-801E-634DDDAF4B2B}" type="slidenum">
              <a:rPr lang="en-US" smtClean="0"/>
              <a:t>6</a:t>
            </a:fld>
            <a:endParaRPr lang="en-US" dirty="0"/>
          </a:p>
        </p:txBody>
      </p:sp>
      <p:sp>
        <p:nvSpPr>
          <p:cNvPr id="5" name="Content Placeholder 4"/>
          <p:cNvSpPr>
            <a:spLocks noGrp="1"/>
          </p:cNvSpPr>
          <p:nvPr>
            <p:ph idx="1"/>
          </p:nvPr>
        </p:nvSpPr>
        <p:spPr>
          <a:xfrm>
            <a:off x="35256" y="685800"/>
            <a:ext cx="9032544" cy="5611504"/>
          </a:xfrm>
        </p:spPr>
        <p:txBody>
          <a:bodyPr>
            <a:normAutofit/>
          </a:bodyPr>
          <a:lstStyle/>
          <a:p>
            <a:pPr marL="160020" indent="0" algn="just">
              <a:lnSpc>
                <a:spcPct val="150000"/>
              </a:lnSpc>
              <a:buNone/>
            </a:pPr>
            <a:r>
              <a:rPr lang="en-US" sz="2800" dirty="0" smtClean="0">
                <a:solidFill>
                  <a:srgbClr val="000000"/>
                </a:solidFill>
                <a:latin typeface="Times New Roman" panose="02020603050405020304" pitchFamily="18" charset="0"/>
                <a:cs typeface="Times New Roman" panose="02020603050405020304" pitchFamily="18" charset="0"/>
              </a:rPr>
              <a:t>3. </a:t>
            </a:r>
            <a:r>
              <a:rPr lang="en-US" sz="2800" dirty="0">
                <a:solidFill>
                  <a:srgbClr val="000000"/>
                </a:solidFill>
                <a:latin typeface="Times New Roman" panose="02020603050405020304" pitchFamily="18" charset="0"/>
                <a:cs typeface="Times New Roman" panose="02020603050405020304" pitchFamily="18" charset="0"/>
              </a:rPr>
              <a:t>Psychographic Segmentation: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Psychographic segmentation groups customers according to their lifestyle. </a:t>
            </a: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Activities, interests, and opinions (AIO) surveys are one tool for measuring lifestyle.</a:t>
            </a:r>
          </a:p>
          <a:p>
            <a:pPr marL="738505" lvl="2"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Some psychographic variables include:</a:t>
            </a: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Activities</a:t>
            </a:r>
            <a:endParaRPr lang="en-US" sz="2000" b="0" dirty="0">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Interests</a:t>
            </a:r>
            <a:endParaRPr lang="en-US" sz="2000" b="0" dirty="0">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Opinions</a:t>
            </a:r>
            <a:endParaRPr lang="en-US" sz="2000" b="0" dirty="0">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Attitudes</a:t>
            </a:r>
            <a:endParaRPr lang="en-US" sz="2000" b="0" dirty="0">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Values</a:t>
            </a:r>
            <a:endParaRPr lang="en-US"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630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Market Segmentation</a:t>
            </a:r>
          </a:p>
        </p:txBody>
      </p:sp>
      <p:sp>
        <p:nvSpPr>
          <p:cNvPr id="4" name="Slide Number Placeholder 3"/>
          <p:cNvSpPr>
            <a:spLocks noGrp="1"/>
          </p:cNvSpPr>
          <p:nvPr>
            <p:ph type="sldNum" sz="quarter" idx="4"/>
          </p:nvPr>
        </p:nvSpPr>
        <p:spPr/>
        <p:txBody>
          <a:bodyPr/>
          <a:lstStyle/>
          <a:p>
            <a:fld id="{B6F15528-21DE-4FAA-801E-634DDDAF4B2B}" type="slidenum">
              <a:rPr lang="en-US" smtClean="0"/>
              <a:t>7</a:t>
            </a:fld>
            <a:endParaRPr lang="en-US" dirty="0"/>
          </a:p>
        </p:txBody>
      </p:sp>
      <p:sp>
        <p:nvSpPr>
          <p:cNvPr id="5" name="Content Placeholder 4"/>
          <p:cNvSpPr>
            <a:spLocks noGrp="1"/>
          </p:cNvSpPr>
          <p:nvPr>
            <p:ph idx="1"/>
          </p:nvPr>
        </p:nvSpPr>
        <p:spPr>
          <a:xfrm>
            <a:off x="35256" y="685800"/>
            <a:ext cx="9032544" cy="5611504"/>
          </a:xfrm>
        </p:spPr>
        <p:txBody>
          <a:bodyPr>
            <a:normAutofit/>
          </a:bodyPr>
          <a:lstStyle/>
          <a:p>
            <a:pPr marL="160020" indent="0" algn="just">
              <a:lnSpc>
                <a:spcPct val="150000"/>
              </a:lnSpc>
              <a:buNone/>
            </a:pPr>
            <a:r>
              <a:rPr lang="en-US" sz="2800" dirty="0">
                <a:solidFill>
                  <a:srgbClr val="000000"/>
                </a:solidFill>
                <a:latin typeface="Times New Roman" panose="02020603050405020304" pitchFamily="18" charset="0"/>
                <a:cs typeface="Times New Roman" panose="02020603050405020304" pitchFamily="18" charset="0"/>
              </a:rPr>
              <a:t>4</a:t>
            </a: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Behavioristic Segmentation: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Behavioral </a:t>
            </a:r>
            <a:r>
              <a:rPr lang="en-US" sz="2000" b="0" dirty="0">
                <a:solidFill>
                  <a:srgbClr val="000000"/>
                </a:solidFill>
                <a:latin typeface="Times New Roman" panose="02020603050405020304" pitchFamily="18" charset="0"/>
                <a:cs typeface="Times New Roman" panose="02020603050405020304" pitchFamily="18" charset="0"/>
              </a:rPr>
              <a:t>segmentation is based on actual customer behavior toward products. </a:t>
            </a:r>
            <a:endParaRPr lang="en-US" sz="2000" b="0"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Some </a:t>
            </a:r>
            <a:r>
              <a:rPr lang="en-US" sz="1800" dirty="0">
                <a:solidFill>
                  <a:srgbClr val="000000"/>
                </a:solidFill>
                <a:latin typeface="Times New Roman" panose="02020603050405020304" pitchFamily="18" charset="0"/>
                <a:cs typeface="Times New Roman" panose="02020603050405020304" pitchFamily="18" charset="0"/>
              </a:rPr>
              <a:t>behavioristic variables </a:t>
            </a:r>
            <a:r>
              <a:rPr lang="en-US" sz="1800" dirty="0" smtClean="0">
                <a:solidFill>
                  <a:srgbClr val="000000"/>
                </a:solidFill>
                <a:latin typeface="Times New Roman" panose="02020603050405020304" pitchFamily="18" charset="0"/>
                <a:cs typeface="Times New Roman" panose="02020603050405020304" pitchFamily="18" charset="0"/>
              </a:rPr>
              <a:t>include:</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Usage </a:t>
            </a:r>
            <a:r>
              <a:rPr lang="en-US" sz="1800" b="1" dirty="0">
                <a:latin typeface="Times New Roman" panose="02020603050405020304" pitchFamily="18" charset="0"/>
                <a:cs typeface="Times New Roman" panose="02020603050405020304" pitchFamily="18" charset="0"/>
              </a:rPr>
              <a:t>rate</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Brand </a:t>
            </a:r>
            <a:r>
              <a:rPr lang="en-US" sz="1800" b="1" dirty="0">
                <a:latin typeface="Times New Roman" panose="02020603050405020304" pitchFamily="18" charset="0"/>
                <a:cs typeface="Times New Roman" panose="02020603050405020304" pitchFamily="18" charset="0"/>
              </a:rPr>
              <a:t>loyalty</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User </a:t>
            </a:r>
            <a:r>
              <a:rPr lang="en-US" sz="1800" b="1" dirty="0">
                <a:latin typeface="Times New Roman" panose="02020603050405020304" pitchFamily="18" charset="0"/>
                <a:cs typeface="Times New Roman" panose="02020603050405020304" pitchFamily="18" charset="0"/>
              </a:rPr>
              <a:t>status: potential, first-time, regular, etc.</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Readiness </a:t>
            </a:r>
            <a:r>
              <a:rPr lang="en-US" sz="1800" b="1" dirty="0">
                <a:latin typeface="Times New Roman" panose="02020603050405020304" pitchFamily="18" charset="0"/>
                <a:cs typeface="Times New Roman" panose="02020603050405020304" pitchFamily="18" charset="0"/>
              </a:rPr>
              <a:t>to buy</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Occasions</a:t>
            </a:r>
            <a:r>
              <a:rPr lang="en-US" sz="18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Holidays </a:t>
            </a:r>
            <a:r>
              <a:rPr lang="en-US" sz="1600" b="1" dirty="0">
                <a:latin typeface="Times New Roman" panose="02020603050405020304" pitchFamily="18" charset="0"/>
                <a:cs typeface="Times New Roman" panose="02020603050405020304" pitchFamily="18" charset="0"/>
              </a:rPr>
              <a:t>and </a:t>
            </a:r>
            <a:r>
              <a:rPr lang="en-US" sz="1600" b="1" dirty="0" smtClean="0">
                <a:latin typeface="Times New Roman" panose="02020603050405020304" pitchFamily="18" charset="0"/>
                <a:cs typeface="Times New Roman" panose="02020603050405020304" pitchFamily="18" charset="0"/>
              </a:rPr>
              <a:t>events </a:t>
            </a:r>
            <a:r>
              <a:rPr lang="en-US" sz="1600" b="1" dirty="0">
                <a:latin typeface="Times New Roman" panose="02020603050405020304" pitchFamily="18" charset="0"/>
                <a:cs typeface="Times New Roman" panose="02020603050405020304" pitchFamily="18" charset="0"/>
              </a:rPr>
              <a:t>that stimulate </a:t>
            </a:r>
            <a:r>
              <a:rPr lang="en-US" sz="1600" b="1" dirty="0" smtClean="0">
                <a:latin typeface="Times New Roman" panose="02020603050405020304" pitchFamily="18" charset="0"/>
                <a:cs typeface="Times New Roman" panose="02020603050405020304" pitchFamily="18" charset="0"/>
              </a:rPr>
              <a:t>purchases</a:t>
            </a:r>
          </a:p>
          <a:p>
            <a:pPr marL="445770" indent="-285750" algn="just">
              <a:lnSpc>
                <a:spcPct val="150000"/>
              </a:lnSpc>
              <a:buClrTx/>
            </a:pPr>
            <a:r>
              <a:rPr lang="en-US" sz="1800" b="0" dirty="0">
                <a:solidFill>
                  <a:srgbClr val="000000"/>
                </a:solidFill>
                <a:latin typeface="Times New Roman" panose="02020603050405020304" pitchFamily="18" charset="0"/>
                <a:cs typeface="Times New Roman" panose="02020603050405020304" pitchFamily="18" charset="0"/>
              </a:rPr>
              <a:t>Behavioral segmentation has the advantage of using variables that are closely related to the product itself. It is a fairly direct starting point for market segmentation.</a:t>
            </a:r>
          </a:p>
        </p:txBody>
      </p:sp>
    </p:spTree>
    <p:extLst>
      <p:ext uri="{BB962C8B-B14F-4D97-AF65-F5344CB8AC3E}">
        <p14:creationId xmlns:p14="http://schemas.microsoft.com/office/powerpoint/2010/main" val="704257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Advantages </a:t>
            </a:r>
            <a:r>
              <a:rPr lang="en-US" i="1" dirty="0"/>
              <a:t>(benefits/merits) </a:t>
            </a:r>
            <a:r>
              <a:rPr lang="en-US" i="1" dirty="0" smtClean="0"/>
              <a:t>of </a:t>
            </a:r>
            <a:r>
              <a:rPr lang="en-US" i="1" dirty="0"/>
              <a:t>Market </a:t>
            </a:r>
            <a:r>
              <a:rPr lang="en-US" i="1" dirty="0" smtClean="0"/>
              <a:t>Segmentation</a:t>
            </a:r>
            <a:endParaRPr lang="en-US" i="1"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Content Placeholder 4"/>
          <p:cNvSpPr>
            <a:spLocks noGrp="1"/>
          </p:cNvSpPr>
          <p:nvPr>
            <p:ph idx="1"/>
          </p:nvPr>
        </p:nvSpPr>
        <p:spPr>
          <a:xfrm>
            <a:off x="35256" y="685800"/>
            <a:ext cx="9032544" cy="5611504"/>
          </a:xfrm>
        </p:spPr>
        <p:txBody>
          <a:bodyPr>
            <a:normAutofit fontScale="47500" lnSpcReduction="20000"/>
          </a:bodyPr>
          <a:lstStyle/>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1.   The </a:t>
            </a:r>
            <a:r>
              <a:rPr lang="en-US" sz="2900" b="1" dirty="0">
                <a:solidFill>
                  <a:srgbClr val="000000"/>
                </a:solidFill>
                <a:latin typeface="Times New Roman" panose="02020603050405020304" pitchFamily="18" charset="0"/>
                <a:cs typeface="Times New Roman" panose="02020603050405020304" pitchFamily="18" charset="0"/>
              </a:rPr>
              <a:t>marketer can spot and compare marketing opportunities</a:t>
            </a:r>
            <a:r>
              <a:rPr lang="en-US" sz="2900" b="1" dirty="0" smtClean="0">
                <a:solidFill>
                  <a:srgbClr val="000000"/>
                </a:solidFill>
                <a:latin typeface="Times New Roman" panose="02020603050405020304" pitchFamily="18" charset="0"/>
                <a:cs typeface="Times New Roman" panose="02020603050405020304" pitchFamily="18" charset="0"/>
              </a:rPr>
              <a:t>. </a:t>
            </a:r>
            <a:r>
              <a:rPr lang="en-US" sz="2900" b="1" dirty="0">
                <a:solidFill>
                  <a:srgbClr val="000000"/>
                </a:solidFill>
                <a:latin typeface="Times New Roman" panose="02020603050405020304" pitchFamily="18" charset="0"/>
                <a:cs typeface="Times New Roman" panose="02020603050405020304" pitchFamily="18" charset="0"/>
              </a:rPr>
              <a:t>He can examine the needs of each segment and </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      determine </a:t>
            </a:r>
            <a:r>
              <a:rPr lang="en-US" sz="2900" b="1" dirty="0">
                <a:solidFill>
                  <a:srgbClr val="000000"/>
                </a:solidFill>
                <a:latin typeface="Times New Roman" panose="02020603050405020304" pitchFamily="18" charset="0"/>
                <a:cs typeface="Times New Roman" panose="02020603050405020304" pitchFamily="18" charset="0"/>
              </a:rPr>
              <a:t>to what extent the current offering satisfies these </a:t>
            </a:r>
            <a:r>
              <a:rPr lang="en-US" sz="2900" b="1" dirty="0" smtClean="0">
                <a:solidFill>
                  <a:srgbClr val="000000"/>
                </a:solidFill>
                <a:latin typeface="Times New Roman" panose="02020603050405020304" pitchFamily="18" charset="0"/>
                <a:cs typeface="Times New Roman" panose="02020603050405020304" pitchFamily="18" charset="0"/>
              </a:rPr>
              <a:t>needs.  Segments which have low level of  </a:t>
            </a: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satisfaction from current offerings represent excellent opportunities for the </a:t>
            </a:r>
            <a:r>
              <a:rPr lang="en-US" sz="2900" b="1" dirty="0">
                <a:solidFill>
                  <a:srgbClr val="000000"/>
                </a:solidFill>
                <a:latin typeface="Times New Roman" panose="02020603050405020304" pitchFamily="18" charset="0"/>
                <a:cs typeface="Times New Roman" panose="02020603050405020304" pitchFamily="18" charset="0"/>
              </a:rPr>
              <a:t>marketer</a:t>
            </a:r>
            <a:r>
              <a:rPr lang="en-US" sz="2900" b="1" dirty="0" smtClean="0">
                <a:solidFill>
                  <a:srgbClr val="000000"/>
                </a:solidFill>
                <a:latin typeface="Times New Roman" panose="02020603050405020304" pitchFamily="18" charset="0"/>
                <a:cs typeface="Times New Roman" panose="02020603050405020304" pitchFamily="18" charset="0"/>
              </a:rPr>
              <a:t>.</a:t>
            </a:r>
          </a:p>
          <a:p>
            <a:pPr marL="109855" lvl="1" indent="0" algn="just">
              <a:lnSpc>
                <a:spcPct val="170000"/>
              </a:lnSpc>
              <a:buNone/>
            </a:pPr>
            <a:endParaRPr lang="en-US" sz="2900" b="1" dirty="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2</a:t>
            </a:r>
            <a:r>
              <a:rPr lang="en-US" sz="2900" b="1" dirty="0">
                <a:solidFill>
                  <a:srgbClr val="000000"/>
                </a:solidFill>
                <a:latin typeface="Times New Roman" panose="02020603050405020304" pitchFamily="18" charset="0"/>
                <a:cs typeface="Times New Roman" panose="02020603050405020304" pitchFamily="18" charset="0"/>
              </a:rPr>
              <a:t>.   With the help of knowledge about different segments, the marketer can better allocate the total marketing </a:t>
            </a: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budget. </a:t>
            </a:r>
            <a:r>
              <a:rPr lang="en-US" sz="2900" b="1" dirty="0" smtClean="0">
                <a:solidFill>
                  <a:srgbClr val="000000"/>
                </a:solidFill>
                <a:latin typeface="Times New Roman" panose="02020603050405020304" pitchFamily="18" charset="0"/>
                <a:cs typeface="Times New Roman" panose="02020603050405020304" pitchFamily="18" charset="0"/>
              </a:rPr>
              <a:t> Differences </a:t>
            </a:r>
            <a:r>
              <a:rPr lang="en-US" sz="2900" b="1" dirty="0">
                <a:solidFill>
                  <a:srgbClr val="000000"/>
                </a:solidFill>
                <a:latin typeface="Times New Roman" panose="02020603050405020304" pitchFamily="18" charset="0"/>
                <a:cs typeface="Times New Roman" panose="02020603050405020304" pitchFamily="18" charset="0"/>
              </a:rPr>
              <a:t>in customer response to different marketing tools serve as the basis for deciding on </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the  </a:t>
            </a:r>
            <a:r>
              <a:rPr lang="en-US" sz="2900" b="1" dirty="0">
                <a:solidFill>
                  <a:srgbClr val="000000"/>
                </a:solidFill>
                <a:latin typeface="Times New Roman" panose="02020603050405020304" pitchFamily="18" charset="0"/>
                <a:cs typeface="Times New Roman" panose="02020603050405020304" pitchFamily="18" charset="0"/>
              </a:rPr>
              <a:t>allocation of market funds to different customer groups</a:t>
            </a:r>
            <a:r>
              <a:rPr lang="en-US" sz="2900" b="1" dirty="0" smtClean="0">
                <a:solidFill>
                  <a:srgbClr val="000000"/>
                </a:solidFill>
                <a:latin typeface="Times New Roman" panose="02020603050405020304" pitchFamily="18" charset="0"/>
                <a:cs typeface="Times New Roman" panose="02020603050405020304" pitchFamily="18" charset="0"/>
              </a:rPr>
              <a:t>.</a:t>
            </a:r>
          </a:p>
          <a:p>
            <a:pPr marL="109855" lvl="1" indent="0" algn="just">
              <a:lnSpc>
                <a:spcPct val="170000"/>
              </a:lnSpc>
              <a:buNone/>
            </a:pPr>
            <a:endParaRPr lang="en-US" sz="2900" b="1" dirty="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3</a:t>
            </a:r>
            <a:r>
              <a:rPr lang="en-US" sz="2900" b="1" dirty="0">
                <a:solidFill>
                  <a:srgbClr val="000000"/>
                </a:solidFill>
                <a:latin typeface="Times New Roman" panose="02020603050405020304" pitchFamily="18" charset="0"/>
                <a:cs typeface="Times New Roman" panose="02020603050405020304" pitchFamily="18" charset="0"/>
              </a:rPr>
              <a:t>.       The marketer can modify his product/service and marketing appeals to suit the target segment.</a:t>
            </a: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4.       Segmentation facilitates setting up of realistic selling targets and priorities.</a:t>
            </a: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5.      Management can identify new profitable segments which deserve special attention.</a:t>
            </a: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6.      It </a:t>
            </a:r>
            <a:r>
              <a:rPr lang="en-US" sz="2900" b="1" dirty="0">
                <a:solidFill>
                  <a:srgbClr val="000000"/>
                </a:solidFill>
                <a:latin typeface="Times New Roman" panose="02020603050405020304" pitchFamily="18" charset="0"/>
                <a:cs typeface="Times New Roman" panose="02020603050405020304" pitchFamily="18" charset="0"/>
              </a:rPr>
              <a:t>is possible to deal with competition more effectively by using resources more effectively</a:t>
            </a:r>
            <a:r>
              <a:rPr lang="en-US" sz="2900" b="1" dirty="0" smtClean="0">
                <a:solidFill>
                  <a:srgbClr val="000000"/>
                </a:solidFill>
                <a:latin typeface="Times New Roman" panose="02020603050405020304" pitchFamily="18" charset="0"/>
                <a:cs typeface="Times New Roman" panose="02020603050405020304" pitchFamily="18" charset="0"/>
              </a:rPr>
              <a:t>.</a:t>
            </a: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7.      Appropriate service packages </a:t>
            </a:r>
            <a:r>
              <a:rPr lang="en-US" sz="2900" b="1" dirty="0">
                <a:solidFill>
                  <a:srgbClr val="000000"/>
                </a:solidFill>
                <a:latin typeface="Times New Roman" panose="02020603050405020304" pitchFamily="18" charset="0"/>
                <a:cs typeface="Times New Roman" panose="02020603050405020304" pitchFamily="18" charset="0"/>
              </a:rPr>
              <a:t>can be developed for each market segment.</a:t>
            </a:r>
          </a:p>
        </p:txBody>
      </p:sp>
    </p:spTree>
    <p:extLst>
      <p:ext uri="{BB962C8B-B14F-4D97-AF65-F5344CB8AC3E}">
        <p14:creationId xmlns:p14="http://schemas.microsoft.com/office/powerpoint/2010/main" val="2181581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Disadvantages (demerits) of Market Segmentation</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Content Placeholder 4"/>
          <p:cNvSpPr>
            <a:spLocks noGrp="1"/>
          </p:cNvSpPr>
          <p:nvPr>
            <p:ph idx="1"/>
          </p:nvPr>
        </p:nvSpPr>
        <p:spPr>
          <a:xfrm>
            <a:off x="35256" y="685800"/>
            <a:ext cx="9032544" cy="5611504"/>
          </a:xfrm>
        </p:spPr>
        <p:txBody>
          <a:bodyPr>
            <a:normAutofit fontScale="55000" lnSpcReduction="20000"/>
          </a:bodyPr>
          <a:lstStyle/>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1.     Segmentation </a:t>
            </a:r>
            <a:r>
              <a:rPr lang="en-US" sz="2900" b="1" dirty="0">
                <a:solidFill>
                  <a:srgbClr val="000000"/>
                </a:solidFill>
                <a:latin typeface="Times New Roman" panose="02020603050405020304" pitchFamily="18" charset="0"/>
                <a:cs typeface="Times New Roman" panose="02020603050405020304" pitchFamily="18" charset="0"/>
              </a:rPr>
              <a:t>increases costs. When a firm attempts to serve several market segments, there is a </a:t>
            </a:r>
            <a:r>
              <a:rPr lang="en-US" sz="2900" b="1" dirty="0" smtClean="0">
                <a:solidFill>
                  <a:srgbClr val="000000"/>
                </a:solidFill>
                <a:latin typeface="Times New Roman" panose="02020603050405020304" pitchFamily="18" charset="0"/>
                <a:cs typeface="Times New Roman" panose="02020603050405020304" pitchFamily="18" charset="0"/>
              </a:rPr>
              <a:t> </a:t>
            </a: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proliferation </a:t>
            </a:r>
            <a:r>
              <a:rPr lang="en-US" sz="2900" b="1" dirty="0">
                <a:solidFill>
                  <a:srgbClr val="000000"/>
                </a:solidFill>
                <a:latin typeface="Times New Roman" panose="02020603050405020304" pitchFamily="18" charset="0"/>
                <a:cs typeface="Times New Roman" panose="02020603050405020304" pitchFamily="18" charset="0"/>
              </a:rPr>
              <a:t>of </a:t>
            </a:r>
            <a:r>
              <a:rPr lang="en-US" sz="2900" b="1" dirty="0" smtClean="0">
                <a:solidFill>
                  <a:srgbClr val="000000"/>
                </a:solidFill>
                <a:latin typeface="Times New Roman" panose="02020603050405020304" pitchFamily="18" charset="0"/>
                <a:cs typeface="Times New Roman" panose="02020603050405020304" pitchFamily="18" charset="0"/>
              </a:rPr>
              <a:t>products</a:t>
            </a:r>
            <a:r>
              <a:rPr lang="en-US" sz="2900" b="1" dirty="0">
                <a:solidFill>
                  <a:srgbClr val="000000"/>
                </a:solidFill>
                <a:latin typeface="Times New Roman" panose="02020603050405020304" pitchFamily="18" charset="0"/>
                <a:cs typeface="Times New Roman" panose="02020603050405020304" pitchFamily="18" charset="0"/>
              </a:rPr>
              <a:t>. Cost of production rises due to shorter production runs and product </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variations.</a:t>
            </a:r>
          </a:p>
          <a:p>
            <a:pPr marL="109855" lvl="1" indent="0" algn="just">
              <a:lnSpc>
                <a:spcPct val="170000"/>
              </a:lnSpc>
              <a:buNone/>
            </a:pPr>
            <a:endParaRPr lang="en-US" sz="2900" b="1" dirty="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2</a:t>
            </a: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Larger </a:t>
            </a:r>
            <a:r>
              <a:rPr lang="en-US" sz="2900" b="1" dirty="0">
                <a:solidFill>
                  <a:srgbClr val="000000"/>
                </a:solidFill>
                <a:latin typeface="Times New Roman" panose="02020603050405020304" pitchFamily="18" charset="0"/>
                <a:cs typeface="Times New Roman" panose="02020603050405020304" pitchFamily="18" charset="0"/>
              </a:rPr>
              <a:t>inventory has to be maintained by both the manufacturer and the distributors..</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endParaRPr lang="en-US" sz="2900" b="1" dirty="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3</a:t>
            </a: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Promotion </a:t>
            </a:r>
            <a:r>
              <a:rPr lang="en-US" sz="2900" b="1" dirty="0">
                <a:solidFill>
                  <a:srgbClr val="000000"/>
                </a:solidFill>
                <a:latin typeface="Times New Roman" panose="02020603050405020304" pitchFamily="18" charset="0"/>
                <a:cs typeface="Times New Roman" panose="02020603050405020304" pitchFamily="18" charset="0"/>
              </a:rPr>
              <a:t>and distribution expenditures increase when separate </a:t>
            </a:r>
            <a:r>
              <a:rPr lang="en-US" sz="2900" b="1" dirty="0" smtClean="0">
                <a:solidFill>
                  <a:srgbClr val="000000"/>
                </a:solidFill>
                <a:latin typeface="Times New Roman" panose="02020603050405020304" pitchFamily="18" charset="0"/>
                <a:cs typeface="Times New Roman" panose="02020603050405020304" pitchFamily="18" charset="0"/>
              </a:rPr>
              <a:t>programs </a:t>
            </a:r>
            <a:r>
              <a:rPr lang="en-US" sz="2900" b="1" dirty="0">
                <a:solidFill>
                  <a:srgbClr val="000000"/>
                </a:solidFill>
                <a:latin typeface="Times New Roman" panose="02020603050405020304" pitchFamily="18" charset="0"/>
                <a:cs typeface="Times New Roman" panose="02020603050405020304" pitchFamily="18" charset="0"/>
              </a:rPr>
              <a:t>are used </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for </a:t>
            </a:r>
            <a:r>
              <a:rPr lang="en-US" sz="2900" b="1" dirty="0">
                <a:solidFill>
                  <a:srgbClr val="000000"/>
                </a:solidFill>
                <a:latin typeface="Times New Roman" panose="02020603050405020304" pitchFamily="18" charset="0"/>
                <a:cs typeface="Times New Roman" panose="02020603050405020304" pitchFamily="18" charset="0"/>
              </a:rPr>
              <a:t>different market segments.</a:t>
            </a:r>
          </a:p>
          <a:p>
            <a:pPr marL="624205" lvl="1" indent="-514350" algn="just">
              <a:lnSpc>
                <a:spcPct val="170000"/>
              </a:lnSpc>
              <a:buAutoNum type="arabicPeriod" startAt="4"/>
            </a:pPr>
            <a:r>
              <a:rPr lang="en-US" sz="2900" b="1" dirty="0" smtClean="0">
                <a:solidFill>
                  <a:srgbClr val="000000"/>
                </a:solidFill>
                <a:latin typeface="Times New Roman" panose="02020603050405020304" pitchFamily="18" charset="0"/>
                <a:cs typeface="Times New Roman" panose="02020603050405020304" pitchFamily="18" charset="0"/>
              </a:rPr>
              <a:t>When </a:t>
            </a:r>
            <a:r>
              <a:rPr lang="en-US" sz="2900" b="1" dirty="0">
                <a:solidFill>
                  <a:srgbClr val="000000"/>
                </a:solidFill>
                <a:latin typeface="Times New Roman" panose="02020603050405020304" pitchFamily="18" charset="0"/>
                <a:cs typeface="Times New Roman" panose="02020603050405020304" pitchFamily="18" charset="0"/>
              </a:rPr>
              <a:t>characteristics of a market segment change, investment made already might become </a:t>
            </a:r>
            <a:r>
              <a:rPr lang="en-US" sz="2900" b="1" dirty="0" smtClean="0">
                <a:solidFill>
                  <a:srgbClr val="000000"/>
                </a:solidFill>
                <a:latin typeface="Times New Roman" panose="02020603050405020304" pitchFamily="18" charset="0"/>
                <a:cs typeface="Times New Roman" panose="02020603050405020304" pitchFamily="18" charset="0"/>
              </a:rPr>
              <a:t>useless.</a:t>
            </a:r>
            <a:endParaRPr lang="en-US" sz="29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125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719</Words>
  <Application>Microsoft Office PowerPoint</Application>
  <PresentationFormat>On-screen Show (4:3)</PresentationFormat>
  <Paragraphs>98</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Define Market Segmentation and Bases for Segmentation</vt:lpstr>
      <vt:lpstr>Types of Market Segmentation</vt:lpstr>
      <vt:lpstr>Types of Market Segmentation</vt:lpstr>
      <vt:lpstr>Types of Market Segmentation</vt:lpstr>
      <vt:lpstr>Types of Market Segmentation</vt:lpstr>
      <vt:lpstr>Advantages (benefits/merits) of Market Segmentation</vt:lpstr>
      <vt:lpstr>Disadvantages (demerits) of Market Segmentation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588</cp:revision>
  <dcterms:created xsi:type="dcterms:W3CDTF">2006-08-16T00:00:00Z</dcterms:created>
  <dcterms:modified xsi:type="dcterms:W3CDTF">2021-05-24T20:11:08Z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