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2"/>
    <p:sldMasterId id="2147483654" r:id="rId3"/>
  </p:sldMasterIdLst>
  <p:notesMasterIdLst>
    <p:notesMasterId r:id="rId21"/>
  </p:notesMasterIdLst>
  <p:handoutMasterIdLst>
    <p:handoutMasterId r:id="rId22"/>
  </p:handoutMasterIdLst>
  <p:sldIdLst>
    <p:sldId id="291" r:id="rId4"/>
    <p:sldId id="259" r:id="rId5"/>
    <p:sldId id="297" r:id="rId6"/>
    <p:sldId id="298" r:id="rId7"/>
    <p:sldId id="314" r:id="rId8"/>
    <p:sldId id="315" r:id="rId9"/>
    <p:sldId id="311" r:id="rId10"/>
    <p:sldId id="316" r:id="rId11"/>
    <p:sldId id="317" r:id="rId12"/>
    <p:sldId id="318" r:id="rId13"/>
    <p:sldId id="319" r:id="rId14"/>
    <p:sldId id="320" r:id="rId15"/>
    <p:sldId id="321" r:id="rId16"/>
    <p:sldId id="322" r:id="rId17"/>
    <p:sldId id="323" r:id="rId18"/>
    <p:sldId id="290" r:id="rId19"/>
    <p:sldId id="289"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6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6AE8"/>
    <a:srgbClr val="8238BA"/>
    <a:srgbClr val="026AD4"/>
    <a:srgbClr val="009ED6"/>
    <a:srgbClr val="D2FEB4"/>
    <a:srgbClr val="719F1D"/>
    <a:srgbClr val="C4FE9C"/>
    <a:srgbClr val="DAFEC2"/>
    <a:srgbClr val="60B018"/>
    <a:srgbClr val="8B58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32" autoAdjust="0"/>
    <p:restoredTop sz="94660"/>
  </p:normalViewPr>
  <p:slideViewPr>
    <p:cSldViewPr>
      <p:cViewPr varScale="1">
        <p:scale>
          <a:sx n="70" d="100"/>
          <a:sy n="70" d="100"/>
        </p:scale>
        <p:origin x="744" y="30"/>
      </p:cViewPr>
      <p:guideLst>
        <p:guide orient="horz" pos="2160"/>
        <p:guide pos="2867"/>
      </p:guideLst>
    </p:cSldViewPr>
  </p:slideViewPr>
  <p:notesTextViewPr>
    <p:cViewPr>
      <p:scale>
        <a:sx n="100" d="100"/>
        <a:sy n="100" d="100"/>
      </p:scale>
      <p:origin x="0" y="0"/>
    </p:cViewPr>
  </p:notesTextViewPr>
  <p:notesViewPr>
    <p:cSldViewPr>
      <p:cViewPr varScale="1">
        <p:scale>
          <a:sx n="58" d="100"/>
          <a:sy n="58" d="100"/>
        </p:scale>
        <p:origin x="2790"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6312BC5-697F-4AD6-A6ED-13259B29EF34}" type="datetimeFigureOut">
              <a:rPr lang="en-US" smtClean="0"/>
              <a:t>5/25/2021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BF949F1-37EB-4BEE-B0AD-CB3390CB38E2}" type="slidenum">
              <a:rPr lang="en-US" smtClean="0"/>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D35A38-68A7-4133-8C22-F8610ABCE063}" type="datetimeFigureOut">
              <a:rPr lang="en-US" smtClean="0"/>
              <a:t>5/25/2021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C74966-7D49-4521-882F-70C981C6D4C7}"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Tx" preserve="1">
  <p:cSld name="Slide for Title Page">
    <p:spTree>
      <p:nvGrpSpPr>
        <p:cNvPr id="1" name=""/>
        <p:cNvGrpSpPr/>
        <p:nvPr/>
      </p:nvGrpSpPr>
      <p:grpSpPr>
        <a:xfrm>
          <a:off x="0" y="0"/>
          <a:ext cx="0" cy="0"/>
          <a:chOff x="0" y="0"/>
          <a:chExt cx="0" cy="0"/>
        </a:xfrm>
      </p:grpSpPr>
      <p:sp>
        <p:nvSpPr>
          <p:cNvPr id="8" name="Rectangle 7"/>
          <p:cNvSpPr/>
          <p:nvPr/>
        </p:nvSpPr>
        <p:spPr>
          <a:xfrm>
            <a:off x="14" y="0"/>
            <a:ext cx="3276587"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userDrawn="1"/>
        </p:nvSpPr>
        <p:spPr>
          <a:xfrm>
            <a:off x="3249828" y="0"/>
            <a:ext cx="48006" cy="6858000"/>
          </a:xfrm>
          <a:prstGeom prst="rect">
            <a:avLst/>
          </a:prstGeom>
          <a:solidFill>
            <a:srgbClr val="92D050"/>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hasCustomPrompt="1"/>
          </p:nvPr>
        </p:nvSpPr>
        <p:spPr>
          <a:xfrm>
            <a:off x="228601" y="594359"/>
            <a:ext cx="2794707" cy="1920242"/>
          </a:xfrm>
          <a:prstGeom prst="rect">
            <a:avLst/>
          </a:prstGeom>
        </p:spPr>
        <p:txBody>
          <a:bodyPr anchor="b">
            <a:normAutofit/>
          </a:bodyPr>
          <a:lstStyle>
            <a:lvl1pPr algn="l">
              <a:defRPr sz="3600" b="0">
                <a:solidFill>
                  <a:srgbClr val="FFFFFF"/>
                </a:solidFill>
                <a:latin typeface="Agency FB" panose="020B0503020202020204" pitchFamily="34" charset="0"/>
              </a:defRPr>
            </a:lvl1pPr>
          </a:lstStyle>
          <a:p>
            <a:r>
              <a:rPr lang="en-US" dirty="0" smtClean="0"/>
              <a:t>Chapter Name</a:t>
            </a:r>
            <a:endParaRPr lang="en-US" dirty="0"/>
          </a:p>
        </p:txBody>
      </p:sp>
      <p:sp>
        <p:nvSpPr>
          <p:cNvPr id="3" name="Content Placeholder 2"/>
          <p:cNvSpPr>
            <a:spLocks noGrp="1"/>
          </p:cNvSpPr>
          <p:nvPr>
            <p:ph idx="1" hasCustomPrompt="1"/>
          </p:nvPr>
        </p:nvSpPr>
        <p:spPr>
          <a:xfrm>
            <a:off x="3631878" y="838200"/>
            <a:ext cx="5283522" cy="5791200"/>
          </a:xfrm>
          <a:prstGeom prst="rect">
            <a:avLst/>
          </a:prstGeom>
        </p:spPr>
        <p:txBody>
          <a:bodyPr>
            <a:normAutofit/>
          </a:bodyPr>
          <a:lstStyle>
            <a:lvl1pPr marL="91440" indent="-91440">
              <a:buFont typeface="Wingdings" panose="05000000000000000000" pitchFamily="2" charset="2"/>
              <a:buChar char="ü"/>
              <a:defRPr sz="2200"/>
            </a:lvl1pPr>
            <a:lvl2pPr marL="384175" indent="-182880">
              <a:buFont typeface="Wingdings" panose="05000000000000000000" pitchFamily="2" charset="2"/>
              <a:buChar char="Ø"/>
              <a:defRPr/>
            </a:lvl2pPr>
            <a:lvl3pPr marL="567055" indent="-182880">
              <a:buFont typeface="Wingdings" panose="05000000000000000000" pitchFamily="2" charset="2"/>
              <a:buChar char="§"/>
              <a:defRPr sz="1800"/>
            </a:lvl3pPr>
          </a:lstStyle>
          <a:p>
            <a:pPr lvl="0"/>
            <a:r>
              <a:rPr lang="en-US" dirty="0" smtClean="0"/>
              <a:t>Outlines</a:t>
            </a:r>
          </a:p>
          <a:p>
            <a:pPr lvl="2"/>
            <a:r>
              <a:rPr lang="en-US" dirty="0" smtClean="0"/>
              <a:t>Subtopic</a:t>
            </a:r>
            <a:endParaRPr lang="en-US" dirty="0"/>
          </a:p>
        </p:txBody>
      </p:sp>
      <p:sp>
        <p:nvSpPr>
          <p:cNvPr id="4" name="Text Placeholder 3"/>
          <p:cNvSpPr>
            <a:spLocks noGrp="1"/>
          </p:cNvSpPr>
          <p:nvPr>
            <p:ph type="body" sz="half" idx="2" hasCustomPrompt="1"/>
          </p:nvPr>
        </p:nvSpPr>
        <p:spPr>
          <a:xfrm>
            <a:off x="228600" y="4876800"/>
            <a:ext cx="2400300" cy="1428404"/>
          </a:xfrm>
          <a:prstGeom prst="rect">
            <a:avLst/>
          </a:prstGeom>
        </p:spPr>
        <p:txBody>
          <a:bodyPr lIns="91440" rIns="91440">
            <a:normAutofit/>
          </a:bodyPr>
          <a:lstStyle>
            <a:lvl1pPr marL="0" indent="0">
              <a:buNone/>
              <a:defRPr sz="1300" baseline="0">
                <a:solidFill>
                  <a:srgbClr val="FFFFFF"/>
                </a:solidFill>
                <a:latin typeface="Times New Roman" panose="02020603050405020304" pitchFamily="18" charset="0"/>
                <a:cs typeface="Times New Roman" panose="02020603050405020304"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Authors Info</a:t>
            </a:r>
          </a:p>
        </p:txBody>
      </p:sp>
      <p:sp>
        <p:nvSpPr>
          <p:cNvPr id="10" name="TextBox 9"/>
          <p:cNvSpPr txBox="1"/>
          <p:nvPr userDrawn="1"/>
        </p:nvSpPr>
        <p:spPr>
          <a:xfrm>
            <a:off x="5543209" y="279742"/>
            <a:ext cx="1390991" cy="584775"/>
          </a:xfrm>
          <a:prstGeom prst="rect">
            <a:avLst/>
          </a:prstGeom>
          <a:noFill/>
        </p:spPr>
        <p:txBody>
          <a:bodyPr wrap="square" rtlCol="0">
            <a:spAutoFit/>
          </a:bodyPr>
          <a:lstStyle/>
          <a:p>
            <a:r>
              <a:rPr lang="en-US" sz="3200" dirty="0" smtClean="0">
                <a:latin typeface="Agency FB" panose="020B0503020202020204" pitchFamily="34" charset="0"/>
              </a:rPr>
              <a:t>Outlines</a:t>
            </a:r>
            <a:endParaRPr lang="en-US" sz="3200" dirty="0">
              <a:latin typeface="Agency FB" panose="020B0503020202020204" pitchFamily="34" charset="0"/>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Main Slide">
    <p:bg>
      <p:bgRef idx="1001">
        <a:schemeClr val="bg1"/>
      </p:bgRef>
    </p:bg>
    <p:spTree>
      <p:nvGrpSpPr>
        <p:cNvPr id="1" name=""/>
        <p:cNvGrpSpPr/>
        <p:nvPr/>
      </p:nvGrpSpPr>
      <p:grpSpPr>
        <a:xfrm>
          <a:off x="0" y="0"/>
          <a:ext cx="0" cy="0"/>
          <a:chOff x="0" y="0"/>
          <a:chExt cx="0" cy="0"/>
        </a:xfrm>
      </p:grpSpPr>
      <p:sp>
        <p:nvSpPr>
          <p:cNvPr id="10" name="Rectangle 9"/>
          <p:cNvSpPr/>
          <p:nvPr userDrawn="1"/>
        </p:nvSpPr>
        <p:spPr>
          <a:xfrm>
            <a:off x="1" y="6591571"/>
            <a:ext cx="9144001" cy="277091"/>
          </a:xfrm>
          <a:prstGeom prst="rect">
            <a:avLst/>
          </a:prstGeom>
          <a:gradFill flip="none" rotWithShape="1">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userDrawn="1"/>
        </p:nvSpPr>
        <p:spPr>
          <a:xfrm>
            <a:off x="2193326" y="597243"/>
            <a:ext cx="4740874" cy="45719"/>
          </a:xfrm>
          <a:prstGeom prst="rect">
            <a:avLst/>
          </a:prstGeom>
          <a:solidFill>
            <a:schemeClr val="accent1">
              <a:lumMod val="60000"/>
              <a:lumOff val="40000"/>
            </a:schemeClr>
          </a:solidFill>
          <a:ln>
            <a:noFill/>
          </a:ln>
          <a:effectLst>
            <a:outerShdw blurRad="88900" dist="38100" dir="5400000" sx="101000" sy="101000" algn="t" rotWithShape="0">
              <a:schemeClr val="accent1">
                <a:lumMod val="60000"/>
                <a:lumOff val="4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12" name="Title Placeholder 1"/>
          <p:cNvSpPr>
            <a:spLocks noGrp="1"/>
          </p:cNvSpPr>
          <p:nvPr>
            <p:ph type="title"/>
          </p:nvPr>
        </p:nvSpPr>
        <p:spPr>
          <a:xfrm>
            <a:off x="0" y="0"/>
            <a:ext cx="9144000" cy="640081"/>
          </a:xfrm>
          <a:prstGeom prst="rect">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5400000" scaled="1"/>
            <a:tileRect/>
          </a:gradFill>
        </p:spPr>
        <p:txBody>
          <a:bodyPr vert="horz" lIns="91440" tIns="45720" rIns="91440" bIns="45720" rtlCol="0" anchor="b">
            <a:normAutofit/>
          </a:bodyPr>
          <a:lstStyle>
            <a:lvl1pPr>
              <a:defRPr sz="3400"/>
            </a:lvl1pPr>
          </a:lstStyle>
          <a:p>
            <a:r>
              <a:rPr lang="en-US" dirty="0" smtClean="0"/>
              <a:t>Click to edit Master title style</a:t>
            </a:r>
            <a:endParaRPr lang="en-US" dirty="0"/>
          </a:p>
        </p:txBody>
      </p:sp>
      <p:sp>
        <p:nvSpPr>
          <p:cNvPr id="14" name="Footer Placeholder 4"/>
          <p:cNvSpPr>
            <a:spLocks noGrp="1"/>
          </p:cNvSpPr>
          <p:nvPr>
            <p:ph type="ftr" sz="quarter" idx="3"/>
          </p:nvPr>
        </p:nvSpPr>
        <p:spPr>
          <a:xfrm>
            <a:off x="0" y="6597630"/>
            <a:ext cx="8305800" cy="261445"/>
          </a:xfrm>
          <a:prstGeom prst="rect">
            <a:avLst/>
          </a:prstGeom>
        </p:spPr>
        <p:txBody>
          <a:bodyPr vert="horz" lIns="91440" tIns="45720" rIns="91440" bIns="45720" rtlCol="0" anchor="ctr"/>
          <a:lstStyle>
            <a:lvl1pPr algn="l">
              <a:defRPr sz="1200" b="0" cap="none" baseline="0">
                <a:solidFill>
                  <a:schemeClr val="bg1">
                    <a:lumMod val="95000"/>
                  </a:schemeClr>
                </a:solidFill>
                <a:latin typeface="Times New Roman" panose="02020603050405020304" pitchFamily="18" charset="0"/>
                <a:cs typeface="Times New Roman" panose="02020603050405020304" pitchFamily="18" charset="0"/>
              </a:defRPr>
            </a:lvl1pPr>
          </a:lstStyle>
          <a:p>
            <a:r>
              <a:rPr lang="en-US" dirty="0" smtClean="0"/>
              <a:t>Introduction To Computer &amp; ICT – by Dr. Rahman Ali &amp; Asmat Ali</a:t>
            </a:r>
            <a:endParaRPr lang="en-US" dirty="0"/>
          </a:p>
        </p:txBody>
      </p:sp>
      <p:sp>
        <p:nvSpPr>
          <p:cNvPr id="15" name="Slide Number Placeholder 5"/>
          <p:cNvSpPr>
            <a:spLocks noGrp="1"/>
          </p:cNvSpPr>
          <p:nvPr>
            <p:ph type="sldNum" sz="quarter" idx="4"/>
          </p:nvPr>
        </p:nvSpPr>
        <p:spPr>
          <a:xfrm>
            <a:off x="8763000" y="6596743"/>
            <a:ext cx="379709" cy="271919"/>
          </a:xfrm>
          <a:prstGeom prst="rect">
            <a:avLst/>
          </a:prstGeom>
          <a:gradFill flip="none" rotWithShape="1">
            <a:gsLst>
              <a:gs pos="0">
                <a:srgbClr val="026AD4">
                  <a:shade val="30000"/>
                  <a:satMod val="115000"/>
                </a:srgbClr>
              </a:gs>
              <a:gs pos="50000">
                <a:srgbClr val="026AD4">
                  <a:shade val="67500"/>
                  <a:satMod val="115000"/>
                </a:srgbClr>
              </a:gs>
              <a:gs pos="100000">
                <a:srgbClr val="026AD4">
                  <a:shade val="100000"/>
                  <a:satMod val="115000"/>
                </a:srgbClr>
              </a:gs>
            </a:gsLst>
            <a:path path="circle">
              <a:fillToRect l="50000" t="50000" r="50000" b="50000"/>
            </a:path>
            <a:tileRect/>
          </a:gradFill>
        </p:spPr>
        <p:txBody>
          <a:bodyPr vert="horz" lIns="91440" tIns="45720" rIns="91440" bIns="45720" rtlCol="0" anchor="ctr"/>
          <a:lstStyle>
            <a:lvl1pPr algn="r">
              <a:defRPr sz="1300">
                <a:solidFill>
                  <a:schemeClr val="bg1"/>
                </a:solidFill>
              </a:defRPr>
            </a:lvl1pPr>
          </a:lstStyle>
          <a:p>
            <a:fld id="{B6F15528-21DE-4FAA-801E-634DDDAF4B2B}" type="slidenum">
              <a:rPr lang="en-US" smtClean="0"/>
              <a:t>‹#›</a:t>
            </a:fld>
            <a:endParaRPr lang="en-US" dirty="0"/>
          </a:p>
        </p:txBody>
      </p:sp>
      <p:sp>
        <p:nvSpPr>
          <p:cNvPr id="19" name="Content Placeholder 2"/>
          <p:cNvSpPr>
            <a:spLocks noGrp="1"/>
          </p:cNvSpPr>
          <p:nvPr>
            <p:ph idx="1" hasCustomPrompt="1"/>
          </p:nvPr>
        </p:nvSpPr>
        <p:spPr>
          <a:xfrm>
            <a:off x="35256" y="865496"/>
            <a:ext cx="9032544" cy="5611504"/>
          </a:xfrm>
          <a:prstGeom prst="rect">
            <a:avLst/>
          </a:prstGeom>
        </p:spPr>
        <p:txBody>
          <a:bodyPr>
            <a:normAutofit/>
          </a:bodyPr>
          <a:lstStyle>
            <a:lvl1pPr marL="274320" indent="-342900">
              <a:spcBef>
                <a:spcPts val="600"/>
              </a:spcBef>
              <a:spcAft>
                <a:spcPts val="900"/>
              </a:spcAft>
              <a:buClr>
                <a:schemeClr val="tx1">
                  <a:lumMod val="50000"/>
                  <a:lumOff val="50000"/>
                </a:schemeClr>
              </a:buClr>
              <a:buSzPct val="82000"/>
              <a:buFont typeface="Wingdings" panose="05000000000000000000" pitchFamily="2" charset="2"/>
              <a:buChar char="Ø"/>
              <a:defRPr sz="2200" b="1">
                <a:solidFill>
                  <a:schemeClr val="tx1"/>
                </a:solidFill>
                <a:latin typeface="Andalus" panose="02020603050405020304" pitchFamily="18" charset="-78"/>
                <a:ea typeface="Arial Unicode MS" panose="020B0604020202020204" pitchFamily="34" charset="-128"/>
                <a:cs typeface="Andalus" panose="02020603050405020304" pitchFamily="18" charset="-78"/>
              </a:defRPr>
            </a:lvl1pPr>
            <a:lvl2pPr marL="384175" indent="-182880">
              <a:buSzPct val="130000"/>
              <a:buFont typeface="Arial" panose="020B0604020202020204" pitchFamily="34" charset="0"/>
              <a:buChar char="•"/>
              <a:defRPr sz="2000"/>
            </a:lvl2pPr>
            <a:lvl3pPr marL="567055" indent="-182880">
              <a:buSzPct val="130000"/>
              <a:buFont typeface="Arial" panose="020B0604020202020204" pitchFamily="34" charset="0"/>
              <a:buChar char="•"/>
              <a:defRPr sz="2000"/>
            </a:lvl3pPr>
            <a:lvl4pPr marL="749935" indent="-182880">
              <a:buClr>
                <a:srgbClr val="00B0F0"/>
              </a:buClr>
              <a:buFont typeface="Wingdings" panose="05000000000000000000" pitchFamily="2" charset="2"/>
              <a:buChar char="§"/>
              <a:defRPr sz="1800"/>
            </a:lvl4pPr>
            <a:lvl5pPr marL="932815" indent="-182880">
              <a:buClr>
                <a:srgbClr val="00B0F0"/>
              </a:buClr>
              <a:buFont typeface="Wingdings" panose="05000000000000000000" pitchFamily="2" charset="2"/>
              <a:buChar char="§"/>
              <a:defRPr sz="1800"/>
            </a:lvl5pPr>
          </a:lstStyle>
          <a:p>
            <a:pPr lvl="0"/>
            <a:r>
              <a:rPr lang="en-US" dirty="0" smtClean="0"/>
              <a:t>Click to add text</a:t>
            </a:r>
          </a:p>
          <a:p>
            <a:pPr lvl="1"/>
            <a:r>
              <a:rPr lang="en-US" dirty="0" smtClean="0"/>
              <a:t>Topic</a:t>
            </a:r>
          </a:p>
          <a:p>
            <a:pPr lvl="2"/>
            <a:r>
              <a:rPr lang="en-US" dirty="0" smtClean="0"/>
              <a:t>Subtopic</a:t>
            </a:r>
          </a:p>
          <a:p>
            <a:pPr lvl="3"/>
            <a:r>
              <a:rPr lang="en-US" dirty="0" smtClean="0"/>
              <a:t>Sub-topic</a:t>
            </a:r>
          </a:p>
          <a:p>
            <a:pPr lvl="4"/>
            <a:r>
              <a:rPr lang="en-US" dirty="0" smtClean="0"/>
              <a:t>Sub-topic</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Cover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0" y="209550"/>
            <a:ext cx="9144000" cy="6438900"/>
          </a:xfrm>
          <a:prstGeom prst="rect">
            <a:avLst/>
          </a:prstGeom>
        </p:spPr>
      </p:pic>
      <p:sp>
        <p:nvSpPr>
          <p:cNvPr id="5" name="Rectangle 4"/>
          <p:cNvSpPr/>
          <p:nvPr userDrawn="1"/>
        </p:nvSpPr>
        <p:spPr>
          <a:xfrm>
            <a:off x="2090" y="0"/>
            <a:ext cx="9144001" cy="277091"/>
          </a:xfrm>
          <a:prstGeom prst="rect">
            <a:avLst/>
          </a:prstGeom>
          <a:gradFill flip="none" rotWithShape="1">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userDrawn="1"/>
        </p:nvSpPr>
        <p:spPr>
          <a:xfrm rot="10800000">
            <a:off x="1" y="6591571"/>
            <a:ext cx="9144001" cy="277091"/>
          </a:xfrm>
          <a:prstGeom prst="rect">
            <a:avLst/>
          </a:prstGeom>
          <a:gradFill flip="none" rotWithShape="1">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hanks Slide">
    <p:spTree>
      <p:nvGrpSpPr>
        <p:cNvPr id="1" name=""/>
        <p:cNvGrpSpPr/>
        <p:nvPr/>
      </p:nvGrpSpPr>
      <p:grpSpPr>
        <a:xfrm>
          <a:off x="0" y="0"/>
          <a:ext cx="0" cy="0"/>
          <a:chOff x="0" y="0"/>
          <a:chExt cx="0" cy="0"/>
        </a:xfrm>
      </p:grpSpPr>
      <p:sp>
        <p:nvSpPr>
          <p:cNvPr id="5" name="TextBox 6"/>
          <p:cNvSpPr txBox="1"/>
          <p:nvPr userDrawn="1"/>
        </p:nvSpPr>
        <p:spPr>
          <a:xfrm>
            <a:off x="1143000" y="2508239"/>
            <a:ext cx="6781800" cy="2332946"/>
          </a:xfrm>
          <a:prstGeom prst="rect">
            <a:avLst/>
          </a:prstGeom>
          <a:noFill/>
          <a:effectLst>
            <a:outerShdw blurRad="50800" dist="38100" dir="2700000" algn="tl" rotWithShape="0">
              <a:prstClr val="black">
                <a:alpha val="40000"/>
              </a:prstClr>
            </a:outerShdw>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600"/>
              </a:spcBef>
              <a:spcAft>
                <a:spcPts val="900"/>
              </a:spcAft>
              <a:buClr>
                <a:srgbClr val="000000">
                  <a:lumMod val="50000"/>
                  <a:lumOff val="50000"/>
                </a:srgbClr>
              </a:buClr>
              <a:buSzPct val="82000"/>
              <a:buFont typeface="Wingdings" panose="05000000000000000000" pitchFamily="2" charset="2"/>
              <a:buNone/>
              <a:defRPr/>
            </a:pPr>
            <a:r>
              <a:rPr kumimoji="0" lang="en-US" sz="4000" b="0" i="0" u="none" strike="noStrike" kern="1200" cap="none" spc="0" normalizeH="0" baseline="0" noProof="0" dirty="0" smtClean="0">
                <a:ln>
                  <a:noFill/>
                </a:ln>
                <a:solidFill>
                  <a:srgbClr val="005DA2"/>
                </a:solidFill>
                <a:effectLst/>
                <a:uLnTx/>
                <a:uFillTx/>
                <a:latin typeface="Andalus" panose="02020603050405020304" pitchFamily="18" charset="-78"/>
                <a:ea typeface="Arial Unicode MS" panose="020B0604020202020204" pitchFamily="34" charset="-128"/>
                <a:cs typeface="Andalus" panose="02020603050405020304" pitchFamily="18" charset="-78"/>
              </a:rPr>
              <a:t>Thanks!</a:t>
            </a:r>
          </a:p>
          <a:p>
            <a:pPr marL="0" marR="0" lvl="0" indent="0" algn="ctr" defTabSz="914400" rtl="0" eaLnBrk="1" fontAlgn="auto" latinLnBrk="0" hangingPunct="1">
              <a:lnSpc>
                <a:spcPct val="90000"/>
              </a:lnSpc>
              <a:spcBef>
                <a:spcPts val="600"/>
              </a:spcBef>
              <a:spcAft>
                <a:spcPts val="900"/>
              </a:spcAft>
              <a:buClr>
                <a:srgbClr val="000000">
                  <a:lumMod val="50000"/>
                  <a:lumOff val="50000"/>
                </a:srgbClr>
              </a:buClr>
              <a:buSzPct val="82000"/>
              <a:buFont typeface="Wingdings" panose="05000000000000000000" pitchFamily="2" charset="2"/>
              <a:buNone/>
              <a:defRPr/>
            </a:pPr>
            <a:r>
              <a:rPr kumimoji="0" lang="en-US" sz="4000" b="0" i="0" u="none" strike="noStrike" kern="1200" cap="none" spc="0" normalizeH="0" baseline="0" noProof="0" dirty="0" smtClean="0">
                <a:ln>
                  <a:noFill/>
                </a:ln>
                <a:solidFill>
                  <a:srgbClr val="005DA2"/>
                </a:solidFill>
                <a:effectLst/>
                <a:uLnTx/>
                <a:uFillTx/>
                <a:latin typeface="Andalus" panose="02020603050405020304" pitchFamily="18" charset="-78"/>
                <a:ea typeface="Arial Unicode MS" panose="020B0604020202020204" pitchFamily="34" charset="-128"/>
                <a:cs typeface="Andalus" panose="02020603050405020304" pitchFamily="18" charset="-78"/>
              </a:rPr>
              <a:t>Any Questions</a:t>
            </a:r>
          </a:p>
          <a:p>
            <a:pPr marL="0" marR="0" lvl="0" indent="0" algn="ctr" defTabSz="914400" rtl="0" eaLnBrk="1" fontAlgn="auto" latinLnBrk="0" hangingPunct="1">
              <a:lnSpc>
                <a:spcPct val="90000"/>
              </a:lnSpc>
              <a:spcBef>
                <a:spcPts val="600"/>
              </a:spcBef>
              <a:spcAft>
                <a:spcPts val="900"/>
              </a:spcAft>
              <a:buClr>
                <a:srgbClr val="000000">
                  <a:lumMod val="50000"/>
                  <a:lumOff val="50000"/>
                </a:srgbClr>
              </a:buClr>
              <a:buSzPct val="82000"/>
              <a:buFont typeface="Wingdings" panose="05000000000000000000" pitchFamily="2" charset="2"/>
              <a:buNone/>
              <a:defRPr/>
            </a:pPr>
            <a:r>
              <a:rPr kumimoji="0" lang="en-US" sz="5400" b="1" i="0" u="none" strike="noStrike" kern="1200" cap="none" spc="0" normalizeH="0" baseline="0" noProof="0" dirty="0" smtClean="0">
                <a:ln>
                  <a:noFill/>
                </a:ln>
                <a:solidFill>
                  <a:srgbClr val="005DA2"/>
                </a:solidFill>
                <a:effectLst/>
                <a:uLnTx/>
                <a:uFillTx/>
                <a:latin typeface="Andalus" panose="02020603050405020304" pitchFamily="18" charset="-78"/>
                <a:ea typeface="Arial Unicode MS" panose="020B0604020202020204" pitchFamily="34" charset="-128"/>
                <a:cs typeface="Andalus" panose="02020603050405020304" pitchFamily="18" charset="-78"/>
              </a:rPr>
              <a:t>?</a:t>
            </a:r>
          </a:p>
        </p:txBody>
      </p:sp>
      <p:sp>
        <p:nvSpPr>
          <p:cNvPr id="6" name="Rectangle 5"/>
          <p:cNvSpPr/>
          <p:nvPr userDrawn="1"/>
        </p:nvSpPr>
        <p:spPr>
          <a:xfrm>
            <a:off x="1" y="5632440"/>
            <a:ext cx="9144001" cy="1229862"/>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16200000" scaled="1"/>
            <a:tileRect/>
          </a:gra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 name="Rectangle 9"/>
          <p:cNvSpPr/>
          <p:nvPr userDrawn="1"/>
        </p:nvSpPr>
        <p:spPr>
          <a:xfrm>
            <a:off x="-1" y="-4302"/>
            <a:ext cx="9144001" cy="1369541"/>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5400000" scaled="1"/>
            <a:tileRect/>
          </a:gradFill>
          <a:ln>
            <a:noFill/>
          </a:ln>
          <a:effectLst>
            <a:outerShdw blurRad="50800" dist="38100" dir="5400000" algn="t" rotWithShape="0">
              <a:prstClr val="black">
                <a:alpha val="40000"/>
              </a:prstClr>
            </a:outerShdw>
            <a:reflection blurRad="6350" stA="50000" endA="300" endPos="9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Main Slide">
    <p:bg>
      <p:bgRef idx="1001">
        <a:schemeClr val="bg1"/>
      </p:bgRef>
    </p:bg>
    <p:spTree>
      <p:nvGrpSpPr>
        <p:cNvPr id="1" name=""/>
        <p:cNvGrpSpPr/>
        <p:nvPr/>
      </p:nvGrpSpPr>
      <p:grpSpPr>
        <a:xfrm>
          <a:off x="0" y="0"/>
          <a:ext cx="0" cy="0"/>
          <a:chOff x="0" y="0"/>
          <a:chExt cx="0" cy="0"/>
        </a:xfrm>
      </p:grpSpPr>
      <p:sp>
        <p:nvSpPr>
          <p:cNvPr id="19" name="Content Placeholder 2"/>
          <p:cNvSpPr>
            <a:spLocks noGrp="1"/>
          </p:cNvSpPr>
          <p:nvPr>
            <p:ph idx="1" hasCustomPrompt="1"/>
          </p:nvPr>
        </p:nvSpPr>
        <p:spPr>
          <a:xfrm>
            <a:off x="76200" y="1219200"/>
            <a:ext cx="8880144" cy="4495800"/>
          </a:xfrm>
          <a:prstGeom prst="rect">
            <a:avLst/>
          </a:prstGeom>
        </p:spPr>
        <p:txBody>
          <a:bodyPr>
            <a:normAutofit/>
          </a:bodyPr>
          <a:lstStyle>
            <a:lvl1pPr marL="274320" indent="-342900">
              <a:spcBef>
                <a:spcPts val="600"/>
              </a:spcBef>
              <a:spcAft>
                <a:spcPts val="900"/>
              </a:spcAft>
              <a:buClr>
                <a:srgbClr val="00B0F0"/>
              </a:buClr>
              <a:buSzPct val="99000"/>
              <a:buFont typeface="Wingdings" panose="05000000000000000000" pitchFamily="2" charset="2"/>
              <a:buChar char="§"/>
              <a:defRPr sz="2200" b="0">
                <a:solidFill>
                  <a:schemeClr val="tx1"/>
                </a:solidFill>
                <a:latin typeface="Times New Roman" panose="02020603050405020304" pitchFamily="18" charset="0"/>
                <a:ea typeface="Arial Unicode MS" panose="020B0604020202020204" pitchFamily="34" charset="-128"/>
                <a:cs typeface="Times New Roman" panose="02020603050405020304" pitchFamily="18" charset="0"/>
              </a:defRPr>
            </a:lvl1pPr>
            <a:lvl2pPr marL="384175" indent="-182880">
              <a:buSzPct val="130000"/>
              <a:buFont typeface="Arial" panose="020B0604020202020204" pitchFamily="34" charset="0"/>
              <a:buChar char="•"/>
              <a:defRPr sz="2000"/>
            </a:lvl2pPr>
            <a:lvl3pPr marL="567055" indent="-182880">
              <a:buSzPct val="130000"/>
              <a:buFont typeface="Arial" panose="020B0604020202020204" pitchFamily="34" charset="0"/>
              <a:buChar char="•"/>
              <a:defRPr sz="2000"/>
            </a:lvl3pPr>
            <a:lvl4pPr marL="749935" indent="-182880">
              <a:buClr>
                <a:srgbClr val="00B0F0"/>
              </a:buClr>
              <a:buFont typeface="Wingdings" panose="05000000000000000000" pitchFamily="2" charset="2"/>
              <a:buChar char="§"/>
              <a:defRPr sz="1800"/>
            </a:lvl4pPr>
            <a:lvl5pPr marL="932815" indent="-182880">
              <a:buClr>
                <a:srgbClr val="00B0F0"/>
              </a:buClr>
              <a:buFont typeface="Wingdings" panose="05000000000000000000" pitchFamily="2" charset="2"/>
              <a:buChar char="§"/>
              <a:defRPr sz="1800"/>
            </a:lvl5pPr>
          </a:lstStyle>
          <a:p>
            <a:pPr lvl="0"/>
            <a:r>
              <a:rPr lang="en-US" dirty="0" smtClean="0"/>
              <a:t>Click to add text</a:t>
            </a:r>
          </a:p>
        </p:txBody>
      </p:sp>
      <p:sp>
        <p:nvSpPr>
          <p:cNvPr id="13" name="Title Placeholder 1"/>
          <p:cNvSpPr txBox="1"/>
          <p:nvPr userDrawn="1"/>
        </p:nvSpPr>
        <p:spPr>
          <a:xfrm>
            <a:off x="0" y="0"/>
            <a:ext cx="9144000" cy="865496"/>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0" scaled="1"/>
            <a:tileRect/>
          </a:gradFill>
        </p:spPr>
        <p:txBody>
          <a:bodyPr vert="horz" lIns="91440" tIns="45720" rIns="91440" bIns="45720" rtlCol="0" anchor="b">
            <a:normAutofit/>
          </a:bodyPr>
          <a:lstStyle>
            <a:lvl1pPr algn="ctr" defTabSz="914400" rtl="0" eaLnBrk="1" latinLnBrk="0" hangingPunct="1">
              <a:lnSpc>
                <a:spcPct val="85000"/>
              </a:lnSpc>
              <a:spcBef>
                <a:spcPct val="0"/>
              </a:spcBef>
              <a:buNone/>
              <a:defRPr sz="3400" b="1" kern="1200" spc="-50" baseline="0">
                <a:solidFill>
                  <a:schemeClr val="bg1"/>
                </a:solidFill>
                <a:latin typeface="+mj-lt"/>
                <a:ea typeface="+mj-ea"/>
                <a:cs typeface="+mj-cs"/>
              </a:defRPr>
            </a:lvl1pPr>
          </a:lstStyle>
          <a:p>
            <a:endParaRPr lang="en-US" dirty="0">
              <a:solidFill>
                <a:prstClr val="white"/>
              </a:solidFill>
            </a:endParaRPr>
          </a:p>
        </p:txBody>
      </p:sp>
      <p:sp>
        <p:nvSpPr>
          <p:cNvPr id="15" name="Title Placeholder 1"/>
          <p:cNvSpPr txBox="1"/>
          <p:nvPr userDrawn="1"/>
        </p:nvSpPr>
        <p:spPr>
          <a:xfrm rot="10800000">
            <a:off x="0" y="5992504"/>
            <a:ext cx="9144000" cy="865496"/>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0" scaled="1"/>
            <a:tileRect/>
          </a:gradFill>
        </p:spPr>
        <p:txBody>
          <a:bodyPr vert="horz" lIns="91440" tIns="45720" rIns="91440" bIns="45720" rtlCol="0" anchor="b">
            <a:normAutofit/>
          </a:bodyPr>
          <a:lstStyle>
            <a:lvl1pPr algn="ctr" defTabSz="914400" rtl="0" eaLnBrk="1" latinLnBrk="0" hangingPunct="1">
              <a:lnSpc>
                <a:spcPct val="85000"/>
              </a:lnSpc>
              <a:spcBef>
                <a:spcPct val="0"/>
              </a:spcBef>
              <a:buNone/>
              <a:defRPr sz="3400" b="1" kern="1200" spc="-50" baseline="0">
                <a:solidFill>
                  <a:schemeClr val="bg1"/>
                </a:solidFill>
                <a:latin typeface="+mj-lt"/>
                <a:ea typeface="+mj-ea"/>
                <a:cs typeface="+mj-cs"/>
              </a:defRPr>
            </a:lvl1pPr>
          </a:lstStyle>
          <a:p>
            <a:endParaRPr lang="en-US" dirty="0">
              <a:solidFill>
                <a:prstClr val="white"/>
              </a:solidFill>
            </a:endParaRPr>
          </a:p>
        </p:txBody>
      </p:sp>
      <p:sp>
        <p:nvSpPr>
          <p:cNvPr id="2" name="TextBox 1"/>
          <p:cNvSpPr txBox="1"/>
          <p:nvPr userDrawn="1"/>
        </p:nvSpPr>
        <p:spPr>
          <a:xfrm>
            <a:off x="3505200" y="191869"/>
            <a:ext cx="2286000" cy="646331"/>
          </a:xfrm>
          <a:prstGeom prst="rect">
            <a:avLst/>
          </a:prstGeom>
          <a:noFill/>
        </p:spPr>
        <p:txBody>
          <a:bodyPr wrap="square" rtlCol="0">
            <a:spAutoFit/>
          </a:bodyPr>
          <a:lstStyle/>
          <a:p>
            <a:r>
              <a:rPr lang="en-US" sz="3600" dirty="0" smtClean="0">
                <a:solidFill>
                  <a:srgbClr val="000000"/>
                </a:solidFill>
              </a:rPr>
              <a:t>References</a:t>
            </a:r>
            <a:endParaRPr lang="en-US" sz="3600" dirty="0">
              <a:solidFill>
                <a:srgbClr val="000000"/>
              </a:solidFill>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Rectangle 10"/>
          <p:cNvSpPr/>
          <p:nvPr userDrawn="1"/>
        </p:nvSpPr>
        <p:spPr>
          <a:xfrm>
            <a:off x="1" y="6596742"/>
            <a:ext cx="9144001" cy="26125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userDrawn="1"/>
        </p:nvSpPr>
        <p:spPr>
          <a:xfrm>
            <a:off x="1812326" y="609600"/>
            <a:ext cx="5579074" cy="45719"/>
          </a:xfrm>
          <a:prstGeom prst="rect">
            <a:avLst/>
          </a:prstGeom>
          <a:solidFill>
            <a:schemeClr val="accent1">
              <a:lumMod val="60000"/>
              <a:lumOff val="40000"/>
            </a:schemeClr>
          </a:solidFill>
          <a:ln>
            <a:noFill/>
          </a:ln>
          <a:effectLst>
            <a:outerShdw blurRad="88900" dist="38100" dir="5400000" sx="101000" sy="101000" algn="t" rotWithShape="0">
              <a:schemeClr val="accent1">
                <a:lumMod val="60000"/>
                <a:lumOff val="4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Title Placeholder 1"/>
          <p:cNvSpPr txBox="1"/>
          <p:nvPr userDrawn="1"/>
        </p:nvSpPr>
        <p:spPr>
          <a:xfrm>
            <a:off x="0" y="0"/>
            <a:ext cx="9144000" cy="640081"/>
          </a:xfrm>
          <a:prstGeom prst="rect">
            <a:avLst/>
          </a:prstGeom>
          <a:gradFill flip="none" rotWithShape="1">
            <a:gsLst>
              <a:gs pos="0">
                <a:schemeClr val="accent1">
                  <a:lumMod val="40000"/>
                  <a:lumOff val="60000"/>
                  <a:tint val="66000"/>
                  <a:satMod val="160000"/>
                </a:schemeClr>
              </a:gs>
              <a:gs pos="50000">
                <a:schemeClr val="accent1">
                  <a:lumMod val="40000"/>
                  <a:lumOff val="60000"/>
                  <a:tint val="44500"/>
                  <a:satMod val="160000"/>
                </a:schemeClr>
              </a:gs>
              <a:gs pos="100000">
                <a:schemeClr val="accent1">
                  <a:lumMod val="40000"/>
                  <a:lumOff val="60000"/>
                  <a:tint val="23500"/>
                  <a:satMod val="160000"/>
                </a:schemeClr>
              </a:gs>
            </a:gsLst>
            <a:lin ang="5400000" scaled="1"/>
            <a:tileRect/>
          </a:gradFill>
        </p:spPr>
        <p:txBody>
          <a:bodyPr vert="horz" lIns="91440" tIns="45720" rIns="91440" bIns="45720" rtlCol="0" anchor="b">
            <a:normAutofit/>
          </a:bodyPr>
          <a:lstStyle>
            <a:lvl1pPr algn="ctr" defTabSz="914400" rtl="0" eaLnBrk="1" latinLnBrk="0" hangingPunct="1">
              <a:lnSpc>
                <a:spcPct val="85000"/>
              </a:lnSpc>
              <a:spcBef>
                <a:spcPct val="0"/>
              </a:spcBef>
              <a:buNone/>
              <a:defRPr sz="3400" b="1" kern="1200" spc="-50" baseline="0">
                <a:solidFill>
                  <a:schemeClr val="accent2">
                    <a:lumMod val="75000"/>
                  </a:schemeClr>
                </a:solidFill>
                <a:latin typeface="+mj-lt"/>
                <a:ea typeface="+mj-ea"/>
                <a:cs typeface="+mj-cs"/>
              </a:defRPr>
            </a:lvl1pPr>
          </a:lstStyle>
          <a:p>
            <a:r>
              <a:rPr lang="en-US" smtClean="0"/>
              <a:t>Click to edit Master title style</a:t>
            </a:r>
            <a:endParaRPr lang="en-US" dirty="0"/>
          </a:p>
        </p:txBody>
      </p:sp>
      <p:sp>
        <p:nvSpPr>
          <p:cNvPr id="16" name="Content Placeholder 2"/>
          <p:cNvSpPr txBox="1"/>
          <p:nvPr userDrawn="1"/>
        </p:nvSpPr>
        <p:spPr>
          <a:xfrm>
            <a:off x="193344" y="865496"/>
            <a:ext cx="8763000" cy="5562600"/>
          </a:xfrm>
          <a:prstGeom prst="rect">
            <a:avLst/>
          </a:prstGeom>
        </p:spPr>
        <p:txBody>
          <a:bodyPr>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Wingdings" panose="05000000000000000000" pitchFamily="2" charset="2"/>
              <a:buNone/>
              <a:defRPr sz="22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Wingdings" panose="05000000000000000000" pitchFamily="2" charset="2"/>
              <a:buChar char="Ø"/>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Wingdings" panose="05000000000000000000" pitchFamily="2" charset="2"/>
              <a:buChar char="§"/>
              <a:defRPr sz="20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r>
              <a:rPr lang="en-US" dirty="0" smtClean="0"/>
              <a:t>Click to add text</a:t>
            </a:r>
          </a:p>
          <a:p>
            <a:pPr lvl="2"/>
            <a:r>
              <a:rPr lang="en-US" dirty="0" smtClean="0"/>
              <a:t>Topic</a:t>
            </a:r>
          </a:p>
          <a:p>
            <a:pPr lvl="3"/>
            <a:r>
              <a:rPr lang="en-US" dirty="0" smtClean="0"/>
              <a:t>Subtopic</a:t>
            </a:r>
            <a:endParaRPr lang="en-US" dirty="0"/>
          </a:p>
        </p:txBody>
      </p:sp>
      <p:sp>
        <p:nvSpPr>
          <p:cNvPr id="9" name="Footer Placeholder 4"/>
          <p:cNvSpPr>
            <a:spLocks noGrp="1"/>
          </p:cNvSpPr>
          <p:nvPr>
            <p:ph type="ftr" sz="quarter" idx="3"/>
          </p:nvPr>
        </p:nvSpPr>
        <p:spPr>
          <a:xfrm>
            <a:off x="0" y="6597630"/>
            <a:ext cx="8305800" cy="261445"/>
          </a:xfrm>
          <a:prstGeom prst="rect">
            <a:avLst/>
          </a:prstGeom>
        </p:spPr>
        <p:txBody>
          <a:bodyPr vert="horz" lIns="91440" tIns="45720" rIns="91440" bIns="45720" rtlCol="0" anchor="ctr"/>
          <a:lstStyle>
            <a:lvl1pPr algn="l">
              <a:defRPr sz="1200" b="0" cap="none" baseline="0">
                <a:solidFill>
                  <a:schemeClr val="bg1">
                    <a:lumMod val="95000"/>
                  </a:schemeClr>
                </a:solidFill>
                <a:latin typeface="Times New Roman" panose="02020603050405020304" pitchFamily="18" charset="0"/>
                <a:cs typeface="Times New Roman" panose="02020603050405020304" pitchFamily="18" charset="0"/>
              </a:defRPr>
            </a:lvl1pPr>
          </a:lstStyle>
          <a:p>
            <a:r>
              <a:rPr lang="en-US" dirty="0" smtClean="0"/>
              <a:t>Introduction To Computer &amp; ICT – by Dr. Rahman Ali &amp; Asmat Ali</a:t>
            </a:r>
            <a:endParaRPr lang="en-US" dirty="0"/>
          </a:p>
        </p:txBody>
      </p:sp>
      <p:sp>
        <p:nvSpPr>
          <p:cNvPr id="8" name="Slide Number Placeholder 5"/>
          <p:cNvSpPr>
            <a:spLocks noGrp="1"/>
          </p:cNvSpPr>
          <p:nvPr>
            <p:ph type="sldNum" sz="quarter" idx="4"/>
          </p:nvPr>
        </p:nvSpPr>
        <p:spPr>
          <a:xfrm>
            <a:off x="8686800" y="6596743"/>
            <a:ext cx="455909" cy="279448"/>
          </a:xfrm>
          <a:prstGeom prst="rect">
            <a:avLst/>
          </a:prstGeom>
          <a:gradFill flip="none" rotWithShape="1">
            <a:gsLst>
              <a:gs pos="0">
                <a:srgbClr val="026AE8">
                  <a:shade val="30000"/>
                  <a:satMod val="115000"/>
                </a:srgbClr>
              </a:gs>
              <a:gs pos="50000">
                <a:srgbClr val="026AE8">
                  <a:shade val="67500"/>
                  <a:satMod val="115000"/>
                </a:srgbClr>
              </a:gs>
              <a:gs pos="100000">
                <a:srgbClr val="026AE8">
                  <a:shade val="100000"/>
                  <a:satMod val="115000"/>
                </a:srgbClr>
              </a:gs>
            </a:gsLst>
            <a:path path="circle">
              <a:fillToRect l="50000" t="50000" r="50000" b="50000"/>
            </a:path>
            <a:tileRect/>
          </a:gradFill>
        </p:spPr>
        <p:txBody>
          <a:bodyPr vert="horz" lIns="91440" tIns="45720" rIns="91440" bIns="45720" rtlCol="0" anchor="ctr"/>
          <a:lstStyle>
            <a:lvl1pPr algn="r">
              <a:defRPr sz="1500">
                <a:solidFill>
                  <a:schemeClr val="bg1"/>
                </a:solidFill>
              </a:defRPr>
            </a:lvl1pPr>
          </a:lstStyle>
          <a:p>
            <a:fld id="{B6F15528-21DE-4FAA-801E-634DDDAF4B2B}"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hf hdr="0" dt="0"/>
  <p:txStyles>
    <p:titleStyle>
      <a:lvl1pPr algn="ctr" defTabSz="914400" rtl="0" eaLnBrk="1" latinLnBrk="0" hangingPunct="1">
        <a:lnSpc>
          <a:spcPct val="85000"/>
        </a:lnSpc>
        <a:spcBef>
          <a:spcPct val="0"/>
        </a:spcBef>
        <a:buNone/>
        <a:defRPr sz="3600" b="1" kern="1200" spc="-50" baseline="0">
          <a:solidFill>
            <a:schemeClr val="accent2">
              <a:lumMod val="7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1722D5-09A0-4336-890E-E0F066D69F6B}" type="datetimeFigureOut">
              <a:rPr lang="en-US" smtClean="0">
                <a:solidFill>
                  <a:prstClr val="black">
                    <a:tint val="75000"/>
                  </a:prstClr>
                </a:solidFill>
              </a:rPr>
              <a:t>5/25/2021</a:t>
            </a:fld>
            <a:endParaRPr lang="en-US">
              <a:solidFill>
                <a:prstClr val="black">
                  <a:tint val="75000"/>
                </a:prstClr>
              </a:solidFill>
            </a:endParaRPr>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BEE8CE-2593-46E6-B9F1-1E05466F3B95}" type="slidenum">
              <a:rPr lang="en-US" smtClean="0">
                <a:solidFill>
                  <a:prstClr val="black">
                    <a:tint val="75000"/>
                  </a:prstClr>
                </a:solidFill>
              </a:r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2" name="Rectangle 11"/>
          <p:cNvSpPr/>
          <p:nvPr userDrawn="1"/>
        </p:nvSpPr>
        <p:spPr>
          <a:xfrm>
            <a:off x="1812326" y="609600"/>
            <a:ext cx="5579074" cy="45719"/>
          </a:xfrm>
          <a:prstGeom prst="rect">
            <a:avLst/>
          </a:prstGeom>
          <a:solidFill>
            <a:schemeClr val="accent1">
              <a:lumMod val="60000"/>
              <a:lumOff val="40000"/>
            </a:schemeClr>
          </a:solidFill>
          <a:ln>
            <a:noFill/>
          </a:ln>
          <a:effectLst>
            <a:outerShdw blurRad="88900" dist="38100" dir="5400000" sx="101000" sy="101000" algn="t" rotWithShape="0">
              <a:schemeClr val="accent1">
                <a:lumMod val="60000"/>
                <a:lumOff val="4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Title Placeholder 1"/>
          <p:cNvSpPr txBox="1"/>
          <p:nvPr userDrawn="1"/>
        </p:nvSpPr>
        <p:spPr>
          <a:xfrm>
            <a:off x="0" y="0"/>
            <a:ext cx="9144000" cy="640081"/>
          </a:xfrm>
          <a:prstGeom prst="rect">
            <a:avLst/>
          </a:prstGeom>
          <a:gradFill flip="none" rotWithShape="1">
            <a:gsLst>
              <a:gs pos="0">
                <a:schemeClr val="accent1">
                  <a:lumMod val="40000"/>
                  <a:lumOff val="60000"/>
                  <a:tint val="66000"/>
                  <a:satMod val="160000"/>
                </a:schemeClr>
              </a:gs>
              <a:gs pos="50000">
                <a:schemeClr val="accent1">
                  <a:lumMod val="40000"/>
                  <a:lumOff val="60000"/>
                  <a:tint val="44500"/>
                  <a:satMod val="160000"/>
                </a:schemeClr>
              </a:gs>
              <a:gs pos="100000">
                <a:schemeClr val="accent1">
                  <a:lumMod val="40000"/>
                  <a:lumOff val="60000"/>
                  <a:tint val="23500"/>
                  <a:satMod val="160000"/>
                </a:schemeClr>
              </a:gs>
            </a:gsLst>
            <a:lin ang="5400000" scaled="1"/>
            <a:tileRect/>
          </a:gradFill>
        </p:spPr>
        <p:txBody>
          <a:bodyPr vert="horz" lIns="91440" tIns="45720" rIns="91440" bIns="45720" rtlCol="0" anchor="b">
            <a:normAutofit/>
          </a:bodyPr>
          <a:lstStyle>
            <a:lvl1pPr algn="ctr" defTabSz="914400" rtl="0" eaLnBrk="1" latinLnBrk="0" hangingPunct="1">
              <a:lnSpc>
                <a:spcPct val="85000"/>
              </a:lnSpc>
              <a:spcBef>
                <a:spcPct val="0"/>
              </a:spcBef>
              <a:buNone/>
              <a:defRPr sz="3400" b="1" kern="1200" spc="-50" baseline="0">
                <a:solidFill>
                  <a:schemeClr val="accent2">
                    <a:lumMod val="75000"/>
                  </a:schemeClr>
                </a:solidFill>
                <a:latin typeface="+mj-lt"/>
                <a:ea typeface="+mj-ea"/>
                <a:cs typeface="+mj-cs"/>
              </a:defRPr>
            </a:lvl1pPr>
          </a:lstStyle>
          <a:p>
            <a:r>
              <a:rPr lang="en-US" smtClean="0">
                <a:solidFill>
                  <a:srgbClr val="BD582C">
                    <a:lumMod val="75000"/>
                  </a:srgbClr>
                </a:solidFill>
              </a:rPr>
              <a:t>Click to edit Master title style</a:t>
            </a:r>
            <a:endParaRPr lang="en-US" dirty="0">
              <a:solidFill>
                <a:srgbClr val="BD582C">
                  <a:lumMod val="75000"/>
                </a:srgbClr>
              </a:solidFill>
            </a:endParaRPr>
          </a:p>
        </p:txBody>
      </p:sp>
      <p:sp>
        <p:nvSpPr>
          <p:cNvPr id="16" name="Content Placeholder 2"/>
          <p:cNvSpPr txBox="1"/>
          <p:nvPr userDrawn="1"/>
        </p:nvSpPr>
        <p:spPr>
          <a:xfrm>
            <a:off x="193344" y="865496"/>
            <a:ext cx="8763000" cy="5562600"/>
          </a:xfrm>
          <a:prstGeom prst="rect">
            <a:avLst/>
          </a:prstGeom>
        </p:spPr>
        <p:txBody>
          <a:bodyPr>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Wingdings" panose="05000000000000000000" pitchFamily="2" charset="2"/>
              <a:buNone/>
              <a:defRPr sz="22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Wingdings" panose="05000000000000000000" pitchFamily="2" charset="2"/>
              <a:buChar char="Ø"/>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Wingdings" panose="05000000000000000000" pitchFamily="2" charset="2"/>
              <a:buChar char="§"/>
              <a:defRPr sz="20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pPr>
              <a:buClr>
                <a:srgbClr val="E48312"/>
              </a:buClr>
            </a:pPr>
            <a:r>
              <a:rPr lang="en-US" dirty="0" smtClean="0">
                <a:solidFill>
                  <a:srgbClr val="000000">
                    <a:lumMod val="75000"/>
                    <a:lumOff val="25000"/>
                  </a:srgbClr>
                </a:solidFill>
              </a:rPr>
              <a:t>Click to add text</a:t>
            </a:r>
          </a:p>
          <a:p>
            <a:pPr lvl="2">
              <a:buClr>
                <a:srgbClr val="E48312"/>
              </a:buClr>
            </a:pPr>
            <a:r>
              <a:rPr lang="en-US" dirty="0" smtClean="0">
                <a:solidFill>
                  <a:srgbClr val="000000">
                    <a:lumMod val="75000"/>
                    <a:lumOff val="25000"/>
                  </a:srgbClr>
                </a:solidFill>
              </a:rPr>
              <a:t>Topic</a:t>
            </a:r>
          </a:p>
          <a:p>
            <a:pPr lvl="3">
              <a:buClr>
                <a:srgbClr val="E48312"/>
              </a:buClr>
            </a:pPr>
            <a:r>
              <a:rPr lang="en-US" dirty="0" smtClean="0">
                <a:solidFill>
                  <a:srgbClr val="000000">
                    <a:lumMod val="75000"/>
                    <a:lumOff val="25000"/>
                  </a:srgbClr>
                </a:solidFill>
              </a:rPr>
              <a:t>Subtopic</a:t>
            </a:r>
            <a:endParaRPr lang="en-US" dirty="0">
              <a:solidFill>
                <a:srgbClr val="000000">
                  <a:lumMod val="75000"/>
                  <a:lumOff val="25000"/>
                </a:srgbClr>
              </a:solidFill>
            </a:endParaRPr>
          </a:p>
        </p:txBody>
      </p:sp>
      <p:sp>
        <p:nvSpPr>
          <p:cNvPr id="8" name="Rectangle 7"/>
          <p:cNvSpPr/>
          <p:nvPr userDrawn="1"/>
        </p:nvSpPr>
        <p:spPr>
          <a:xfrm>
            <a:off x="1" y="6591571"/>
            <a:ext cx="9144001" cy="277091"/>
          </a:xfrm>
          <a:prstGeom prst="rect">
            <a:avLst/>
          </a:prstGeom>
          <a:gradFill flip="none" rotWithShape="1">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ooter Placeholder 4"/>
          <p:cNvSpPr>
            <a:spLocks noGrp="1"/>
          </p:cNvSpPr>
          <p:nvPr>
            <p:ph type="ftr" sz="quarter" idx="3"/>
          </p:nvPr>
        </p:nvSpPr>
        <p:spPr>
          <a:xfrm>
            <a:off x="0" y="6604686"/>
            <a:ext cx="8305800" cy="261445"/>
          </a:xfrm>
          <a:prstGeom prst="rect">
            <a:avLst/>
          </a:prstGeom>
        </p:spPr>
        <p:txBody>
          <a:bodyPr vert="horz" lIns="91440" tIns="45720" rIns="91440" bIns="45720" rtlCol="0" anchor="ctr"/>
          <a:lstStyle>
            <a:lvl1pPr algn="l">
              <a:defRPr sz="1200" b="0" cap="none" baseline="0">
                <a:solidFill>
                  <a:schemeClr val="bg1">
                    <a:lumMod val="85000"/>
                  </a:schemeClr>
                </a:solidFill>
                <a:latin typeface="Times New Roman" panose="02020603050405020304" pitchFamily="18" charset="0"/>
                <a:cs typeface="Times New Roman" panose="02020603050405020304" pitchFamily="18" charset="0"/>
              </a:defRPr>
            </a:lvl1pPr>
          </a:lstStyle>
          <a:p>
            <a:r>
              <a:rPr lang="en-US" dirty="0" smtClean="0">
                <a:solidFill>
                  <a:prstClr val="white">
                    <a:lumMod val="85000"/>
                  </a:prstClr>
                </a:solidFill>
              </a:rPr>
              <a:t>Introduction To Computer &amp; ICT – by Dr. Rahman Ali &amp; Asmat Ali</a:t>
            </a:r>
            <a:endParaRPr lang="en-US" dirty="0">
              <a:solidFill>
                <a:prstClr val="white">
                  <a:lumMod val="85000"/>
                </a:prstClr>
              </a:solidFill>
            </a:endParaRPr>
          </a:p>
        </p:txBody>
      </p:sp>
      <p:sp>
        <p:nvSpPr>
          <p:cNvPr id="11" name="Slide Number Placeholder 5"/>
          <p:cNvSpPr>
            <a:spLocks noGrp="1"/>
          </p:cNvSpPr>
          <p:nvPr>
            <p:ph type="sldNum" sz="quarter" idx="4"/>
          </p:nvPr>
        </p:nvSpPr>
        <p:spPr>
          <a:xfrm>
            <a:off x="8686800" y="6596743"/>
            <a:ext cx="455909" cy="279448"/>
          </a:xfrm>
          <a:prstGeom prst="rect">
            <a:avLst/>
          </a:prstGeom>
          <a:gradFill flip="none" rotWithShape="1">
            <a:gsLst>
              <a:gs pos="0">
                <a:srgbClr val="026AD4">
                  <a:shade val="30000"/>
                  <a:satMod val="115000"/>
                </a:srgbClr>
              </a:gs>
              <a:gs pos="50000">
                <a:srgbClr val="026AD4">
                  <a:shade val="67500"/>
                  <a:satMod val="115000"/>
                </a:srgbClr>
              </a:gs>
              <a:gs pos="100000">
                <a:srgbClr val="026AD4">
                  <a:shade val="100000"/>
                  <a:satMod val="115000"/>
                </a:srgbClr>
              </a:gs>
            </a:gsLst>
            <a:path path="circle">
              <a:fillToRect l="50000" t="50000" r="50000" b="50000"/>
            </a:path>
            <a:tileRect/>
          </a:gradFill>
        </p:spPr>
        <p:txBody>
          <a:bodyPr vert="horz" lIns="91440" tIns="45720" rIns="91440" bIns="45720" rtlCol="0" anchor="ctr"/>
          <a:lstStyle>
            <a:lvl1pPr algn="r">
              <a:defRPr sz="1500">
                <a:solidFill>
                  <a:schemeClr val="bg1"/>
                </a:solidFill>
              </a:defRPr>
            </a:lvl1pPr>
          </a:lstStyle>
          <a:p>
            <a:fld id="{B6F15528-21DE-4FAA-801E-634DDDAF4B2B}" type="slidenum">
              <a:rPr lang="en-US" smtClean="0">
                <a:solidFill>
                  <a:prstClr val="white"/>
                </a:solidFill>
              </a:rPr>
              <a:t>‹#›</a:t>
            </a:fld>
            <a:endParaRPr lang="en-US" dirty="0">
              <a:solidFill>
                <a:prstClr val="white"/>
              </a:solidFill>
            </a:endParaRPr>
          </a:p>
        </p:txBody>
      </p:sp>
    </p:spTree>
  </p:cSld>
  <p:clrMap bg1="lt1" tx1="dk1" bg2="lt2" tx2="dk2" accent1="accent1" accent2="accent2" accent3="accent3" accent4="accent4" accent5="accent5" accent6="accent6" hlink="hlink" folHlink="folHlink"/>
  <p:sldLayoutIdLst>
    <p:sldLayoutId id="2147483655" r:id="rId1"/>
  </p:sldLayoutIdLst>
  <p:timing>
    <p:tnLst>
      <p:par>
        <p:cTn id="1" dur="indefinite" restart="never" nodeType="tmRoot"/>
      </p:par>
    </p:tnLst>
  </p:timing>
  <p:hf hdr="0" dt="0"/>
  <p:txStyles>
    <p:titleStyle>
      <a:lvl1pPr algn="ctr" defTabSz="914400" rtl="0" eaLnBrk="1" latinLnBrk="0" hangingPunct="1">
        <a:lnSpc>
          <a:spcPct val="85000"/>
        </a:lnSpc>
        <a:spcBef>
          <a:spcPct val="0"/>
        </a:spcBef>
        <a:buNone/>
        <a:defRPr sz="3600" b="1" kern="1200" spc="-50" baseline="0">
          <a:solidFill>
            <a:schemeClr val="accent2">
              <a:lumMod val="7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6F15528-21DE-4FAA-801E-634DDDAF4B2B}" type="slidenum">
              <a:rPr kumimoji="0" lang="en-US" sz="1300" b="0" i="0" u="none" strike="noStrike" kern="1200" cap="none" spc="0" normalizeH="0" baseline="0" noProof="0" smtClean="0">
                <a:ln>
                  <a:noFill/>
                </a:ln>
                <a:solidFill>
                  <a:prstClr val="white"/>
                </a:solidFill>
                <a:effectLst/>
                <a:uLnTx/>
                <a:uFillTx/>
                <a:latin typeface="Calibri" panose="020F0502020204030204"/>
                <a:ea typeface="+mn-ea"/>
                <a:cs typeface="+mn-cs"/>
              </a:rPr>
              <a:t>1</a:t>
            </a:fld>
            <a:endParaRPr kumimoji="0" lang="en-US" sz="13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Content Placeholder 4"/>
          <p:cNvSpPr>
            <a:spLocks noGrp="1"/>
          </p:cNvSpPr>
          <p:nvPr>
            <p:ph idx="1"/>
          </p:nvPr>
        </p:nvSpPr>
        <p:spPr>
          <a:xfrm>
            <a:off x="121538" y="803583"/>
            <a:ext cx="9032544" cy="5611504"/>
          </a:xfrm>
        </p:spPr>
        <p:txBody>
          <a:bodyPr>
            <a:normAutofit/>
          </a:bodyPr>
          <a:lstStyle/>
          <a:p>
            <a:pPr marL="201295" lvl="1" indent="0" algn="ctr">
              <a:buNone/>
            </a:pPr>
            <a:r>
              <a:rPr lang="en-US" sz="2800" b="1" dirty="0" smtClean="0">
                <a:latin typeface="Times New Roman" panose="02020603050405020304" pitchFamily="18" charset="0"/>
                <a:cs typeface="Times New Roman" panose="02020603050405020304" pitchFamily="18" charset="0"/>
              </a:rPr>
              <a:t>Introduction To Management</a:t>
            </a:r>
          </a:p>
          <a:p>
            <a:pPr marL="201295" lvl="1" indent="0" algn="ctr">
              <a:buNone/>
            </a:pPr>
            <a:r>
              <a:rPr lang="en-US" dirty="0" smtClean="0">
                <a:latin typeface="Times New Roman" panose="02020603050405020304" pitchFamily="18" charset="0"/>
                <a:cs typeface="Times New Roman" panose="02020603050405020304" pitchFamily="18" charset="0"/>
              </a:rPr>
              <a:t>Course Code</a:t>
            </a:r>
            <a:r>
              <a:rPr lang="en-US" dirty="0">
                <a:latin typeface="Times New Roman" panose="02020603050405020304" pitchFamily="18" charset="0"/>
                <a:cs typeface="Times New Roman" panose="02020603050405020304" pitchFamily="18" charset="0"/>
              </a:rPr>
              <a:t>: GC152</a:t>
            </a:r>
            <a:endParaRPr lang="en-US" dirty="0" smtClean="0">
              <a:latin typeface="Times New Roman" panose="02020603050405020304" pitchFamily="18" charset="0"/>
              <a:cs typeface="Times New Roman" panose="02020603050405020304" pitchFamily="18" charset="0"/>
            </a:endParaRPr>
          </a:p>
          <a:p>
            <a:pPr marL="201295" lvl="1" indent="0" algn="ctr">
              <a:buNone/>
            </a:pPr>
            <a:endParaRPr lang="en-US" sz="2800" dirty="0" smtClean="0">
              <a:latin typeface="Times New Roman" panose="02020603050405020304" pitchFamily="18" charset="0"/>
              <a:cs typeface="Times New Roman" panose="02020603050405020304" pitchFamily="18" charset="0"/>
            </a:endParaRPr>
          </a:p>
          <a:p>
            <a:pPr marL="201295" lvl="1" indent="0" algn="ctr">
              <a:buNone/>
            </a:pPr>
            <a:r>
              <a:rPr lang="en-US" sz="2800" dirty="0" smtClean="0">
                <a:latin typeface="Times New Roman" panose="02020603050405020304" pitchFamily="18" charset="0"/>
                <a:cs typeface="Times New Roman" panose="02020603050405020304" pitchFamily="18" charset="0"/>
              </a:rPr>
              <a:t>Lecture # </a:t>
            </a:r>
            <a:r>
              <a:rPr lang="en-US" sz="2800" dirty="0" smtClean="0">
                <a:latin typeface="Times New Roman" panose="02020603050405020304" pitchFamily="18" charset="0"/>
                <a:cs typeface="Times New Roman" panose="02020603050405020304" pitchFamily="18" charset="0"/>
              </a:rPr>
              <a:t>20-21</a:t>
            </a:r>
            <a:endParaRPr lang="en-US" sz="2800" dirty="0" smtClean="0">
              <a:latin typeface="Times New Roman" panose="02020603050405020304" pitchFamily="18" charset="0"/>
              <a:cs typeface="Times New Roman" panose="02020603050405020304" pitchFamily="18" charset="0"/>
            </a:endParaRPr>
          </a:p>
          <a:p>
            <a:pPr marL="201295" lvl="1" indent="0">
              <a:buNone/>
            </a:pPr>
            <a:endParaRPr lang="en-US" dirty="0" smtClean="0"/>
          </a:p>
          <a:p>
            <a:pPr marL="201295" lvl="1" indent="0" algn="ctr">
              <a:buNone/>
            </a:pPr>
            <a:r>
              <a:rPr lang="en-US" dirty="0" smtClean="0">
                <a:latin typeface="Times New Roman" panose="02020603050405020304" pitchFamily="18" charset="0"/>
                <a:cs typeface="Times New Roman" panose="02020603050405020304" pitchFamily="18" charset="0"/>
              </a:rPr>
              <a:t>By</a:t>
            </a:r>
          </a:p>
          <a:p>
            <a:pPr marL="201295" lvl="1" indent="0" algn="ctr">
              <a:buNone/>
            </a:pPr>
            <a:r>
              <a:rPr lang="en-US" dirty="0" smtClean="0">
                <a:latin typeface="Times New Roman" panose="02020603050405020304" pitchFamily="18" charset="0"/>
                <a:cs typeface="Times New Roman" panose="02020603050405020304" pitchFamily="18" charset="0"/>
              </a:rPr>
              <a:t>ISLAM ZADA</a:t>
            </a:r>
          </a:p>
          <a:p>
            <a:pPr marL="201295" lvl="1" indent="0">
              <a:buNone/>
            </a:pPr>
            <a:endParaRPr lang="en-US" dirty="0" smtClean="0"/>
          </a:p>
          <a:p>
            <a:pPr marL="201295" lvl="1" indent="0">
              <a:buNone/>
            </a:pPr>
            <a:endParaRPr lang="en-US" dirty="0" smtClean="0"/>
          </a:p>
          <a:p>
            <a:pPr marL="201295" lvl="1" indent="0">
              <a:buNone/>
            </a:pPr>
            <a:endParaRPr lang="en-US" dirty="0"/>
          </a:p>
          <a:p>
            <a:pPr marL="201295" lvl="1" indent="0">
              <a:buNone/>
            </a:pPr>
            <a:endParaRPr lang="en-US" dirty="0" smtClean="0"/>
          </a:p>
          <a:p>
            <a:pPr marL="201295" lvl="1" indent="0">
              <a:buNone/>
            </a:pPr>
            <a:endParaRPr lang="en-US" dirty="0"/>
          </a:p>
          <a:p>
            <a:pPr marL="201295" lvl="1" indent="0">
              <a:buNone/>
            </a:pPr>
            <a:endParaRPr lang="en-US" dirty="0" smtClean="0"/>
          </a:p>
          <a:p>
            <a:pPr marL="201295" lvl="1" indent="0" algn="ctr">
              <a:buNone/>
            </a:pPr>
            <a:r>
              <a:rPr lang="en-US" b="1" dirty="0" smtClean="0">
                <a:latin typeface="Times New Roman" panose="02020603050405020304" pitchFamily="18" charset="0"/>
                <a:cs typeface="Times New Roman" panose="02020603050405020304" pitchFamily="18" charset="0"/>
              </a:rPr>
              <a:t>Lecturer in Department of Computer Science &amp; Software Engineering,</a:t>
            </a:r>
          </a:p>
          <a:p>
            <a:pPr marL="201295" lvl="1" indent="0" algn="ctr">
              <a:buNone/>
            </a:pPr>
            <a:r>
              <a:rPr lang="en-US" b="1" dirty="0" smtClean="0">
                <a:latin typeface="Times New Roman" panose="02020603050405020304" pitchFamily="18" charset="0"/>
                <a:cs typeface="Times New Roman" panose="02020603050405020304" pitchFamily="18" charset="0"/>
              </a:rPr>
              <a:t>International Islamic University, Islamabad.</a:t>
            </a:r>
            <a:endParaRPr lang="en-US" b="1" dirty="0">
              <a:latin typeface="Times New Roman" panose="02020603050405020304" pitchFamily="18" charset="0"/>
              <a:cs typeface="Times New Roman" panose="02020603050405020304" pitchFamily="18" charset="0"/>
            </a:endParaRPr>
          </a:p>
        </p:txBody>
      </p:sp>
      <p:pic>
        <p:nvPicPr>
          <p:cNvPr id="1028" name="Picture 4" descr="International Islamic University, Islamabad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6543" y="3672840"/>
            <a:ext cx="1297457" cy="12801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640081"/>
          </a:xfrm>
        </p:spPr>
        <p:txBody>
          <a:bodyPr>
            <a:normAutofit/>
          </a:bodyPr>
          <a:lstStyle/>
          <a:p>
            <a:r>
              <a:rPr lang="en-US" i="1" dirty="0"/>
              <a:t>Objectives (goals) of Finance </a:t>
            </a:r>
            <a:r>
              <a:rPr lang="en-US" i="1" dirty="0" smtClean="0"/>
              <a:t>Management(FM)</a:t>
            </a:r>
            <a:endParaRPr lang="en-US" i="1" dirty="0"/>
          </a:p>
        </p:txBody>
      </p:sp>
      <p:sp>
        <p:nvSpPr>
          <p:cNvPr id="4" name="Slide Number Placeholder 3"/>
          <p:cNvSpPr>
            <a:spLocks noGrp="1"/>
          </p:cNvSpPr>
          <p:nvPr>
            <p:ph type="sldNum" sz="quarter" idx="4"/>
          </p:nvPr>
        </p:nvSpPr>
        <p:spPr/>
        <p:txBody>
          <a:bodyPr/>
          <a:lstStyle/>
          <a:p>
            <a:fld id="{B6F15528-21DE-4FAA-801E-634DDDAF4B2B}" type="slidenum">
              <a:rPr lang="en-US" smtClean="0"/>
              <a:t>10</a:t>
            </a:fld>
            <a:endParaRPr lang="en-US" dirty="0"/>
          </a:p>
        </p:txBody>
      </p:sp>
      <p:sp>
        <p:nvSpPr>
          <p:cNvPr id="5" name="Content Placeholder 4"/>
          <p:cNvSpPr>
            <a:spLocks noGrp="1"/>
          </p:cNvSpPr>
          <p:nvPr>
            <p:ph idx="1"/>
          </p:nvPr>
        </p:nvSpPr>
        <p:spPr>
          <a:xfrm>
            <a:off x="35256" y="533400"/>
            <a:ext cx="9032544" cy="5910943"/>
          </a:xfrm>
        </p:spPr>
        <p:txBody>
          <a:bodyPr>
            <a:noAutofit/>
          </a:bodyPr>
          <a:lstStyle/>
          <a:p>
            <a:pPr marL="635635" lvl="3" indent="0" algn="just">
              <a:lnSpc>
                <a:spcPct val="200000"/>
              </a:lnSpc>
              <a:buClrTx/>
              <a:buNone/>
            </a:pPr>
            <a:r>
              <a:rPr lang="en-US" b="1" dirty="0" smtClean="0">
                <a:solidFill>
                  <a:srgbClr val="000000"/>
                </a:solidFill>
                <a:latin typeface="Times New Roman" panose="02020603050405020304" pitchFamily="18" charset="0"/>
                <a:cs typeface="Times New Roman" panose="02020603050405020304" pitchFamily="18" charset="0"/>
              </a:rPr>
              <a:t>3</a:t>
            </a:r>
            <a:r>
              <a:rPr lang="en-US" b="1" dirty="0">
                <a:solidFill>
                  <a:srgbClr val="000000"/>
                </a:solidFill>
                <a:latin typeface="Times New Roman" panose="02020603050405020304" pitchFamily="18" charset="0"/>
                <a:cs typeface="Times New Roman" panose="02020603050405020304" pitchFamily="18" charset="0"/>
              </a:rPr>
              <a:t>.	Proper estimation of total financial requirements: </a:t>
            </a:r>
            <a:endParaRPr lang="en-US" b="1" dirty="0" smtClean="0">
              <a:solidFill>
                <a:srgbClr val="000000"/>
              </a:solidFill>
              <a:latin typeface="Times New Roman" panose="02020603050405020304" pitchFamily="18" charset="0"/>
              <a:cs typeface="Times New Roman" panose="02020603050405020304" pitchFamily="18" charset="0"/>
            </a:endParaRPr>
          </a:p>
          <a:p>
            <a:pPr marL="285750" marR="93345" lvl="0" indent="-285750" algn="just">
              <a:lnSpc>
                <a:spcPct val="200000"/>
              </a:lnSpc>
              <a:spcBef>
                <a:spcPts val="10"/>
              </a:spcBef>
              <a:spcAft>
                <a:spcPts val="0"/>
              </a:spcAft>
              <a:buSzPts val="1200"/>
              <a:buFont typeface="Arial" panose="020B0604020202020204" pitchFamily="34" charset="0"/>
              <a:buChar char="•"/>
              <a:tabLst>
                <a:tab pos="596900" algn="l"/>
              </a:tabLst>
            </a:pPr>
            <a:r>
              <a:rPr lang="en-US" sz="1800" b="0" spc="-10" dirty="0">
                <a:latin typeface="Times New Roman" panose="02020603050405020304" pitchFamily="18" charset="0"/>
                <a:ea typeface="Calibri" panose="020F0502020204030204" pitchFamily="34" charset="0"/>
                <a:cs typeface="Times New Roman" panose="02020603050405020304" pitchFamily="18" charset="0"/>
              </a:rPr>
              <a:t>Proper estimation of total financial requirements is a very important objective of financial management. </a:t>
            </a:r>
            <a:endParaRPr lang="en-US" sz="1800" b="0" spc="-10" dirty="0" smtClean="0">
              <a:latin typeface="Times New Roman" panose="02020603050405020304" pitchFamily="18" charset="0"/>
              <a:ea typeface="Calibri" panose="020F0502020204030204" pitchFamily="34" charset="0"/>
              <a:cs typeface="Times New Roman" panose="02020603050405020304" pitchFamily="18" charset="0"/>
            </a:endParaRPr>
          </a:p>
          <a:p>
            <a:pPr marL="285750" marR="93345" lvl="0" indent="-285750" algn="just">
              <a:lnSpc>
                <a:spcPct val="200000"/>
              </a:lnSpc>
              <a:spcBef>
                <a:spcPts val="10"/>
              </a:spcBef>
              <a:spcAft>
                <a:spcPts val="0"/>
              </a:spcAft>
              <a:buSzPts val="1200"/>
              <a:buFont typeface="Arial" panose="020B0604020202020204" pitchFamily="34" charset="0"/>
              <a:buChar char="•"/>
              <a:tabLst>
                <a:tab pos="596900" algn="l"/>
              </a:tabLst>
            </a:pPr>
            <a:r>
              <a:rPr lang="en-US" sz="1800" b="0" spc="-10" dirty="0" smtClean="0">
                <a:latin typeface="Times New Roman" panose="02020603050405020304" pitchFamily="18" charset="0"/>
                <a:ea typeface="Calibri" panose="020F0502020204030204" pitchFamily="34" charset="0"/>
                <a:cs typeface="Times New Roman" panose="02020603050405020304" pitchFamily="18" charset="0"/>
              </a:rPr>
              <a:t>The </a:t>
            </a:r>
            <a:r>
              <a:rPr lang="en-US" sz="1800" b="0" spc="-10" dirty="0">
                <a:latin typeface="Times New Roman" panose="02020603050405020304" pitchFamily="18" charset="0"/>
                <a:ea typeface="Calibri" panose="020F0502020204030204" pitchFamily="34" charset="0"/>
                <a:cs typeface="Times New Roman" panose="02020603050405020304" pitchFamily="18" charset="0"/>
              </a:rPr>
              <a:t>finance manager must estimate the total financial requirements of the company. </a:t>
            </a:r>
            <a:endParaRPr lang="en-US" sz="1800" b="0" spc="-10" dirty="0" smtClean="0">
              <a:latin typeface="Times New Roman" panose="02020603050405020304" pitchFamily="18" charset="0"/>
              <a:ea typeface="Calibri" panose="020F0502020204030204" pitchFamily="34" charset="0"/>
              <a:cs typeface="Times New Roman" panose="02020603050405020304" pitchFamily="18" charset="0"/>
            </a:endParaRPr>
          </a:p>
          <a:p>
            <a:pPr marL="285750" marR="93345" lvl="0" indent="-285750" algn="just">
              <a:lnSpc>
                <a:spcPct val="200000"/>
              </a:lnSpc>
              <a:spcBef>
                <a:spcPts val="10"/>
              </a:spcBef>
              <a:spcAft>
                <a:spcPts val="0"/>
              </a:spcAft>
              <a:buSzPts val="1200"/>
              <a:buFont typeface="Arial" panose="020B0604020202020204" pitchFamily="34" charset="0"/>
              <a:buChar char="•"/>
              <a:tabLst>
                <a:tab pos="596900" algn="l"/>
              </a:tabLst>
            </a:pPr>
            <a:r>
              <a:rPr lang="en-US" sz="1800" b="0" spc="-10" dirty="0" smtClean="0">
                <a:latin typeface="Times New Roman" panose="02020603050405020304" pitchFamily="18" charset="0"/>
                <a:ea typeface="Calibri" panose="020F0502020204030204" pitchFamily="34" charset="0"/>
                <a:cs typeface="Times New Roman" panose="02020603050405020304" pitchFamily="18" charset="0"/>
              </a:rPr>
              <a:t>He </a:t>
            </a:r>
            <a:r>
              <a:rPr lang="en-US" sz="1800" b="0" spc="-10" dirty="0">
                <a:latin typeface="Times New Roman" panose="02020603050405020304" pitchFamily="18" charset="0"/>
                <a:ea typeface="Calibri" panose="020F0502020204030204" pitchFamily="34" charset="0"/>
                <a:cs typeface="Times New Roman" panose="02020603050405020304" pitchFamily="18" charset="0"/>
              </a:rPr>
              <a:t>must find out how much finance is required to start and run the company. </a:t>
            </a:r>
            <a:endParaRPr lang="en-US" sz="1800" b="0" spc="-10" dirty="0" smtClean="0">
              <a:latin typeface="Times New Roman" panose="02020603050405020304" pitchFamily="18" charset="0"/>
              <a:ea typeface="Calibri" panose="020F0502020204030204" pitchFamily="34" charset="0"/>
              <a:cs typeface="Times New Roman" panose="02020603050405020304" pitchFamily="18" charset="0"/>
            </a:endParaRPr>
          </a:p>
          <a:p>
            <a:pPr marL="285750" marR="93345" lvl="0" indent="-285750" algn="just">
              <a:lnSpc>
                <a:spcPct val="200000"/>
              </a:lnSpc>
              <a:spcBef>
                <a:spcPts val="10"/>
              </a:spcBef>
              <a:spcAft>
                <a:spcPts val="0"/>
              </a:spcAft>
              <a:buSzPts val="1200"/>
              <a:buFont typeface="Arial" panose="020B0604020202020204" pitchFamily="34" charset="0"/>
              <a:buChar char="•"/>
              <a:tabLst>
                <a:tab pos="596900" algn="l"/>
              </a:tabLst>
            </a:pPr>
            <a:r>
              <a:rPr lang="en-US" sz="1800" b="0" spc="-10" dirty="0" smtClean="0">
                <a:latin typeface="Times New Roman" panose="02020603050405020304" pitchFamily="18" charset="0"/>
                <a:ea typeface="Calibri" panose="020F0502020204030204" pitchFamily="34" charset="0"/>
                <a:cs typeface="Times New Roman" panose="02020603050405020304" pitchFamily="18" charset="0"/>
              </a:rPr>
              <a:t>He </a:t>
            </a:r>
            <a:r>
              <a:rPr lang="en-US" sz="1800" b="0" spc="-10" dirty="0">
                <a:latin typeface="Times New Roman" panose="02020603050405020304" pitchFamily="18" charset="0"/>
                <a:ea typeface="Calibri" panose="020F0502020204030204" pitchFamily="34" charset="0"/>
                <a:cs typeface="Times New Roman" panose="02020603050405020304" pitchFamily="18" charset="0"/>
              </a:rPr>
              <a:t>must find out </a:t>
            </a:r>
            <a:r>
              <a:rPr lang="en-US" sz="1800" b="0" spc="-10" dirty="0" smtClean="0">
                <a:latin typeface="Times New Roman" panose="02020603050405020304" pitchFamily="18" charset="0"/>
                <a:ea typeface="Calibri" panose="020F0502020204030204" pitchFamily="34" charset="0"/>
                <a:cs typeface="Times New Roman" panose="02020603050405020304" pitchFamily="18" charset="0"/>
              </a:rPr>
              <a:t>the fixed </a:t>
            </a:r>
            <a:r>
              <a:rPr lang="en-US" sz="1800" b="0" spc="-10" dirty="0">
                <a:latin typeface="Times New Roman" panose="02020603050405020304" pitchFamily="18" charset="0"/>
                <a:ea typeface="Calibri" panose="020F0502020204030204" pitchFamily="34" charset="0"/>
                <a:cs typeface="Times New Roman" panose="02020603050405020304" pitchFamily="18" charset="0"/>
              </a:rPr>
              <a:t>capital and working capital requirements of the company. </a:t>
            </a:r>
            <a:endParaRPr lang="en-US" sz="1800" b="0" spc="-10" dirty="0" smtClean="0">
              <a:latin typeface="Times New Roman" panose="02020603050405020304" pitchFamily="18" charset="0"/>
              <a:ea typeface="Calibri" panose="020F0502020204030204" pitchFamily="34" charset="0"/>
              <a:cs typeface="Times New Roman" panose="02020603050405020304" pitchFamily="18" charset="0"/>
            </a:endParaRPr>
          </a:p>
          <a:p>
            <a:pPr marL="285750" marR="93345" lvl="0" indent="-285750" algn="just">
              <a:lnSpc>
                <a:spcPct val="200000"/>
              </a:lnSpc>
              <a:spcBef>
                <a:spcPts val="10"/>
              </a:spcBef>
              <a:spcAft>
                <a:spcPts val="0"/>
              </a:spcAft>
              <a:buSzPts val="1200"/>
              <a:buFont typeface="Arial" panose="020B0604020202020204" pitchFamily="34" charset="0"/>
              <a:buChar char="•"/>
              <a:tabLst>
                <a:tab pos="596900" algn="l"/>
              </a:tabLst>
            </a:pPr>
            <a:r>
              <a:rPr lang="en-US" sz="1800" b="0" spc="-10" dirty="0" smtClean="0">
                <a:latin typeface="Times New Roman" panose="02020603050405020304" pitchFamily="18" charset="0"/>
                <a:ea typeface="Calibri" panose="020F0502020204030204" pitchFamily="34" charset="0"/>
                <a:cs typeface="Times New Roman" panose="02020603050405020304" pitchFamily="18" charset="0"/>
              </a:rPr>
              <a:t>His </a:t>
            </a:r>
            <a:r>
              <a:rPr lang="en-US" sz="1800" b="0" spc="-10" dirty="0">
                <a:latin typeface="Times New Roman" panose="02020603050405020304" pitchFamily="18" charset="0"/>
                <a:ea typeface="Calibri" panose="020F0502020204030204" pitchFamily="34" charset="0"/>
                <a:cs typeface="Times New Roman" panose="02020603050405020304" pitchFamily="18" charset="0"/>
              </a:rPr>
              <a:t>estimation must be correct. If not, there will be shortage or surplus of finance. </a:t>
            </a:r>
            <a:endParaRPr lang="en-US" sz="1800" b="0" spc="-10" dirty="0" smtClean="0">
              <a:latin typeface="Times New Roman" panose="02020603050405020304" pitchFamily="18" charset="0"/>
              <a:ea typeface="Calibri" panose="020F0502020204030204" pitchFamily="34" charset="0"/>
              <a:cs typeface="Times New Roman" panose="02020603050405020304" pitchFamily="18" charset="0"/>
            </a:endParaRPr>
          </a:p>
          <a:p>
            <a:pPr marL="285750" marR="93345" lvl="0" indent="-285750" algn="just">
              <a:lnSpc>
                <a:spcPct val="200000"/>
              </a:lnSpc>
              <a:spcBef>
                <a:spcPts val="10"/>
              </a:spcBef>
              <a:spcAft>
                <a:spcPts val="0"/>
              </a:spcAft>
              <a:buSzPts val="1200"/>
              <a:buFont typeface="Arial" panose="020B0604020202020204" pitchFamily="34" charset="0"/>
              <a:buChar char="•"/>
              <a:tabLst>
                <a:tab pos="596900" algn="l"/>
              </a:tabLst>
            </a:pPr>
            <a:r>
              <a:rPr lang="en-US" sz="1800" b="0" spc="-10" dirty="0" smtClean="0">
                <a:latin typeface="Times New Roman" panose="02020603050405020304" pitchFamily="18" charset="0"/>
                <a:ea typeface="Calibri" panose="020F0502020204030204" pitchFamily="34" charset="0"/>
                <a:cs typeface="Times New Roman" panose="02020603050405020304" pitchFamily="18" charset="0"/>
              </a:rPr>
              <a:t>Estimating </a:t>
            </a:r>
            <a:r>
              <a:rPr lang="en-US" sz="1800" b="0" spc="-10" dirty="0">
                <a:latin typeface="Times New Roman" panose="02020603050405020304" pitchFamily="18" charset="0"/>
                <a:ea typeface="Calibri" panose="020F0502020204030204" pitchFamily="34" charset="0"/>
                <a:cs typeface="Times New Roman" panose="02020603050405020304" pitchFamily="18" charset="0"/>
              </a:rPr>
              <a:t>the financial requirements is a very difficult job. </a:t>
            </a:r>
            <a:endParaRPr lang="en-US" sz="1800" b="0" spc="-10" dirty="0" smtClean="0">
              <a:latin typeface="Times New Roman" panose="02020603050405020304" pitchFamily="18" charset="0"/>
              <a:ea typeface="Calibri" panose="020F0502020204030204" pitchFamily="34" charset="0"/>
              <a:cs typeface="Times New Roman" panose="02020603050405020304" pitchFamily="18" charset="0"/>
            </a:endParaRPr>
          </a:p>
          <a:p>
            <a:pPr marL="285750" marR="93345" lvl="0" indent="-285750" algn="just">
              <a:lnSpc>
                <a:spcPct val="200000"/>
              </a:lnSpc>
              <a:spcBef>
                <a:spcPts val="10"/>
              </a:spcBef>
              <a:spcAft>
                <a:spcPts val="0"/>
              </a:spcAft>
              <a:buSzPts val="1200"/>
              <a:buFont typeface="Arial" panose="020B0604020202020204" pitchFamily="34" charset="0"/>
              <a:buChar char="•"/>
              <a:tabLst>
                <a:tab pos="596900" algn="l"/>
              </a:tabLst>
            </a:pPr>
            <a:r>
              <a:rPr lang="en-US" sz="1800" b="0" spc="-10" dirty="0" smtClean="0">
                <a:latin typeface="Times New Roman" panose="02020603050405020304" pitchFamily="18" charset="0"/>
                <a:ea typeface="Calibri" panose="020F0502020204030204" pitchFamily="34" charset="0"/>
                <a:cs typeface="Times New Roman" panose="02020603050405020304" pitchFamily="18" charset="0"/>
              </a:rPr>
              <a:t>The </a:t>
            </a:r>
            <a:r>
              <a:rPr lang="en-US" sz="1800" b="0" spc="-10" dirty="0">
                <a:latin typeface="Times New Roman" panose="02020603050405020304" pitchFamily="18" charset="0"/>
                <a:ea typeface="Calibri" panose="020F0502020204030204" pitchFamily="34" charset="0"/>
                <a:cs typeface="Times New Roman" panose="02020603050405020304" pitchFamily="18" charset="0"/>
              </a:rPr>
              <a:t>finance manager must consider many factors, such as the type of technology used by company, number of employees employed, scale of operations, legal requirements, etc</a:t>
            </a:r>
            <a:r>
              <a:rPr lang="en-US" sz="1800" b="0" spc="-10" dirty="0" smtClean="0">
                <a:latin typeface="Times New Roman" panose="02020603050405020304" pitchFamily="18" charset="0"/>
                <a:ea typeface="Calibri" panose="020F0502020204030204" pitchFamily="34" charset="0"/>
                <a:cs typeface="Times New Roman" panose="02020603050405020304" pitchFamily="18" charset="0"/>
              </a:rPr>
              <a:t>.</a:t>
            </a:r>
            <a:endParaRPr lang="en-US"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84363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640081"/>
          </a:xfrm>
        </p:spPr>
        <p:txBody>
          <a:bodyPr>
            <a:normAutofit/>
          </a:bodyPr>
          <a:lstStyle/>
          <a:p>
            <a:r>
              <a:rPr lang="en-US" i="1" dirty="0"/>
              <a:t>Objectives (goals) of Finance </a:t>
            </a:r>
            <a:r>
              <a:rPr lang="en-US" i="1" dirty="0" smtClean="0"/>
              <a:t>Management(FM)</a:t>
            </a:r>
            <a:endParaRPr lang="en-US" i="1" dirty="0"/>
          </a:p>
        </p:txBody>
      </p:sp>
      <p:sp>
        <p:nvSpPr>
          <p:cNvPr id="4" name="Slide Number Placeholder 3"/>
          <p:cNvSpPr>
            <a:spLocks noGrp="1"/>
          </p:cNvSpPr>
          <p:nvPr>
            <p:ph type="sldNum" sz="quarter" idx="4"/>
          </p:nvPr>
        </p:nvSpPr>
        <p:spPr/>
        <p:txBody>
          <a:bodyPr/>
          <a:lstStyle/>
          <a:p>
            <a:fld id="{B6F15528-21DE-4FAA-801E-634DDDAF4B2B}" type="slidenum">
              <a:rPr lang="en-US" smtClean="0"/>
              <a:t>11</a:t>
            </a:fld>
            <a:endParaRPr lang="en-US" dirty="0"/>
          </a:p>
        </p:txBody>
      </p:sp>
      <p:sp>
        <p:nvSpPr>
          <p:cNvPr id="5" name="Content Placeholder 4"/>
          <p:cNvSpPr>
            <a:spLocks noGrp="1"/>
          </p:cNvSpPr>
          <p:nvPr>
            <p:ph idx="1"/>
          </p:nvPr>
        </p:nvSpPr>
        <p:spPr>
          <a:xfrm>
            <a:off x="35256" y="533400"/>
            <a:ext cx="9032544" cy="6248400"/>
          </a:xfrm>
        </p:spPr>
        <p:txBody>
          <a:bodyPr>
            <a:noAutofit/>
          </a:bodyPr>
          <a:lstStyle/>
          <a:p>
            <a:pPr marL="635635" lvl="3" indent="0" algn="just">
              <a:lnSpc>
                <a:spcPct val="150000"/>
              </a:lnSpc>
              <a:buClrTx/>
              <a:buNone/>
            </a:pPr>
            <a:r>
              <a:rPr lang="en-US" b="1" dirty="0" smtClean="0">
                <a:solidFill>
                  <a:srgbClr val="000000"/>
                </a:solidFill>
                <a:latin typeface="Times New Roman" panose="02020603050405020304" pitchFamily="18" charset="0"/>
                <a:cs typeface="Times New Roman" panose="02020603050405020304" pitchFamily="18" charset="0"/>
              </a:rPr>
              <a:t>4</a:t>
            </a:r>
            <a:r>
              <a:rPr lang="en-US" b="1" dirty="0">
                <a:solidFill>
                  <a:srgbClr val="000000"/>
                </a:solidFill>
                <a:latin typeface="Times New Roman" panose="02020603050405020304" pitchFamily="18" charset="0"/>
                <a:cs typeface="Times New Roman" panose="02020603050405020304" pitchFamily="18" charset="0"/>
              </a:rPr>
              <a:t>.	Proper mobilization: </a:t>
            </a:r>
            <a:endParaRPr lang="en-US" b="1" dirty="0" smtClean="0">
              <a:solidFill>
                <a:srgbClr val="000000"/>
              </a:solidFill>
              <a:latin typeface="Times New Roman" panose="02020603050405020304" pitchFamily="18" charset="0"/>
              <a:cs typeface="Times New Roman" panose="02020603050405020304" pitchFamily="18" charset="0"/>
            </a:endParaRPr>
          </a:p>
          <a:p>
            <a:pPr marL="445770" indent="-285750" algn="just">
              <a:lnSpc>
                <a:spcPct val="100000"/>
              </a:lnSpc>
              <a:buClrTx/>
              <a:buFont typeface="Arial" panose="020B0604020202020204" pitchFamily="34" charset="0"/>
              <a:buChar char="•"/>
            </a:pPr>
            <a:r>
              <a:rPr lang="en-US" sz="1800" b="0" dirty="0">
                <a:solidFill>
                  <a:srgbClr val="000000"/>
                </a:solidFill>
                <a:latin typeface="Times New Roman" panose="02020603050405020304" pitchFamily="18" charset="0"/>
                <a:cs typeface="Times New Roman" panose="02020603050405020304" pitchFamily="18" charset="0"/>
              </a:rPr>
              <a:t>Mobilization (collection) of finance is an important objective of financial </a:t>
            </a:r>
            <a:r>
              <a:rPr lang="en-US" sz="1800" b="0" dirty="0" smtClean="0">
                <a:solidFill>
                  <a:srgbClr val="000000"/>
                </a:solidFill>
                <a:latin typeface="Times New Roman" panose="02020603050405020304" pitchFamily="18" charset="0"/>
                <a:cs typeface="Times New Roman" panose="02020603050405020304" pitchFamily="18" charset="0"/>
              </a:rPr>
              <a:t>management.</a:t>
            </a:r>
          </a:p>
          <a:p>
            <a:pPr marL="445770" indent="-285750" algn="just">
              <a:lnSpc>
                <a:spcPct val="100000"/>
              </a:lnSpc>
              <a:buClrTx/>
              <a:buFont typeface="Arial" panose="020B0604020202020204" pitchFamily="34" charset="0"/>
              <a:buChar char="•"/>
            </a:pPr>
            <a:r>
              <a:rPr lang="en-US" sz="1800" b="0" dirty="0" smtClean="0">
                <a:solidFill>
                  <a:srgbClr val="000000"/>
                </a:solidFill>
                <a:latin typeface="Times New Roman" panose="02020603050405020304" pitchFamily="18" charset="0"/>
                <a:cs typeface="Times New Roman" panose="02020603050405020304" pitchFamily="18" charset="0"/>
              </a:rPr>
              <a:t>After </a:t>
            </a:r>
            <a:r>
              <a:rPr lang="en-US" sz="1800" b="0" dirty="0">
                <a:solidFill>
                  <a:srgbClr val="000000"/>
                </a:solidFill>
                <a:latin typeface="Times New Roman" panose="02020603050405020304" pitchFamily="18" charset="0"/>
                <a:cs typeface="Times New Roman" panose="02020603050405020304" pitchFamily="18" charset="0"/>
              </a:rPr>
              <a:t>estimating the financial requirements, the finance manager must decide about the sources of finance. </a:t>
            </a:r>
            <a:endParaRPr lang="en-US" sz="1800" b="0" dirty="0" smtClean="0">
              <a:solidFill>
                <a:srgbClr val="000000"/>
              </a:solidFill>
              <a:latin typeface="Times New Roman" panose="02020603050405020304" pitchFamily="18" charset="0"/>
              <a:cs typeface="Times New Roman" panose="02020603050405020304" pitchFamily="18" charset="0"/>
            </a:endParaRPr>
          </a:p>
          <a:p>
            <a:pPr marL="445770" indent="-285750" algn="just">
              <a:lnSpc>
                <a:spcPct val="100000"/>
              </a:lnSpc>
              <a:buClrTx/>
              <a:buFont typeface="Arial" panose="020B0604020202020204" pitchFamily="34" charset="0"/>
              <a:buChar char="•"/>
            </a:pPr>
            <a:r>
              <a:rPr lang="en-US" sz="1800" b="0" dirty="0" smtClean="0">
                <a:solidFill>
                  <a:srgbClr val="000000"/>
                </a:solidFill>
                <a:latin typeface="Times New Roman" panose="02020603050405020304" pitchFamily="18" charset="0"/>
                <a:cs typeface="Times New Roman" panose="02020603050405020304" pitchFamily="18" charset="0"/>
              </a:rPr>
              <a:t>He </a:t>
            </a:r>
            <a:r>
              <a:rPr lang="en-US" sz="1800" b="0" dirty="0">
                <a:solidFill>
                  <a:srgbClr val="000000"/>
                </a:solidFill>
                <a:latin typeface="Times New Roman" panose="02020603050405020304" pitchFamily="18" charset="0"/>
                <a:cs typeface="Times New Roman" panose="02020603050405020304" pitchFamily="18" charset="0"/>
              </a:rPr>
              <a:t>can collect finance from many sources such as shares, debentures, bank loans, </a:t>
            </a:r>
            <a:r>
              <a:rPr lang="en-US" sz="1800" b="0" dirty="0" smtClean="0">
                <a:solidFill>
                  <a:srgbClr val="000000"/>
                </a:solidFill>
                <a:latin typeface="Times New Roman" panose="02020603050405020304" pitchFamily="18" charset="0"/>
                <a:cs typeface="Times New Roman" panose="02020603050405020304" pitchFamily="18" charset="0"/>
              </a:rPr>
              <a:t>etc.</a:t>
            </a:r>
          </a:p>
          <a:p>
            <a:pPr marL="445770" indent="-285750" algn="just">
              <a:lnSpc>
                <a:spcPct val="100000"/>
              </a:lnSpc>
              <a:buClrTx/>
              <a:buFont typeface="Arial" panose="020B0604020202020204" pitchFamily="34" charset="0"/>
              <a:buChar char="•"/>
            </a:pPr>
            <a:r>
              <a:rPr lang="en-US" sz="1800" b="0" dirty="0" smtClean="0">
                <a:solidFill>
                  <a:srgbClr val="000000"/>
                </a:solidFill>
                <a:latin typeface="Times New Roman" panose="02020603050405020304" pitchFamily="18" charset="0"/>
                <a:cs typeface="Times New Roman" panose="02020603050405020304" pitchFamily="18" charset="0"/>
              </a:rPr>
              <a:t>There </a:t>
            </a:r>
            <a:r>
              <a:rPr lang="en-US" sz="1800" b="0" dirty="0">
                <a:solidFill>
                  <a:srgbClr val="000000"/>
                </a:solidFill>
                <a:latin typeface="Times New Roman" panose="02020603050405020304" pitchFamily="18" charset="0"/>
                <a:cs typeface="Times New Roman" panose="02020603050405020304" pitchFamily="18" charset="0"/>
              </a:rPr>
              <a:t>must be a proper balance between owned finance and borrowed finance. The company must borrow money at a low rate of interest</a:t>
            </a:r>
            <a:r>
              <a:rPr lang="en-US" sz="1800" b="0" dirty="0" smtClean="0">
                <a:solidFill>
                  <a:srgbClr val="000000"/>
                </a:solidFill>
                <a:latin typeface="Times New Roman" panose="02020603050405020304" pitchFamily="18" charset="0"/>
                <a:cs typeface="Times New Roman" panose="02020603050405020304" pitchFamily="18" charset="0"/>
              </a:rPr>
              <a:t>.</a:t>
            </a:r>
          </a:p>
          <a:p>
            <a:pPr marL="635635" lvl="3" indent="0" algn="just">
              <a:lnSpc>
                <a:spcPct val="150000"/>
              </a:lnSpc>
              <a:buClrTx/>
              <a:buNone/>
            </a:pPr>
            <a:r>
              <a:rPr lang="en-US" b="1" dirty="0" smtClean="0">
                <a:solidFill>
                  <a:srgbClr val="000000"/>
                </a:solidFill>
                <a:latin typeface="Times New Roman" panose="02020603050405020304" pitchFamily="18" charset="0"/>
                <a:cs typeface="Times New Roman" panose="02020603050405020304" pitchFamily="18" charset="0"/>
              </a:rPr>
              <a:t>5. Proper </a:t>
            </a:r>
            <a:r>
              <a:rPr lang="en-US" b="1" dirty="0">
                <a:solidFill>
                  <a:srgbClr val="000000"/>
                </a:solidFill>
                <a:latin typeface="Times New Roman" panose="02020603050405020304" pitchFamily="18" charset="0"/>
                <a:cs typeface="Times New Roman" panose="02020603050405020304" pitchFamily="18" charset="0"/>
              </a:rPr>
              <a:t>utilization of finance</a:t>
            </a:r>
            <a:r>
              <a:rPr lang="en-US" b="1" dirty="0">
                <a:solidFill>
                  <a:srgbClr val="000000"/>
                </a:solidFill>
                <a:latin typeface="Times New Roman" panose="02020603050405020304" pitchFamily="18" charset="0"/>
                <a:cs typeface="Times New Roman" panose="02020603050405020304" pitchFamily="18" charset="0"/>
              </a:rPr>
              <a:t>:</a:t>
            </a:r>
          </a:p>
          <a:p>
            <a:pPr marL="445770" indent="-285750" algn="just">
              <a:lnSpc>
                <a:spcPct val="100000"/>
              </a:lnSpc>
              <a:buClrTx/>
              <a:buFont typeface="Arial" panose="020B0604020202020204" pitchFamily="34" charset="0"/>
              <a:buChar char="•"/>
            </a:pPr>
            <a:r>
              <a:rPr lang="en-US" sz="1800" b="0" dirty="0" smtClean="0">
                <a:solidFill>
                  <a:srgbClr val="000000"/>
                </a:solidFill>
                <a:latin typeface="Times New Roman" panose="02020603050405020304" pitchFamily="18" charset="0"/>
                <a:cs typeface="Times New Roman" panose="02020603050405020304" pitchFamily="18" charset="0"/>
              </a:rPr>
              <a:t>Proper </a:t>
            </a:r>
            <a:r>
              <a:rPr lang="en-US" sz="1800" b="0" dirty="0">
                <a:solidFill>
                  <a:srgbClr val="000000"/>
                </a:solidFill>
                <a:latin typeface="Times New Roman" panose="02020603050405020304" pitchFamily="18" charset="0"/>
                <a:cs typeface="Times New Roman" panose="02020603050405020304" pitchFamily="18" charset="0"/>
              </a:rPr>
              <a:t>utilization of finance is an important objective of financial management. </a:t>
            </a:r>
            <a:endParaRPr lang="en-US" sz="1800" b="0" dirty="0" smtClean="0">
              <a:solidFill>
                <a:srgbClr val="000000"/>
              </a:solidFill>
              <a:latin typeface="Times New Roman" panose="02020603050405020304" pitchFamily="18" charset="0"/>
              <a:cs typeface="Times New Roman" panose="02020603050405020304" pitchFamily="18" charset="0"/>
            </a:endParaRPr>
          </a:p>
          <a:p>
            <a:pPr marL="445770" indent="-285750" algn="just">
              <a:lnSpc>
                <a:spcPct val="100000"/>
              </a:lnSpc>
              <a:buClrTx/>
              <a:buFont typeface="Arial" panose="020B0604020202020204" pitchFamily="34" charset="0"/>
              <a:buChar char="•"/>
            </a:pPr>
            <a:r>
              <a:rPr lang="en-US" sz="1800" b="0" dirty="0" smtClean="0">
                <a:solidFill>
                  <a:srgbClr val="000000"/>
                </a:solidFill>
                <a:latin typeface="Times New Roman" panose="02020603050405020304" pitchFamily="18" charset="0"/>
                <a:cs typeface="Times New Roman" panose="02020603050405020304" pitchFamily="18" charset="0"/>
              </a:rPr>
              <a:t>The </a:t>
            </a:r>
            <a:r>
              <a:rPr lang="en-US" sz="1800" b="0" dirty="0">
                <a:solidFill>
                  <a:srgbClr val="000000"/>
                </a:solidFill>
                <a:latin typeface="Times New Roman" panose="02020603050405020304" pitchFamily="18" charset="0"/>
                <a:cs typeface="Times New Roman" panose="02020603050405020304" pitchFamily="18" charset="0"/>
              </a:rPr>
              <a:t>finance manager must make optimum utilization of finance. </a:t>
            </a:r>
            <a:endParaRPr lang="en-US" sz="1800" b="0" dirty="0" smtClean="0">
              <a:solidFill>
                <a:srgbClr val="000000"/>
              </a:solidFill>
              <a:latin typeface="Times New Roman" panose="02020603050405020304" pitchFamily="18" charset="0"/>
              <a:cs typeface="Times New Roman" panose="02020603050405020304" pitchFamily="18" charset="0"/>
            </a:endParaRPr>
          </a:p>
          <a:p>
            <a:pPr marL="445770" indent="-285750" algn="just">
              <a:lnSpc>
                <a:spcPct val="100000"/>
              </a:lnSpc>
              <a:buClrTx/>
              <a:buFont typeface="Arial" panose="020B0604020202020204" pitchFamily="34" charset="0"/>
              <a:buChar char="•"/>
            </a:pPr>
            <a:r>
              <a:rPr lang="en-US" sz="1800" b="0" dirty="0" smtClean="0">
                <a:solidFill>
                  <a:srgbClr val="000000"/>
                </a:solidFill>
                <a:latin typeface="Times New Roman" panose="02020603050405020304" pitchFamily="18" charset="0"/>
                <a:cs typeface="Times New Roman" panose="02020603050405020304" pitchFamily="18" charset="0"/>
              </a:rPr>
              <a:t>He </a:t>
            </a:r>
            <a:r>
              <a:rPr lang="en-US" sz="1800" b="0" dirty="0">
                <a:solidFill>
                  <a:srgbClr val="000000"/>
                </a:solidFill>
                <a:latin typeface="Times New Roman" panose="02020603050405020304" pitchFamily="18" charset="0"/>
                <a:cs typeface="Times New Roman" panose="02020603050405020304" pitchFamily="18" charset="0"/>
              </a:rPr>
              <a:t>must use the finance profitable. </a:t>
            </a:r>
            <a:endParaRPr lang="en-US" sz="1800" b="0" dirty="0" smtClean="0">
              <a:solidFill>
                <a:srgbClr val="000000"/>
              </a:solidFill>
              <a:latin typeface="Times New Roman" panose="02020603050405020304" pitchFamily="18" charset="0"/>
              <a:cs typeface="Times New Roman" panose="02020603050405020304" pitchFamily="18" charset="0"/>
            </a:endParaRPr>
          </a:p>
          <a:p>
            <a:pPr marL="445770" indent="-285750" algn="just">
              <a:lnSpc>
                <a:spcPct val="100000"/>
              </a:lnSpc>
              <a:buClrTx/>
              <a:buFont typeface="Arial" panose="020B0604020202020204" pitchFamily="34" charset="0"/>
              <a:buChar char="•"/>
            </a:pPr>
            <a:r>
              <a:rPr lang="en-US" sz="1800" b="0" dirty="0" smtClean="0">
                <a:solidFill>
                  <a:srgbClr val="000000"/>
                </a:solidFill>
                <a:latin typeface="Times New Roman" panose="02020603050405020304" pitchFamily="18" charset="0"/>
                <a:cs typeface="Times New Roman" panose="02020603050405020304" pitchFamily="18" charset="0"/>
              </a:rPr>
              <a:t>He </a:t>
            </a:r>
            <a:r>
              <a:rPr lang="en-US" sz="1800" b="0" dirty="0">
                <a:solidFill>
                  <a:srgbClr val="000000"/>
                </a:solidFill>
                <a:latin typeface="Times New Roman" panose="02020603050405020304" pitchFamily="18" charset="0"/>
                <a:cs typeface="Times New Roman" panose="02020603050405020304" pitchFamily="18" charset="0"/>
              </a:rPr>
              <a:t>must not waste the finance of the company</a:t>
            </a:r>
            <a:r>
              <a:rPr lang="en-US" sz="1800" b="0" dirty="0" smtClean="0">
                <a:solidFill>
                  <a:srgbClr val="000000"/>
                </a:solidFill>
                <a:latin typeface="Times New Roman" panose="02020603050405020304" pitchFamily="18" charset="0"/>
                <a:cs typeface="Times New Roman" panose="02020603050405020304" pitchFamily="18" charset="0"/>
              </a:rPr>
              <a:t>.</a:t>
            </a:r>
          </a:p>
          <a:p>
            <a:pPr marL="445770" indent="-285750" algn="just">
              <a:lnSpc>
                <a:spcPct val="100000"/>
              </a:lnSpc>
              <a:buClrTx/>
              <a:buFont typeface="Arial" panose="020B0604020202020204" pitchFamily="34" charset="0"/>
              <a:buChar char="•"/>
            </a:pPr>
            <a:r>
              <a:rPr lang="en-US" sz="1800" b="0" dirty="0" smtClean="0">
                <a:solidFill>
                  <a:srgbClr val="000000"/>
                </a:solidFill>
                <a:latin typeface="Times New Roman" panose="02020603050405020304" pitchFamily="18" charset="0"/>
                <a:cs typeface="Times New Roman" panose="02020603050405020304" pitchFamily="18" charset="0"/>
              </a:rPr>
              <a:t> </a:t>
            </a:r>
            <a:r>
              <a:rPr lang="en-US" sz="1800" b="0" dirty="0">
                <a:solidFill>
                  <a:srgbClr val="000000"/>
                </a:solidFill>
                <a:latin typeface="Times New Roman" panose="02020603050405020304" pitchFamily="18" charset="0"/>
                <a:cs typeface="Times New Roman" panose="02020603050405020304" pitchFamily="18" charset="0"/>
              </a:rPr>
              <a:t>He must not invest the company's finance in unprofitable projects. </a:t>
            </a:r>
            <a:endParaRPr lang="en-US" sz="1800" b="0" dirty="0" smtClean="0">
              <a:solidFill>
                <a:srgbClr val="000000"/>
              </a:solidFill>
              <a:latin typeface="Times New Roman" panose="02020603050405020304" pitchFamily="18" charset="0"/>
              <a:cs typeface="Times New Roman" panose="02020603050405020304" pitchFamily="18" charset="0"/>
            </a:endParaRPr>
          </a:p>
          <a:p>
            <a:pPr marL="445770" indent="-285750" algn="just">
              <a:lnSpc>
                <a:spcPct val="100000"/>
              </a:lnSpc>
              <a:buClrTx/>
              <a:buFont typeface="Arial" panose="020B0604020202020204" pitchFamily="34" charset="0"/>
              <a:buChar char="•"/>
            </a:pPr>
            <a:r>
              <a:rPr lang="en-US" sz="1800" b="0" dirty="0" smtClean="0">
                <a:solidFill>
                  <a:srgbClr val="000000"/>
                </a:solidFill>
                <a:latin typeface="Times New Roman" panose="02020603050405020304" pitchFamily="18" charset="0"/>
                <a:cs typeface="Times New Roman" panose="02020603050405020304" pitchFamily="18" charset="0"/>
              </a:rPr>
              <a:t>He </a:t>
            </a:r>
            <a:r>
              <a:rPr lang="en-US" sz="1800" b="0" dirty="0">
                <a:solidFill>
                  <a:srgbClr val="000000"/>
                </a:solidFill>
                <a:latin typeface="Times New Roman" panose="02020603050405020304" pitchFamily="18" charset="0"/>
                <a:cs typeface="Times New Roman" panose="02020603050405020304" pitchFamily="18" charset="0"/>
              </a:rPr>
              <a:t>must not block the company's finance in inventories. He must have a short credit period.</a:t>
            </a:r>
          </a:p>
        </p:txBody>
      </p:sp>
    </p:spTree>
    <p:extLst>
      <p:ext uri="{BB962C8B-B14F-4D97-AF65-F5344CB8AC3E}">
        <p14:creationId xmlns:p14="http://schemas.microsoft.com/office/powerpoint/2010/main" val="19185398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640081"/>
          </a:xfrm>
        </p:spPr>
        <p:txBody>
          <a:bodyPr>
            <a:normAutofit/>
          </a:bodyPr>
          <a:lstStyle/>
          <a:p>
            <a:r>
              <a:rPr lang="en-US" i="1" dirty="0"/>
              <a:t>Objectives (goals) of Finance </a:t>
            </a:r>
            <a:r>
              <a:rPr lang="en-US" i="1" dirty="0" smtClean="0"/>
              <a:t>Management(FM)</a:t>
            </a:r>
            <a:endParaRPr lang="en-US" i="1" dirty="0"/>
          </a:p>
        </p:txBody>
      </p:sp>
      <p:sp>
        <p:nvSpPr>
          <p:cNvPr id="4" name="Slide Number Placeholder 3"/>
          <p:cNvSpPr>
            <a:spLocks noGrp="1"/>
          </p:cNvSpPr>
          <p:nvPr>
            <p:ph type="sldNum" sz="quarter" idx="4"/>
          </p:nvPr>
        </p:nvSpPr>
        <p:spPr/>
        <p:txBody>
          <a:bodyPr/>
          <a:lstStyle/>
          <a:p>
            <a:fld id="{B6F15528-21DE-4FAA-801E-634DDDAF4B2B}" type="slidenum">
              <a:rPr lang="en-US" smtClean="0"/>
              <a:t>12</a:t>
            </a:fld>
            <a:endParaRPr lang="en-US" dirty="0"/>
          </a:p>
        </p:txBody>
      </p:sp>
      <p:sp>
        <p:nvSpPr>
          <p:cNvPr id="5" name="Content Placeholder 4"/>
          <p:cNvSpPr>
            <a:spLocks noGrp="1"/>
          </p:cNvSpPr>
          <p:nvPr>
            <p:ph idx="1"/>
          </p:nvPr>
        </p:nvSpPr>
        <p:spPr>
          <a:xfrm>
            <a:off x="35256" y="533400"/>
            <a:ext cx="9032544" cy="6248400"/>
          </a:xfrm>
        </p:spPr>
        <p:txBody>
          <a:bodyPr>
            <a:noAutofit/>
          </a:bodyPr>
          <a:lstStyle/>
          <a:p>
            <a:pPr marL="635635" lvl="3" indent="0" algn="just">
              <a:lnSpc>
                <a:spcPct val="150000"/>
              </a:lnSpc>
              <a:buClrTx/>
              <a:buNone/>
            </a:pPr>
            <a:r>
              <a:rPr lang="en-US" b="1" dirty="0">
                <a:solidFill>
                  <a:srgbClr val="000000"/>
                </a:solidFill>
                <a:latin typeface="Times New Roman" panose="02020603050405020304" pitchFamily="18" charset="0"/>
                <a:cs typeface="Times New Roman" panose="02020603050405020304" pitchFamily="18" charset="0"/>
              </a:rPr>
              <a:t>6.	Maintaining proper cash flow: </a:t>
            </a:r>
            <a:endParaRPr lang="en-US" b="1" dirty="0" smtClean="0">
              <a:solidFill>
                <a:srgbClr val="000000"/>
              </a:solidFill>
              <a:latin typeface="Times New Roman" panose="02020603050405020304" pitchFamily="18" charset="0"/>
              <a:cs typeface="Times New Roman" panose="02020603050405020304" pitchFamily="18" charset="0"/>
            </a:endParaRPr>
          </a:p>
          <a:p>
            <a:pPr marL="445770" indent="-285750" algn="just">
              <a:lnSpc>
                <a:spcPct val="100000"/>
              </a:lnSpc>
              <a:buClrTx/>
              <a:buFont typeface="Arial" panose="020B0604020202020204" pitchFamily="34" charset="0"/>
              <a:buChar char="•"/>
            </a:pPr>
            <a:r>
              <a:rPr lang="en-US" sz="1800" b="0" dirty="0">
                <a:solidFill>
                  <a:srgbClr val="000000"/>
                </a:solidFill>
                <a:latin typeface="Times New Roman" panose="02020603050405020304" pitchFamily="18" charset="0"/>
                <a:cs typeface="Times New Roman" panose="02020603050405020304" pitchFamily="18" charset="0"/>
              </a:rPr>
              <a:t>Maintaining proper cash flow is a short-term objective of financial management. </a:t>
            </a:r>
            <a:endParaRPr lang="en-US" sz="1800" b="0" dirty="0" smtClean="0">
              <a:solidFill>
                <a:srgbClr val="000000"/>
              </a:solidFill>
              <a:latin typeface="Times New Roman" panose="02020603050405020304" pitchFamily="18" charset="0"/>
              <a:cs typeface="Times New Roman" panose="02020603050405020304" pitchFamily="18" charset="0"/>
            </a:endParaRPr>
          </a:p>
          <a:p>
            <a:pPr marL="445770" indent="-285750" algn="just">
              <a:lnSpc>
                <a:spcPct val="100000"/>
              </a:lnSpc>
              <a:buClrTx/>
              <a:buFont typeface="Arial" panose="020B0604020202020204" pitchFamily="34" charset="0"/>
              <a:buChar char="•"/>
            </a:pPr>
            <a:r>
              <a:rPr lang="en-US" sz="1800" b="0" dirty="0" smtClean="0">
                <a:solidFill>
                  <a:srgbClr val="000000"/>
                </a:solidFill>
                <a:latin typeface="Times New Roman" panose="02020603050405020304" pitchFamily="18" charset="0"/>
                <a:cs typeface="Times New Roman" panose="02020603050405020304" pitchFamily="18" charset="0"/>
              </a:rPr>
              <a:t>The </a:t>
            </a:r>
            <a:r>
              <a:rPr lang="en-US" sz="1800" b="0" dirty="0">
                <a:solidFill>
                  <a:srgbClr val="000000"/>
                </a:solidFill>
                <a:latin typeface="Times New Roman" panose="02020603050405020304" pitchFamily="18" charset="0"/>
                <a:cs typeface="Times New Roman" panose="02020603050405020304" pitchFamily="18" charset="0"/>
              </a:rPr>
              <a:t>company must have a proper cash flow to pay the day-to- day expenses such as purchase of raw materials, payment of wages and salaries, rent, electricity bills, etc. </a:t>
            </a:r>
            <a:endParaRPr lang="en-US" sz="1800" b="0" dirty="0" smtClean="0">
              <a:solidFill>
                <a:srgbClr val="000000"/>
              </a:solidFill>
              <a:latin typeface="Times New Roman" panose="02020603050405020304" pitchFamily="18" charset="0"/>
              <a:cs typeface="Times New Roman" panose="02020603050405020304" pitchFamily="18" charset="0"/>
            </a:endParaRPr>
          </a:p>
          <a:p>
            <a:pPr marL="445770" indent="-285750" algn="just">
              <a:lnSpc>
                <a:spcPct val="100000"/>
              </a:lnSpc>
              <a:buClrTx/>
              <a:buFont typeface="Arial" panose="020B0604020202020204" pitchFamily="34" charset="0"/>
              <a:buChar char="•"/>
            </a:pPr>
            <a:r>
              <a:rPr lang="en-US" sz="1800" b="0" dirty="0" smtClean="0">
                <a:solidFill>
                  <a:srgbClr val="000000"/>
                </a:solidFill>
                <a:latin typeface="Times New Roman" panose="02020603050405020304" pitchFamily="18" charset="0"/>
                <a:cs typeface="Times New Roman" panose="02020603050405020304" pitchFamily="18" charset="0"/>
              </a:rPr>
              <a:t>If </a:t>
            </a:r>
            <a:r>
              <a:rPr lang="en-US" sz="1800" b="0" dirty="0">
                <a:solidFill>
                  <a:srgbClr val="000000"/>
                </a:solidFill>
                <a:latin typeface="Times New Roman" panose="02020603050405020304" pitchFamily="18" charset="0"/>
                <a:cs typeface="Times New Roman" panose="02020603050405020304" pitchFamily="18" charset="0"/>
              </a:rPr>
              <a:t>the company has a good cash flow, it can take advantage of many opportunities such as getting cash discounts on purchases, large-scale purchasing, and giving credit to customers, etc. </a:t>
            </a:r>
            <a:endParaRPr lang="en-US" sz="1800" b="0" dirty="0" smtClean="0">
              <a:solidFill>
                <a:srgbClr val="000000"/>
              </a:solidFill>
              <a:latin typeface="Times New Roman" panose="02020603050405020304" pitchFamily="18" charset="0"/>
              <a:cs typeface="Times New Roman" panose="02020603050405020304" pitchFamily="18" charset="0"/>
            </a:endParaRPr>
          </a:p>
          <a:p>
            <a:pPr marL="445770" indent="-285750" algn="just">
              <a:lnSpc>
                <a:spcPct val="100000"/>
              </a:lnSpc>
              <a:buClrTx/>
              <a:buFont typeface="Arial" panose="020B0604020202020204" pitchFamily="34" charset="0"/>
              <a:buChar char="•"/>
            </a:pPr>
            <a:r>
              <a:rPr lang="en-US" sz="1800" b="0" dirty="0" smtClean="0">
                <a:solidFill>
                  <a:srgbClr val="000000"/>
                </a:solidFill>
                <a:latin typeface="Times New Roman" panose="02020603050405020304" pitchFamily="18" charset="0"/>
                <a:cs typeface="Times New Roman" panose="02020603050405020304" pitchFamily="18" charset="0"/>
              </a:rPr>
              <a:t>A </a:t>
            </a:r>
            <a:r>
              <a:rPr lang="en-US" sz="1800" b="0" dirty="0">
                <a:solidFill>
                  <a:srgbClr val="000000"/>
                </a:solidFill>
                <a:latin typeface="Times New Roman" panose="02020603050405020304" pitchFamily="18" charset="0"/>
                <a:cs typeface="Times New Roman" panose="02020603050405020304" pitchFamily="18" charset="0"/>
              </a:rPr>
              <a:t>healthy cash flow improves the chances of survival and success of the company..</a:t>
            </a:r>
            <a:endParaRPr lang="en-US" sz="1800" b="0" dirty="0" smtClean="0">
              <a:solidFill>
                <a:srgbClr val="000000"/>
              </a:solidFill>
              <a:latin typeface="Times New Roman" panose="02020603050405020304" pitchFamily="18" charset="0"/>
              <a:cs typeface="Times New Roman" panose="02020603050405020304" pitchFamily="18" charset="0"/>
            </a:endParaRPr>
          </a:p>
          <a:p>
            <a:pPr marL="635635" lvl="3" indent="0" algn="just">
              <a:lnSpc>
                <a:spcPct val="150000"/>
              </a:lnSpc>
              <a:buClrTx/>
              <a:buNone/>
            </a:pPr>
            <a:r>
              <a:rPr lang="en-US" b="1" dirty="0">
                <a:solidFill>
                  <a:srgbClr val="000000"/>
                </a:solidFill>
                <a:latin typeface="Times New Roman" panose="02020603050405020304" pitchFamily="18" charset="0"/>
                <a:cs typeface="Times New Roman" panose="02020603050405020304" pitchFamily="18" charset="0"/>
              </a:rPr>
              <a:t>7.	Survival of company: </a:t>
            </a:r>
          </a:p>
          <a:p>
            <a:pPr marL="445770" indent="-285750" algn="just">
              <a:lnSpc>
                <a:spcPct val="100000"/>
              </a:lnSpc>
              <a:buClrTx/>
              <a:buFont typeface="Arial" panose="020B0604020202020204" pitchFamily="34" charset="0"/>
              <a:buChar char="•"/>
            </a:pPr>
            <a:r>
              <a:rPr lang="en-US" sz="1800" b="0" dirty="0">
                <a:solidFill>
                  <a:srgbClr val="000000"/>
                </a:solidFill>
                <a:latin typeface="Times New Roman" panose="02020603050405020304" pitchFamily="18" charset="0"/>
                <a:cs typeface="Times New Roman" panose="02020603050405020304" pitchFamily="18" charset="0"/>
              </a:rPr>
              <a:t>Survival is the most important objective of financial management. </a:t>
            </a:r>
            <a:endParaRPr lang="en-US" sz="1800" b="0" dirty="0" smtClean="0">
              <a:solidFill>
                <a:srgbClr val="000000"/>
              </a:solidFill>
              <a:latin typeface="Times New Roman" panose="02020603050405020304" pitchFamily="18" charset="0"/>
              <a:cs typeface="Times New Roman" panose="02020603050405020304" pitchFamily="18" charset="0"/>
            </a:endParaRPr>
          </a:p>
          <a:p>
            <a:pPr marL="445770" indent="-285750" algn="just">
              <a:lnSpc>
                <a:spcPct val="100000"/>
              </a:lnSpc>
              <a:buClrTx/>
              <a:buFont typeface="Arial" panose="020B0604020202020204" pitchFamily="34" charset="0"/>
              <a:buChar char="•"/>
            </a:pPr>
            <a:r>
              <a:rPr lang="en-US" sz="1800" b="0" dirty="0" smtClean="0">
                <a:solidFill>
                  <a:srgbClr val="000000"/>
                </a:solidFill>
                <a:latin typeface="Times New Roman" panose="02020603050405020304" pitchFamily="18" charset="0"/>
                <a:cs typeface="Times New Roman" panose="02020603050405020304" pitchFamily="18" charset="0"/>
              </a:rPr>
              <a:t>The </a:t>
            </a:r>
            <a:r>
              <a:rPr lang="en-US" sz="1800" b="0" dirty="0">
                <a:solidFill>
                  <a:srgbClr val="000000"/>
                </a:solidFill>
                <a:latin typeface="Times New Roman" panose="02020603050405020304" pitchFamily="18" charset="0"/>
                <a:cs typeface="Times New Roman" panose="02020603050405020304" pitchFamily="18" charset="0"/>
              </a:rPr>
              <a:t>company must survive in this competitive business world. </a:t>
            </a:r>
            <a:endParaRPr lang="en-US" sz="1800" b="0" dirty="0" smtClean="0">
              <a:solidFill>
                <a:srgbClr val="000000"/>
              </a:solidFill>
              <a:latin typeface="Times New Roman" panose="02020603050405020304" pitchFamily="18" charset="0"/>
              <a:cs typeface="Times New Roman" panose="02020603050405020304" pitchFamily="18" charset="0"/>
            </a:endParaRPr>
          </a:p>
          <a:p>
            <a:pPr marL="445770" indent="-285750" algn="just">
              <a:lnSpc>
                <a:spcPct val="100000"/>
              </a:lnSpc>
              <a:buClrTx/>
              <a:buFont typeface="Arial" panose="020B0604020202020204" pitchFamily="34" charset="0"/>
              <a:buChar char="•"/>
            </a:pPr>
            <a:r>
              <a:rPr lang="en-US" sz="1800" b="0" dirty="0" smtClean="0">
                <a:solidFill>
                  <a:srgbClr val="000000"/>
                </a:solidFill>
                <a:latin typeface="Times New Roman" panose="02020603050405020304" pitchFamily="18" charset="0"/>
                <a:cs typeface="Times New Roman" panose="02020603050405020304" pitchFamily="18" charset="0"/>
              </a:rPr>
              <a:t>The </a:t>
            </a:r>
            <a:r>
              <a:rPr lang="en-US" sz="1800" b="0" dirty="0">
                <a:solidFill>
                  <a:srgbClr val="000000"/>
                </a:solidFill>
                <a:latin typeface="Times New Roman" panose="02020603050405020304" pitchFamily="18" charset="0"/>
                <a:cs typeface="Times New Roman" panose="02020603050405020304" pitchFamily="18" charset="0"/>
              </a:rPr>
              <a:t>finance manager must be very careful while making financial decisions. </a:t>
            </a:r>
            <a:endParaRPr lang="en-US" sz="1800" b="0" dirty="0" smtClean="0">
              <a:solidFill>
                <a:srgbClr val="000000"/>
              </a:solidFill>
              <a:latin typeface="Times New Roman" panose="02020603050405020304" pitchFamily="18" charset="0"/>
              <a:cs typeface="Times New Roman" panose="02020603050405020304" pitchFamily="18" charset="0"/>
            </a:endParaRPr>
          </a:p>
          <a:p>
            <a:pPr marL="445770" indent="-285750" algn="just">
              <a:lnSpc>
                <a:spcPct val="100000"/>
              </a:lnSpc>
              <a:buClrTx/>
              <a:buFont typeface="Arial" panose="020B0604020202020204" pitchFamily="34" charset="0"/>
              <a:buChar char="•"/>
            </a:pPr>
            <a:r>
              <a:rPr lang="en-US" sz="1800" b="0" dirty="0" smtClean="0">
                <a:solidFill>
                  <a:srgbClr val="000000"/>
                </a:solidFill>
                <a:latin typeface="Times New Roman" panose="02020603050405020304" pitchFamily="18" charset="0"/>
                <a:cs typeface="Times New Roman" panose="02020603050405020304" pitchFamily="18" charset="0"/>
              </a:rPr>
              <a:t>One </a:t>
            </a:r>
            <a:r>
              <a:rPr lang="en-US" sz="1800" b="0" dirty="0">
                <a:solidFill>
                  <a:srgbClr val="000000"/>
                </a:solidFill>
                <a:latin typeface="Times New Roman" panose="02020603050405020304" pitchFamily="18" charset="0"/>
                <a:cs typeface="Times New Roman" panose="02020603050405020304" pitchFamily="18" charset="0"/>
              </a:rPr>
              <a:t>wrong decision can make the company sick, and it will close down. </a:t>
            </a:r>
            <a:endParaRPr lang="en-US" sz="1800" b="0" dirty="0" smtClean="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40413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640081"/>
          </a:xfrm>
        </p:spPr>
        <p:txBody>
          <a:bodyPr>
            <a:normAutofit/>
          </a:bodyPr>
          <a:lstStyle/>
          <a:p>
            <a:r>
              <a:rPr lang="en-US" i="1" dirty="0"/>
              <a:t>Objectives (goals) of Finance </a:t>
            </a:r>
            <a:r>
              <a:rPr lang="en-US" i="1" dirty="0" smtClean="0"/>
              <a:t>Management(FM)</a:t>
            </a:r>
            <a:endParaRPr lang="en-US" i="1" dirty="0"/>
          </a:p>
        </p:txBody>
      </p:sp>
      <p:sp>
        <p:nvSpPr>
          <p:cNvPr id="4" name="Slide Number Placeholder 3"/>
          <p:cNvSpPr>
            <a:spLocks noGrp="1"/>
          </p:cNvSpPr>
          <p:nvPr>
            <p:ph type="sldNum" sz="quarter" idx="4"/>
          </p:nvPr>
        </p:nvSpPr>
        <p:spPr/>
        <p:txBody>
          <a:bodyPr/>
          <a:lstStyle/>
          <a:p>
            <a:fld id="{B6F15528-21DE-4FAA-801E-634DDDAF4B2B}" type="slidenum">
              <a:rPr lang="en-US" smtClean="0"/>
              <a:t>13</a:t>
            </a:fld>
            <a:endParaRPr lang="en-US" dirty="0"/>
          </a:p>
        </p:txBody>
      </p:sp>
      <p:sp>
        <p:nvSpPr>
          <p:cNvPr id="5" name="Content Placeholder 4"/>
          <p:cNvSpPr>
            <a:spLocks noGrp="1"/>
          </p:cNvSpPr>
          <p:nvPr>
            <p:ph idx="1"/>
          </p:nvPr>
        </p:nvSpPr>
        <p:spPr>
          <a:xfrm>
            <a:off x="35256" y="533400"/>
            <a:ext cx="9032544" cy="6248400"/>
          </a:xfrm>
        </p:spPr>
        <p:txBody>
          <a:bodyPr>
            <a:noAutofit/>
          </a:bodyPr>
          <a:lstStyle/>
          <a:p>
            <a:pPr marL="635635" lvl="3" indent="0" algn="just">
              <a:lnSpc>
                <a:spcPct val="150000"/>
              </a:lnSpc>
              <a:buClrTx/>
              <a:buNone/>
            </a:pPr>
            <a:r>
              <a:rPr lang="en-US" b="1" dirty="0">
                <a:solidFill>
                  <a:srgbClr val="000000"/>
                </a:solidFill>
                <a:latin typeface="Times New Roman" panose="02020603050405020304" pitchFamily="18" charset="0"/>
                <a:cs typeface="Times New Roman" panose="02020603050405020304" pitchFamily="18" charset="0"/>
              </a:rPr>
              <a:t>8.	Creating reserves: </a:t>
            </a:r>
            <a:endParaRPr lang="en-US" b="1" dirty="0" smtClean="0">
              <a:solidFill>
                <a:srgbClr val="000000"/>
              </a:solidFill>
              <a:latin typeface="Times New Roman" panose="02020603050405020304" pitchFamily="18" charset="0"/>
              <a:cs typeface="Times New Roman" panose="02020603050405020304" pitchFamily="18" charset="0"/>
            </a:endParaRPr>
          </a:p>
          <a:p>
            <a:pPr marL="445770" indent="-285750" algn="just">
              <a:lnSpc>
                <a:spcPct val="100000"/>
              </a:lnSpc>
              <a:buClrTx/>
              <a:buFont typeface="Arial" panose="020B0604020202020204" pitchFamily="34" charset="0"/>
              <a:buChar char="•"/>
            </a:pPr>
            <a:r>
              <a:rPr lang="en-US" sz="1800" b="0" dirty="0">
                <a:solidFill>
                  <a:srgbClr val="000000"/>
                </a:solidFill>
                <a:latin typeface="Times New Roman" panose="02020603050405020304" pitchFamily="18" charset="0"/>
                <a:cs typeface="Times New Roman" panose="02020603050405020304" pitchFamily="18" charset="0"/>
              </a:rPr>
              <a:t>One of the objectives of financial management is to create reserves. </a:t>
            </a:r>
            <a:endParaRPr lang="en-US" sz="1800" b="0" dirty="0" smtClean="0">
              <a:solidFill>
                <a:srgbClr val="000000"/>
              </a:solidFill>
              <a:latin typeface="Times New Roman" panose="02020603050405020304" pitchFamily="18" charset="0"/>
              <a:cs typeface="Times New Roman" panose="02020603050405020304" pitchFamily="18" charset="0"/>
            </a:endParaRPr>
          </a:p>
          <a:p>
            <a:pPr marL="445770" indent="-285750" algn="just">
              <a:lnSpc>
                <a:spcPct val="100000"/>
              </a:lnSpc>
              <a:buClrTx/>
              <a:buFont typeface="Arial" panose="020B0604020202020204" pitchFamily="34" charset="0"/>
              <a:buChar char="•"/>
            </a:pPr>
            <a:r>
              <a:rPr lang="en-US" sz="1800" b="0" dirty="0" smtClean="0">
                <a:solidFill>
                  <a:srgbClr val="000000"/>
                </a:solidFill>
                <a:latin typeface="Times New Roman" panose="02020603050405020304" pitchFamily="18" charset="0"/>
                <a:cs typeface="Times New Roman" panose="02020603050405020304" pitchFamily="18" charset="0"/>
              </a:rPr>
              <a:t>The </a:t>
            </a:r>
            <a:r>
              <a:rPr lang="en-US" sz="1800" b="0" dirty="0">
                <a:solidFill>
                  <a:srgbClr val="000000"/>
                </a:solidFill>
                <a:latin typeface="Times New Roman" panose="02020603050405020304" pitchFamily="18" charset="0"/>
                <a:cs typeface="Times New Roman" panose="02020603050405020304" pitchFamily="18" charset="0"/>
              </a:rPr>
              <a:t>company must not distribute the full profit as a dividend to the shareholders. </a:t>
            </a:r>
            <a:endParaRPr lang="en-US" sz="1800" b="0" dirty="0" smtClean="0">
              <a:solidFill>
                <a:srgbClr val="000000"/>
              </a:solidFill>
              <a:latin typeface="Times New Roman" panose="02020603050405020304" pitchFamily="18" charset="0"/>
              <a:cs typeface="Times New Roman" panose="02020603050405020304" pitchFamily="18" charset="0"/>
            </a:endParaRPr>
          </a:p>
          <a:p>
            <a:pPr marL="445770" indent="-285750" algn="just">
              <a:lnSpc>
                <a:spcPct val="100000"/>
              </a:lnSpc>
              <a:buClrTx/>
              <a:buFont typeface="Arial" panose="020B0604020202020204" pitchFamily="34" charset="0"/>
              <a:buChar char="•"/>
            </a:pPr>
            <a:r>
              <a:rPr lang="en-US" sz="1800" b="0" dirty="0" smtClean="0">
                <a:solidFill>
                  <a:srgbClr val="000000"/>
                </a:solidFill>
                <a:latin typeface="Times New Roman" panose="02020603050405020304" pitchFamily="18" charset="0"/>
                <a:cs typeface="Times New Roman" panose="02020603050405020304" pitchFamily="18" charset="0"/>
              </a:rPr>
              <a:t>It </a:t>
            </a:r>
            <a:r>
              <a:rPr lang="en-US" sz="1800" b="0" dirty="0">
                <a:solidFill>
                  <a:srgbClr val="000000"/>
                </a:solidFill>
                <a:latin typeface="Times New Roman" panose="02020603050405020304" pitchFamily="18" charset="0"/>
                <a:cs typeface="Times New Roman" panose="02020603050405020304" pitchFamily="18" charset="0"/>
              </a:rPr>
              <a:t>must keep a part of it profit as reserves. </a:t>
            </a:r>
            <a:endParaRPr lang="en-US" sz="1800" b="0" dirty="0" smtClean="0">
              <a:solidFill>
                <a:srgbClr val="000000"/>
              </a:solidFill>
              <a:latin typeface="Times New Roman" panose="02020603050405020304" pitchFamily="18" charset="0"/>
              <a:cs typeface="Times New Roman" panose="02020603050405020304" pitchFamily="18" charset="0"/>
            </a:endParaRPr>
          </a:p>
          <a:p>
            <a:pPr marL="445770" indent="-285750" algn="just">
              <a:lnSpc>
                <a:spcPct val="100000"/>
              </a:lnSpc>
              <a:buClrTx/>
              <a:buFont typeface="Arial" panose="020B0604020202020204" pitchFamily="34" charset="0"/>
              <a:buChar char="•"/>
            </a:pPr>
            <a:r>
              <a:rPr lang="en-US" sz="1800" b="0" dirty="0" smtClean="0">
                <a:solidFill>
                  <a:srgbClr val="000000"/>
                </a:solidFill>
                <a:latin typeface="Times New Roman" panose="02020603050405020304" pitchFamily="18" charset="0"/>
                <a:cs typeface="Times New Roman" panose="02020603050405020304" pitchFamily="18" charset="0"/>
              </a:rPr>
              <a:t>Reserves </a:t>
            </a:r>
            <a:r>
              <a:rPr lang="en-US" sz="1800" b="0" dirty="0">
                <a:solidFill>
                  <a:srgbClr val="000000"/>
                </a:solidFill>
                <a:latin typeface="Times New Roman" panose="02020603050405020304" pitchFamily="18" charset="0"/>
                <a:cs typeface="Times New Roman" panose="02020603050405020304" pitchFamily="18" charset="0"/>
              </a:rPr>
              <a:t>can be used for future growth and expansion. </a:t>
            </a:r>
            <a:endParaRPr lang="en-US" sz="1800" b="0" dirty="0" smtClean="0">
              <a:solidFill>
                <a:srgbClr val="000000"/>
              </a:solidFill>
              <a:latin typeface="Times New Roman" panose="02020603050405020304" pitchFamily="18" charset="0"/>
              <a:cs typeface="Times New Roman" panose="02020603050405020304" pitchFamily="18" charset="0"/>
            </a:endParaRPr>
          </a:p>
          <a:p>
            <a:pPr marL="445770" indent="-285750" algn="just">
              <a:lnSpc>
                <a:spcPct val="100000"/>
              </a:lnSpc>
              <a:buClrTx/>
              <a:buFont typeface="Arial" panose="020B0604020202020204" pitchFamily="34" charset="0"/>
              <a:buChar char="•"/>
            </a:pPr>
            <a:r>
              <a:rPr lang="en-US" sz="1800" b="0" dirty="0" smtClean="0">
                <a:solidFill>
                  <a:srgbClr val="000000"/>
                </a:solidFill>
                <a:latin typeface="Times New Roman" panose="02020603050405020304" pitchFamily="18" charset="0"/>
                <a:cs typeface="Times New Roman" panose="02020603050405020304" pitchFamily="18" charset="0"/>
              </a:rPr>
              <a:t>It </a:t>
            </a:r>
            <a:r>
              <a:rPr lang="en-US" sz="1800" b="0" dirty="0">
                <a:solidFill>
                  <a:srgbClr val="000000"/>
                </a:solidFill>
                <a:latin typeface="Times New Roman" panose="02020603050405020304" pitchFamily="18" charset="0"/>
                <a:cs typeface="Times New Roman" panose="02020603050405020304" pitchFamily="18" charset="0"/>
              </a:rPr>
              <a:t>can also be used to face contingencies in the future..</a:t>
            </a:r>
            <a:endParaRPr lang="en-US" sz="1800" b="0" dirty="0" smtClean="0">
              <a:solidFill>
                <a:srgbClr val="000000"/>
              </a:solidFill>
              <a:latin typeface="Times New Roman" panose="02020603050405020304" pitchFamily="18" charset="0"/>
              <a:cs typeface="Times New Roman" panose="02020603050405020304" pitchFamily="18" charset="0"/>
            </a:endParaRPr>
          </a:p>
          <a:p>
            <a:pPr marL="635635" lvl="3" indent="0" algn="just">
              <a:lnSpc>
                <a:spcPct val="150000"/>
              </a:lnSpc>
              <a:buClrTx/>
              <a:buNone/>
            </a:pPr>
            <a:r>
              <a:rPr lang="en-US" b="1" dirty="0">
                <a:solidFill>
                  <a:srgbClr val="000000"/>
                </a:solidFill>
                <a:latin typeface="Times New Roman" panose="02020603050405020304" pitchFamily="18" charset="0"/>
                <a:cs typeface="Times New Roman" panose="02020603050405020304" pitchFamily="18" charset="0"/>
              </a:rPr>
              <a:t>9.	Proper coordination: </a:t>
            </a:r>
            <a:r>
              <a:rPr lang="en-US" b="1" dirty="0" smtClean="0">
                <a:solidFill>
                  <a:srgbClr val="000000"/>
                </a:solidFill>
                <a:latin typeface="Times New Roman" panose="02020603050405020304" pitchFamily="18" charset="0"/>
                <a:cs typeface="Times New Roman" panose="02020603050405020304" pitchFamily="18" charset="0"/>
              </a:rPr>
              <a:t> </a:t>
            </a:r>
            <a:endParaRPr lang="en-US" b="1" dirty="0">
              <a:solidFill>
                <a:srgbClr val="000000"/>
              </a:solidFill>
              <a:latin typeface="Times New Roman" panose="02020603050405020304" pitchFamily="18" charset="0"/>
              <a:cs typeface="Times New Roman" panose="02020603050405020304" pitchFamily="18" charset="0"/>
            </a:endParaRPr>
          </a:p>
          <a:p>
            <a:pPr marL="445770" indent="-285750" algn="just">
              <a:lnSpc>
                <a:spcPct val="100000"/>
              </a:lnSpc>
              <a:buClrTx/>
              <a:buFont typeface="Arial" panose="020B0604020202020204" pitchFamily="34" charset="0"/>
              <a:buChar char="•"/>
            </a:pPr>
            <a:r>
              <a:rPr lang="en-US" sz="1800" b="0" dirty="0">
                <a:solidFill>
                  <a:srgbClr val="000000"/>
                </a:solidFill>
                <a:latin typeface="Times New Roman" panose="02020603050405020304" pitchFamily="18" charset="0"/>
                <a:cs typeface="Times New Roman" panose="02020603050405020304" pitchFamily="18" charset="0"/>
              </a:rPr>
              <a:t>Financial management must try to have proper coordination between the finance department and other departments of the company</a:t>
            </a:r>
            <a:r>
              <a:rPr lang="en-US" sz="1800" b="0" dirty="0" smtClean="0">
                <a:solidFill>
                  <a:srgbClr val="00000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35923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640081"/>
          </a:xfrm>
        </p:spPr>
        <p:txBody>
          <a:bodyPr>
            <a:normAutofit/>
          </a:bodyPr>
          <a:lstStyle/>
          <a:p>
            <a:r>
              <a:rPr lang="en-US" i="1" dirty="0"/>
              <a:t>Objectives (goals) of Finance </a:t>
            </a:r>
            <a:r>
              <a:rPr lang="en-US" i="1" dirty="0" smtClean="0"/>
              <a:t>Management(FM)</a:t>
            </a:r>
            <a:endParaRPr lang="en-US" i="1" dirty="0"/>
          </a:p>
        </p:txBody>
      </p:sp>
      <p:sp>
        <p:nvSpPr>
          <p:cNvPr id="4" name="Slide Number Placeholder 3"/>
          <p:cNvSpPr>
            <a:spLocks noGrp="1"/>
          </p:cNvSpPr>
          <p:nvPr>
            <p:ph type="sldNum" sz="quarter" idx="4"/>
          </p:nvPr>
        </p:nvSpPr>
        <p:spPr/>
        <p:txBody>
          <a:bodyPr/>
          <a:lstStyle/>
          <a:p>
            <a:fld id="{B6F15528-21DE-4FAA-801E-634DDDAF4B2B}" type="slidenum">
              <a:rPr lang="en-US" smtClean="0"/>
              <a:t>14</a:t>
            </a:fld>
            <a:endParaRPr lang="en-US" dirty="0"/>
          </a:p>
        </p:txBody>
      </p:sp>
      <p:sp>
        <p:nvSpPr>
          <p:cNvPr id="5" name="Content Placeholder 4"/>
          <p:cNvSpPr>
            <a:spLocks noGrp="1"/>
          </p:cNvSpPr>
          <p:nvPr>
            <p:ph idx="1"/>
          </p:nvPr>
        </p:nvSpPr>
        <p:spPr>
          <a:xfrm>
            <a:off x="35256" y="533400"/>
            <a:ext cx="9032544" cy="6248400"/>
          </a:xfrm>
        </p:spPr>
        <p:txBody>
          <a:bodyPr>
            <a:noAutofit/>
          </a:bodyPr>
          <a:lstStyle/>
          <a:p>
            <a:pPr marL="635635" lvl="3" indent="0" algn="just">
              <a:lnSpc>
                <a:spcPct val="150000"/>
              </a:lnSpc>
              <a:buClrTx/>
              <a:buNone/>
            </a:pPr>
            <a:r>
              <a:rPr lang="en-US" b="1" dirty="0">
                <a:solidFill>
                  <a:srgbClr val="000000"/>
                </a:solidFill>
                <a:latin typeface="Times New Roman" panose="02020603050405020304" pitchFamily="18" charset="0"/>
                <a:cs typeface="Times New Roman" panose="02020603050405020304" pitchFamily="18" charset="0"/>
              </a:rPr>
              <a:t>10.	Create goodwill: </a:t>
            </a:r>
            <a:r>
              <a:rPr lang="en-US" b="1" dirty="0" smtClean="0">
                <a:solidFill>
                  <a:srgbClr val="000000"/>
                </a:solidFill>
                <a:latin typeface="Times New Roman" panose="02020603050405020304" pitchFamily="18" charset="0"/>
                <a:cs typeface="Times New Roman" panose="02020603050405020304" pitchFamily="18" charset="0"/>
              </a:rPr>
              <a:t> </a:t>
            </a:r>
          </a:p>
          <a:p>
            <a:pPr marL="445770" indent="-285750" algn="just">
              <a:lnSpc>
                <a:spcPct val="100000"/>
              </a:lnSpc>
              <a:buClrTx/>
              <a:buFont typeface="Arial" panose="020B0604020202020204" pitchFamily="34" charset="0"/>
              <a:buChar char="•"/>
            </a:pPr>
            <a:r>
              <a:rPr lang="en-US" sz="1800" b="0" dirty="0">
                <a:solidFill>
                  <a:srgbClr val="000000"/>
                </a:solidFill>
                <a:latin typeface="Times New Roman" panose="02020603050405020304" pitchFamily="18" charset="0"/>
                <a:cs typeface="Times New Roman" panose="02020603050405020304" pitchFamily="18" charset="0"/>
              </a:rPr>
              <a:t>Financial management must try to create goodwill for the company. </a:t>
            </a:r>
            <a:endParaRPr lang="en-US" sz="1800" b="0" dirty="0" smtClean="0">
              <a:solidFill>
                <a:srgbClr val="000000"/>
              </a:solidFill>
              <a:latin typeface="Times New Roman" panose="02020603050405020304" pitchFamily="18" charset="0"/>
              <a:cs typeface="Times New Roman" panose="02020603050405020304" pitchFamily="18" charset="0"/>
            </a:endParaRPr>
          </a:p>
          <a:p>
            <a:pPr marL="445770" indent="-285750" algn="just">
              <a:lnSpc>
                <a:spcPct val="100000"/>
              </a:lnSpc>
              <a:buClrTx/>
              <a:buFont typeface="Arial" panose="020B0604020202020204" pitchFamily="34" charset="0"/>
              <a:buChar char="•"/>
            </a:pPr>
            <a:r>
              <a:rPr lang="en-US" sz="1800" b="0" dirty="0" smtClean="0">
                <a:solidFill>
                  <a:srgbClr val="000000"/>
                </a:solidFill>
                <a:latin typeface="Times New Roman" panose="02020603050405020304" pitchFamily="18" charset="0"/>
                <a:cs typeface="Times New Roman" panose="02020603050405020304" pitchFamily="18" charset="0"/>
              </a:rPr>
              <a:t>It </a:t>
            </a:r>
            <a:r>
              <a:rPr lang="en-US" sz="1800" b="0" dirty="0">
                <a:solidFill>
                  <a:srgbClr val="000000"/>
                </a:solidFill>
                <a:latin typeface="Times New Roman" panose="02020603050405020304" pitchFamily="18" charset="0"/>
                <a:cs typeface="Times New Roman" panose="02020603050405020304" pitchFamily="18" charset="0"/>
              </a:rPr>
              <a:t>must improve the image and reputation of the company. </a:t>
            </a:r>
            <a:endParaRPr lang="en-US" sz="1800" b="0" dirty="0" smtClean="0">
              <a:solidFill>
                <a:srgbClr val="000000"/>
              </a:solidFill>
              <a:latin typeface="Times New Roman" panose="02020603050405020304" pitchFamily="18" charset="0"/>
              <a:cs typeface="Times New Roman" panose="02020603050405020304" pitchFamily="18" charset="0"/>
            </a:endParaRPr>
          </a:p>
          <a:p>
            <a:pPr marL="445770" indent="-285750" algn="just">
              <a:lnSpc>
                <a:spcPct val="100000"/>
              </a:lnSpc>
              <a:buClrTx/>
              <a:buFont typeface="Arial" panose="020B0604020202020204" pitchFamily="34" charset="0"/>
              <a:buChar char="•"/>
            </a:pPr>
            <a:r>
              <a:rPr lang="en-US" sz="1800" b="0" dirty="0" smtClean="0">
                <a:solidFill>
                  <a:srgbClr val="000000"/>
                </a:solidFill>
                <a:latin typeface="Times New Roman" panose="02020603050405020304" pitchFamily="18" charset="0"/>
                <a:cs typeface="Times New Roman" panose="02020603050405020304" pitchFamily="18" charset="0"/>
              </a:rPr>
              <a:t>Goodwill </a:t>
            </a:r>
            <a:r>
              <a:rPr lang="en-US" sz="1800" b="0" dirty="0">
                <a:solidFill>
                  <a:srgbClr val="000000"/>
                </a:solidFill>
                <a:latin typeface="Times New Roman" panose="02020603050405020304" pitchFamily="18" charset="0"/>
                <a:cs typeface="Times New Roman" panose="02020603050405020304" pitchFamily="18" charset="0"/>
              </a:rPr>
              <a:t>helps the company to survive in the short-term and succeed in the long-term. </a:t>
            </a:r>
            <a:endParaRPr lang="en-US" sz="1800" b="0" dirty="0" smtClean="0">
              <a:solidFill>
                <a:srgbClr val="000000"/>
              </a:solidFill>
              <a:latin typeface="Times New Roman" panose="02020603050405020304" pitchFamily="18" charset="0"/>
              <a:cs typeface="Times New Roman" panose="02020603050405020304" pitchFamily="18" charset="0"/>
            </a:endParaRPr>
          </a:p>
          <a:p>
            <a:pPr marL="445770" indent="-285750" algn="just">
              <a:lnSpc>
                <a:spcPct val="100000"/>
              </a:lnSpc>
              <a:buClrTx/>
              <a:buFont typeface="Arial" panose="020B0604020202020204" pitchFamily="34" charset="0"/>
              <a:buChar char="•"/>
            </a:pPr>
            <a:r>
              <a:rPr lang="en-US" sz="1800" b="0" dirty="0" smtClean="0">
                <a:solidFill>
                  <a:srgbClr val="000000"/>
                </a:solidFill>
                <a:latin typeface="Times New Roman" panose="02020603050405020304" pitchFamily="18" charset="0"/>
                <a:cs typeface="Times New Roman" panose="02020603050405020304" pitchFamily="18" charset="0"/>
              </a:rPr>
              <a:t>It </a:t>
            </a:r>
            <a:r>
              <a:rPr lang="en-US" sz="1800" b="0" dirty="0">
                <a:solidFill>
                  <a:srgbClr val="000000"/>
                </a:solidFill>
                <a:latin typeface="Times New Roman" panose="02020603050405020304" pitchFamily="18" charset="0"/>
                <a:cs typeface="Times New Roman" panose="02020603050405020304" pitchFamily="18" charset="0"/>
              </a:rPr>
              <a:t>also helps the company during bad times</a:t>
            </a:r>
            <a:r>
              <a:rPr lang="en-US" sz="1800" b="0" dirty="0" smtClean="0">
                <a:solidFill>
                  <a:srgbClr val="000000"/>
                </a:solidFill>
                <a:latin typeface="Times New Roman" panose="02020603050405020304" pitchFamily="18" charset="0"/>
                <a:cs typeface="Times New Roman" panose="02020603050405020304" pitchFamily="18" charset="0"/>
              </a:rPr>
              <a:t>.</a:t>
            </a:r>
          </a:p>
          <a:p>
            <a:pPr marL="635635" lvl="3" indent="0" algn="just">
              <a:lnSpc>
                <a:spcPct val="150000"/>
              </a:lnSpc>
              <a:buClrTx/>
              <a:buNone/>
            </a:pPr>
            <a:r>
              <a:rPr lang="en-US" b="1" dirty="0">
                <a:solidFill>
                  <a:srgbClr val="000000"/>
                </a:solidFill>
                <a:latin typeface="Times New Roman" panose="02020603050405020304" pitchFamily="18" charset="0"/>
                <a:cs typeface="Times New Roman" panose="02020603050405020304" pitchFamily="18" charset="0"/>
              </a:rPr>
              <a:t>11.	Increase efficiency: </a:t>
            </a:r>
            <a:r>
              <a:rPr lang="en-US" b="1" dirty="0" smtClean="0">
                <a:solidFill>
                  <a:srgbClr val="000000"/>
                </a:solidFill>
                <a:latin typeface="Times New Roman" panose="02020603050405020304" pitchFamily="18" charset="0"/>
                <a:cs typeface="Times New Roman" panose="02020603050405020304" pitchFamily="18" charset="0"/>
              </a:rPr>
              <a:t>  </a:t>
            </a:r>
            <a:endParaRPr lang="en-US" b="1" dirty="0">
              <a:solidFill>
                <a:srgbClr val="000000"/>
              </a:solidFill>
              <a:latin typeface="Times New Roman" panose="02020603050405020304" pitchFamily="18" charset="0"/>
              <a:cs typeface="Times New Roman" panose="02020603050405020304" pitchFamily="18" charset="0"/>
            </a:endParaRPr>
          </a:p>
          <a:p>
            <a:pPr marL="445770" indent="-285750" algn="just">
              <a:lnSpc>
                <a:spcPct val="100000"/>
              </a:lnSpc>
              <a:buClrTx/>
              <a:buFont typeface="Arial" panose="020B0604020202020204" pitchFamily="34" charset="0"/>
              <a:buChar char="•"/>
            </a:pPr>
            <a:r>
              <a:rPr lang="en-US" sz="1800" b="0" dirty="0">
                <a:solidFill>
                  <a:srgbClr val="000000"/>
                </a:solidFill>
                <a:latin typeface="Times New Roman" panose="02020603050405020304" pitchFamily="18" charset="0"/>
                <a:cs typeface="Times New Roman" panose="02020603050405020304" pitchFamily="18" charset="0"/>
              </a:rPr>
              <a:t>Financial management also tries to increase the efficiency of all the departments of the company. </a:t>
            </a:r>
            <a:endParaRPr lang="en-US" sz="1800" b="0" dirty="0" smtClean="0">
              <a:solidFill>
                <a:srgbClr val="000000"/>
              </a:solidFill>
              <a:latin typeface="Times New Roman" panose="02020603050405020304" pitchFamily="18" charset="0"/>
              <a:cs typeface="Times New Roman" panose="02020603050405020304" pitchFamily="18" charset="0"/>
            </a:endParaRPr>
          </a:p>
          <a:p>
            <a:pPr marL="445770" indent="-285750" algn="just">
              <a:lnSpc>
                <a:spcPct val="100000"/>
              </a:lnSpc>
              <a:buClrTx/>
              <a:buFont typeface="Arial" panose="020B0604020202020204" pitchFamily="34" charset="0"/>
              <a:buChar char="•"/>
            </a:pPr>
            <a:r>
              <a:rPr lang="en-US" sz="1800" b="0" dirty="0" smtClean="0">
                <a:solidFill>
                  <a:srgbClr val="000000"/>
                </a:solidFill>
                <a:latin typeface="Times New Roman" panose="02020603050405020304" pitchFamily="18" charset="0"/>
                <a:cs typeface="Times New Roman" panose="02020603050405020304" pitchFamily="18" charset="0"/>
              </a:rPr>
              <a:t>Proper </a:t>
            </a:r>
            <a:r>
              <a:rPr lang="en-US" sz="1800" b="0" dirty="0">
                <a:solidFill>
                  <a:srgbClr val="000000"/>
                </a:solidFill>
                <a:latin typeface="Times New Roman" panose="02020603050405020304" pitchFamily="18" charset="0"/>
                <a:cs typeface="Times New Roman" panose="02020603050405020304" pitchFamily="18" charset="0"/>
              </a:rPr>
              <a:t>distribution of finance to all the departments will increase the efficiency of the entire company</a:t>
            </a:r>
            <a:r>
              <a:rPr lang="en-US" sz="1800" b="0" dirty="0" smtClean="0">
                <a:solidFill>
                  <a:srgbClr val="000000"/>
                </a:solidFill>
                <a:latin typeface="Times New Roman" panose="02020603050405020304" pitchFamily="18" charset="0"/>
                <a:cs typeface="Times New Roman" panose="02020603050405020304" pitchFamily="18" charset="0"/>
              </a:rPr>
              <a:t>.</a:t>
            </a:r>
          </a:p>
          <a:p>
            <a:pPr marL="160020" indent="0" algn="just">
              <a:lnSpc>
                <a:spcPct val="100000"/>
              </a:lnSpc>
              <a:buClrTx/>
              <a:buNone/>
            </a:pPr>
            <a:endParaRPr lang="en-US" sz="1800" b="0" dirty="0" smtClean="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01675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640081"/>
          </a:xfrm>
        </p:spPr>
        <p:txBody>
          <a:bodyPr>
            <a:normAutofit/>
          </a:bodyPr>
          <a:lstStyle/>
          <a:p>
            <a:r>
              <a:rPr lang="en-US" i="1" dirty="0"/>
              <a:t>Objectives (goals) of Finance </a:t>
            </a:r>
            <a:r>
              <a:rPr lang="en-US" i="1" dirty="0" smtClean="0"/>
              <a:t>Management(FM)</a:t>
            </a:r>
            <a:endParaRPr lang="en-US" i="1" dirty="0"/>
          </a:p>
        </p:txBody>
      </p:sp>
      <p:sp>
        <p:nvSpPr>
          <p:cNvPr id="4" name="Slide Number Placeholder 3"/>
          <p:cNvSpPr>
            <a:spLocks noGrp="1"/>
          </p:cNvSpPr>
          <p:nvPr>
            <p:ph type="sldNum" sz="quarter" idx="4"/>
          </p:nvPr>
        </p:nvSpPr>
        <p:spPr/>
        <p:txBody>
          <a:bodyPr/>
          <a:lstStyle/>
          <a:p>
            <a:fld id="{B6F15528-21DE-4FAA-801E-634DDDAF4B2B}" type="slidenum">
              <a:rPr lang="en-US" smtClean="0"/>
              <a:t>15</a:t>
            </a:fld>
            <a:endParaRPr lang="en-US" dirty="0"/>
          </a:p>
        </p:txBody>
      </p:sp>
      <p:sp>
        <p:nvSpPr>
          <p:cNvPr id="5" name="Content Placeholder 4"/>
          <p:cNvSpPr>
            <a:spLocks noGrp="1"/>
          </p:cNvSpPr>
          <p:nvPr>
            <p:ph idx="1"/>
          </p:nvPr>
        </p:nvSpPr>
        <p:spPr>
          <a:xfrm>
            <a:off x="35256" y="533400"/>
            <a:ext cx="9032544" cy="6248400"/>
          </a:xfrm>
        </p:spPr>
        <p:txBody>
          <a:bodyPr>
            <a:noAutofit/>
          </a:bodyPr>
          <a:lstStyle/>
          <a:p>
            <a:pPr marL="160020" indent="0" algn="just">
              <a:lnSpc>
                <a:spcPct val="100000"/>
              </a:lnSpc>
              <a:buClrTx/>
              <a:buNone/>
            </a:pPr>
            <a:r>
              <a:rPr lang="en-US" sz="1800" dirty="0" smtClean="0">
                <a:solidFill>
                  <a:srgbClr val="000000"/>
                </a:solidFill>
                <a:latin typeface="Times New Roman" panose="02020603050405020304" pitchFamily="18" charset="0"/>
                <a:ea typeface="+mn-ea"/>
                <a:cs typeface="Times New Roman" panose="02020603050405020304" pitchFamily="18" charset="0"/>
              </a:rPr>
              <a:t>12</a:t>
            </a:r>
            <a:r>
              <a:rPr lang="en-US" sz="1800" dirty="0">
                <a:solidFill>
                  <a:srgbClr val="000000"/>
                </a:solidFill>
                <a:latin typeface="Times New Roman" panose="02020603050405020304" pitchFamily="18" charset="0"/>
                <a:ea typeface="+mn-ea"/>
                <a:cs typeface="Times New Roman" panose="02020603050405020304" pitchFamily="18" charset="0"/>
              </a:rPr>
              <a:t>.	Financial </a:t>
            </a:r>
            <a:r>
              <a:rPr lang="en-US" sz="1800" dirty="0" smtClean="0">
                <a:solidFill>
                  <a:srgbClr val="000000"/>
                </a:solidFill>
                <a:latin typeface="Times New Roman" panose="02020603050405020304" pitchFamily="18" charset="0"/>
                <a:ea typeface="+mn-ea"/>
                <a:cs typeface="Times New Roman" panose="02020603050405020304" pitchFamily="18" charset="0"/>
              </a:rPr>
              <a:t>discipline:</a:t>
            </a:r>
            <a:endParaRPr lang="en-US" sz="1800" dirty="0">
              <a:solidFill>
                <a:srgbClr val="000000"/>
              </a:solidFill>
              <a:latin typeface="Times New Roman" panose="02020603050405020304" pitchFamily="18" charset="0"/>
              <a:ea typeface="+mn-ea"/>
              <a:cs typeface="Times New Roman" panose="02020603050405020304" pitchFamily="18" charset="0"/>
            </a:endParaRPr>
          </a:p>
          <a:p>
            <a:pPr marL="445770" indent="-285750" algn="just">
              <a:lnSpc>
                <a:spcPct val="100000"/>
              </a:lnSpc>
              <a:buClrTx/>
              <a:buFont typeface="Arial" panose="020B0604020202020204" pitchFamily="34" charset="0"/>
              <a:buChar char="•"/>
            </a:pPr>
            <a:r>
              <a:rPr lang="en-US" sz="1800" b="0" dirty="0">
                <a:solidFill>
                  <a:srgbClr val="000000"/>
                </a:solidFill>
                <a:latin typeface="Times New Roman" panose="02020603050405020304" pitchFamily="18" charset="0"/>
                <a:cs typeface="Times New Roman" panose="02020603050405020304" pitchFamily="18" charset="0"/>
              </a:rPr>
              <a:t>Financial management also tries to create a financial discipline. Financial discipline means</a:t>
            </a:r>
            <a:r>
              <a:rPr lang="en-US" sz="1800" b="0" dirty="0" smtClean="0">
                <a:solidFill>
                  <a:srgbClr val="000000"/>
                </a:solidFill>
                <a:latin typeface="Times New Roman" panose="02020603050405020304" pitchFamily="18" charset="0"/>
                <a:cs typeface="Times New Roman" panose="02020603050405020304" pitchFamily="18" charset="0"/>
              </a:rPr>
              <a:t>:-</a:t>
            </a:r>
          </a:p>
          <a:p>
            <a:pPr marL="738505" lvl="2" indent="-285750" algn="just">
              <a:lnSpc>
                <a:spcPct val="100000"/>
              </a:lnSpc>
              <a:buClrTx/>
              <a:buFont typeface="Wingdings" panose="05000000000000000000" pitchFamily="2" charset="2"/>
              <a:buChar char="§"/>
            </a:pPr>
            <a:r>
              <a:rPr lang="en-US" sz="1600" b="0" dirty="0" smtClean="0">
                <a:solidFill>
                  <a:srgbClr val="000000"/>
                </a:solidFill>
                <a:latin typeface="Times New Roman" panose="02020603050405020304" pitchFamily="18" charset="0"/>
                <a:cs typeface="Times New Roman" panose="02020603050405020304" pitchFamily="18" charset="0"/>
              </a:rPr>
              <a:t>To </a:t>
            </a:r>
            <a:r>
              <a:rPr lang="en-US" sz="1600" b="0" dirty="0">
                <a:solidFill>
                  <a:srgbClr val="000000"/>
                </a:solidFill>
                <a:latin typeface="Times New Roman" panose="02020603050405020304" pitchFamily="18" charset="0"/>
                <a:cs typeface="Times New Roman" panose="02020603050405020304" pitchFamily="18" charset="0"/>
              </a:rPr>
              <a:t>invest finance only in productive areas. This will bring high returns (profits) to the </a:t>
            </a:r>
            <a:r>
              <a:rPr lang="en-US" sz="1600" b="0" dirty="0" smtClean="0">
                <a:solidFill>
                  <a:srgbClr val="000000"/>
                </a:solidFill>
                <a:latin typeface="Times New Roman" panose="02020603050405020304" pitchFamily="18" charset="0"/>
                <a:cs typeface="Times New Roman" panose="02020603050405020304" pitchFamily="18" charset="0"/>
              </a:rPr>
              <a:t>company.</a:t>
            </a:r>
          </a:p>
          <a:p>
            <a:pPr marL="738505" lvl="2" indent="-285750" algn="just">
              <a:lnSpc>
                <a:spcPct val="100000"/>
              </a:lnSpc>
              <a:buClrTx/>
              <a:buFont typeface="Wingdings" panose="05000000000000000000" pitchFamily="2" charset="2"/>
              <a:buChar char="§"/>
            </a:pPr>
            <a:r>
              <a:rPr lang="en-US" sz="1600" b="0" dirty="0" smtClean="0">
                <a:solidFill>
                  <a:srgbClr val="000000"/>
                </a:solidFill>
                <a:latin typeface="Times New Roman" panose="02020603050405020304" pitchFamily="18" charset="0"/>
                <a:cs typeface="Times New Roman" panose="02020603050405020304" pitchFamily="18" charset="0"/>
              </a:rPr>
              <a:t>To </a:t>
            </a:r>
            <a:r>
              <a:rPr lang="en-US" sz="1600" b="0" dirty="0">
                <a:solidFill>
                  <a:srgbClr val="000000"/>
                </a:solidFill>
                <a:latin typeface="Times New Roman" panose="02020603050405020304" pitchFamily="18" charset="0"/>
                <a:cs typeface="Times New Roman" panose="02020603050405020304" pitchFamily="18" charset="0"/>
              </a:rPr>
              <a:t>avoid wastage and misuse of finance</a:t>
            </a:r>
            <a:r>
              <a:rPr lang="en-US" sz="1600" b="0" dirty="0" smtClean="0">
                <a:solidFill>
                  <a:srgbClr val="000000"/>
                </a:solidFill>
                <a:latin typeface="Times New Roman" panose="02020603050405020304" pitchFamily="18" charset="0"/>
                <a:cs typeface="Times New Roman" panose="02020603050405020304" pitchFamily="18" charset="0"/>
              </a:rPr>
              <a:t>.</a:t>
            </a:r>
          </a:p>
          <a:p>
            <a:pPr marL="160020" indent="0" algn="just">
              <a:lnSpc>
                <a:spcPct val="100000"/>
              </a:lnSpc>
              <a:buClrTx/>
              <a:buNone/>
            </a:pPr>
            <a:r>
              <a:rPr lang="en-US" sz="1800" b="0" dirty="0">
                <a:solidFill>
                  <a:srgbClr val="000000"/>
                </a:solidFill>
                <a:latin typeface="Times New Roman" panose="02020603050405020304" pitchFamily="18" charset="0"/>
                <a:cs typeface="Times New Roman" panose="02020603050405020304" pitchFamily="18" charset="0"/>
              </a:rPr>
              <a:t>13.</a:t>
            </a:r>
            <a:r>
              <a:rPr lang="en-US" sz="1800" dirty="0">
                <a:solidFill>
                  <a:srgbClr val="000000"/>
                </a:solidFill>
                <a:latin typeface="Times New Roman" panose="02020603050405020304" pitchFamily="18" charset="0"/>
                <a:ea typeface="+mn-ea"/>
                <a:cs typeface="Times New Roman" panose="02020603050405020304" pitchFamily="18" charset="0"/>
              </a:rPr>
              <a:t>	Reduce cost of capital: </a:t>
            </a:r>
          </a:p>
          <a:p>
            <a:pPr marL="445770" indent="-285750" algn="just">
              <a:lnSpc>
                <a:spcPct val="100000"/>
              </a:lnSpc>
              <a:buClrTx/>
              <a:buFont typeface="Arial" panose="020B0604020202020204" pitchFamily="34" charset="0"/>
              <a:buChar char="•"/>
            </a:pPr>
            <a:r>
              <a:rPr lang="en-US" sz="1800" b="0" dirty="0" smtClean="0">
                <a:solidFill>
                  <a:srgbClr val="000000"/>
                </a:solidFill>
                <a:latin typeface="Times New Roman" panose="02020603050405020304" pitchFamily="18" charset="0"/>
                <a:cs typeface="Times New Roman" panose="02020603050405020304" pitchFamily="18" charset="0"/>
              </a:rPr>
              <a:t> </a:t>
            </a:r>
            <a:r>
              <a:rPr lang="en-US" sz="1800" b="0" dirty="0">
                <a:solidFill>
                  <a:srgbClr val="000000"/>
                </a:solidFill>
                <a:latin typeface="Times New Roman" panose="02020603050405020304" pitchFamily="18" charset="0"/>
                <a:cs typeface="Times New Roman" panose="02020603050405020304" pitchFamily="18" charset="0"/>
              </a:rPr>
              <a:t>Financial management tries to reduce the cost of capital. </a:t>
            </a:r>
            <a:endParaRPr lang="en-US" sz="1800" b="0" dirty="0" smtClean="0">
              <a:solidFill>
                <a:srgbClr val="000000"/>
              </a:solidFill>
              <a:latin typeface="Times New Roman" panose="02020603050405020304" pitchFamily="18" charset="0"/>
              <a:cs typeface="Times New Roman" panose="02020603050405020304" pitchFamily="18" charset="0"/>
            </a:endParaRPr>
          </a:p>
          <a:p>
            <a:pPr marL="445770" indent="-285750" algn="just">
              <a:lnSpc>
                <a:spcPct val="100000"/>
              </a:lnSpc>
              <a:buClrTx/>
              <a:buFont typeface="Arial" panose="020B0604020202020204" pitchFamily="34" charset="0"/>
              <a:buChar char="•"/>
            </a:pPr>
            <a:r>
              <a:rPr lang="en-US" sz="1800" b="0" dirty="0" smtClean="0">
                <a:solidFill>
                  <a:srgbClr val="000000"/>
                </a:solidFill>
                <a:latin typeface="Times New Roman" panose="02020603050405020304" pitchFamily="18" charset="0"/>
                <a:cs typeface="Times New Roman" panose="02020603050405020304" pitchFamily="18" charset="0"/>
              </a:rPr>
              <a:t>That </a:t>
            </a:r>
            <a:r>
              <a:rPr lang="en-US" sz="1800" b="0" dirty="0">
                <a:solidFill>
                  <a:srgbClr val="000000"/>
                </a:solidFill>
                <a:latin typeface="Times New Roman" panose="02020603050405020304" pitchFamily="18" charset="0"/>
                <a:cs typeface="Times New Roman" panose="02020603050405020304" pitchFamily="18" charset="0"/>
              </a:rPr>
              <a:t>is, it tries to borrow money at a low rate of interest. </a:t>
            </a:r>
            <a:endParaRPr lang="en-US" sz="1800" b="0" dirty="0" smtClean="0">
              <a:solidFill>
                <a:srgbClr val="000000"/>
              </a:solidFill>
              <a:latin typeface="Times New Roman" panose="02020603050405020304" pitchFamily="18" charset="0"/>
              <a:cs typeface="Times New Roman" panose="02020603050405020304" pitchFamily="18" charset="0"/>
            </a:endParaRPr>
          </a:p>
          <a:p>
            <a:pPr marL="445770" indent="-285750" algn="just">
              <a:lnSpc>
                <a:spcPct val="100000"/>
              </a:lnSpc>
              <a:buClrTx/>
              <a:buFont typeface="Arial" panose="020B0604020202020204" pitchFamily="34" charset="0"/>
              <a:buChar char="•"/>
            </a:pPr>
            <a:r>
              <a:rPr lang="en-US" sz="1800" b="0" dirty="0" smtClean="0">
                <a:solidFill>
                  <a:srgbClr val="000000"/>
                </a:solidFill>
                <a:latin typeface="Times New Roman" panose="02020603050405020304" pitchFamily="18" charset="0"/>
                <a:cs typeface="Times New Roman" panose="02020603050405020304" pitchFamily="18" charset="0"/>
              </a:rPr>
              <a:t>The </a:t>
            </a:r>
            <a:r>
              <a:rPr lang="en-US" sz="1800" b="0" dirty="0">
                <a:solidFill>
                  <a:srgbClr val="000000"/>
                </a:solidFill>
                <a:latin typeface="Times New Roman" panose="02020603050405020304" pitchFamily="18" charset="0"/>
                <a:cs typeface="Times New Roman" panose="02020603050405020304" pitchFamily="18" charset="0"/>
              </a:rPr>
              <a:t>finance manager must plan the capital structure in such a way that the cost of capital it minimized.</a:t>
            </a:r>
            <a:endParaRPr lang="en-US" sz="1800" b="0" dirty="0" smtClean="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25100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lnSpc>
                <a:spcPct val="150000"/>
              </a:lnSpc>
            </a:pPr>
            <a:r>
              <a:rPr lang="en-US" smtClean="0"/>
              <a:t>Mcgraw.Hill.Software_Project_Management_2nd_Edition</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1" y="594359"/>
            <a:ext cx="2971799" cy="1920242"/>
          </a:xfrm>
        </p:spPr>
        <p:txBody>
          <a:bodyPr>
            <a:normAutofit/>
          </a:bodyPr>
          <a:lstStyle/>
          <a:p>
            <a:r>
              <a:rPr lang="en-US" sz="3200" dirty="0" smtClean="0"/>
              <a:t/>
            </a:r>
            <a:br>
              <a:rPr lang="en-US" sz="3200" dirty="0" smtClean="0"/>
            </a:br>
            <a:endParaRPr lang="en-US" sz="3100" dirty="0">
              <a:cs typeface="Times New Roman" panose="02020603050405020304" pitchFamily="18" charset="0"/>
            </a:endParaRPr>
          </a:p>
        </p:txBody>
      </p:sp>
      <p:sp>
        <p:nvSpPr>
          <p:cNvPr id="3" name="Content Placeholder 2"/>
          <p:cNvSpPr>
            <a:spLocks noGrp="1"/>
          </p:cNvSpPr>
          <p:nvPr>
            <p:ph idx="1"/>
          </p:nvPr>
        </p:nvSpPr>
        <p:spPr>
          <a:xfrm>
            <a:off x="3505200" y="838200"/>
            <a:ext cx="5283522" cy="5791200"/>
          </a:xfrm>
        </p:spPr>
        <p:txBody>
          <a:bodyPr>
            <a:normAutofit/>
          </a:bodyPr>
          <a:lstStyle/>
          <a:p>
            <a:endParaRPr lang="en-US" dirty="0" smtClean="0"/>
          </a:p>
          <a:p>
            <a:r>
              <a:rPr lang="en-US" dirty="0"/>
              <a:t>Finance Management.</a:t>
            </a:r>
            <a:endParaRPr lang="en-US" dirty="0" smtClean="0"/>
          </a:p>
          <a:p>
            <a:r>
              <a:rPr lang="en-US" dirty="0"/>
              <a:t>Aims of Finance </a:t>
            </a:r>
            <a:r>
              <a:rPr lang="en-US" dirty="0" smtClean="0"/>
              <a:t>Management.</a:t>
            </a:r>
          </a:p>
          <a:p>
            <a:r>
              <a:rPr lang="en-US" dirty="0"/>
              <a:t>Characteristics (features) of Finance </a:t>
            </a:r>
            <a:r>
              <a:rPr lang="en-US" dirty="0" smtClean="0"/>
              <a:t>Management</a:t>
            </a:r>
          </a:p>
          <a:p>
            <a:r>
              <a:rPr lang="en-US" dirty="0"/>
              <a:t>Objectives (goals) of Finance </a:t>
            </a:r>
            <a:r>
              <a:rPr lang="en-US" dirty="0" smtClean="0"/>
              <a:t>Management</a:t>
            </a:r>
          </a:p>
          <a:p>
            <a:r>
              <a:rPr lang="en-US" dirty="0"/>
              <a:t>Scope of Finance </a:t>
            </a:r>
            <a:r>
              <a:rPr lang="en-US" dirty="0" smtClean="0"/>
              <a:t>Management</a:t>
            </a:r>
          </a:p>
          <a:p>
            <a:r>
              <a:rPr lang="en-US" dirty="0"/>
              <a:t>Importance (significance) of Finance </a:t>
            </a:r>
            <a:r>
              <a:rPr lang="en-US" dirty="0" smtClean="0"/>
              <a:t>Management</a:t>
            </a:r>
            <a:endParaRPr lang="en-US" dirty="0"/>
          </a:p>
          <a:p>
            <a:r>
              <a:rPr lang="en-US" dirty="0"/>
              <a:t>Source of Finance </a:t>
            </a:r>
            <a:r>
              <a:rPr lang="en-US" dirty="0" smtClean="0"/>
              <a:t>Management</a:t>
            </a:r>
          </a:p>
          <a:p>
            <a:r>
              <a:rPr lang="en-US" dirty="0"/>
              <a:t>Functions of Finance Management</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anim calcmode="lin" valueType="num">
                                      <p:cBhvr>
                                        <p:cTn id="2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anim calcmode="lin" valueType="num">
                                      <p:cBhvr>
                                        <p:cTn id="2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1000"/>
                                        <p:tgtEl>
                                          <p:spTgt spid="3">
                                            <p:txEl>
                                              <p:pRg st="6" end="6"/>
                                            </p:txEl>
                                          </p:spTgt>
                                        </p:tgtEl>
                                      </p:cBhvr>
                                    </p:animEffect>
                                    <p:anim calcmode="lin" valueType="num">
                                      <p:cBhvr>
                                        <p:cTn id="3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1000"/>
                                        <p:tgtEl>
                                          <p:spTgt spid="3">
                                            <p:txEl>
                                              <p:pRg st="7" end="7"/>
                                            </p:txEl>
                                          </p:spTgt>
                                        </p:tgtEl>
                                      </p:cBhvr>
                                    </p:animEffect>
                                    <p:anim calcmode="lin" valueType="num">
                                      <p:cBhvr>
                                        <p:cTn id="3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1000"/>
                                        <p:tgtEl>
                                          <p:spTgt spid="3">
                                            <p:txEl>
                                              <p:pRg st="8" end="8"/>
                                            </p:txEl>
                                          </p:spTgt>
                                        </p:tgtEl>
                                      </p:cBhvr>
                                    </p:animEffect>
                                    <p:anim calcmode="lin" valueType="num">
                                      <p:cBhvr>
                                        <p:cTn id="43"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53" y="152400"/>
            <a:ext cx="9144000" cy="640081"/>
          </a:xfrm>
        </p:spPr>
        <p:txBody>
          <a:bodyPr>
            <a:normAutofit/>
          </a:bodyPr>
          <a:lstStyle/>
          <a:p>
            <a:r>
              <a:rPr lang="en-US" sz="2800" dirty="0"/>
              <a:t>Introduction to Marketing Management &amp; Finance Management</a:t>
            </a:r>
            <a:endParaRPr lang="en-US" sz="2800" dirty="0"/>
          </a:p>
        </p:txBody>
      </p:sp>
      <p:sp>
        <p:nvSpPr>
          <p:cNvPr id="4" name="Slide Number Placeholder 3"/>
          <p:cNvSpPr>
            <a:spLocks noGrp="1"/>
          </p:cNvSpPr>
          <p:nvPr>
            <p:ph type="sldNum" sz="quarter" idx="4"/>
          </p:nvPr>
        </p:nvSpPr>
        <p:spPr/>
        <p:txBody>
          <a:bodyPr/>
          <a:lstStyle/>
          <a:p>
            <a:fld id="{B6F15528-21DE-4FAA-801E-634DDDAF4B2B}" type="slidenum">
              <a:rPr lang="en-US" smtClean="0"/>
              <a:t>3</a:t>
            </a:fld>
            <a:endParaRPr lang="en-US" dirty="0"/>
          </a:p>
        </p:txBody>
      </p:sp>
      <p:sp>
        <p:nvSpPr>
          <p:cNvPr id="5" name="Content Placeholder 4"/>
          <p:cNvSpPr>
            <a:spLocks noGrp="1"/>
          </p:cNvSpPr>
          <p:nvPr>
            <p:ph idx="1"/>
          </p:nvPr>
        </p:nvSpPr>
        <p:spPr>
          <a:xfrm>
            <a:off x="35256" y="762000"/>
            <a:ext cx="9032544" cy="5611504"/>
          </a:xfrm>
        </p:spPr>
        <p:txBody>
          <a:bodyPr>
            <a:normAutofit fontScale="62500" lnSpcReduction="20000"/>
          </a:bodyPr>
          <a:lstStyle/>
          <a:p>
            <a:pPr marL="342900" algn="just">
              <a:lnSpc>
                <a:spcPct val="110000"/>
              </a:lnSpc>
              <a:buFont typeface="Wingdings" panose="05000000000000000000" charset="0"/>
              <a:buChar char="§"/>
            </a:pPr>
            <a:r>
              <a:rPr lang="en-US" sz="2600" dirty="0">
                <a:solidFill>
                  <a:srgbClr val="000000"/>
                </a:solidFill>
                <a:latin typeface="Times New Roman" panose="02020603050405020304" pitchFamily="18" charset="0"/>
                <a:cs typeface="Times New Roman" panose="02020603050405020304" pitchFamily="18" charset="0"/>
              </a:rPr>
              <a:t>Finance Management:  </a:t>
            </a:r>
            <a:endParaRPr lang="en-US" sz="2600" dirty="0" smtClean="0">
              <a:solidFill>
                <a:srgbClr val="000000"/>
              </a:solidFill>
              <a:latin typeface="Times New Roman" panose="02020603050405020304" pitchFamily="18" charset="0"/>
              <a:cs typeface="Times New Roman" panose="02020603050405020304" pitchFamily="18" charset="0"/>
            </a:endParaRPr>
          </a:p>
          <a:p>
            <a:pPr marL="452755" lvl="1" algn="just">
              <a:lnSpc>
                <a:spcPct val="150000"/>
              </a:lnSpc>
            </a:pPr>
            <a:r>
              <a:rPr lang="en-US" sz="2400" dirty="0" smtClean="0">
                <a:solidFill>
                  <a:srgbClr val="000000"/>
                </a:solidFill>
                <a:latin typeface="Times New Roman" panose="02020603050405020304" pitchFamily="18" charset="0"/>
                <a:cs typeface="Times New Roman" panose="02020603050405020304" pitchFamily="18" charset="0"/>
              </a:rPr>
              <a:t>Financial </a:t>
            </a:r>
            <a:r>
              <a:rPr lang="en-US" sz="2400" dirty="0">
                <a:solidFill>
                  <a:srgbClr val="000000"/>
                </a:solidFill>
                <a:latin typeface="Times New Roman" panose="02020603050405020304" pitchFamily="18" charset="0"/>
                <a:cs typeface="Times New Roman" panose="02020603050405020304" pitchFamily="18" charset="0"/>
              </a:rPr>
              <a:t>management refers to the efficient and effective management of money (funds) in such a manner as to accomplish the objectives of the </a:t>
            </a:r>
            <a:r>
              <a:rPr lang="en-US" sz="2400" dirty="0" smtClean="0">
                <a:solidFill>
                  <a:srgbClr val="000000"/>
                </a:solidFill>
                <a:latin typeface="Times New Roman" panose="02020603050405020304" pitchFamily="18" charset="0"/>
                <a:cs typeface="Times New Roman" panose="02020603050405020304" pitchFamily="18" charset="0"/>
              </a:rPr>
              <a:t>organization.</a:t>
            </a:r>
          </a:p>
          <a:p>
            <a:pPr marL="452755" lvl="1" algn="just">
              <a:lnSpc>
                <a:spcPct val="150000"/>
              </a:lnSpc>
            </a:pPr>
            <a:r>
              <a:rPr lang="en-US" sz="2400" dirty="0" smtClean="0">
                <a:solidFill>
                  <a:srgbClr val="000000"/>
                </a:solidFill>
                <a:latin typeface="Times New Roman" panose="02020603050405020304" pitchFamily="18" charset="0"/>
                <a:cs typeface="Times New Roman" panose="02020603050405020304" pitchFamily="18" charset="0"/>
              </a:rPr>
              <a:t>It </a:t>
            </a:r>
            <a:r>
              <a:rPr lang="en-US" sz="2400" dirty="0">
                <a:solidFill>
                  <a:srgbClr val="000000"/>
                </a:solidFill>
                <a:latin typeface="Times New Roman" panose="02020603050405020304" pitchFamily="18" charset="0"/>
                <a:cs typeface="Times New Roman" panose="02020603050405020304" pitchFamily="18" charset="0"/>
              </a:rPr>
              <a:t>is the specialized function directly associated with the top management.</a:t>
            </a:r>
          </a:p>
          <a:p>
            <a:pPr marL="452755" lvl="1" algn="just">
              <a:lnSpc>
                <a:spcPct val="150000"/>
              </a:lnSpc>
            </a:pPr>
            <a:r>
              <a:rPr lang="en-US" sz="2400" dirty="0" smtClean="0">
                <a:solidFill>
                  <a:srgbClr val="000000"/>
                </a:solidFill>
                <a:latin typeface="Times New Roman" panose="02020603050405020304" pitchFamily="18" charset="0"/>
                <a:cs typeface="Times New Roman" panose="02020603050405020304" pitchFamily="18" charset="0"/>
              </a:rPr>
              <a:t>According </a:t>
            </a:r>
            <a:r>
              <a:rPr lang="en-US" sz="2400" dirty="0">
                <a:solidFill>
                  <a:srgbClr val="000000"/>
                </a:solidFill>
                <a:latin typeface="Times New Roman" panose="02020603050405020304" pitchFamily="18" charset="0"/>
                <a:cs typeface="Times New Roman" panose="02020603050405020304" pitchFamily="18" charset="0"/>
              </a:rPr>
              <a:t>to Solomon, “Financial management is concerned with the efficient use of an important economic resource, namely, capital funds</a:t>
            </a:r>
            <a:r>
              <a:rPr lang="en-US" sz="2400" dirty="0" smtClean="0">
                <a:solidFill>
                  <a:srgbClr val="000000"/>
                </a:solidFill>
                <a:latin typeface="Times New Roman" panose="02020603050405020304" pitchFamily="18" charset="0"/>
                <a:cs typeface="Times New Roman" panose="02020603050405020304" pitchFamily="18" charset="0"/>
              </a:rPr>
              <a:t>.”</a:t>
            </a:r>
          </a:p>
          <a:p>
            <a:pPr marL="452755" lvl="1" algn="just">
              <a:lnSpc>
                <a:spcPct val="150000"/>
              </a:lnSpc>
            </a:pPr>
            <a:r>
              <a:rPr lang="en-US" sz="2400" dirty="0" smtClean="0">
                <a:solidFill>
                  <a:srgbClr val="000000"/>
                </a:solidFill>
                <a:latin typeface="Times New Roman" panose="02020603050405020304" pitchFamily="18" charset="0"/>
                <a:cs typeface="Times New Roman" panose="02020603050405020304" pitchFamily="18" charset="0"/>
              </a:rPr>
              <a:t>According </a:t>
            </a:r>
            <a:r>
              <a:rPr lang="en-US" sz="2400" dirty="0">
                <a:solidFill>
                  <a:srgbClr val="000000"/>
                </a:solidFill>
                <a:latin typeface="Times New Roman" panose="02020603050405020304" pitchFamily="18" charset="0"/>
                <a:cs typeface="Times New Roman" panose="02020603050405020304" pitchFamily="18" charset="0"/>
              </a:rPr>
              <a:t>to J. L. Massie, “Financial management is the operational activity of a business that is responsible for obtaining and effectively utilizing the funds necessary for efficient operation.”</a:t>
            </a:r>
          </a:p>
          <a:p>
            <a:pPr marL="452755" lvl="1" algn="just">
              <a:lnSpc>
                <a:spcPct val="150000"/>
              </a:lnSpc>
            </a:pPr>
            <a:r>
              <a:rPr lang="en-US" sz="2400" dirty="0" smtClean="0">
                <a:solidFill>
                  <a:srgbClr val="000000"/>
                </a:solidFill>
                <a:latin typeface="Times New Roman" panose="02020603050405020304" pitchFamily="18" charset="0"/>
                <a:cs typeface="Times New Roman" panose="02020603050405020304" pitchFamily="18" charset="0"/>
              </a:rPr>
              <a:t>According </a:t>
            </a:r>
            <a:r>
              <a:rPr lang="en-US" sz="2400" dirty="0">
                <a:solidFill>
                  <a:srgbClr val="000000"/>
                </a:solidFill>
                <a:latin typeface="Times New Roman" panose="02020603050405020304" pitchFamily="18" charset="0"/>
                <a:cs typeface="Times New Roman" panose="02020603050405020304" pitchFamily="18" charset="0"/>
              </a:rPr>
              <a:t>to Weston &amp; Brigham, “Financial management is an area of financial decision making harmonizing individual motives &amp; enterprise goals.”</a:t>
            </a:r>
          </a:p>
          <a:p>
            <a:pPr marL="452755" lvl="1" algn="just">
              <a:lnSpc>
                <a:spcPct val="150000"/>
              </a:lnSpc>
            </a:pPr>
            <a:r>
              <a:rPr lang="en-US" sz="2400" dirty="0" smtClean="0">
                <a:solidFill>
                  <a:srgbClr val="000000"/>
                </a:solidFill>
                <a:latin typeface="Times New Roman" panose="02020603050405020304" pitchFamily="18" charset="0"/>
                <a:cs typeface="Times New Roman" panose="02020603050405020304" pitchFamily="18" charset="0"/>
              </a:rPr>
              <a:t>According </a:t>
            </a:r>
            <a:r>
              <a:rPr lang="en-US" sz="2400" dirty="0">
                <a:solidFill>
                  <a:srgbClr val="000000"/>
                </a:solidFill>
                <a:latin typeface="Times New Roman" panose="02020603050405020304" pitchFamily="18" charset="0"/>
                <a:cs typeface="Times New Roman" panose="02020603050405020304" pitchFamily="18" charset="0"/>
              </a:rPr>
              <a:t>to Howard &amp; Upton, “Financial management is the application of the planning &amp; control functions of the finance function.”</a:t>
            </a:r>
          </a:p>
          <a:p>
            <a:pPr marL="452755" lvl="1" algn="just">
              <a:lnSpc>
                <a:spcPct val="150000"/>
              </a:lnSpc>
            </a:pPr>
            <a:r>
              <a:rPr lang="en-US" sz="2400" dirty="0" smtClean="0">
                <a:solidFill>
                  <a:srgbClr val="000000"/>
                </a:solidFill>
                <a:latin typeface="Times New Roman" panose="02020603050405020304" pitchFamily="18" charset="0"/>
                <a:cs typeface="Times New Roman" panose="02020603050405020304" pitchFamily="18" charset="0"/>
              </a:rPr>
              <a:t>According </a:t>
            </a:r>
            <a:r>
              <a:rPr lang="en-US" sz="2400" dirty="0">
                <a:solidFill>
                  <a:srgbClr val="000000"/>
                </a:solidFill>
                <a:latin typeface="Times New Roman" panose="02020603050405020304" pitchFamily="18" charset="0"/>
                <a:cs typeface="Times New Roman" panose="02020603050405020304" pitchFamily="18" charset="0"/>
              </a:rPr>
              <a:t>to J. F. Bradley, “Financial management is the area of business management devoted to the judicious use of capital &amp; careful selection of sources of capital in order to enable a spending unit to move in the direction of reaching its goals</a:t>
            </a:r>
            <a:r>
              <a:rPr lang="en-US" sz="2400" dirty="0" smtClean="0">
                <a:solidFill>
                  <a:srgbClr val="000000"/>
                </a:solidFill>
                <a:latin typeface="Times New Roman" panose="02020603050405020304" pitchFamily="18" charset="0"/>
                <a:cs typeface="Times New Roman" panose="02020603050405020304" pitchFamily="18" charset="0"/>
              </a:rPr>
              <a:t>.”</a:t>
            </a:r>
            <a:endParaRPr lang="en-US" sz="24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a:t>Aims of Finance Management</a:t>
            </a:r>
            <a:endParaRPr lang="en-US" i="1" dirty="0"/>
          </a:p>
        </p:txBody>
      </p:sp>
      <p:sp>
        <p:nvSpPr>
          <p:cNvPr id="4" name="Slide Number Placeholder 3"/>
          <p:cNvSpPr>
            <a:spLocks noGrp="1"/>
          </p:cNvSpPr>
          <p:nvPr>
            <p:ph type="sldNum" sz="quarter" idx="4"/>
          </p:nvPr>
        </p:nvSpPr>
        <p:spPr/>
        <p:txBody>
          <a:bodyPr/>
          <a:lstStyle/>
          <a:p>
            <a:fld id="{B6F15528-21DE-4FAA-801E-634DDDAF4B2B}" type="slidenum">
              <a:rPr lang="en-US" smtClean="0"/>
              <a:t>4</a:t>
            </a:fld>
            <a:endParaRPr lang="en-US" dirty="0"/>
          </a:p>
        </p:txBody>
      </p:sp>
      <p:sp>
        <p:nvSpPr>
          <p:cNvPr id="5" name="Content Placeholder 4"/>
          <p:cNvSpPr>
            <a:spLocks noGrp="1"/>
          </p:cNvSpPr>
          <p:nvPr>
            <p:ph idx="1"/>
          </p:nvPr>
        </p:nvSpPr>
        <p:spPr>
          <a:xfrm>
            <a:off x="35256" y="685800"/>
            <a:ext cx="9032544" cy="5611504"/>
          </a:xfrm>
        </p:spPr>
        <p:txBody>
          <a:bodyPr>
            <a:normAutofit fontScale="70000" lnSpcReduction="20000"/>
          </a:bodyPr>
          <a:lstStyle/>
          <a:p>
            <a:pPr marL="160020" indent="0" algn="just">
              <a:lnSpc>
                <a:spcPct val="150000"/>
              </a:lnSpc>
              <a:buNone/>
            </a:pPr>
            <a:r>
              <a:rPr lang="en-US" sz="2800" dirty="0" smtClean="0">
                <a:solidFill>
                  <a:srgbClr val="000000"/>
                </a:solidFill>
                <a:latin typeface="Times New Roman" panose="02020603050405020304" pitchFamily="18" charset="0"/>
                <a:cs typeface="Times New Roman" panose="02020603050405020304" pitchFamily="18" charset="0"/>
              </a:rPr>
              <a:t>1.  Acquiring </a:t>
            </a:r>
            <a:r>
              <a:rPr lang="en-US" sz="2800" dirty="0">
                <a:solidFill>
                  <a:srgbClr val="000000"/>
                </a:solidFill>
                <a:latin typeface="Times New Roman" panose="02020603050405020304" pitchFamily="18" charset="0"/>
                <a:cs typeface="Times New Roman" panose="02020603050405020304" pitchFamily="18" charset="0"/>
              </a:rPr>
              <a:t>Sufficient Funds</a:t>
            </a:r>
            <a:r>
              <a:rPr lang="en-US" sz="2800" b="1" dirty="0" smtClean="0">
                <a:solidFill>
                  <a:srgbClr val="000000"/>
                </a:solidFill>
                <a:latin typeface="Times New Roman" panose="02020603050405020304" pitchFamily="18" charset="0"/>
                <a:cs typeface="Times New Roman" panose="02020603050405020304" pitchFamily="18" charset="0"/>
              </a:rPr>
              <a:t>: </a:t>
            </a:r>
            <a:endParaRPr lang="en-US" sz="2800" b="1" dirty="0" smtClean="0">
              <a:solidFill>
                <a:srgbClr val="000000"/>
              </a:solidFill>
              <a:latin typeface="Times New Roman" panose="02020603050405020304" pitchFamily="18" charset="0"/>
              <a:cs typeface="Times New Roman" panose="02020603050405020304" pitchFamily="18" charset="0"/>
            </a:endParaRPr>
          </a:p>
          <a:p>
            <a:pPr marL="502920" algn="just">
              <a:lnSpc>
                <a:spcPct val="150000"/>
              </a:lnSpc>
              <a:buClrTx/>
            </a:pPr>
            <a:r>
              <a:rPr lang="en-US" sz="2600" b="0" dirty="0">
                <a:solidFill>
                  <a:srgbClr val="000000"/>
                </a:solidFill>
                <a:latin typeface="Times New Roman" panose="02020603050405020304" pitchFamily="18" charset="0"/>
                <a:cs typeface="Times New Roman" panose="02020603050405020304" pitchFamily="18" charset="0"/>
              </a:rPr>
              <a:t>The main aim of finance function is to assess the financial needs of an enterprise and then finding out suitable sources for raising them. </a:t>
            </a:r>
            <a:endParaRPr lang="en-US" sz="2600" b="0" dirty="0" smtClean="0">
              <a:solidFill>
                <a:srgbClr val="000000"/>
              </a:solidFill>
              <a:latin typeface="Times New Roman" panose="02020603050405020304" pitchFamily="18" charset="0"/>
              <a:cs typeface="Times New Roman" panose="02020603050405020304" pitchFamily="18" charset="0"/>
            </a:endParaRPr>
          </a:p>
          <a:p>
            <a:pPr marL="502920" algn="just">
              <a:lnSpc>
                <a:spcPct val="150000"/>
              </a:lnSpc>
              <a:buClrTx/>
            </a:pPr>
            <a:r>
              <a:rPr lang="en-US" sz="2600" b="0" dirty="0" smtClean="0">
                <a:solidFill>
                  <a:srgbClr val="000000"/>
                </a:solidFill>
                <a:latin typeface="Times New Roman" panose="02020603050405020304" pitchFamily="18" charset="0"/>
                <a:cs typeface="Times New Roman" panose="02020603050405020304" pitchFamily="18" charset="0"/>
              </a:rPr>
              <a:t>The </a:t>
            </a:r>
            <a:r>
              <a:rPr lang="en-US" sz="2600" b="0" dirty="0">
                <a:solidFill>
                  <a:srgbClr val="000000"/>
                </a:solidFill>
                <a:latin typeface="Times New Roman" panose="02020603050405020304" pitchFamily="18" charset="0"/>
                <a:cs typeface="Times New Roman" panose="02020603050405020304" pitchFamily="18" charset="0"/>
              </a:rPr>
              <a:t>sources should be commensurate with the need of the business. </a:t>
            </a:r>
            <a:endParaRPr lang="en-US" sz="2600" b="0" dirty="0" smtClean="0">
              <a:solidFill>
                <a:srgbClr val="000000"/>
              </a:solidFill>
              <a:latin typeface="Times New Roman" panose="02020603050405020304" pitchFamily="18" charset="0"/>
              <a:cs typeface="Times New Roman" panose="02020603050405020304" pitchFamily="18" charset="0"/>
            </a:endParaRPr>
          </a:p>
          <a:p>
            <a:pPr marL="502920" algn="just">
              <a:lnSpc>
                <a:spcPct val="150000"/>
              </a:lnSpc>
              <a:buClrTx/>
            </a:pPr>
            <a:r>
              <a:rPr lang="en-US" sz="2600" b="0" dirty="0" smtClean="0">
                <a:solidFill>
                  <a:srgbClr val="000000"/>
                </a:solidFill>
                <a:latin typeface="Times New Roman" panose="02020603050405020304" pitchFamily="18" charset="0"/>
                <a:cs typeface="Times New Roman" panose="02020603050405020304" pitchFamily="18" charset="0"/>
              </a:rPr>
              <a:t>If </a:t>
            </a:r>
            <a:r>
              <a:rPr lang="en-US" sz="2600" b="0" dirty="0">
                <a:solidFill>
                  <a:srgbClr val="000000"/>
                </a:solidFill>
                <a:latin typeface="Times New Roman" panose="02020603050405020304" pitchFamily="18" charset="0"/>
                <a:cs typeface="Times New Roman" panose="02020603050405020304" pitchFamily="18" charset="0"/>
              </a:rPr>
              <a:t>funds are needed for longer period’s then long term sources like share capital, debentures, term loans may be explored..</a:t>
            </a:r>
            <a:endParaRPr lang="en-US" sz="2600" b="0" dirty="0" smtClean="0">
              <a:solidFill>
                <a:srgbClr val="000000"/>
              </a:solidFill>
              <a:latin typeface="Times New Roman" panose="02020603050405020304" pitchFamily="18" charset="0"/>
              <a:cs typeface="Times New Roman" panose="02020603050405020304" pitchFamily="18" charset="0"/>
            </a:endParaRPr>
          </a:p>
          <a:p>
            <a:pPr marL="674370" indent="-514350" algn="just">
              <a:lnSpc>
                <a:spcPct val="150000"/>
              </a:lnSpc>
              <a:buClrTx/>
              <a:buAutoNum type="arabicPeriod" startAt="2"/>
            </a:pPr>
            <a:r>
              <a:rPr lang="en-US" sz="2900" dirty="0" smtClean="0">
                <a:solidFill>
                  <a:srgbClr val="000000"/>
                </a:solidFill>
                <a:latin typeface="Times New Roman" panose="02020603050405020304" pitchFamily="18" charset="0"/>
                <a:cs typeface="Times New Roman" panose="02020603050405020304" pitchFamily="18" charset="0"/>
              </a:rPr>
              <a:t>Proper </a:t>
            </a:r>
            <a:r>
              <a:rPr lang="en-US" sz="2900" dirty="0">
                <a:solidFill>
                  <a:srgbClr val="000000"/>
                </a:solidFill>
                <a:latin typeface="Times New Roman" panose="02020603050405020304" pitchFamily="18" charset="0"/>
                <a:cs typeface="Times New Roman" panose="02020603050405020304" pitchFamily="18" charset="0"/>
              </a:rPr>
              <a:t>Utilization of </a:t>
            </a:r>
            <a:r>
              <a:rPr lang="en-US" sz="2900" dirty="0" smtClean="0">
                <a:solidFill>
                  <a:srgbClr val="000000"/>
                </a:solidFill>
                <a:latin typeface="Times New Roman" panose="02020603050405020304" pitchFamily="18" charset="0"/>
                <a:cs typeface="Times New Roman" panose="02020603050405020304" pitchFamily="18" charset="0"/>
              </a:rPr>
              <a:t>Funds: </a:t>
            </a:r>
          </a:p>
          <a:p>
            <a:pPr marL="617220" indent="-457200" algn="just">
              <a:lnSpc>
                <a:spcPct val="150000"/>
              </a:lnSpc>
              <a:buClrTx/>
            </a:pPr>
            <a:r>
              <a:rPr lang="en-US" sz="2600" b="0" dirty="0">
                <a:solidFill>
                  <a:srgbClr val="000000"/>
                </a:solidFill>
                <a:latin typeface="Times New Roman" panose="02020603050405020304" pitchFamily="18" charset="0"/>
                <a:cs typeface="Times New Roman" panose="02020603050405020304" pitchFamily="18" charset="0"/>
              </a:rPr>
              <a:t>Though </a:t>
            </a:r>
            <a:r>
              <a:rPr lang="en-US" sz="2600" b="0" dirty="0">
                <a:solidFill>
                  <a:srgbClr val="000000"/>
                </a:solidFill>
                <a:latin typeface="Times New Roman" panose="02020603050405020304" pitchFamily="18" charset="0"/>
                <a:cs typeface="Times New Roman" panose="02020603050405020304" pitchFamily="18" charset="0"/>
              </a:rPr>
              <a:t>raising of funds is important but their effective utilization is more important. </a:t>
            </a:r>
            <a:endParaRPr lang="en-US" sz="2600" b="0" dirty="0" smtClean="0">
              <a:solidFill>
                <a:srgbClr val="000000"/>
              </a:solidFill>
              <a:latin typeface="Times New Roman" panose="02020603050405020304" pitchFamily="18" charset="0"/>
              <a:cs typeface="Times New Roman" panose="02020603050405020304" pitchFamily="18" charset="0"/>
            </a:endParaRPr>
          </a:p>
          <a:p>
            <a:pPr marL="617220" indent="-457200" algn="just">
              <a:lnSpc>
                <a:spcPct val="150000"/>
              </a:lnSpc>
              <a:buClrTx/>
            </a:pPr>
            <a:r>
              <a:rPr lang="en-US" sz="2600" b="0" dirty="0" smtClean="0">
                <a:solidFill>
                  <a:srgbClr val="000000"/>
                </a:solidFill>
                <a:latin typeface="Times New Roman" panose="02020603050405020304" pitchFamily="18" charset="0"/>
                <a:cs typeface="Times New Roman" panose="02020603050405020304" pitchFamily="18" charset="0"/>
              </a:rPr>
              <a:t>The </a:t>
            </a:r>
            <a:r>
              <a:rPr lang="en-US" sz="2600" b="0" dirty="0">
                <a:solidFill>
                  <a:srgbClr val="000000"/>
                </a:solidFill>
                <a:latin typeface="Times New Roman" panose="02020603050405020304" pitchFamily="18" charset="0"/>
                <a:cs typeface="Times New Roman" panose="02020603050405020304" pitchFamily="18" charset="0"/>
              </a:rPr>
              <a:t>funds should be used in such a way that maximum benefit is derived from them. </a:t>
            </a:r>
            <a:endParaRPr lang="en-US" sz="2600" b="0" dirty="0" smtClean="0">
              <a:solidFill>
                <a:srgbClr val="000000"/>
              </a:solidFill>
              <a:latin typeface="Times New Roman" panose="02020603050405020304" pitchFamily="18" charset="0"/>
              <a:cs typeface="Times New Roman" panose="02020603050405020304" pitchFamily="18" charset="0"/>
            </a:endParaRPr>
          </a:p>
          <a:p>
            <a:pPr marL="617220" indent="-457200" algn="just">
              <a:lnSpc>
                <a:spcPct val="150000"/>
              </a:lnSpc>
              <a:buClrTx/>
            </a:pPr>
            <a:r>
              <a:rPr lang="en-US" sz="2600" b="0" dirty="0" smtClean="0">
                <a:solidFill>
                  <a:srgbClr val="000000"/>
                </a:solidFill>
                <a:latin typeface="Times New Roman" panose="02020603050405020304" pitchFamily="18" charset="0"/>
                <a:cs typeface="Times New Roman" panose="02020603050405020304" pitchFamily="18" charset="0"/>
              </a:rPr>
              <a:t>The </a:t>
            </a:r>
            <a:r>
              <a:rPr lang="en-US" sz="2600" b="0" dirty="0">
                <a:solidFill>
                  <a:srgbClr val="000000"/>
                </a:solidFill>
                <a:latin typeface="Times New Roman" panose="02020603050405020304" pitchFamily="18" charset="0"/>
                <a:cs typeface="Times New Roman" panose="02020603050405020304" pitchFamily="18" charset="0"/>
              </a:rPr>
              <a:t>returns from their use should be more than their cost.</a:t>
            </a:r>
            <a:endParaRPr lang="en-US" sz="2600" b="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44089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a:t>Aims of Finance Management</a:t>
            </a:r>
            <a:endParaRPr lang="en-US" i="1" dirty="0"/>
          </a:p>
        </p:txBody>
      </p:sp>
      <p:sp>
        <p:nvSpPr>
          <p:cNvPr id="4" name="Slide Number Placeholder 3"/>
          <p:cNvSpPr>
            <a:spLocks noGrp="1"/>
          </p:cNvSpPr>
          <p:nvPr>
            <p:ph type="sldNum" sz="quarter" idx="4"/>
          </p:nvPr>
        </p:nvSpPr>
        <p:spPr/>
        <p:txBody>
          <a:bodyPr/>
          <a:lstStyle/>
          <a:p>
            <a:fld id="{B6F15528-21DE-4FAA-801E-634DDDAF4B2B}" type="slidenum">
              <a:rPr lang="en-US" smtClean="0"/>
              <a:t>5</a:t>
            </a:fld>
            <a:endParaRPr lang="en-US" dirty="0"/>
          </a:p>
        </p:txBody>
      </p:sp>
      <p:sp>
        <p:nvSpPr>
          <p:cNvPr id="5" name="Content Placeholder 4"/>
          <p:cNvSpPr>
            <a:spLocks noGrp="1"/>
          </p:cNvSpPr>
          <p:nvPr>
            <p:ph idx="1"/>
          </p:nvPr>
        </p:nvSpPr>
        <p:spPr>
          <a:xfrm>
            <a:off x="35256" y="685800"/>
            <a:ext cx="9032544" cy="5611504"/>
          </a:xfrm>
        </p:spPr>
        <p:txBody>
          <a:bodyPr>
            <a:normAutofit fontScale="62500" lnSpcReduction="20000"/>
          </a:bodyPr>
          <a:lstStyle/>
          <a:p>
            <a:pPr marL="160020" indent="0" algn="just">
              <a:lnSpc>
                <a:spcPct val="150000"/>
              </a:lnSpc>
              <a:buNone/>
            </a:pPr>
            <a:r>
              <a:rPr lang="en-US" sz="2800" dirty="0">
                <a:solidFill>
                  <a:srgbClr val="000000"/>
                </a:solidFill>
                <a:latin typeface="Times New Roman" panose="02020603050405020304" pitchFamily="18" charset="0"/>
                <a:cs typeface="Times New Roman" panose="02020603050405020304" pitchFamily="18" charset="0"/>
              </a:rPr>
              <a:t>3.	Increasing Profitability</a:t>
            </a:r>
            <a:r>
              <a:rPr lang="en-US" sz="2800" b="1" dirty="0" smtClean="0">
                <a:solidFill>
                  <a:srgbClr val="000000"/>
                </a:solidFill>
                <a:latin typeface="Times New Roman" panose="02020603050405020304" pitchFamily="18" charset="0"/>
                <a:cs typeface="Times New Roman" panose="02020603050405020304" pitchFamily="18" charset="0"/>
              </a:rPr>
              <a:t>: </a:t>
            </a:r>
            <a:endParaRPr lang="en-US" sz="2800" b="1" dirty="0" smtClean="0">
              <a:solidFill>
                <a:srgbClr val="000000"/>
              </a:solidFill>
              <a:latin typeface="Times New Roman" panose="02020603050405020304" pitchFamily="18" charset="0"/>
              <a:cs typeface="Times New Roman" panose="02020603050405020304" pitchFamily="18" charset="0"/>
            </a:endParaRPr>
          </a:p>
          <a:p>
            <a:pPr marL="502920" algn="just">
              <a:lnSpc>
                <a:spcPct val="150000"/>
              </a:lnSpc>
              <a:buClrTx/>
            </a:pPr>
            <a:r>
              <a:rPr lang="en-US" sz="2600" b="0" dirty="0" smtClean="0">
                <a:solidFill>
                  <a:srgbClr val="000000"/>
                </a:solidFill>
                <a:latin typeface="Times New Roman" panose="02020603050405020304" pitchFamily="18" charset="0"/>
                <a:cs typeface="Times New Roman" panose="02020603050405020304" pitchFamily="18" charset="0"/>
              </a:rPr>
              <a:t>The </a:t>
            </a:r>
            <a:r>
              <a:rPr lang="en-US" sz="2600" b="0" dirty="0">
                <a:solidFill>
                  <a:srgbClr val="000000"/>
                </a:solidFill>
                <a:latin typeface="Times New Roman" panose="02020603050405020304" pitchFamily="18" charset="0"/>
                <a:cs typeface="Times New Roman" panose="02020603050405020304" pitchFamily="18" charset="0"/>
              </a:rPr>
              <a:t>planning and control of finance function aims at increasing profitability of the concern. </a:t>
            </a:r>
            <a:endParaRPr lang="en-US" sz="2600" b="0" dirty="0" smtClean="0">
              <a:solidFill>
                <a:srgbClr val="000000"/>
              </a:solidFill>
              <a:latin typeface="Times New Roman" panose="02020603050405020304" pitchFamily="18" charset="0"/>
              <a:cs typeface="Times New Roman" panose="02020603050405020304" pitchFamily="18" charset="0"/>
            </a:endParaRPr>
          </a:p>
          <a:p>
            <a:pPr marL="502920" algn="just">
              <a:lnSpc>
                <a:spcPct val="150000"/>
              </a:lnSpc>
              <a:buClrTx/>
            </a:pPr>
            <a:r>
              <a:rPr lang="en-US" sz="2600" b="0" dirty="0" smtClean="0">
                <a:solidFill>
                  <a:srgbClr val="000000"/>
                </a:solidFill>
                <a:latin typeface="Times New Roman" panose="02020603050405020304" pitchFamily="18" charset="0"/>
                <a:cs typeface="Times New Roman" panose="02020603050405020304" pitchFamily="18" charset="0"/>
              </a:rPr>
              <a:t>To </a:t>
            </a:r>
            <a:r>
              <a:rPr lang="en-US" sz="2600" b="0" dirty="0">
                <a:solidFill>
                  <a:srgbClr val="000000"/>
                </a:solidFill>
                <a:latin typeface="Times New Roman" panose="02020603050405020304" pitchFamily="18" charset="0"/>
                <a:cs typeface="Times New Roman" panose="02020603050405020304" pitchFamily="18" charset="0"/>
              </a:rPr>
              <a:t>increase profitability sufficient funds will have to be invested. </a:t>
            </a:r>
            <a:endParaRPr lang="en-US" sz="2600" b="0" dirty="0" smtClean="0">
              <a:solidFill>
                <a:srgbClr val="000000"/>
              </a:solidFill>
              <a:latin typeface="Times New Roman" panose="02020603050405020304" pitchFamily="18" charset="0"/>
              <a:cs typeface="Times New Roman" panose="02020603050405020304" pitchFamily="18" charset="0"/>
            </a:endParaRPr>
          </a:p>
          <a:p>
            <a:pPr marL="502920" algn="just">
              <a:lnSpc>
                <a:spcPct val="150000"/>
              </a:lnSpc>
              <a:buClrTx/>
            </a:pPr>
            <a:r>
              <a:rPr lang="en-US" sz="2600" b="0" dirty="0" smtClean="0">
                <a:solidFill>
                  <a:srgbClr val="000000"/>
                </a:solidFill>
                <a:latin typeface="Times New Roman" panose="02020603050405020304" pitchFamily="18" charset="0"/>
                <a:cs typeface="Times New Roman" panose="02020603050405020304" pitchFamily="18" charset="0"/>
              </a:rPr>
              <a:t>Finance </a:t>
            </a:r>
            <a:r>
              <a:rPr lang="en-US" sz="2600" b="0" dirty="0">
                <a:solidFill>
                  <a:srgbClr val="000000"/>
                </a:solidFill>
                <a:latin typeface="Times New Roman" panose="02020603050405020304" pitchFamily="18" charset="0"/>
                <a:cs typeface="Times New Roman" panose="02020603050405020304" pitchFamily="18" charset="0"/>
              </a:rPr>
              <a:t>function should be so planned that the concern neither suffers from inadequacy of funds nor wastes more funds than required. </a:t>
            </a:r>
            <a:endParaRPr lang="en-US" sz="2600" b="0" dirty="0" smtClean="0">
              <a:solidFill>
                <a:srgbClr val="000000"/>
              </a:solidFill>
              <a:latin typeface="Times New Roman" panose="02020603050405020304" pitchFamily="18" charset="0"/>
              <a:cs typeface="Times New Roman" panose="02020603050405020304" pitchFamily="18" charset="0"/>
            </a:endParaRPr>
          </a:p>
          <a:p>
            <a:pPr marL="502920" algn="just">
              <a:lnSpc>
                <a:spcPct val="150000"/>
              </a:lnSpc>
              <a:buClrTx/>
            </a:pPr>
            <a:r>
              <a:rPr lang="en-US" sz="2600" b="0" dirty="0" smtClean="0">
                <a:solidFill>
                  <a:srgbClr val="000000"/>
                </a:solidFill>
                <a:latin typeface="Times New Roman" panose="02020603050405020304" pitchFamily="18" charset="0"/>
                <a:cs typeface="Times New Roman" panose="02020603050405020304" pitchFamily="18" charset="0"/>
              </a:rPr>
              <a:t>A </a:t>
            </a:r>
            <a:r>
              <a:rPr lang="en-US" sz="2600" b="0" dirty="0">
                <a:solidFill>
                  <a:srgbClr val="000000"/>
                </a:solidFill>
                <a:latin typeface="Times New Roman" panose="02020603050405020304" pitchFamily="18" charset="0"/>
                <a:cs typeface="Times New Roman" panose="02020603050405020304" pitchFamily="18" charset="0"/>
              </a:rPr>
              <a:t>proper control should also be exercised so that scarce resources are not frittered away on uneconomical operations</a:t>
            </a:r>
            <a:r>
              <a:rPr lang="en-US" sz="2600" b="0" dirty="0" smtClean="0">
                <a:solidFill>
                  <a:srgbClr val="000000"/>
                </a:solidFill>
                <a:latin typeface="Times New Roman" panose="02020603050405020304" pitchFamily="18" charset="0"/>
                <a:cs typeface="Times New Roman" panose="02020603050405020304" pitchFamily="18" charset="0"/>
              </a:rPr>
              <a:t>...</a:t>
            </a:r>
            <a:endParaRPr lang="en-US" sz="2600" b="0" dirty="0" smtClean="0">
              <a:solidFill>
                <a:srgbClr val="000000"/>
              </a:solidFill>
              <a:latin typeface="Times New Roman" panose="02020603050405020304" pitchFamily="18" charset="0"/>
              <a:cs typeface="Times New Roman" panose="02020603050405020304" pitchFamily="18" charset="0"/>
            </a:endParaRPr>
          </a:p>
          <a:p>
            <a:pPr marL="160020" indent="0" algn="just">
              <a:lnSpc>
                <a:spcPct val="150000"/>
              </a:lnSpc>
              <a:buClrTx/>
              <a:buNone/>
            </a:pPr>
            <a:r>
              <a:rPr lang="en-US" sz="2900" dirty="0" smtClean="0">
                <a:solidFill>
                  <a:srgbClr val="000000"/>
                </a:solidFill>
                <a:latin typeface="Times New Roman" panose="02020603050405020304" pitchFamily="18" charset="0"/>
                <a:cs typeface="Times New Roman" panose="02020603050405020304" pitchFamily="18" charset="0"/>
              </a:rPr>
              <a:t>4.	Maximizing Firm’s Value:  </a:t>
            </a:r>
          </a:p>
          <a:p>
            <a:pPr marL="617220" indent="-457200" algn="just">
              <a:lnSpc>
                <a:spcPct val="150000"/>
              </a:lnSpc>
              <a:buClrTx/>
            </a:pPr>
            <a:r>
              <a:rPr lang="en-US" sz="2600" b="0" dirty="0">
                <a:solidFill>
                  <a:srgbClr val="000000"/>
                </a:solidFill>
                <a:latin typeface="Times New Roman" panose="02020603050405020304" pitchFamily="18" charset="0"/>
                <a:cs typeface="Times New Roman" panose="02020603050405020304" pitchFamily="18" charset="0"/>
              </a:rPr>
              <a:t>Finance function also aims at maximizing the value of the firm. </a:t>
            </a:r>
            <a:endParaRPr lang="en-US" sz="2600" b="0" dirty="0" smtClean="0">
              <a:solidFill>
                <a:srgbClr val="000000"/>
              </a:solidFill>
              <a:latin typeface="Times New Roman" panose="02020603050405020304" pitchFamily="18" charset="0"/>
              <a:cs typeface="Times New Roman" panose="02020603050405020304" pitchFamily="18" charset="0"/>
            </a:endParaRPr>
          </a:p>
          <a:p>
            <a:pPr marL="617220" indent="-457200" algn="just">
              <a:lnSpc>
                <a:spcPct val="150000"/>
              </a:lnSpc>
              <a:buClrTx/>
            </a:pPr>
            <a:r>
              <a:rPr lang="en-US" sz="2600" b="0" dirty="0" smtClean="0">
                <a:solidFill>
                  <a:srgbClr val="000000"/>
                </a:solidFill>
                <a:latin typeface="Times New Roman" panose="02020603050405020304" pitchFamily="18" charset="0"/>
                <a:cs typeface="Times New Roman" panose="02020603050405020304" pitchFamily="18" charset="0"/>
              </a:rPr>
              <a:t>Besides </a:t>
            </a:r>
            <a:r>
              <a:rPr lang="en-US" sz="2600" b="0" dirty="0">
                <a:solidFill>
                  <a:srgbClr val="000000"/>
                </a:solidFill>
                <a:latin typeface="Times New Roman" panose="02020603050405020304" pitchFamily="18" charset="0"/>
                <a:cs typeface="Times New Roman" panose="02020603050405020304" pitchFamily="18" charset="0"/>
              </a:rPr>
              <a:t>profits, the type of sources used for raising funds, the cost of funds, the condition of money market, the demand for products are some other considerations which also influence a firm’s value</a:t>
            </a:r>
            <a:r>
              <a:rPr lang="en-US" sz="2600" b="0" dirty="0" smtClean="0">
                <a:solidFill>
                  <a:srgbClr val="000000"/>
                </a:solidFill>
                <a:latin typeface="Times New Roman" panose="02020603050405020304" pitchFamily="18" charset="0"/>
                <a:cs typeface="Times New Roman" panose="02020603050405020304" pitchFamily="18" charset="0"/>
              </a:rPr>
              <a:t>.</a:t>
            </a:r>
            <a:endParaRPr lang="en-US" sz="2600" b="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18026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a:t>Aims of Finance Management</a:t>
            </a:r>
            <a:endParaRPr lang="en-US" i="1" dirty="0"/>
          </a:p>
        </p:txBody>
      </p:sp>
      <p:sp>
        <p:nvSpPr>
          <p:cNvPr id="4" name="Slide Number Placeholder 3"/>
          <p:cNvSpPr>
            <a:spLocks noGrp="1"/>
          </p:cNvSpPr>
          <p:nvPr>
            <p:ph type="sldNum" sz="quarter" idx="4"/>
          </p:nvPr>
        </p:nvSpPr>
        <p:spPr/>
        <p:txBody>
          <a:bodyPr/>
          <a:lstStyle/>
          <a:p>
            <a:fld id="{B6F15528-21DE-4FAA-801E-634DDDAF4B2B}" type="slidenum">
              <a:rPr lang="en-US" smtClean="0"/>
              <a:t>6</a:t>
            </a:fld>
            <a:endParaRPr lang="en-US" dirty="0"/>
          </a:p>
        </p:txBody>
      </p:sp>
      <p:sp>
        <p:nvSpPr>
          <p:cNvPr id="5" name="Content Placeholder 4"/>
          <p:cNvSpPr>
            <a:spLocks noGrp="1"/>
          </p:cNvSpPr>
          <p:nvPr>
            <p:ph idx="1"/>
          </p:nvPr>
        </p:nvSpPr>
        <p:spPr>
          <a:xfrm>
            <a:off x="35256" y="685800"/>
            <a:ext cx="9032544" cy="5611504"/>
          </a:xfrm>
        </p:spPr>
        <p:txBody>
          <a:bodyPr>
            <a:noAutofit/>
          </a:bodyPr>
          <a:lstStyle/>
          <a:p>
            <a:pPr marL="160020" indent="0" algn="just">
              <a:lnSpc>
                <a:spcPct val="100000"/>
              </a:lnSpc>
              <a:buNone/>
            </a:pPr>
            <a:r>
              <a:rPr lang="en-US" sz="1800" dirty="0">
                <a:solidFill>
                  <a:srgbClr val="000000"/>
                </a:solidFill>
                <a:latin typeface="Times New Roman" panose="02020603050405020304" pitchFamily="18" charset="0"/>
                <a:cs typeface="Times New Roman" panose="02020603050405020304" pitchFamily="18" charset="0"/>
              </a:rPr>
              <a:t>5.	Reduction in cost: </a:t>
            </a:r>
            <a:r>
              <a:rPr lang="en-US" sz="1800" b="1" dirty="0" smtClean="0">
                <a:solidFill>
                  <a:srgbClr val="000000"/>
                </a:solidFill>
                <a:latin typeface="Times New Roman" panose="02020603050405020304" pitchFamily="18" charset="0"/>
                <a:cs typeface="Times New Roman" panose="02020603050405020304" pitchFamily="18" charset="0"/>
              </a:rPr>
              <a:t> </a:t>
            </a:r>
            <a:endParaRPr lang="en-US" sz="1800" b="1" dirty="0" smtClean="0">
              <a:solidFill>
                <a:srgbClr val="000000"/>
              </a:solidFill>
              <a:latin typeface="Times New Roman" panose="02020603050405020304" pitchFamily="18" charset="0"/>
              <a:cs typeface="Times New Roman" panose="02020603050405020304" pitchFamily="18" charset="0"/>
            </a:endParaRPr>
          </a:p>
          <a:p>
            <a:pPr marL="502920" algn="just">
              <a:lnSpc>
                <a:spcPct val="100000"/>
              </a:lnSpc>
              <a:buClrTx/>
            </a:pPr>
            <a:r>
              <a:rPr lang="en-US" sz="1800" b="0" dirty="0">
                <a:solidFill>
                  <a:srgbClr val="000000"/>
                </a:solidFill>
                <a:latin typeface="Times New Roman" panose="02020603050405020304" pitchFamily="18" charset="0"/>
                <a:cs typeface="Times New Roman" panose="02020603050405020304" pitchFamily="18" charset="0"/>
              </a:rPr>
              <a:t>Capital and equity funds are utilized for production. So all types of steps should be taken to reduce firm’s cost of capital</a:t>
            </a:r>
            <a:r>
              <a:rPr lang="en-US" sz="1800" b="0" dirty="0" smtClean="0">
                <a:solidFill>
                  <a:srgbClr val="000000"/>
                </a:solidFill>
                <a:latin typeface="Times New Roman" panose="02020603050405020304" pitchFamily="18" charset="0"/>
                <a:cs typeface="Times New Roman" panose="02020603050405020304" pitchFamily="18" charset="0"/>
              </a:rPr>
              <a:t>.</a:t>
            </a:r>
            <a:endParaRPr lang="en-US" sz="1800" b="0" dirty="0" smtClean="0">
              <a:solidFill>
                <a:srgbClr val="000000"/>
              </a:solidFill>
              <a:latin typeface="Times New Roman" panose="02020603050405020304" pitchFamily="18" charset="0"/>
              <a:cs typeface="Times New Roman" panose="02020603050405020304" pitchFamily="18" charset="0"/>
            </a:endParaRPr>
          </a:p>
          <a:p>
            <a:pPr marL="160020" indent="0" algn="just">
              <a:lnSpc>
                <a:spcPct val="100000"/>
              </a:lnSpc>
              <a:buNone/>
            </a:pPr>
            <a:r>
              <a:rPr lang="en-US" sz="1800" dirty="0">
                <a:solidFill>
                  <a:srgbClr val="000000"/>
                </a:solidFill>
                <a:latin typeface="Times New Roman" panose="02020603050405020304" pitchFamily="18" charset="0"/>
                <a:cs typeface="Times New Roman" panose="02020603050405020304" pitchFamily="18" charset="0"/>
              </a:rPr>
              <a:t>6.	Sources of funds:  </a:t>
            </a:r>
            <a:endParaRPr lang="en-US" sz="1800" dirty="0">
              <a:solidFill>
                <a:srgbClr val="000000"/>
              </a:solidFill>
              <a:latin typeface="Times New Roman" panose="02020603050405020304" pitchFamily="18" charset="0"/>
              <a:cs typeface="Times New Roman" panose="02020603050405020304" pitchFamily="18" charset="0"/>
            </a:endParaRPr>
          </a:p>
          <a:p>
            <a:pPr marL="617220" indent="-457200" algn="just">
              <a:lnSpc>
                <a:spcPct val="100000"/>
              </a:lnSpc>
              <a:buClrTx/>
            </a:pPr>
            <a:r>
              <a:rPr lang="en-US" sz="1800" b="0" dirty="0">
                <a:solidFill>
                  <a:srgbClr val="000000"/>
                </a:solidFill>
                <a:latin typeface="Times New Roman" panose="02020603050405020304" pitchFamily="18" charset="0"/>
                <a:cs typeface="Times New Roman" panose="02020603050405020304" pitchFamily="18" charset="0"/>
              </a:rPr>
              <a:t>It should be decided by keeping in view the value of the firm to </a:t>
            </a:r>
            <a:r>
              <a:rPr lang="en-US" sz="1800" b="0" dirty="0" smtClean="0">
                <a:solidFill>
                  <a:srgbClr val="000000"/>
                </a:solidFill>
                <a:latin typeface="Times New Roman" panose="02020603050405020304" pitchFamily="18" charset="0"/>
                <a:cs typeface="Times New Roman" panose="02020603050405020304" pitchFamily="18" charset="0"/>
              </a:rPr>
              <a:t>collect </a:t>
            </a:r>
            <a:r>
              <a:rPr lang="en-US" sz="1800" b="0" dirty="0">
                <a:solidFill>
                  <a:srgbClr val="000000"/>
                </a:solidFill>
                <a:latin typeface="Times New Roman" panose="02020603050405020304" pitchFamily="18" charset="0"/>
                <a:cs typeface="Times New Roman" panose="02020603050405020304" pitchFamily="18" charset="0"/>
              </a:rPr>
              <a:t>funds through issue of shares or debentures</a:t>
            </a:r>
            <a:r>
              <a:rPr lang="en-US" sz="1800" b="0" dirty="0" smtClean="0">
                <a:solidFill>
                  <a:srgbClr val="000000"/>
                </a:solidFill>
                <a:latin typeface="Times New Roman" panose="02020603050405020304" pitchFamily="18" charset="0"/>
                <a:cs typeface="Times New Roman" panose="02020603050405020304" pitchFamily="18" charset="0"/>
              </a:rPr>
              <a:t>.</a:t>
            </a:r>
          </a:p>
          <a:p>
            <a:pPr marL="160020" indent="0" algn="just">
              <a:lnSpc>
                <a:spcPct val="100000"/>
              </a:lnSpc>
              <a:buNone/>
            </a:pPr>
            <a:r>
              <a:rPr lang="en-US" sz="1800" dirty="0" smtClean="0">
                <a:solidFill>
                  <a:srgbClr val="000000"/>
                </a:solidFill>
                <a:latin typeface="Times New Roman" panose="02020603050405020304" pitchFamily="18" charset="0"/>
                <a:cs typeface="Times New Roman" panose="02020603050405020304" pitchFamily="18" charset="0"/>
              </a:rPr>
              <a:t>7.       Reduce </a:t>
            </a:r>
            <a:r>
              <a:rPr lang="en-US" sz="1800" dirty="0">
                <a:solidFill>
                  <a:srgbClr val="000000"/>
                </a:solidFill>
                <a:latin typeface="Times New Roman" panose="02020603050405020304" pitchFamily="18" charset="0"/>
                <a:cs typeface="Times New Roman" panose="02020603050405020304" pitchFamily="18" charset="0"/>
              </a:rPr>
              <a:t>risks: </a:t>
            </a:r>
            <a:endParaRPr lang="en-US" sz="1800" dirty="0">
              <a:solidFill>
                <a:srgbClr val="000000"/>
              </a:solidFill>
              <a:latin typeface="Times New Roman" panose="02020603050405020304" pitchFamily="18" charset="0"/>
              <a:cs typeface="Times New Roman" panose="02020603050405020304" pitchFamily="18" charset="0"/>
            </a:endParaRPr>
          </a:p>
          <a:p>
            <a:pPr marL="617220" indent="-457200" algn="just">
              <a:lnSpc>
                <a:spcPct val="100000"/>
              </a:lnSpc>
              <a:buClrTx/>
            </a:pPr>
            <a:r>
              <a:rPr lang="en-US" sz="1800" b="0" dirty="0">
                <a:solidFill>
                  <a:srgbClr val="000000"/>
                </a:solidFill>
                <a:latin typeface="Times New Roman" panose="02020603050405020304" pitchFamily="18" charset="0"/>
                <a:cs typeface="Times New Roman" panose="02020603050405020304" pitchFamily="18" charset="0"/>
              </a:rPr>
              <a:t>There won’t be profits without risk. But for this reason if more risk is taken, it may become danger to the existence of the firm. </a:t>
            </a:r>
            <a:r>
              <a:rPr lang="en-US" sz="1800" b="0" dirty="0">
                <a:solidFill>
                  <a:srgbClr val="000000"/>
                </a:solidFill>
                <a:latin typeface="Times New Roman" panose="02020603050405020304" pitchFamily="18" charset="0"/>
                <a:cs typeface="Times New Roman" panose="02020603050405020304" pitchFamily="18" charset="0"/>
              </a:rPr>
              <a:t>Hence risk should be reduced to minimum level</a:t>
            </a:r>
            <a:r>
              <a:rPr lang="en-US" sz="1800" b="0" dirty="0" smtClean="0">
                <a:solidFill>
                  <a:srgbClr val="000000"/>
                </a:solidFill>
                <a:latin typeface="Times New Roman" panose="02020603050405020304" pitchFamily="18" charset="0"/>
                <a:cs typeface="Times New Roman" panose="02020603050405020304" pitchFamily="18" charset="0"/>
              </a:rPr>
              <a:t>.</a:t>
            </a:r>
          </a:p>
          <a:p>
            <a:pPr marL="160020" indent="0" algn="just">
              <a:lnSpc>
                <a:spcPct val="100000"/>
              </a:lnSpc>
              <a:buClrTx/>
              <a:buNone/>
            </a:pPr>
            <a:r>
              <a:rPr lang="en-US" sz="1800" dirty="0" smtClean="0">
                <a:solidFill>
                  <a:srgbClr val="000000"/>
                </a:solidFill>
                <a:latin typeface="Times New Roman" panose="02020603050405020304" pitchFamily="18" charset="0"/>
                <a:cs typeface="Times New Roman" panose="02020603050405020304" pitchFamily="18" charset="0"/>
              </a:rPr>
              <a:t>8.	Long run value:</a:t>
            </a:r>
          </a:p>
          <a:p>
            <a:pPr marL="617220" indent="-457200" algn="just">
              <a:lnSpc>
                <a:spcPct val="100000"/>
              </a:lnSpc>
              <a:buClrTx/>
            </a:pPr>
            <a:r>
              <a:rPr lang="en-US" sz="1800" b="0" dirty="0" smtClean="0">
                <a:solidFill>
                  <a:srgbClr val="000000"/>
                </a:solidFill>
                <a:latin typeface="Times New Roman" panose="02020603050405020304" pitchFamily="18" charset="0"/>
                <a:cs typeface="Times New Roman" panose="02020603050405020304" pitchFamily="18" charset="0"/>
              </a:rPr>
              <a:t>It should be the feature of financial management to increase the long- run value of the firm. To earn more profits in short time, some firms may do the activities like releasing of low quality goods, neglecting the interests of consumers and employees.</a:t>
            </a:r>
            <a:endParaRPr lang="en-US" sz="1800" b="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67964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a:t>Characteristics (features) of Finance Management</a:t>
            </a:r>
            <a:endParaRPr lang="en-US" i="1" dirty="0"/>
          </a:p>
        </p:txBody>
      </p:sp>
      <p:sp>
        <p:nvSpPr>
          <p:cNvPr id="4" name="Slide Number Placeholder 3"/>
          <p:cNvSpPr>
            <a:spLocks noGrp="1"/>
          </p:cNvSpPr>
          <p:nvPr>
            <p:ph type="sldNum" sz="quarter" idx="4"/>
          </p:nvPr>
        </p:nvSpPr>
        <p:spPr/>
        <p:txBody>
          <a:bodyPr/>
          <a:lstStyle/>
          <a:p>
            <a:fld id="{B6F15528-21DE-4FAA-801E-634DDDAF4B2B}" type="slidenum">
              <a:rPr lang="en-US" smtClean="0"/>
              <a:t>7</a:t>
            </a:fld>
            <a:endParaRPr lang="en-US" dirty="0"/>
          </a:p>
        </p:txBody>
      </p:sp>
      <p:sp>
        <p:nvSpPr>
          <p:cNvPr id="5" name="Content Placeholder 4"/>
          <p:cNvSpPr>
            <a:spLocks noGrp="1"/>
          </p:cNvSpPr>
          <p:nvPr>
            <p:ph idx="1"/>
          </p:nvPr>
        </p:nvSpPr>
        <p:spPr>
          <a:xfrm>
            <a:off x="35256" y="713096"/>
            <a:ext cx="9032544" cy="5611504"/>
          </a:xfrm>
        </p:spPr>
        <p:txBody>
          <a:bodyPr>
            <a:noAutofit/>
          </a:bodyPr>
          <a:lstStyle/>
          <a:p>
            <a:pPr marL="978535" lvl="3" indent="-342900" algn="just">
              <a:lnSpc>
                <a:spcPct val="200000"/>
              </a:lnSpc>
              <a:buClrTx/>
              <a:buAutoNum type="arabicPeriod"/>
            </a:pPr>
            <a:r>
              <a:rPr lang="en-US" b="1" dirty="0" smtClean="0">
                <a:solidFill>
                  <a:srgbClr val="000000"/>
                </a:solidFill>
                <a:latin typeface="Times New Roman" panose="02020603050405020304" pitchFamily="18" charset="0"/>
                <a:cs typeface="Times New Roman" panose="02020603050405020304" pitchFamily="18" charset="0"/>
              </a:rPr>
              <a:t>Analytical </a:t>
            </a:r>
            <a:r>
              <a:rPr lang="en-US" b="1" dirty="0">
                <a:solidFill>
                  <a:srgbClr val="000000"/>
                </a:solidFill>
                <a:latin typeface="Times New Roman" panose="02020603050405020304" pitchFamily="18" charset="0"/>
                <a:cs typeface="Times New Roman" panose="02020603050405020304" pitchFamily="18" charset="0"/>
              </a:rPr>
              <a:t>Thinking: </a:t>
            </a:r>
            <a:endParaRPr lang="en-US" b="1" dirty="0" smtClean="0">
              <a:solidFill>
                <a:srgbClr val="000000"/>
              </a:solidFill>
              <a:latin typeface="Times New Roman" panose="02020603050405020304" pitchFamily="18" charset="0"/>
              <a:cs typeface="Times New Roman" panose="02020603050405020304" pitchFamily="18" charset="0"/>
            </a:endParaRPr>
          </a:p>
          <a:p>
            <a:pPr marL="555625" lvl="1" indent="-285750" algn="just">
              <a:lnSpc>
                <a:spcPct val="200000"/>
              </a:lnSpc>
              <a:buClrTx/>
            </a:pPr>
            <a:r>
              <a:rPr lang="en-US" sz="1800" dirty="0" smtClean="0">
                <a:solidFill>
                  <a:srgbClr val="000000"/>
                </a:solidFill>
                <a:latin typeface="Times New Roman" panose="02020603050405020304" pitchFamily="18" charset="0"/>
                <a:cs typeface="Times New Roman" panose="02020603050405020304" pitchFamily="18" charset="0"/>
              </a:rPr>
              <a:t>Under </a:t>
            </a:r>
            <a:r>
              <a:rPr lang="en-US" sz="1800" dirty="0">
                <a:solidFill>
                  <a:srgbClr val="000000"/>
                </a:solidFill>
                <a:latin typeface="Times New Roman" panose="02020603050405020304" pitchFamily="18" charset="0"/>
                <a:cs typeface="Times New Roman" panose="02020603050405020304" pitchFamily="18" charset="0"/>
              </a:rPr>
              <a:t>financial management financial problems are analyzed and considered. </a:t>
            </a:r>
          </a:p>
          <a:p>
            <a:pPr marL="555625" lvl="1" indent="-285750" algn="just">
              <a:lnSpc>
                <a:spcPct val="200000"/>
              </a:lnSpc>
              <a:buClrTx/>
            </a:pPr>
            <a:r>
              <a:rPr lang="en-US" sz="1800" dirty="0" smtClean="0">
                <a:solidFill>
                  <a:srgbClr val="000000"/>
                </a:solidFill>
                <a:latin typeface="Times New Roman" panose="02020603050405020304" pitchFamily="18" charset="0"/>
                <a:cs typeface="Times New Roman" panose="02020603050405020304" pitchFamily="18" charset="0"/>
              </a:rPr>
              <a:t>Study </a:t>
            </a:r>
            <a:r>
              <a:rPr lang="en-US" sz="1800" dirty="0">
                <a:solidFill>
                  <a:srgbClr val="000000"/>
                </a:solidFill>
                <a:latin typeface="Times New Roman" panose="02020603050405020304" pitchFamily="18" charset="0"/>
                <a:cs typeface="Times New Roman" panose="02020603050405020304" pitchFamily="18" charset="0"/>
              </a:rPr>
              <a:t>of trend of actual figures is made and ratio analysis is done.</a:t>
            </a:r>
          </a:p>
          <a:p>
            <a:pPr marL="978535" lvl="3" indent="-342900" algn="just">
              <a:lnSpc>
                <a:spcPct val="200000"/>
              </a:lnSpc>
              <a:buClrTx/>
              <a:buAutoNum type="arabicPeriod" startAt="2"/>
            </a:pPr>
            <a:r>
              <a:rPr lang="en-US" b="1" dirty="0" smtClean="0">
                <a:solidFill>
                  <a:srgbClr val="000000"/>
                </a:solidFill>
                <a:latin typeface="Times New Roman" panose="02020603050405020304" pitchFamily="18" charset="0"/>
                <a:cs typeface="Times New Roman" panose="02020603050405020304" pitchFamily="18" charset="0"/>
              </a:rPr>
              <a:t>Continuous </a:t>
            </a:r>
            <a:r>
              <a:rPr lang="en-US" b="1" dirty="0">
                <a:solidFill>
                  <a:srgbClr val="000000"/>
                </a:solidFill>
                <a:latin typeface="Times New Roman" panose="02020603050405020304" pitchFamily="18" charset="0"/>
                <a:cs typeface="Times New Roman" panose="02020603050405020304" pitchFamily="18" charset="0"/>
              </a:rPr>
              <a:t>Process: </a:t>
            </a:r>
            <a:endParaRPr lang="en-US" b="1" dirty="0" smtClean="0">
              <a:solidFill>
                <a:srgbClr val="000000"/>
              </a:solidFill>
              <a:latin typeface="Times New Roman" panose="02020603050405020304" pitchFamily="18" charset="0"/>
              <a:cs typeface="Times New Roman" panose="02020603050405020304" pitchFamily="18" charset="0"/>
            </a:endParaRPr>
          </a:p>
          <a:p>
            <a:pPr marL="555625" lvl="1" indent="-285750" algn="just">
              <a:lnSpc>
                <a:spcPct val="200000"/>
              </a:lnSpc>
              <a:buClrTx/>
            </a:pPr>
            <a:r>
              <a:rPr lang="en-US" sz="1800" dirty="0" smtClean="0">
                <a:solidFill>
                  <a:srgbClr val="000000"/>
                </a:solidFill>
                <a:latin typeface="Times New Roman" panose="02020603050405020304" pitchFamily="18" charset="0"/>
                <a:cs typeface="Times New Roman" panose="02020603050405020304" pitchFamily="18" charset="0"/>
              </a:rPr>
              <a:t>Previously </a:t>
            </a:r>
            <a:r>
              <a:rPr lang="en-US" sz="1800" dirty="0">
                <a:solidFill>
                  <a:srgbClr val="000000"/>
                </a:solidFill>
                <a:latin typeface="Times New Roman" panose="02020603050405020304" pitchFamily="18" charset="0"/>
                <a:cs typeface="Times New Roman" panose="02020603050405020304" pitchFamily="18" charset="0"/>
              </a:rPr>
              <a:t>financial management was required rarely but now the financial manager remains busy throughout the year.</a:t>
            </a:r>
          </a:p>
          <a:p>
            <a:pPr marL="978535" lvl="3" indent="-342900" algn="just">
              <a:lnSpc>
                <a:spcPct val="200000"/>
              </a:lnSpc>
              <a:buClrTx/>
              <a:buAutoNum type="arabicPeriod" startAt="3"/>
            </a:pPr>
            <a:r>
              <a:rPr lang="en-US" b="1" dirty="0" smtClean="0">
                <a:solidFill>
                  <a:srgbClr val="000000"/>
                </a:solidFill>
                <a:latin typeface="Times New Roman" panose="02020603050405020304" pitchFamily="18" charset="0"/>
                <a:cs typeface="Times New Roman" panose="02020603050405020304" pitchFamily="18" charset="0"/>
              </a:rPr>
              <a:t>Basis </a:t>
            </a:r>
            <a:r>
              <a:rPr lang="en-US" b="1" dirty="0">
                <a:solidFill>
                  <a:srgbClr val="000000"/>
                </a:solidFill>
                <a:latin typeface="Times New Roman" panose="02020603050405020304" pitchFamily="18" charset="0"/>
                <a:cs typeface="Times New Roman" panose="02020603050405020304" pitchFamily="18" charset="0"/>
              </a:rPr>
              <a:t>of Managerial Decisions: </a:t>
            </a:r>
            <a:endParaRPr lang="en-US" b="1" dirty="0" smtClean="0">
              <a:solidFill>
                <a:srgbClr val="000000"/>
              </a:solidFill>
              <a:latin typeface="Times New Roman" panose="02020603050405020304" pitchFamily="18" charset="0"/>
              <a:cs typeface="Times New Roman" panose="02020603050405020304" pitchFamily="18" charset="0"/>
            </a:endParaRPr>
          </a:p>
          <a:p>
            <a:pPr marL="555625" lvl="1" indent="-285750" algn="just">
              <a:lnSpc>
                <a:spcPct val="200000"/>
              </a:lnSpc>
              <a:buClrTx/>
            </a:pPr>
            <a:r>
              <a:rPr lang="en-US" sz="1800" dirty="0" smtClean="0">
                <a:solidFill>
                  <a:srgbClr val="000000"/>
                </a:solidFill>
                <a:latin typeface="Times New Roman" panose="02020603050405020304" pitchFamily="18" charset="0"/>
                <a:cs typeface="Times New Roman" panose="02020603050405020304" pitchFamily="18" charset="0"/>
              </a:rPr>
              <a:t>All </a:t>
            </a:r>
            <a:r>
              <a:rPr lang="en-US" sz="1800" dirty="0">
                <a:solidFill>
                  <a:srgbClr val="000000"/>
                </a:solidFill>
                <a:latin typeface="Times New Roman" panose="02020603050405020304" pitchFamily="18" charset="0"/>
                <a:cs typeface="Times New Roman" panose="02020603050405020304" pitchFamily="18" charset="0"/>
              </a:rPr>
              <a:t>managerial decisions relating to finance are taken after considering the report prepared by the finance manager. The financial management is the base of managerial decisions</a:t>
            </a:r>
            <a:r>
              <a:rPr lang="en-US" sz="1800" dirty="0" smtClean="0">
                <a:solidFill>
                  <a:srgbClr val="000000"/>
                </a:solidFill>
                <a:latin typeface="Times New Roman" panose="02020603050405020304" pitchFamily="18" charset="0"/>
                <a:cs typeface="Times New Roman" panose="02020603050405020304" pitchFamily="18" charset="0"/>
              </a:rPr>
              <a:t>.</a:t>
            </a:r>
            <a:endParaRPr lang="en-US" sz="18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06306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smtClean="0"/>
              <a:t>Characteristics (features) of Finance Management</a:t>
            </a:r>
            <a:endParaRPr lang="en-US" i="1" dirty="0"/>
          </a:p>
        </p:txBody>
      </p:sp>
      <p:sp>
        <p:nvSpPr>
          <p:cNvPr id="4" name="Slide Number Placeholder 3"/>
          <p:cNvSpPr>
            <a:spLocks noGrp="1"/>
          </p:cNvSpPr>
          <p:nvPr>
            <p:ph type="sldNum" sz="quarter" idx="4"/>
          </p:nvPr>
        </p:nvSpPr>
        <p:spPr/>
        <p:txBody>
          <a:bodyPr/>
          <a:lstStyle/>
          <a:p>
            <a:fld id="{B6F15528-21DE-4FAA-801E-634DDDAF4B2B}" type="slidenum">
              <a:rPr lang="en-US" smtClean="0"/>
              <a:t>8</a:t>
            </a:fld>
            <a:endParaRPr lang="en-US" dirty="0"/>
          </a:p>
        </p:txBody>
      </p:sp>
      <p:sp>
        <p:nvSpPr>
          <p:cNvPr id="5" name="Content Placeholder 4"/>
          <p:cNvSpPr>
            <a:spLocks noGrp="1"/>
          </p:cNvSpPr>
          <p:nvPr>
            <p:ph idx="1"/>
          </p:nvPr>
        </p:nvSpPr>
        <p:spPr>
          <a:xfrm>
            <a:off x="35256" y="685800"/>
            <a:ext cx="9032544" cy="5611504"/>
          </a:xfrm>
        </p:spPr>
        <p:txBody>
          <a:bodyPr>
            <a:noAutofit/>
          </a:bodyPr>
          <a:lstStyle/>
          <a:p>
            <a:pPr marL="978535" lvl="3" indent="-342900" algn="just">
              <a:lnSpc>
                <a:spcPct val="200000"/>
              </a:lnSpc>
              <a:buClrTx/>
              <a:buAutoNum type="arabicPeriod" startAt="4"/>
            </a:pPr>
            <a:r>
              <a:rPr lang="en-US" b="1" dirty="0" smtClean="0">
                <a:solidFill>
                  <a:srgbClr val="000000"/>
                </a:solidFill>
                <a:latin typeface="Times New Roman" panose="02020603050405020304" pitchFamily="18" charset="0"/>
                <a:cs typeface="Times New Roman" panose="02020603050405020304" pitchFamily="18" charset="0"/>
              </a:rPr>
              <a:t>Maintaining </a:t>
            </a:r>
            <a:r>
              <a:rPr lang="en-US" b="1" dirty="0">
                <a:solidFill>
                  <a:srgbClr val="000000"/>
                </a:solidFill>
                <a:latin typeface="Times New Roman" panose="02020603050405020304" pitchFamily="18" charset="0"/>
                <a:cs typeface="Times New Roman" panose="02020603050405020304" pitchFamily="18" charset="0"/>
              </a:rPr>
              <a:t>Balance between Risk and Profitability: </a:t>
            </a:r>
            <a:endParaRPr lang="en-US" b="1" dirty="0" smtClean="0">
              <a:solidFill>
                <a:srgbClr val="000000"/>
              </a:solidFill>
              <a:latin typeface="Times New Roman" panose="02020603050405020304" pitchFamily="18" charset="0"/>
              <a:cs typeface="Times New Roman" panose="02020603050405020304" pitchFamily="18" charset="0"/>
            </a:endParaRPr>
          </a:p>
          <a:p>
            <a:pPr marL="555625" lvl="1" indent="-285750" algn="just">
              <a:lnSpc>
                <a:spcPct val="200000"/>
              </a:lnSpc>
              <a:buClrTx/>
            </a:pPr>
            <a:r>
              <a:rPr lang="en-US" sz="1800" dirty="0" smtClean="0">
                <a:solidFill>
                  <a:srgbClr val="000000"/>
                </a:solidFill>
                <a:latin typeface="Times New Roman" panose="02020603050405020304" pitchFamily="18" charset="0"/>
                <a:cs typeface="Times New Roman" panose="02020603050405020304" pitchFamily="18" charset="0"/>
              </a:rPr>
              <a:t>Larger </a:t>
            </a:r>
            <a:r>
              <a:rPr lang="en-US" sz="1800" dirty="0">
                <a:solidFill>
                  <a:srgbClr val="000000"/>
                </a:solidFill>
                <a:latin typeface="Times New Roman" panose="02020603050405020304" pitchFamily="18" charset="0"/>
                <a:cs typeface="Times New Roman" panose="02020603050405020304" pitchFamily="18" charset="0"/>
              </a:rPr>
              <a:t>the risk in the business larger is the expectation of profits. </a:t>
            </a:r>
            <a:endParaRPr lang="en-US" sz="1800" dirty="0" smtClean="0">
              <a:solidFill>
                <a:srgbClr val="000000"/>
              </a:solidFill>
              <a:latin typeface="Times New Roman" panose="02020603050405020304" pitchFamily="18" charset="0"/>
              <a:cs typeface="Times New Roman" panose="02020603050405020304" pitchFamily="18" charset="0"/>
            </a:endParaRPr>
          </a:p>
          <a:p>
            <a:pPr marL="555625" lvl="1" indent="-285750" algn="just">
              <a:lnSpc>
                <a:spcPct val="200000"/>
              </a:lnSpc>
              <a:buClrTx/>
            </a:pPr>
            <a:r>
              <a:rPr lang="en-US" sz="1800" dirty="0" smtClean="0">
                <a:solidFill>
                  <a:srgbClr val="000000"/>
                </a:solidFill>
                <a:latin typeface="Times New Roman" panose="02020603050405020304" pitchFamily="18" charset="0"/>
                <a:cs typeface="Times New Roman" panose="02020603050405020304" pitchFamily="18" charset="0"/>
              </a:rPr>
              <a:t>Financial </a:t>
            </a:r>
            <a:r>
              <a:rPr lang="en-US" sz="1800" dirty="0">
                <a:solidFill>
                  <a:srgbClr val="000000"/>
                </a:solidFill>
                <a:latin typeface="Times New Roman" panose="02020603050405020304" pitchFamily="18" charset="0"/>
                <a:cs typeface="Times New Roman" panose="02020603050405020304" pitchFamily="18" charset="0"/>
              </a:rPr>
              <a:t>management maintains balance between the risk and profitability.</a:t>
            </a:r>
          </a:p>
          <a:p>
            <a:pPr marL="978535" lvl="3" indent="-342900" algn="just">
              <a:lnSpc>
                <a:spcPct val="200000"/>
              </a:lnSpc>
              <a:buClrTx/>
              <a:buAutoNum type="arabicPeriod" startAt="5"/>
            </a:pPr>
            <a:r>
              <a:rPr lang="en-US" b="1" dirty="0" smtClean="0">
                <a:solidFill>
                  <a:srgbClr val="000000"/>
                </a:solidFill>
                <a:latin typeface="Times New Roman" panose="02020603050405020304" pitchFamily="18" charset="0"/>
                <a:cs typeface="Times New Roman" panose="02020603050405020304" pitchFamily="18" charset="0"/>
              </a:rPr>
              <a:t>Coordination </a:t>
            </a:r>
            <a:r>
              <a:rPr lang="en-US" b="1" dirty="0">
                <a:solidFill>
                  <a:srgbClr val="000000"/>
                </a:solidFill>
                <a:latin typeface="Times New Roman" panose="02020603050405020304" pitchFamily="18" charset="0"/>
                <a:cs typeface="Times New Roman" panose="02020603050405020304" pitchFamily="18" charset="0"/>
              </a:rPr>
              <a:t>between Process: </a:t>
            </a:r>
            <a:endParaRPr lang="en-US" b="1" dirty="0" smtClean="0">
              <a:solidFill>
                <a:srgbClr val="000000"/>
              </a:solidFill>
              <a:latin typeface="Times New Roman" panose="02020603050405020304" pitchFamily="18" charset="0"/>
              <a:cs typeface="Times New Roman" panose="02020603050405020304" pitchFamily="18" charset="0"/>
            </a:endParaRPr>
          </a:p>
          <a:p>
            <a:pPr marL="555625" lvl="1" indent="-285750" algn="just">
              <a:lnSpc>
                <a:spcPct val="200000"/>
              </a:lnSpc>
              <a:buClrTx/>
            </a:pPr>
            <a:r>
              <a:rPr lang="en-US" sz="1800" dirty="0" smtClean="0">
                <a:solidFill>
                  <a:srgbClr val="000000"/>
                </a:solidFill>
                <a:latin typeface="Times New Roman" panose="02020603050405020304" pitchFamily="18" charset="0"/>
                <a:cs typeface="Times New Roman" panose="02020603050405020304" pitchFamily="18" charset="0"/>
              </a:rPr>
              <a:t>There </a:t>
            </a:r>
            <a:r>
              <a:rPr lang="en-US" sz="1800" dirty="0">
                <a:solidFill>
                  <a:srgbClr val="000000"/>
                </a:solidFill>
                <a:latin typeface="Times New Roman" panose="02020603050405020304" pitchFamily="18" charset="0"/>
                <a:cs typeface="Times New Roman" panose="02020603050405020304" pitchFamily="18" charset="0"/>
              </a:rPr>
              <a:t>is always a coordination between various processed of the business.</a:t>
            </a:r>
          </a:p>
          <a:p>
            <a:pPr marL="978535" lvl="3" indent="-342900" algn="just">
              <a:lnSpc>
                <a:spcPct val="200000"/>
              </a:lnSpc>
              <a:buClrTx/>
              <a:buAutoNum type="arabicPeriod" startAt="6"/>
            </a:pPr>
            <a:r>
              <a:rPr lang="en-US" b="1" dirty="0" smtClean="0">
                <a:solidFill>
                  <a:srgbClr val="000000"/>
                </a:solidFill>
                <a:latin typeface="Times New Roman" panose="02020603050405020304" pitchFamily="18" charset="0"/>
                <a:cs typeface="Times New Roman" panose="02020603050405020304" pitchFamily="18" charset="0"/>
              </a:rPr>
              <a:t>Centralized </a:t>
            </a:r>
            <a:r>
              <a:rPr lang="en-US" b="1" dirty="0">
                <a:solidFill>
                  <a:srgbClr val="000000"/>
                </a:solidFill>
                <a:latin typeface="Times New Roman" panose="02020603050405020304" pitchFamily="18" charset="0"/>
                <a:cs typeface="Times New Roman" panose="02020603050405020304" pitchFamily="18" charset="0"/>
              </a:rPr>
              <a:t>Nature: </a:t>
            </a:r>
            <a:endParaRPr lang="en-US" b="1" dirty="0" smtClean="0">
              <a:solidFill>
                <a:srgbClr val="000000"/>
              </a:solidFill>
              <a:latin typeface="Times New Roman" panose="02020603050405020304" pitchFamily="18" charset="0"/>
              <a:cs typeface="Times New Roman" panose="02020603050405020304" pitchFamily="18" charset="0"/>
            </a:endParaRPr>
          </a:p>
          <a:p>
            <a:pPr marL="555625" lvl="1" indent="-285750" algn="just">
              <a:lnSpc>
                <a:spcPct val="200000"/>
              </a:lnSpc>
              <a:buClrTx/>
            </a:pPr>
            <a:r>
              <a:rPr lang="en-US" sz="1800" dirty="0" smtClean="0">
                <a:solidFill>
                  <a:srgbClr val="000000"/>
                </a:solidFill>
                <a:latin typeface="Times New Roman" panose="02020603050405020304" pitchFamily="18" charset="0"/>
                <a:cs typeface="Times New Roman" panose="02020603050405020304" pitchFamily="18" charset="0"/>
              </a:rPr>
              <a:t>Financial </a:t>
            </a:r>
            <a:r>
              <a:rPr lang="en-US" sz="1800" dirty="0">
                <a:solidFill>
                  <a:srgbClr val="000000"/>
                </a:solidFill>
                <a:latin typeface="Times New Roman" panose="02020603050405020304" pitchFamily="18" charset="0"/>
                <a:cs typeface="Times New Roman" panose="02020603050405020304" pitchFamily="18" charset="0"/>
              </a:rPr>
              <a:t>management is of a centralized nature. </a:t>
            </a:r>
            <a:endParaRPr lang="en-US" sz="1800" dirty="0" smtClean="0">
              <a:solidFill>
                <a:srgbClr val="000000"/>
              </a:solidFill>
              <a:latin typeface="Times New Roman" panose="02020603050405020304" pitchFamily="18" charset="0"/>
              <a:cs typeface="Times New Roman" panose="02020603050405020304" pitchFamily="18" charset="0"/>
            </a:endParaRPr>
          </a:p>
          <a:p>
            <a:pPr marL="555625" lvl="1" indent="-285750" algn="just">
              <a:lnSpc>
                <a:spcPct val="200000"/>
              </a:lnSpc>
              <a:buClrTx/>
            </a:pPr>
            <a:r>
              <a:rPr lang="en-US" sz="1800" dirty="0" smtClean="0">
                <a:solidFill>
                  <a:srgbClr val="000000"/>
                </a:solidFill>
                <a:latin typeface="Times New Roman" panose="02020603050405020304" pitchFamily="18" charset="0"/>
                <a:cs typeface="Times New Roman" panose="02020603050405020304" pitchFamily="18" charset="0"/>
              </a:rPr>
              <a:t>Other </a:t>
            </a:r>
            <a:r>
              <a:rPr lang="en-US" sz="1800" dirty="0">
                <a:solidFill>
                  <a:srgbClr val="000000"/>
                </a:solidFill>
                <a:latin typeface="Times New Roman" panose="02020603050405020304" pitchFamily="18" charset="0"/>
                <a:cs typeface="Times New Roman" panose="02020603050405020304" pitchFamily="18" charset="0"/>
              </a:rPr>
              <a:t>activities can be decentralized but there is only one department for financial management.</a:t>
            </a:r>
          </a:p>
        </p:txBody>
      </p:sp>
    </p:spTree>
    <p:extLst>
      <p:ext uri="{BB962C8B-B14F-4D97-AF65-F5344CB8AC3E}">
        <p14:creationId xmlns:p14="http://schemas.microsoft.com/office/powerpoint/2010/main" val="9043572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640081"/>
          </a:xfrm>
        </p:spPr>
        <p:txBody>
          <a:bodyPr>
            <a:normAutofit/>
          </a:bodyPr>
          <a:lstStyle/>
          <a:p>
            <a:r>
              <a:rPr lang="en-US" i="1" dirty="0"/>
              <a:t>Objectives (goals) of Finance </a:t>
            </a:r>
            <a:r>
              <a:rPr lang="en-US" i="1" dirty="0" smtClean="0"/>
              <a:t>Management(FM)</a:t>
            </a:r>
            <a:endParaRPr lang="en-US" i="1" dirty="0"/>
          </a:p>
        </p:txBody>
      </p:sp>
      <p:sp>
        <p:nvSpPr>
          <p:cNvPr id="4" name="Slide Number Placeholder 3"/>
          <p:cNvSpPr>
            <a:spLocks noGrp="1"/>
          </p:cNvSpPr>
          <p:nvPr>
            <p:ph type="sldNum" sz="quarter" idx="4"/>
          </p:nvPr>
        </p:nvSpPr>
        <p:spPr/>
        <p:txBody>
          <a:bodyPr/>
          <a:lstStyle/>
          <a:p>
            <a:fld id="{B6F15528-21DE-4FAA-801E-634DDDAF4B2B}" type="slidenum">
              <a:rPr lang="en-US" smtClean="0"/>
              <a:t>9</a:t>
            </a:fld>
            <a:endParaRPr lang="en-US" dirty="0"/>
          </a:p>
        </p:txBody>
      </p:sp>
      <p:sp>
        <p:nvSpPr>
          <p:cNvPr id="5" name="Content Placeholder 4"/>
          <p:cNvSpPr>
            <a:spLocks noGrp="1"/>
          </p:cNvSpPr>
          <p:nvPr>
            <p:ph idx="1"/>
          </p:nvPr>
        </p:nvSpPr>
        <p:spPr>
          <a:xfrm>
            <a:off x="35256" y="533400"/>
            <a:ext cx="9032544" cy="5910943"/>
          </a:xfrm>
        </p:spPr>
        <p:txBody>
          <a:bodyPr>
            <a:noAutofit/>
          </a:bodyPr>
          <a:lstStyle/>
          <a:p>
            <a:pPr marL="635635" lvl="3" indent="0" algn="just">
              <a:lnSpc>
                <a:spcPct val="150000"/>
              </a:lnSpc>
              <a:buClrTx/>
              <a:buNone/>
            </a:pPr>
            <a:r>
              <a:rPr lang="en-US" b="1" dirty="0">
                <a:solidFill>
                  <a:srgbClr val="000000"/>
                </a:solidFill>
                <a:latin typeface="Times New Roman" panose="02020603050405020304" pitchFamily="18" charset="0"/>
                <a:cs typeface="Times New Roman" panose="02020603050405020304" pitchFamily="18" charset="0"/>
              </a:rPr>
              <a:t>1.	Profit maximization: </a:t>
            </a:r>
            <a:endParaRPr lang="en-US" b="1" dirty="0" smtClean="0">
              <a:solidFill>
                <a:srgbClr val="000000"/>
              </a:solidFill>
              <a:latin typeface="Times New Roman" panose="02020603050405020304" pitchFamily="18" charset="0"/>
              <a:cs typeface="Times New Roman" panose="02020603050405020304" pitchFamily="18" charset="0"/>
            </a:endParaRPr>
          </a:p>
          <a:p>
            <a:pPr marL="285750" marR="93345" lvl="0" indent="-285750" algn="just">
              <a:lnSpc>
                <a:spcPct val="150000"/>
              </a:lnSpc>
              <a:spcBef>
                <a:spcPts val="10"/>
              </a:spcBef>
              <a:spcAft>
                <a:spcPts val="0"/>
              </a:spcAft>
              <a:buSzPts val="1200"/>
              <a:buFont typeface="Arial" panose="020B0604020202020204" pitchFamily="34" charset="0"/>
              <a:buChar char="•"/>
              <a:tabLst>
                <a:tab pos="596900" algn="l"/>
              </a:tabLst>
            </a:pPr>
            <a:r>
              <a:rPr lang="en-US" sz="1800" b="0" spc="-10" dirty="0">
                <a:latin typeface="Times New Roman" panose="02020603050405020304" pitchFamily="18" charset="0"/>
                <a:ea typeface="Calibri" panose="020F0502020204030204" pitchFamily="34" charset="0"/>
                <a:cs typeface="Times New Roman" panose="02020603050405020304" pitchFamily="18" charset="0"/>
              </a:rPr>
              <a:t>The</a:t>
            </a:r>
            <a:r>
              <a:rPr lang="en-US" sz="1800" b="0" spc="5" dirty="0">
                <a:latin typeface="Times New Roman" panose="02020603050405020304" pitchFamily="18" charset="0"/>
                <a:ea typeface="Calibri" panose="020F0502020204030204" pitchFamily="34" charset="0"/>
                <a:cs typeface="Times New Roman" panose="02020603050405020304" pitchFamily="18" charset="0"/>
              </a:rPr>
              <a:t> </a:t>
            </a:r>
            <a:r>
              <a:rPr lang="en-US" sz="1800" b="0" spc="-10" dirty="0">
                <a:latin typeface="Times New Roman" panose="02020603050405020304" pitchFamily="18" charset="0"/>
                <a:ea typeface="Calibri" panose="020F0502020204030204" pitchFamily="34" charset="0"/>
                <a:cs typeface="Times New Roman" panose="02020603050405020304" pitchFamily="18" charset="0"/>
              </a:rPr>
              <a:t>main</a:t>
            </a:r>
            <a:r>
              <a:rPr lang="en-US" sz="1800" b="0" spc="5" dirty="0">
                <a:latin typeface="Times New Roman" panose="02020603050405020304" pitchFamily="18" charset="0"/>
                <a:ea typeface="Calibri" panose="020F0502020204030204" pitchFamily="34" charset="0"/>
                <a:cs typeface="Times New Roman" panose="02020603050405020304" pitchFamily="18" charset="0"/>
              </a:rPr>
              <a:t> </a:t>
            </a:r>
            <a:r>
              <a:rPr lang="en-US" sz="1800" b="0" spc="-10" dirty="0">
                <a:latin typeface="Times New Roman" panose="02020603050405020304" pitchFamily="18" charset="0"/>
                <a:ea typeface="Calibri" panose="020F0502020204030204" pitchFamily="34" charset="0"/>
                <a:cs typeface="Times New Roman" panose="02020603050405020304" pitchFamily="18" charset="0"/>
              </a:rPr>
              <a:t>objective</a:t>
            </a:r>
            <a:r>
              <a:rPr lang="en-US" sz="1800" b="0" spc="5" dirty="0">
                <a:latin typeface="Times New Roman" panose="02020603050405020304" pitchFamily="18" charset="0"/>
                <a:ea typeface="Calibri" panose="020F0502020204030204" pitchFamily="34" charset="0"/>
                <a:cs typeface="Times New Roman" panose="02020603050405020304" pitchFamily="18" charset="0"/>
              </a:rPr>
              <a:t> </a:t>
            </a:r>
            <a:r>
              <a:rPr lang="en-US" sz="1800" b="0" spc="-10" dirty="0">
                <a:latin typeface="Times New Roman" panose="02020603050405020304" pitchFamily="18" charset="0"/>
                <a:ea typeface="Calibri" panose="020F0502020204030204" pitchFamily="34" charset="0"/>
                <a:cs typeface="Times New Roman" panose="02020603050405020304" pitchFamily="18" charset="0"/>
              </a:rPr>
              <a:t>of</a:t>
            </a:r>
            <a:r>
              <a:rPr lang="en-US" sz="1800" b="0" spc="5" dirty="0">
                <a:latin typeface="Times New Roman" panose="02020603050405020304" pitchFamily="18" charset="0"/>
                <a:ea typeface="Calibri" panose="020F0502020204030204" pitchFamily="34" charset="0"/>
                <a:cs typeface="Times New Roman" panose="02020603050405020304" pitchFamily="18" charset="0"/>
              </a:rPr>
              <a:t> </a:t>
            </a:r>
            <a:r>
              <a:rPr lang="en-US" sz="1800" b="0" spc="-10" dirty="0">
                <a:latin typeface="Times New Roman" panose="02020603050405020304" pitchFamily="18" charset="0"/>
                <a:ea typeface="Calibri" panose="020F0502020204030204" pitchFamily="34" charset="0"/>
                <a:cs typeface="Times New Roman" panose="02020603050405020304" pitchFamily="18" charset="0"/>
              </a:rPr>
              <a:t>financial</a:t>
            </a:r>
            <a:r>
              <a:rPr lang="en-US" sz="1800" b="0" spc="5" dirty="0">
                <a:latin typeface="Times New Roman" panose="02020603050405020304" pitchFamily="18" charset="0"/>
                <a:ea typeface="Calibri" panose="020F0502020204030204" pitchFamily="34" charset="0"/>
                <a:cs typeface="Times New Roman" panose="02020603050405020304" pitchFamily="18" charset="0"/>
              </a:rPr>
              <a:t> </a:t>
            </a:r>
            <a:r>
              <a:rPr lang="en-US" sz="1800" b="0" spc="-10" dirty="0">
                <a:latin typeface="Times New Roman" panose="02020603050405020304" pitchFamily="18" charset="0"/>
                <a:ea typeface="Calibri" panose="020F0502020204030204" pitchFamily="34" charset="0"/>
                <a:cs typeface="Times New Roman" panose="02020603050405020304" pitchFamily="18" charset="0"/>
              </a:rPr>
              <a:t>management</a:t>
            </a:r>
            <a:r>
              <a:rPr lang="en-US" sz="1800" b="0" spc="5" dirty="0">
                <a:latin typeface="Times New Roman" panose="02020603050405020304" pitchFamily="18" charset="0"/>
                <a:ea typeface="Calibri" panose="020F0502020204030204" pitchFamily="34" charset="0"/>
                <a:cs typeface="Times New Roman" panose="02020603050405020304" pitchFamily="18" charset="0"/>
              </a:rPr>
              <a:t> </a:t>
            </a:r>
            <a:r>
              <a:rPr lang="en-US" sz="1800" b="0" spc="-10" dirty="0">
                <a:latin typeface="Times New Roman" panose="02020603050405020304" pitchFamily="18" charset="0"/>
                <a:ea typeface="Calibri" panose="020F0502020204030204" pitchFamily="34" charset="0"/>
                <a:cs typeface="Times New Roman" panose="02020603050405020304" pitchFamily="18" charset="0"/>
              </a:rPr>
              <a:t>is</a:t>
            </a:r>
            <a:r>
              <a:rPr lang="en-US" sz="1800" b="0" spc="275" dirty="0">
                <a:latin typeface="Times New Roman" panose="02020603050405020304" pitchFamily="18" charset="0"/>
                <a:ea typeface="Calibri" panose="020F0502020204030204" pitchFamily="34" charset="0"/>
                <a:cs typeface="Times New Roman" panose="02020603050405020304" pitchFamily="18" charset="0"/>
              </a:rPr>
              <a:t> </a:t>
            </a:r>
            <a:r>
              <a:rPr lang="en-US" sz="1800" b="0" spc="-10" dirty="0">
                <a:latin typeface="Times New Roman" panose="02020603050405020304" pitchFamily="18" charset="0"/>
                <a:ea typeface="Calibri" panose="020F0502020204030204" pitchFamily="34" charset="0"/>
                <a:cs typeface="Times New Roman" panose="02020603050405020304" pitchFamily="18" charset="0"/>
              </a:rPr>
              <a:t>profit</a:t>
            </a:r>
            <a:r>
              <a:rPr lang="en-US" sz="1800" b="0" spc="5" dirty="0">
                <a:latin typeface="Times New Roman" panose="02020603050405020304" pitchFamily="18" charset="0"/>
                <a:ea typeface="Calibri" panose="020F0502020204030204" pitchFamily="34" charset="0"/>
                <a:cs typeface="Times New Roman" panose="02020603050405020304" pitchFamily="18" charset="0"/>
              </a:rPr>
              <a:t> </a:t>
            </a:r>
            <a:r>
              <a:rPr lang="en-US" sz="1800" b="0" spc="-10" dirty="0">
                <a:latin typeface="Times New Roman" panose="02020603050405020304" pitchFamily="18" charset="0"/>
                <a:ea typeface="Calibri" panose="020F0502020204030204" pitchFamily="34" charset="0"/>
                <a:cs typeface="Times New Roman" panose="02020603050405020304" pitchFamily="18" charset="0"/>
              </a:rPr>
              <a:t>maximization. </a:t>
            </a:r>
            <a:endParaRPr lang="en-US" sz="1800" b="0" spc="-10" dirty="0" smtClean="0">
              <a:latin typeface="Times New Roman" panose="02020603050405020304" pitchFamily="18" charset="0"/>
              <a:ea typeface="Calibri" panose="020F0502020204030204" pitchFamily="34" charset="0"/>
              <a:cs typeface="Times New Roman" panose="02020603050405020304" pitchFamily="18" charset="0"/>
            </a:endParaRPr>
          </a:p>
          <a:p>
            <a:pPr marL="285750" marR="93345" lvl="0" indent="-285750" algn="just">
              <a:lnSpc>
                <a:spcPct val="150000"/>
              </a:lnSpc>
              <a:spcBef>
                <a:spcPts val="10"/>
              </a:spcBef>
              <a:spcAft>
                <a:spcPts val="0"/>
              </a:spcAft>
              <a:buSzPts val="1200"/>
              <a:buFont typeface="Arial" panose="020B0604020202020204" pitchFamily="34" charset="0"/>
              <a:buChar char="•"/>
              <a:tabLst>
                <a:tab pos="596900" algn="l"/>
              </a:tabLst>
            </a:pPr>
            <a:r>
              <a:rPr lang="en-US" sz="1800" b="0" spc="-10" dirty="0" smtClean="0">
                <a:latin typeface="Times New Roman" panose="02020603050405020304" pitchFamily="18" charset="0"/>
                <a:ea typeface="Calibri" panose="020F0502020204030204" pitchFamily="34" charset="0"/>
                <a:cs typeface="Times New Roman" panose="02020603050405020304" pitchFamily="18" charset="0"/>
              </a:rPr>
              <a:t>The </a:t>
            </a:r>
            <a:r>
              <a:rPr lang="en-US" sz="1800" b="0" spc="-10" dirty="0">
                <a:latin typeface="Times New Roman" panose="02020603050405020304" pitchFamily="18" charset="0"/>
                <a:ea typeface="Calibri" panose="020F0502020204030204" pitchFamily="34" charset="0"/>
                <a:cs typeface="Times New Roman" panose="02020603050405020304" pitchFamily="18" charset="0"/>
              </a:rPr>
              <a:t>finance manager tries to earn maximum profits for the company in</a:t>
            </a:r>
            <a:r>
              <a:rPr lang="en-US" sz="1800" b="0" spc="5" dirty="0">
                <a:latin typeface="Times New Roman" panose="02020603050405020304" pitchFamily="18" charset="0"/>
                <a:ea typeface="Calibri" panose="020F0502020204030204" pitchFamily="34" charset="0"/>
                <a:cs typeface="Times New Roman" panose="02020603050405020304" pitchFamily="18" charset="0"/>
              </a:rPr>
              <a:t> </a:t>
            </a:r>
            <a:r>
              <a:rPr lang="en-US" sz="1800" b="0" spc="-10" dirty="0">
                <a:latin typeface="Times New Roman" panose="02020603050405020304" pitchFamily="18" charset="0"/>
                <a:ea typeface="Calibri" panose="020F0502020204030204" pitchFamily="34" charset="0"/>
                <a:cs typeface="Times New Roman" panose="02020603050405020304" pitchFamily="18" charset="0"/>
              </a:rPr>
              <a:t>the short-term and the long-term. </a:t>
            </a:r>
            <a:endParaRPr lang="en-US" sz="1800" b="0" spc="-10" dirty="0" smtClean="0">
              <a:latin typeface="Times New Roman" panose="02020603050405020304" pitchFamily="18" charset="0"/>
              <a:ea typeface="Calibri" panose="020F0502020204030204" pitchFamily="34" charset="0"/>
              <a:cs typeface="Times New Roman" panose="02020603050405020304" pitchFamily="18" charset="0"/>
            </a:endParaRPr>
          </a:p>
          <a:p>
            <a:pPr marL="285750" marR="93345" lvl="0" indent="-285750" algn="just">
              <a:lnSpc>
                <a:spcPct val="150000"/>
              </a:lnSpc>
              <a:spcBef>
                <a:spcPts val="10"/>
              </a:spcBef>
              <a:spcAft>
                <a:spcPts val="0"/>
              </a:spcAft>
              <a:buSzPts val="1200"/>
              <a:buFont typeface="Arial" panose="020B0604020202020204" pitchFamily="34" charset="0"/>
              <a:buChar char="•"/>
              <a:tabLst>
                <a:tab pos="596900" algn="l"/>
              </a:tabLst>
            </a:pPr>
            <a:r>
              <a:rPr lang="en-US" sz="1800" b="0" spc="-10" dirty="0" smtClean="0">
                <a:latin typeface="Times New Roman" panose="02020603050405020304" pitchFamily="18" charset="0"/>
                <a:ea typeface="Calibri" panose="020F0502020204030204" pitchFamily="34" charset="0"/>
                <a:cs typeface="Times New Roman" panose="02020603050405020304" pitchFamily="18" charset="0"/>
              </a:rPr>
              <a:t>He </a:t>
            </a:r>
            <a:r>
              <a:rPr lang="en-US" sz="1800" b="0" spc="-10" dirty="0">
                <a:latin typeface="Times New Roman" panose="02020603050405020304" pitchFamily="18" charset="0"/>
                <a:ea typeface="Calibri" panose="020F0502020204030204" pitchFamily="34" charset="0"/>
                <a:cs typeface="Times New Roman" panose="02020603050405020304" pitchFamily="18" charset="0"/>
              </a:rPr>
              <a:t>cannot guarantee profits in the long term because</a:t>
            </a:r>
            <a:r>
              <a:rPr lang="en-US" sz="1800" b="0" spc="-260" dirty="0">
                <a:latin typeface="Times New Roman" panose="02020603050405020304" pitchFamily="18" charset="0"/>
                <a:ea typeface="Calibri" panose="020F0502020204030204" pitchFamily="34" charset="0"/>
                <a:cs typeface="Times New Roman" panose="02020603050405020304" pitchFamily="18" charset="0"/>
              </a:rPr>
              <a:t> </a:t>
            </a:r>
            <a:r>
              <a:rPr lang="en-US" sz="1800" b="0" spc="-10" dirty="0">
                <a:latin typeface="Times New Roman" panose="02020603050405020304" pitchFamily="18" charset="0"/>
                <a:ea typeface="Calibri" panose="020F0502020204030204" pitchFamily="34" charset="0"/>
                <a:cs typeface="Times New Roman" panose="02020603050405020304" pitchFamily="18" charset="0"/>
              </a:rPr>
              <a:t>of business </a:t>
            </a:r>
            <a:r>
              <a:rPr lang="en-US" sz="1800" b="0" spc="-10" dirty="0" smtClean="0">
                <a:latin typeface="Times New Roman" panose="02020603050405020304" pitchFamily="18" charset="0"/>
                <a:ea typeface="Calibri" panose="020F0502020204030204" pitchFamily="34" charset="0"/>
                <a:cs typeface="Times New Roman" panose="02020603050405020304" pitchFamily="18" charset="0"/>
              </a:rPr>
              <a:t>uncertainties</a:t>
            </a:r>
            <a:r>
              <a:rPr lang="en-US" sz="1800" b="0" spc="-10" dirty="0">
                <a:latin typeface="Times New Roman" panose="02020603050405020304" pitchFamily="18" charset="0"/>
                <a:ea typeface="Calibri" panose="020F0502020204030204" pitchFamily="34" charset="0"/>
                <a:cs typeface="Times New Roman" panose="02020603050405020304" pitchFamily="18" charset="0"/>
              </a:rPr>
              <a:t>,</a:t>
            </a:r>
            <a:r>
              <a:rPr lang="en-US" sz="1800" b="0" spc="-1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1800" b="0" spc="-10" dirty="0">
                <a:latin typeface="Times New Roman" panose="02020603050405020304" pitchFamily="18" charset="0"/>
                <a:ea typeface="Calibri" panose="020F0502020204030204" pitchFamily="34" charset="0"/>
                <a:cs typeface="Times New Roman" panose="02020603050405020304" pitchFamily="18" charset="0"/>
              </a:rPr>
              <a:t>However, a company can earn maximum profits even in the</a:t>
            </a:r>
            <a:r>
              <a:rPr lang="en-US" sz="1800" b="0" spc="5" dirty="0">
                <a:latin typeface="Times New Roman" panose="02020603050405020304" pitchFamily="18" charset="0"/>
                <a:ea typeface="Calibri" panose="020F0502020204030204" pitchFamily="34" charset="0"/>
                <a:cs typeface="Times New Roman" panose="02020603050405020304" pitchFamily="18" charset="0"/>
              </a:rPr>
              <a:t> </a:t>
            </a:r>
            <a:r>
              <a:rPr lang="en-US" sz="1800" b="0" spc="-10" dirty="0">
                <a:latin typeface="Times New Roman" panose="02020603050405020304" pitchFamily="18" charset="0"/>
                <a:ea typeface="Calibri" panose="020F0502020204030204" pitchFamily="34" charset="0"/>
                <a:cs typeface="Times New Roman" panose="02020603050405020304" pitchFamily="18" charset="0"/>
              </a:rPr>
              <a:t>long-term, if:-</a:t>
            </a:r>
          </a:p>
          <a:p>
            <a:pPr marL="742950" marR="0" lvl="1" indent="-285750" algn="just">
              <a:lnSpc>
                <a:spcPct val="150000"/>
              </a:lnSpc>
              <a:spcBef>
                <a:spcPts val="0"/>
              </a:spcBef>
              <a:spcAft>
                <a:spcPts val="0"/>
              </a:spcAft>
              <a:buSzPts val="1200"/>
              <a:buFont typeface="Calibri" panose="020F0502020204030204" pitchFamily="34" charset="0"/>
              <a:buAutoNum type="romanLcPeriod"/>
              <a:tabLst>
                <a:tab pos="1054100" algn="l"/>
              </a:tabLst>
            </a:pPr>
            <a:r>
              <a:rPr lang="en-US" sz="1800" spc="-1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The</a:t>
            </a:r>
            <a:r>
              <a:rPr lang="en-US" sz="1800" spc="-15"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1800" spc="-1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Finance manager</a:t>
            </a:r>
            <a:r>
              <a:rPr lang="en-US" sz="1800" spc="-2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1800" spc="-1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takes proper financial</a:t>
            </a:r>
            <a:r>
              <a:rPr lang="en-US" sz="1800" spc="-25"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1800" spc="-1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decisions.</a:t>
            </a:r>
          </a:p>
          <a:p>
            <a:pPr marL="742950" marR="0" lvl="1" indent="-285750" algn="just">
              <a:lnSpc>
                <a:spcPct val="150000"/>
              </a:lnSpc>
              <a:spcBef>
                <a:spcPts val="20"/>
              </a:spcBef>
              <a:spcAft>
                <a:spcPts val="0"/>
              </a:spcAft>
              <a:buSzPts val="1200"/>
              <a:buFont typeface="Calibri" panose="020F0502020204030204" pitchFamily="34" charset="0"/>
              <a:buAutoNum type="romanLcPeriod"/>
              <a:tabLst>
                <a:tab pos="1054100" algn="l"/>
              </a:tabLst>
            </a:pPr>
            <a:r>
              <a:rPr lang="en-US" sz="1800" spc="-1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He</a:t>
            </a:r>
            <a:r>
              <a:rPr lang="en-US" sz="1800" spc="-2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1800" spc="-1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uses the</a:t>
            </a:r>
            <a:r>
              <a:rPr lang="en-US" sz="1800" spc="-15"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1800" spc="-1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finance</a:t>
            </a:r>
            <a:r>
              <a:rPr lang="en-US" sz="1800" spc="1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1800" spc="-1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of the</a:t>
            </a:r>
            <a:r>
              <a:rPr lang="en-US" sz="1800" spc="-15"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1800" spc="-1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company</a:t>
            </a:r>
            <a:r>
              <a:rPr lang="en-US" sz="1800" spc="-15"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1800" spc="-1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properly</a:t>
            </a:r>
            <a:r>
              <a:rPr lang="en-US" sz="1800" spc="-10"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a:t>
            </a:r>
            <a:r>
              <a:rPr lang="en-US" sz="1800" dirty="0" smtClean="0">
                <a:solidFill>
                  <a:schemeClr val="tx1"/>
                </a:solidFill>
                <a:latin typeface="Times New Roman" panose="02020603050405020304" pitchFamily="18" charset="0"/>
                <a:cs typeface="Times New Roman" panose="02020603050405020304" pitchFamily="18" charset="0"/>
              </a:rPr>
              <a:t>.</a:t>
            </a:r>
            <a:endParaRPr lang="en-US" sz="1800" dirty="0">
              <a:solidFill>
                <a:schemeClr val="tx1"/>
              </a:solidFill>
              <a:latin typeface="Times New Roman" panose="02020603050405020304" pitchFamily="18" charset="0"/>
              <a:cs typeface="Times New Roman" panose="02020603050405020304" pitchFamily="18" charset="0"/>
            </a:endParaRPr>
          </a:p>
          <a:p>
            <a:pPr marL="635635" lvl="3" indent="0" algn="just">
              <a:lnSpc>
                <a:spcPct val="150000"/>
              </a:lnSpc>
              <a:buClrTx/>
              <a:buNone/>
            </a:pPr>
            <a:r>
              <a:rPr lang="en-US" b="1" dirty="0">
                <a:solidFill>
                  <a:srgbClr val="000000"/>
                </a:solidFill>
                <a:latin typeface="Times New Roman" panose="02020603050405020304" pitchFamily="18" charset="0"/>
                <a:cs typeface="Times New Roman" panose="02020603050405020304" pitchFamily="18" charset="0"/>
              </a:rPr>
              <a:t>2.	Wealth maximization: </a:t>
            </a:r>
            <a:endParaRPr lang="en-US" b="1" dirty="0" smtClean="0">
              <a:solidFill>
                <a:srgbClr val="000000"/>
              </a:solidFill>
              <a:latin typeface="Times New Roman" panose="02020603050405020304" pitchFamily="18" charset="0"/>
              <a:cs typeface="Times New Roman" panose="02020603050405020304" pitchFamily="18" charset="0"/>
            </a:endParaRPr>
          </a:p>
          <a:p>
            <a:pPr marL="445770" indent="-285750" algn="just">
              <a:lnSpc>
                <a:spcPct val="100000"/>
              </a:lnSpc>
              <a:buClrTx/>
              <a:buFont typeface="Arial" panose="020B0604020202020204" pitchFamily="34" charset="0"/>
              <a:buChar char="•"/>
            </a:pPr>
            <a:r>
              <a:rPr lang="en-US" sz="1800" b="0" dirty="0">
                <a:solidFill>
                  <a:srgbClr val="000000"/>
                </a:solidFill>
                <a:latin typeface="Times New Roman" panose="02020603050405020304" pitchFamily="18" charset="0"/>
                <a:cs typeface="Times New Roman" panose="02020603050405020304" pitchFamily="18" charset="0"/>
              </a:rPr>
              <a:t>Wealth maximization (shareholders' value maximization) is also a main </a:t>
            </a:r>
            <a:r>
              <a:rPr lang="en-US" sz="1800" b="0" dirty="0" smtClean="0">
                <a:solidFill>
                  <a:srgbClr val="000000"/>
                </a:solidFill>
                <a:latin typeface="Times New Roman" panose="02020603050405020304" pitchFamily="18" charset="0"/>
                <a:cs typeface="Times New Roman" panose="02020603050405020304" pitchFamily="18" charset="0"/>
              </a:rPr>
              <a:t>objective of FM. </a:t>
            </a:r>
          </a:p>
          <a:p>
            <a:pPr marL="445770" indent="-285750" algn="just">
              <a:lnSpc>
                <a:spcPct val="100000"/>
              </a:lnSpc>
              <a:buClrTx/>
              <a:buFont typeface="Arial" panose="020B0604020202020204" pitchFamily="34" charset="0"/>
              <a:buChar char="•"/>
            </a:pPr>
            <a:r>
              <a:rPr lang="en-US" sz="1800" b="0" dirty="0" smtClean="0">
                <a:solidFill>
                  <a:srgbClr val="000000"/>
                </a:solidFill>
                <a:latin typeface="Times New Roman" panose="02020603050405020304" pitchFamily="18" charset="0"/>
                <a:cs typeface="Times New Roman" panose="02020603050405020304" pitchFamily="18" charset="0"/>
              </a:rPr>
              <a:t>Wealth </a:t>
            </a:r>
            <a:r>
              <a:rPr lang="en-US" sz="1800" b="0" dirty="0">
                <a:solidFill>
                  <a:srgbClr val="000000"/>
                </a:solidFill>
                <a:latin typeface="Times New Roman" panose="02020603050405020304" pitchFamily="18" charset="0"/>
                <a:cs typeface="Times New Roman" panose="02020603050405020304" pitchFamily="18" charset="0"/>
              </a:rPr>
              <a:t>maximization means to earn maximum wealth for the shareholders. So, the finance manager tries to give a maximum dividend to the shareholders. </a:t>
            </a:r>
            <a:endParaRPr lang="en-US" sz="1800" b="0" dirty="0" smtClean="0">
              <a:solidFill>
                <a:srgbClr val="000000"/>
              </a:solidFill>
              <a:latin typeface="Times New Roman" panose="02020603050405020304" pitchFamily="18" charset="0"/>
              <a:cs typeface="Times New Roman" panose="02020603050405020304" pitchFamily="18" charset="0"/>
            </a:endParaRPr>
          </a:p>
          <a:p>
            <a:pPr marL="445770" indent="-285750" algn="just">
              <a:lnSpc>
                <a:spcPct val="100000"/>
              </a:lnSpc>
              <a:buClrTx/>
              <a:buFont typeface="Arial" panose="020B0604020202020204" pitchFamily="34" charset="0"/>
              <a:buChar char="•"/>
            </a:pPr>
            <a:r>
              <a:rPr lang="en-US" sz="1800" b="0" dirty="0" smtClean="0">
                <a:solidFill>
                  <a:srgbClr val="000000"/>
                </a:solidFill>
                <a:latin typeface="Times New Roman" panose="02020603050405020304" pitchFamily="18" charset="0"/>
                <a:cs typeface="Times New Roman" panose="02020603050405020304" pitchFamily="18" charset="0"/>
              </a:rPr>
              <a:t>He </a:t>
            </a:r>
            <a:r>
              <a:rPr lang="en-US" sz="1800" b="0" dirty="0">
                <a:solidFill>
                  <a:srgbClr val="000000"/>
                </a:solidFill>
                <a:latin typeface="Times New Roman" panose="02020603050405020304" pitchFamily="18" charset="0"/>
                <a:cs typeface="Times New Roman" panose="02020603050405020304" pitchFamily="18" charset="0"/>
              </a:rPr>
              <a:t>also tries to increase the market value of the shares. </a:t>
            </a:r>
            <a:endParaRPr lang="en-US" sz="1800" b="0" dirty="0" smtClean="0">
              <a:solidFill>
                <a:srgbClr val="000000"/>
              </a:solidFill>
              <a:latin typeface="Times New Roman" panose="02020603050405020304" pitchFamily="18" charset="0"/>
              <a:cs typeface="Times New Roman" panose="02020603050405020304" pitchFamily="18" charset="0"/>
            </a:endParaRPr>
          </a:p>
          <a:p>
            <a:pPr marL="445770" indent="-285750" algn="just">
              <a:lnSpc>
                <a:spcPct val="100000"/>
              </a:lnSpc>
              <a:buClrTx/>
              <a:buFont typeface="Arial" panose="020B0604020202020204" pitchFamily="34" charset="0"/>
              <a:buChar char="•"/>
            </a:pPr>
            <a:r>
              <a:rPr lang="en-US" sz="1800" b="0" dirty="0" smtClean="0">
                <a:solidFill>
                  <a:srgbClr val="000000"/>
                </a:solidFill>
                <a:latin typeface="Times New Roman" panose="02020603050405020304" pitchFamily="18" charset="0"/>
                <a:cs typeface="Times New Roman" panose="02020603050405020304" pitchFamily="18" charset="0"/>
              </a:rPr>
              <a:t>The </a:t>
            </a:r>
            <a:r>
              <a:rPr lang="en-US" sz="1800" b="0" dirty="0">
                <a:solidFill>
                  <a:srgbClr val="000000"/>
                </a:solidFill>
                <a:latin typeface="Times New Roman" panose="02020603050405020304" pitchFamily="18" charset="0"/>
                <a:cs typeface="Times New Roman" panose="02020603050405020304" pitchFamily="18" charset="0"/>
              </a:rPr>
              <a:t>market value of the shares is directly related to the performance of the company..</a:t>
            </a:r>
          </a:p>
        </p:txBody>
      </p:sp>
    </p:spTree>
    <p:extLst>
      <p:ext uri="{BB962C8B-B14F-4D97-AF65-F5344CB8AC3E}">
        <p14:creationId xmlns:p14="http://schemas.microsoft.com/office/powerpoint/2010/main" val="2854770386"/>
      </p:ext>
    </p:extLst>
  </p:cSld>
  <p:clrMapOvr>
    <a:masterClrMapping/>
  </p:clrMapOvr>
  <p:timing>
    <p:tnLst>
      <p:par>
        <p:cTn id="1" dur="indefinite" restart="never" nodeType="tmRoot"/>
      </p:par>
    </p:tnLst>
  </p:timing>
</p:sld>
</file>

<file path=ppt/theme/theme1.xml><?xml version="1.0" encoding="utf-8"?>
<a:theme xmlns:a="http://schemas.openxmlformats.org/drawingml/2006/main" name="asdf">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asdf">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575</TotalTime>
  <Words>1803</Words>
  <Application>Microsoft Office PowerPoint</Application>
  <PresentationFormat>On-screen Show (4:3)</PresentationFormat>
  <Paragraphs>165</Paragraphs>
  <Slides>17</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17</vt:i4>
      </vt:variant>
    </vt:vector>
  </HeadingPairs>
  <TitlesOfParts>
    <vt:vector size="28" baseType="lpstr">
      <vt:lpstr>Arial Unicode MS</vt:lpstr>
      <vt:lpstr>Agency FB</vt:lpstr>
      <vt:lpstr>Andalus</vt:lpstr>
      <vt:lpstr>Arial</vt:lpstr>
      <vt:lpstr>Calibri</vt:lpstr>
      <vt:lpstr>Calibri Light</vt:lpstr>
      <vt:lpstr>Times New Roman</vt:lpstr>
      <vt:lpstr>Wingdings</vt:lpstr>
      <vt:lpstr>asdf</vt:lpstr>
      <vt:lpstr>Custom Design</vt:lpstr>
      <vt:lpstr>1_asdf</vt:lpstr>
      <vt:lpstr>PowerPoint Presentation</vt:lpstr>
      <vt:lpstr> </vt:lpstr>
      <vt:lpstr>Introduction to Marketing Management &amp; Finance Management</vt:lpstr>
      <vt:lpstr>Aims of Finance Management</vt:lpstr>
      <vt:lpstr>Aims of Finance Management</vt:lpstr>
      <vt:lpstr>Aims of Finance Management</vt:lpstr>
      <vt:lpstr>Characteristics (features) of Finance Management</vt:lpstr>
      <vt:lpstr>Characteristics (features) of Finance Management</vt:lpstr>
      <vt:lpstr>Objectives (goals) of Finance Management(FM)</vt:lpstr>
      <vt:lpstr>Objectives (goals) of Finance Management(FM)</vt:lpstr>
      <vt:lpstr>Objectives (goals) of Finance Management(FM)</vt:lpstr>
      <vt:lpstr>Objectives (goals) of Finance Management(FM)</vt:lpstr>
      <vt:lpstr>Objectives (goals) of Finance Management(FM)</vt:lpstr>
      <vt:lpstr>Objectives (goals) of Finance Management(FM)</vt:lpstr>
      <vt:lpstr>Objectives (goals) of Finance Management(FM)</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Asmat Ali</dc:creator>
  <cp:lastModifiedBy>HP</cp:lastModifiedBy>
  <cp:revision>655</cp:revision>
  <dcterms:created xsi:type="dcterms:W3CDTF">2006-08-16T00:00:00Z</dcterms:created>
  <dcterms:modified xsi:type="dcterms:W3CDTF">2021-05-25T09:36:02Z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1033-11.2.0.10078</vt:lpwstr>
  </property>
</Properties>
</file>