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</p:sldMasterIdLst>
  <p:notesMasterIdLst>
    <p:notesMasterId r:id="rId15"/>
  </p:notesMasterIdLst>
  <p:handoutMasterIdLst>
    <p:handoutMasterId r:id="rId16"/>
  </p:handoutMasterIdLst>
  <p:sldIdLst>
    <p:sldId id="291" r:id="rId4"/>
    <p:sldId id="259" r:id="rId5"/>
    <p:sldId id="297" r:id="rId6"/>
    <p:sldId id="298" r:id="rId7"/>
    <p:sldId id="314" r:id="rId8"/>
    <p:sldId id="324" r:id="rId9"/>
    <p:sldId id="315" r:id="rId10"/>
    <p:sldId id="325" r:id="rId11"/>
    <p:sldId id="326" r:id="rId12"/>
    <p:sldId id="290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AE8"/>
    <a:srgbClr val="8238BA"/>
    <a:srgbClr val="026AD4"/>
    <a:srgbClr val="009ED6"/>
    <a:srgbClr val="D2FEB4"/>
    <a:srgbClr val="719F1D"/>
    <a:srgbClr val="C4FE9C"/>
    <a:srgbClr val="DAFEC2"/>
    <a:srgbClr val="60B018"/>
    <a:srgbClr val="8B5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>
      <p:cViewPr varScale="1">
        <p:scale>
          <a:sx n="70" d="100"/>
          <a:sy n="70" d="100"/>
        </p:scale>
        <p:origin x="1242" y="48"/>
      </p:cViewPr>
      <p:guideLst>
        <p:guide orient="horz" pos="2160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2BC5-697F-4AD6-A6ED-13259B29EF3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49F1-37EB-4BEE-B0AD-CB3390CB38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5A38-68A7-4133-8C22-F8610ABCE06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74966-7D49-4521-882F-70C981C6D4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lide for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7658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3249828" y="0"/>
            <a:ext cx="48006" cy="685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1" y="594359"/>
            <a:ext cx="2794707" cy="192024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>
                <a:solidFill>
                  <a:srgbClr val="FFFFFF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1878" y="838200"/>
            <a:ext cx="5283522" cy="5791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>
              <a:buFont typeface="Wingdings" panose="05000000000000000000" pitchFamily="2" charset="2"/>
              <a:buChar char="ü"/>
              <a:defRPr sz="2200"/>
            </a:lvl1pPr>
            <a:lvl2pPr marL="384175" indent="-182880">
              <a:buFont typeface="Wingdings" panose="05000000000000000000" pitchFamily="2" charset="2"/>
              <a:buChar char="Ø"/>
              <a:defRPr/>
            </a:lvl2pPr>
            <a:lvl3pPr marL="567055" indent="-182880">
              <a:buFont typeface="Wingdings" panose="05000000000000000000" pitchFamily="2" charset="2"/>
              <a:buChar char="§"/>
              <a:defRPr sz="1800"/>
            </a:lvl3pPr>
          </a:lstStyle>
          <a:p>
            <a:pPr lvl="0"/>
            <a:r>
              <a:rPr lang="en-US" dirty="0" smtClean="0"/>
              <a:t>Outlines</a:t>
            </a:r>
          </a:p>
          <a:p>
            <a:pPr lvl="2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28600" y="4876800"/>
            <a:ext cx="2400300" cy="142840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3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Authors Info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543209" y="279742"/>
            <a:ext cx="1390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Outlines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2193326" y="597243"/>
            <a:ext cx="47408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596743"/>
            <a:ext cx="379709" cy="271919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56" y="865496"/>
            <a:ext cx="9032544" cy="561150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defRPr>
            </a:lvl1pPr>
            <a:lvl2pPr marL="384175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7055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935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815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Topic</a:t>
            </a:r>
          </a:p>
          <a:p>
            <a:pPr lvl="2"/>
            <a:r>
              <a:rPr lang="en-US" dirty="0" smtClean="0"/>
              <a:t>Subtopic</a:t>
            </a:r>
          </a:p>
          <a:p>
            <a:pPr lvl="3"/>
            <a:r>
              <a:rPr lang="en-US" dirty="0" smtClean="0"/>
              <a:t>Sub-topic</a:t>
            </a:r>
          </a:p>
          <a:p>
            <a:pPr lvl="4"/>
            <a:r>
              <a:rPr lang="en-US" dirty="0" smtClean="0"/>
              <a:t>Sub-topic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9550"/>
            <a:ext cx="9144000" cy="64389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090" y="0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 rot="10800000"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1143000" y="2508239"/>
            <a:ext cx="6781800" cy="23329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Thanks!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Any Questions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?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5632440"/>
            <a:ext cx="9144001" cy="122986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" y="-4302"/>
            <a:ext cx="9144001" cy="136954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" y="1219200"/>
            <a:ext cx="8880144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rgbClr val="00B0F0"/>
              </a:buClr>
              <a:buSzPct val="99000"/>
              <a:buFont typeface="Wingdings" panose="05000000000000000000" pitchFamily="2" charset="2"/>
              <a:buChar char="§"/>
              <a:defRPr sz="22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defRPr>
            </a:lvl1pPr>
            <a:lvl2pPr marL="384175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7055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935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815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itle Placeholder 1"/>
          <p:cNvSpPr txBox="1"/>
          <p:nvPr userDrawn="1"/>
        </p:nvSpPr>
        <p:spPr>
          <a:xfrm>
            <a:off x="0" y="0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itle Placeholder 1"/>
          <p:cNvSpPr txBox="1"/>
          <p:nvPr userDrawn="1"/>
        </p:nvSpPr>
        <p:spPr>
          <a:xfrm rot="10800000">
            <a:off x="0" y="5992504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05200" y="1918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References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596742"/>
            <a:ext cx="9144001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/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 txBox="1"/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Topic</a:t>
            </a:r>
          </a:p>
          <a:p>
            <a:pPr lvl="3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E8">
                  <a:shade val="30000"/>
                  <a:satMod val="115000"/>
                </a:srgbClr>
              </a:gs>
              <a:gs pos="50000">
                <a:srgbClr val="026AE8">
                  <a:shade val="67500"/>
                  <a:satMod val="115000"/>
                </a:srgbClr>
              </a:gs>
              <a:gs pos="100000">
                <a:srgbClr val="026AE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22D5-09A0-4336-890E-E0F066D69F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5/27/2021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E8CE-2593-46E6-B9F1-1E05466F3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/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BD582C">
                    <a:lumMod val="75000"/>
                  </a:srgbClr>
                </a:solidFill>
              </a:rPr>
              <a:t>Click to edit Master title style</a:t>
            </a:r>
            <a:endParaRPr lang="en-US" dirty="0">
              <a:solidFill>
                <a:srgbClr val="BD582C">
                  <a:lumMod val="75000"/>
                </a:srgbClr>
              </a:solidFill>
            </a:endParaRPr>
          </a:p>
        </p:txBody>
      </p:sp>
      <p:sp>
        <p:nvSpPr>
          <p:cNvPr id="16" name="Content Placeholder 2"/>
          <p:cNvSpPr txBox="1"/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Click to add text</a:t>
            </a:r>
          </a:p>
          <a:p>
            <a:pPr lvl="2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Topic</a:t>
            </a:r>
          </a:p>
          <a:p>
            <a:pPr lvl="3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Subtopic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04686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Introduction To Computer &amp; ICT – by Dr. Rahman Ali &amp; Asmat Ali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538" y="803583"/>
            <a:ext cx="9032544" cy="5611504"/>
          </a:xfrm>
        </p:spPr>
        <p:txBody>
          <a:bodyPr>
            <a:normAutofit/>
          </a:bodyPr>
          <a:lstStyle/>
          <a:p>
            <a:pPr marL="201295" lvl="1" indent="0" algn="ctr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Management</a:t>
            </a:r>
          </a:p>
          <a:p>
            <a:pPr marL="201295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GC152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 algn="ctr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201295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 ZADA</a:t>
            </a:r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>
              <a:buNone/>
            </a:pPr>
            <a:endParaRPr lang="en-US" dirty="0"/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>
              <a:buNone/>
            </a:pPr>
            <a:endParaRPr lang="en-US" dirty="0"/>
          </a:p>
          <a:p>
            <a:pPr marL="201295" lvl="1" indent="0">
              <a:buNone/>
            </a:pPr>
            <a:endParaRPr lang="en-US" dirty="0" smtClean="0"/>
          </a:p>
          <a:p>
            <a:pPr marL="201295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in Department of Computer Science &amp; Software Engineering,</a:t>
            </a:r>
          </a:p>
          <a:p>
            <a:pPr marL="201295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Islamic University, Islamabad.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nternational Islamic University, Islamabad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43" y="3672840"/>
            <a:ext cx="1297457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mtClean="0"/>
              <a:t>Mcgraw.Hill.Software_Project_Management_2nd_Edition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594359"/>
            <a:ext cx="2971799" cy="19202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1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838200"/>
            <a:ext cx="5283522" cy="5791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Production </a:t>
            </a:r>
            <a:r>
              <a:rPr lang="en-US" dirty="0" smtClean="0"/>
              <a:t>Management.</a:t>
            </a:r>
          </a:p>
          <a:p>
            <a:r>
              <a:rPr lang="en-US" dirty="0"/>
              <a:t>Objectives of Production </a:t>
            </a:r>
            <a:r>
              <a:rPr lang="en-US" dirty="0" smtClean="0"/>
              <a:t>Management</a:t>
            </a:r>
          </a:p>
          <a:p>
            <a:r>
              <a:rPr lang="en-US" dirty="0"/>
              <a:t>Importance of Production </a:t>
            </a:r>
            <a:r>
              <a:rPr lang="en-US" dirty="0" smtClean="0"/>
              <a:t>Management</a:t>
            </a:r>
          </a:p>
          <a:p>
            <a:r>
              <a:rPr lang="en-US" dirty="0"/>
              <a:t>Functions of Production Management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3" y="152400"/>
            <a:ext cx="9144000" cy="640081"/>
          </a:xfrm>
        </p:spPr>
        <p:txBody>
          <a:bodyPr>
            <a:normAutofit/>
          </a:bodyPr>
          <a:lstStyle/>
          <a:p>
            <a:r>
              <a:rPr lang="en-US" sz="2800" dirty="0"/>
              <a:t>Introduction to </a:t>
            </a:r>
            <a:r>
              <a:rPr lang="en-US" sz="2800" dirty="0" smtClean="0"/>
              <a:t>Production Management </a:t>
            </a:r>
            <a:r>
              <a:rPr lang="en-US" sz="2800" dirty="0"/>
              <a:t>&amp; </a:t>
            </a:r>
            <a:r>
              <a:rPr lang="en-US" sz="2800" dirty="0" smtClean="0"/>
              <a:t>HRM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762000"/>
            <a:ext cx="9032544" cy="5611504"/>
          </a:xfrm>
        </p:spPr>
        <p:txBody>
          <a:bodyPr>
            <a:normAutofit fontScale="85000" lnSpcReduction="10000"/>
          </a:bodyPr>
          <a:lstStyle/>
          <a:p>
            <a:pPr marL="342900" algn="just">
              <a:lnSpc>
                <a:spcPct val="110000"/>
              </a:lnSpc>
              <a:buFont typeface="Wingdings" panose="05000000000000000000" charset="0"/>
              <a:buChar char="§"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Management:  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lvl="1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deals with converting raw materials into finished goods or products.</a:t>
            </a:r>
          </a:p>
          <a:p>
            <a:pPr marL="452755" lvl="1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brings together the 6M's i.e. men, money, machines, materials, methods and markets to satisfy the wants of the people.</a:t>
            </a:r>
          </a:p>
          <a:p>
            <a:pPr marL="452755" lvl="1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also deals with decision-making regarding the quality, quantity, cost, etc., of production.</a:t>
            </a:r>
          </a:p>
          <a:p>
            <a:pPr marL="452755" lvl="1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applies management principles to production.</a:t>
            </a:r>
          </a:p>
          <a:p>
            <a:pPr marL="452755" lvl="1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deals with decision-making related to production processes so that the resulting goods or service is produced according to specification, in the amount and by the schedule demanded and at minimum cost.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Objectives of Production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800"/>
            <a:ext cx="9032544" cy="5611504"/>
          </a:xfrm>
        </p:spPr>
        <p:txBody>
          <a:bodyPr>
            <a:normAutofit fontScale="55000" lnSpcReduction="20000"/>
          </a:bodyPr>
          <a:lstStyle/>
          <a:p>
            <a:pPr marL="61722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Accomplishment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firm's objectives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algn="just">
              <a:lnSpc>
                <a:spcPct val="150000"/>
              </a:lnSpc>
              <a:buClrTx/>
            </a:pPr>
            <a:r>
              <a:rPr lang="en-US" sz="2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helps the business firm to achieve all its objectives. </a:t>
            </a:r>
            <a:endParaRPr lang="en-US" sz="26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algn="just">
              <a:lnSpc>
                <a:spcPct val="150000"/>
              </a:lnSpc>
              <a:buClrTx/>
            </a:pPr>
            <a:r>
              <a:rPr lang="en-US" sz="2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 products, which satisfy the customers' needs and wants. </a:t>
            </a:r>
            <a:endParaRPr lang="en-US" sz="26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algn="just">
              <a:lnSpc>
                <a:spcPct val="150000"/>
              </a:lnSpc>
              <a:buClrTx/>
            </a:pPr>
            <a:r>
              <a:rPr lang="en-US" sz="2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firm will increase its sales. This will help it to achieve its objectives</a:t>
            </a:r>
            <a:r>
              <a:rPr lang="en-US" sz="2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617220" indent="-45720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Reputation</a:t>
            </a:r>
            <a:r>
              <a:rPr lang="en-US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Goodwill and Image: </a:t>
            </a:r>
            <a:endParaRPr lang="en-US" sz="2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50000"/>
              </a:lnSpc>
              <a:buClrTx/>
            </a:pPr>
            <a:r>
              <a:rPr 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management helps the firm to satisfy its customers. This increases the firm’s reputation, goodwill and image. A good image helps the firm to expand and grow</a:t>
            </a:r>
            <a:r>
              <a:rPr lang="en-US" sz="2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17220" indent="-45720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new products: </a:t>
            </a:r>
          </a:p>
          <a:p>
            <a:pPr marL="617220" indent="-457200" algn="just">
              <a:lnSpc>
                <a:spcPct val="150000"/>
              </a:lnSpc>
              <a:buClrTx/>
            </a:pPr>
            <a:r>
              <a:rPr lang="en-US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management helps to introduce new products in the market. </a:t>
            </a:r>
            <a:endParaRPr lang="en-US" sz="2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50000"/>
              </a:lnSpc>
              <a:buClrTx/>
            </a:pPr>
            <a:r>
              <a:rPr lang="en-US" sz="2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conducts Research and development (R&amp;D). </a:t>
            </a:r>
            <a:endParaRPr lang="en-US" sz="2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50000"/>
              </a:lnSpc>
              <a:buClrTx/>
            </a:pPr>
            <a:r>
              <a:rPr lang="en-US" sz="2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the firm to develop newer and better quality products. </a:t>
            </a:r>
            <a:endParaRPr lang="en-US" sz="2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50000"/>
              </a:lnSpc>
              <a:buClrTx/>
            </a:pPr>
            <a:r>
              <a:rPr lang="en-US" sz="2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are successful in the market because they give full satisfaction to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36044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Objectives of Production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800"/>
            <a:ext cx="9032544" cy="5611504"/>
          </a:xfrm>
        </p:spPr>
        <p:txBody>
          <a:bodyPr>
            <a:noAutofit/>
          </a:bodyPr>
          <a:lstStyle/>
          <a:p>
            <a:pPr marL="61722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functional areas: </a:t>
            </a: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502920" algn="just">
              <a:lnSpc>
                <a:spcPct val="100000"/>
              </a:lnSpc>
              <a:buClrTx/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management supports other functional areas in an organization, such as marketing, finance, and personnel.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department will find it easier to sell good-quality products, and the finance department will get more funds due to increase in sales.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also get more loans and share capital for expansion and modernization.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personnel department will be able to manage the human resources effectively due to the better performance of the production department....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face competition:  </a:t>
            </a:r>
            <a:endParaRPr 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management helps the firm to face competition in the market.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because production management produces products of right quantity, right quality, and right price and at the right time.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are delivered to the customers as per their requirements..</a:t>
            </a:r>
          </a:p>
        </p:txBody>
      </p:sp>
    </p:spTree>
    <p:extLst>
      <p:ext uri="{BB962C8B-B14F-4D97-AF65-F5344CB8AC3E}">
        <p14:creationId xmlns:p14="http://schemas.microsoft.com/office/powerpoint/2010/main" val="40118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Objectives of Production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799"/>
            <a:ext cx="9032544" cy="5910943"/>
          </a:xfrm>
        </p:spPr>
        <p:txBody>
          <a:bodyPr>
            <a:noAutofit/>
          </a:bodyPr>
          <a:lstStyle/>
          <a:p>
            <a:pPr marL="61722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Optimum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502920" algn="just">
              <a:lnSpc>
                <a:spcPct val="100000"/>
              </a:lnSpc>
              <a:buClrTx/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management facilitates optimum utilization of resources such as manpower, machines, etc.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firm can meet its capacity utilization objective.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bring higher returns to the organization</a:t>
            </a: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17220" indent="-45720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Minimizes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production:  </a:t>
            </a:r>
            <a:endParaRPr 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management helps to minimize the cost of production.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tries to maximize the output and minimize the inputs.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the firm to achieve its cost reduction and efficiency objective</a:t>
            </a: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5770" indent="-285750" algn="just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firm: </a:t>
            </a: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management helps the firm to expand and grow.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because it tries to improve quality and reduce costs.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the firm to earn higher profits. These profits help the firm to expand and grow.</a:t>
            </a:r>
          </a:p>
        </p:txBody>
      </p:sp>
    </p:spTree>
    <p:extLst>
      <p:ext uri="{BB962C8B-B14F-4D97-AF65-F5344CB8AC3E}">
        <p14:creationId xmlns:p14="http://schemas.microsoft.com/office/powerpoint/2010/main" val="28387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Importance of Production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800"/>
            <a:ext cx="9032544" cy="5611504"/>
          </a:xfrm>
        </p:spPr>
        <p:txBody>
          <a:bodyPr>
            <a:noAutofit/>
          </a:bodyPr>
          <a:lstStyle/>
          <a:p>
            <a:pPr marL="44577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of living: </a:t>
            </a: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0292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conducts continuous research and development (R&amp;D).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produce new and better varieties of products.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these products and enjoy a higher standard of living</a:t>
            </a: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577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employment:  </a:t>
            </a: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decided by keeping in view the value of the firm to </a:t>
            </a: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funds through issue of shares or debentures</a:t>
            </a: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577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and reduces cost: </a:t>
            </a: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management improves the quality of the products because of research and development.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large-scale production, there are economies of large scale.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brings down the cost of production. So, consumer prices also reduce</a:t>
            </a: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8167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Importance of Production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799"/>
            <a:ext cx="9032544" cy="5910943"/>
          </a:xfrm>
        </p:spPr>
        <p:txBody>
          <a:bodyPr>
            <a:noAutofit/>
          </a:bodyPr>
          <a:lstStyle/>
          <a:p>
            <a:pPr marL="44577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effect: </a:t>
            </a: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02920" algn="just">
              <a:lnSpc>
                <a:spcPct val="100000"/>
              </a:lnSpc>
              <a:buClrTx/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of production, other sectors also expand. </a:t>
            </a: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spare parts will expand.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sector such as banking, transport, communication, insurance, BPO, etc. also expand.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effect offers more job opportunities and boosts economy..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577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utility:  </a:t>
            </a: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creates Form Utility.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get form utility in the shape, size and designs of the product. 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creates time utility, because goods are available whenever consumers need it</a:t>
            </a:r>
            <a:r>
              <a:rPr lang="en-US" sz="18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577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Boosts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economy: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457200" algn="just">
              <a:lnSpc>
                <a:spcPct val="100000"/>
              </a:lnSpc>
              <a:buClrTx/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management ensures optimum utilization of resources and effective production of goods and services. This leads to speedy economic growth and well-being of the nation...</a:t>
            </a:r>
            <a:endParaRPr lang="en-US" sz="18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Functions of Production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6" y="685799"/>
            <a:ext cx="9032544" cy="5910943"/>
          </a:xfrm>
        </p:spPr>
        <p:txBody>
          <a:bodyPr>
            <a:noAutofit/>
          </a:bodyPr>
          <a:lstStyle/>
          <a:p>
            <a:pPr marL="44577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Product and Design</a:t>
            </a:r>
          </a:p>
          <a:p>
            <a:pPr marL="44577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Production Process</a:t>
            </a:r>
          </a:p>
          <a:p>
            <a:pPr marL="44577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Production Capacity</a:t>
            </a:r>
          </a:p>
          <a:p>
            <a:pPr marL="44577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marL="44577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marL="44577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Cost Control</a:t>
            </a:r>
          </a:p>
          <a:p>
            <a:pPr marL="44577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marL="44577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Replacement 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 </a:t>
            </a:r>
            <a:r>
              <a:rPr lang="en-US" sz="1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848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 Unicode MS</vt:lpstr>
      <vt:lpstr>Agency FB</vt:lpstr>
      <vt:lpstr>Andalus</vt:lpstr>
      <vt:lpstr>Arial</vt:lpstr>
      <vt:lpstr>Calibri</vt:lpstr>
      <vt:lpstr>Calibri Light</vt:lpstr>
      <vt:lpstr>Times New Roman</vt:lpstr>
      <vt:lpstr>Wingdings</vt:lpstr>
      <vt:lpstr>asdf</vt:lpstr>
      <vt:lpstr>Custom Design</vt:lpstr>
      <vt:lpstr>1_asdf</vt:lpstr>
      <vt:lpstr>PowerPoint Presentation</vt:lpstr>
      <vt:lpstr> </vt:lpstr>
      <vt:lpstr>Introduction to Production Management &amp; HRM</vt:lpstr>
      <vt:lpstr>Objectives of Production Management</vt:lpstr>
      <vt:lpstr>Objectives of Production Management</vt:lpstr>
      <vt:lpstr>Objectives of Production Management</vt:lpstr>
      <vt:lpstr>Importance of Production Management</vt:lpstr>
      <vt:lpstr>Importance of Production Management</vt:lpstr>
      <vt:lpstr>Functions of Production Management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Asmat Ali</dc:creator>
  <cp:lastModifiedBy>HP</cp:lastModifiedBy>
  <cp:revision>703</cp:revision>
  <dcterms:created xsi:type="dcterms:W3CDTF">2006-08-16T00:00:00Z</dcterms:created>
  <dcterms:modified xsi:type="dcterms:W3CDTF">2021-05-27T10:04:00Z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