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23"/>
  </p:notesMasterIdLst>
  <p:handoutMasterIdLst>
    <p:handoutMasterId r:id="rId24"/>
  </p:handoutMasterIdLst>
  <p:sldIdLst>
    <p:sldId id="291" r:id="rId4"/>
    <p:sldId id="259" r:id="rId5"/>
    <p:sldId id="297" r:id="rId6"/>
    <p:sldId id="327" r:id="rId7"/>
    <p:sldId id="298" r:id="rId8"/>
    <p:sldId id="328" r:id="rId9"/>
    <p:sldId id="329" r:id="rId10"/>
    <p:sldId id="330" r:id="rId11"/>
    <p:sldId id="331" r:id="rId12"/>
    <p:sldId id="314" r:id="rId13"/>
    <p:sldId id="332" r:id="rId14"/>
    <p:sldId id="333" r:id="rId15"/>
    <p:sldId id="334" r:id="rId16"/>
    <p:sldId id="335" r:id="rId17"/>
    <p:sldId id="336" r:id="rId18"/>
    <p:sldId id="337" r:id="rId19"/>
    <p:sldId id="338" r:id="rId20"/>
    <p:sldId id="290" r:id="rId21"/>
    <p:sldId id="28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AE8"/>
    <a:srgbClr val="8238BA"/>
    <a:srgbClr val="026AD4"/>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p:cViewPr varScale="1">
        <p:scale>
          <a:sx n="70" d="100"/>
          <a:sy n="70" d="100"/>
        </p:scale>
        <p:origin x="1242" y="48"/>
      </p:cViewPr>
      <p:guideLst>
        <p:guide orient="horz" pos="2160"/>
        <p:guide pos="2867"/>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6/1/2021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6/1/2021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175" indent="-182880">
              <a:buFont typeface="Wingdings" panose="05000000000000000000" pitchFamily="2" charset="2"/>
              <a:buChar char="Ø"/>
              <a:defRPr/>
            </a:lvl2pPr>
            <a:lvl3pPr marL="567055"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t>6/1/2021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295"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295"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295" lvl="1" indent="0" algn="ctr">
              <a:buNone/>
            </a:pPr>
            <a:endParaRPr lang="en-US" sz="2800" dirty="0" smtClean="0">
              <a:latin typeface="Times New Roman" panose="02020603050405020304" pitchFamily="18" charset="0"/>
              <a:cs typeface="Times New Roman" panose="02020603050405020304" pitchFamily="18" charset="0"/>
            </a:endParaRPr>
          </a:p>
          <a:p>
            <a:pPr marL="201295"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23</a:t>
            </a:r>
            <a:endParaRPr lang="en-US" sz="2800" dirty="0" smtClean="0">
              <a:latin typeface="Times New Roman" panose="02020603050405020304" pitchFamily="18" charset="0"/>
              <a:cs typeface="Times New Roman" panose="02020603050405020304" pitchFamily="18" charset="0"/>
            </a:endParaRPr>
          </a:p>
          <a:p>
            <a:pPr marL="201295" lvl="1" indent="0">
              <a:buNone/>
            </a:pPr>
            <a:endParaRPr lang="en-US" dirty="0" smtClean="0"/>
          </a:p>
          <a:p>
            <a:pPr marL="201295" lvl="1" indent="0" algn="ctr">
              <a:buNone/>
            </a:pPr>
            <a:r>
              <a:rPr lang="en-US" dirty="0" smtClean="0">
                <a:latin typeface="Times New Roman" panose="02020603050405020304" pitchFamily="18" charset="0"/>
                <a:cs typeface="Times New Roman" panose="02020603050405020304" pitchFamily="18" charset="0"/>
              </a:rPr>
              <a:t>By</a:t>
            </a:r>
          </a:p>
          <a:p>
            <a:pPr marL="201295" lvl="1" indent="0" algn="ctr">
              <a:buNone/>
            </a:pPr>
            <a:r>
              <a:rPr lang="en-US" dirty="0" smtClean="0">
                <a:latin typeface="Times New Roman" panose="02020603050405020304" pitchFamily="18" charset="0"/>
                <a:cs typeface="Times New Roman" panose="02020603050405020304" pitchFamily="18" charset="0"/>
              </a:rPr>
              <a:t>ISLAM ZADA</a:t>
            </a:r>
          </a:p>
          <a:p>
            <a:pPr marL="201295" lvl="1" indent="0">
              <a:buNone/>
            </a:pPr>
            <a:endParaRPr lang="en-US" dirty="0" smtClean="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295"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List and explain factors affecting plant layout.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10</a:t>
            </a:fld>
            <a:endParaRPr lang="en-US" dirty="0"/>
          </a:p>
        </p:txBody>
      </p:sp>
      <p:sp>
        <p:nvSpPr>
          <p:cNvPr id="5" name="Content Placeholder 4"/>
          <p:cNvSpPr>
            <a:spLocks noGrp="1"/>
          </p:cNvSpPr>
          <p:nvPr>
            <p:ph idx="1"/>
          </p:nvPr>
        </p:nvSpPr>
        <p:spPr>
          <a:xfrm>
            <a:off x="35256" y="685800"/>
            <a:ext cx="9032544" cy="5611504"/>
          </a:xfrm>
        </p:spPr>
        <p:txBody>
          <a:bodyPr>
            <a:noAutofit/>
          </a:bodyPr>
          <a:lstStyle/>
          <a:p>
            <a:pPr marL="617220" indent="-457200" algn="just">
              <a:lnSpc>
                <a:spcPct val="100000"/>
              </a:lnSpc>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Policies </a:t>
            </a:r>
            <a:r>
              <a:rPr lang="en-US" sz="1800" dirty="0">
                <a:solidFill>
                  <a:srgbClr val="000000"/>
                </a:solidFill>
                <a:latin typeface="Times New Roman" panose="02020603050405020304" pitchFamily="18" charset="0"/>
                <a:cs typeface="Times New Roman" panose="02020603050405020304" pitchFamily="18" charset="0"/>
              </a:rPr>
              <a:t>of management: </a:t>
            </a:r>
            <a:r>
              <a:rPr lang="en-US" sz="1800" b="1" dirty="0" smtClean="0">
                <a:solidFill>
                  <a:srgbClr val="000000"/>
                </a:solidFill>
                <a:latin typeface="Times New Roman" panose="02020603050405020304" pitchFamily="18" charset="0"/>
                <a:cs typeface="Times New Roman" panose="02020603050405020304" pitchFamily="18" charset="0"/>
              </a:rPr>
              <a:t> </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It is important to keep in mind various managerial policies and plans before deciding plant layout.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Various </a:t>
            </a:r>
            <a:r>
              <a:rPr lang="en-US" sz="1800" b="0" dirty="0">
                <a:solidFill>
                  <a:srgbClr val="000000"/>
                </a:solidFill>
                <a:latin typeface="Times New Roman" panose="02020603050405020304" pitchFamily="18" charset="0"/>
                <a:cs typeface="Times New Roman" panose="02020603050405020304" pitchFamily="18" charset="0"/>
              </a:rPr>
              <a:t>managerial policies relate to future volume of production and expansion, size of the plant, integration of production processes; facilities to employees, sales and marketing policies and purchasing policies etc.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These </a:t>
            </a:r>
            <a:r>
              <a:rPr lang="en-US" sz="1800" b="0" dirty="0">
                <a:solidFill>
                  <a:srgbClr val="000000"/>
                </a:solidFill>
                <a:latin typeface="Times New Roman" panose="02020603050405020304" pitchFamily="18" charset="0"/>
                <a:cs typeface="Times New Roman" panose="02020603050405020304" pitchFamily="18" charset="0"/>
              </a:rPr>
              <a:t>policies and plans have positive impact in deciding plant layout.....</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Plant </a:t>
            </a:r>
            <a:r>
              <a:rPr lang="en-US" sz="1800" dirty="0">
                <a:solidFill>
                  <a:srgbClr val="000000"/>
                </a:solidFill>
                <a:latin typeface="Times New Roman" panose="02020603050405020304" pitchFamily="18" charset="0"/>
                <a:cs typeface="Times New Roman" panose="02020603050405020304" pitchFamily="18" charset="0"/>
              </a:rPr>
              <a:t>location:  </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Location </a:t>
            </a:r>
            <a:r>
              <a:rPr lang="en-US" sz="1800" b="0" dirty="0">
                <a:solidFill>
                  <a:srgbClr val="000000"/>
                </a:solidFill>
                <a:latin typeface="Times New Roman" panose="02020603050405020304" pitchFamily="18" charset="0"/>
                <a:cs typeface="Times New Roman" panose="02020603050405020304" pitchFamily="18" charset="0"/>
              </a:rPr>
              <a:t>of a plant greatly influences the layout of the plant.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Topography</a:t>
            </a:r>
            <a:r>
              <a:rPr lang="en-US" sz="1800" b="0" dirty="0">
                <a:solidFill>
                  <a:srgbClr val="000000"/>
                </a:solidFill>
                <a:latin typeface="Times New Roman" panose="02020603050405020304" pitchFamily="18" charset="0"/>
                <a:cs typeface="Times New Roman" panose="02020603050405020304" pitchFamily="18" charset="0"/>
              </a:rPr>
              <a:t>, shape, climate conditions, and size of the site selected will influence the general arrangement of the layout and the flow of work in and out of the building</a:t>
            </a: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802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List and explain factors affecting plant layout.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11</a:t>
            </a:fld>
            <a:endParaRPr lang="en-US" dirty="0"/>
          </a:p>
        </p:txBody>
      </p:sp>
      <p:sp>
        <p:nvSpPr>
          <p:cNvPr id="5" name="Content Placeholder 4"/>
          <p:cNvSpPr>
            <a:spLocks noGrp="1"/>
          </p:cNvSpPr>
          <p:nvPr>
            <p:ph idx="1"/>
          </p:nvPr>
        </p:nvSpPr>
        <p:spPr>
          <a:xfrm>
            <a:off x="35256" y="685800"/>
            <a:ext cx="9032544" cy="5611504"/>
          </a:xfrm>
        </p:spPr>
        <p:txBody>
          <a:bodyPr>
            <a:noAutofit/>
          </a:bodyPr>
          <a:lstStyle/>
          <a:p>
            <a:pPr marL="617220" indent="-457200" algn="just">
              <a:lnSpc>
                <a:spcPct val="100000"/>
              </a:lnSpc>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Nature </a:t>
            </a:r>
            <a:r>
              <a:rPr lang="en-US" sz="1800" dirty="0">
                <a:solidFill>
                  <a:srgbClr val="000000"/>
                </a:solidFill>
                <a:latin typeface="Times New Roman" panose="02020603050405020304" pitchFamily="18" charset="0"/>
                <a:cs typeface="Times New Roman" panose="02020603050405020304" pitchFamily="18" charset="0"/>
              </a:rPr>
              <a:t>of the product: </a:t>
            </a:r>
            <a:r>
              <a:rPr lang="en-US" sz="1800" b="1" dirty="0" smtClean="0">
                <a:solidFill>
                  <a:srgbClr val="000000"/>
                </a:solidFill>
                <a:latin typeface="Times New Roman" panose="02020603050405020304" pitchFamily="18" charset="0"/>
                <a:cs typeface="Times New Roman" panose="02020603050405020304" pitchFamily="18" charset="0"/>
              </a:rPr>
              <a:t> </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Nature of the commodity or article to be produced greatly affects the type of layout to be adopted.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In </a:t>
            </a:r>
            <a:r>
              <a:rPr lang="en-US" sz="1800" b="0" dirty="0">
                <a:solidFill>
                  <a:srgbClr val="000000"/>
                </a:solidFill>
                <a:latin typeface="Times New Roman" panose="02020603050405020304" pitchFamily="18" charset="0"/>
                <a:cs typeface="Times New Roman" panose="02020603050405020304" pitchFamily="18" charset="0"/>
              </a:rPr>
              <a:t>case of process industries, where the production is carried in a sequence, product layout is suitable.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For </a:t>
            </a:r>
            <a:r>
              <a:rPr lang="en-US" sz="1800" b="0" dirty="0">
                <a:solidFill>
                  <a:srgbClr val="000000"/>
                </a:solidFill>
                <a:latin typeface="Times New Roman" panose="02020603050405020304" pitchFamily="18" charset="0"/>
                <a:cs typeface="Times New Roman" panose="02020603050405020304" pitchFamily="18" charset="0"/>
              </a:rPr>
              <a:t>example, soap manufacturing, sugar producing units and breweries apply product type of layout.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On </a:t>
            </a:r>
            <a:r>
              <a:rPr lang="en-US" sz="1800" b="0" dirty="0">
                <a:solidFill>
                  <a:srgbClr val="000000"/>
                </a:solidFill>
                <a:latin typeface="Times New Roman" panose="02020603050405020304" pitchFamily="18" charset="0"/>
                <a:cs typeface="Times New Roman" panose="02020603050405020304" pitchFamily="18" charset="0"/>
              </a:rPr>
              <a:t>the other hand in case of intermittent or assembly industries, process type of layout best suited.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For </a:t>
            </a:r>
            <a:r>
              <a:rPr lang="en-US" sz="1800" b="0" dirty="0">
                <a:solidFill>
                  <a:srgbClr val="000000"/>
                </a:solidFill>
                <a:latin typeface="Times New Roman" panose="02020603050405020304" pitchFamily="18" charset="0"/>
                <a:cs typeface="Times New Roman" panose="02020603050405020304" pitchFamily="18" charset="0"/>
              </a:rPr>
              <a:t>example, in case of industries manufacturing cycles, typewriters, sewing machines and refrigerators etc., process layout method is best suited.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Production </a:t>
            </a:r>
            <a:r>
              <a:rPr lang="en-US" sz="1800" b="0" dirty="0">
                <a:solidFill>
                  <a:srgbClr val="000000"/>
                </a:solidFill>
                <a:latin typeface="Times New Roman" panose="02020603050405020304" pitchFamily="18" charset="0"/>
                <a:cs typeface="Times New Roman" panose="02020603050405020304" pitchFamily="18" charset="0"/>
              </a:rPr>
              <a:t>of heavy and bulky items need different layout as compared to small and light items.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Similarly </a:t>
            </a:r>
            <a:r>
              <a:rPr lang="en-US" sz="1800" b="0" dirty="0">
                <a:solidFill>
                  <a:srgbClr val="000000"/>
                </a:solidFill>
                <a:latin typeface="Times New Roman" panose="02020603050405020304" pitchFamily="18" charset="0"/>
                <a:cs typeface="Times New Roman" panose="02020603050405020304" pitchFamily="18" charset="0"/>
              </a:rPr>
              <a:t>products with complex and dangerous operations would require isolation instead of integration of processes</a:t>
            </a: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457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List and explain factors affecting plant layout.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12</a:t>
            </a:fld>
            <a:endParaRPr lang="en-US" dirty="0"/>
          </a:p>
        </p:txBody>
      </p:sp>
      <p:sp>
        <p:nvSpPr>
          <p:cNvPr id="5" name="Content Placeholder 4"/>
          <p:cNvSpPr>
            <a:spLocks noGrp="1"/>
          </p:cNvSpPr>
          <p:nvPr>
            <p:ph idx="1"/>
          </p:nvPr>
        </p:nvSpPr>
        <p:spPr>
          <a:xfrm>
            <a:off x="35256" y="685800"/>
            <a:ext cx="9032544" cy="5611504"/>
          </a:xfrm>
        </p:spPr>
        <p:txBody>
          <a:bodyPr>
            <a:noAutofit/>
          </a:bodyPr>
          <a:lstStyle/>
          <a:p>
            <a:pPr marL="617220" indent="-457200" algn="just">
              <a:lnSpc>
                <a:spcPct val="100000"/>
              </a:lnSpc>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Volume </a:t>
            </a:r>
            <a:r>
              <a:rPr lang="en-US" sz="1800" dirty="0">
                <a:solidFill>
                  <a:srgbClr val="000000"/>
                </a:solidFill>
                <a:latin typeface="Times New Roman" panose="02020603050405020304" pitchFamily="18" charset="0"/>
                <a:cs typeface="Times New Roman" panose="02020603050405020304" pitchFamily="18" charset="0"/>
              </a:rPr>
              <a:t>of production: </a:t>
            </a:r>
            <a:r>
              <a:rPr lang="en-US" sz="1800" b="1" dirty="0" smtClean="0">
                <a:solidFill>
                  <a:srgbClr val="000000"/>
                </a:solidFill>
                <a:latin typeface="Times New Roman" panose="02020603050405020304" pitchFamily="18" charset="0"/>
                <a:cs typeface="Times New Roman" panose="02020603050405020304" pitchFamily="18" charset="0"/>
              </a:rPr>
              <a:t> </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Plant layout is generally determined by taking into consideration the quantum of production to be produced. There are three systems of production viz.,</a:t>
            </a:r>
          </a:p>
          <a:p>
            <a:pPr marL="1104265" lvl="4" indent="-285750" algn="just">
              <a:lnSpc>
                <a:spcPct val="100000"/>
              </a:lnSpc>
              <a:buClrTx/>
            </a:pPr>
            <a:r>
              <a:rPr lang="en-US" b="0" dirty="0" smtClean="0">
                <a:solidFill>
                  <a:srgbClr val="000000"/>
                </a:solidFill>
                <a:latin typeface="Times New Roman" panose="02020603050405020304" pitchFamily="18" charset="0"/>
                <a:cs typeface="Times New Roman" panose="02020603050405020304" pitchFamily="18" charset="0"/>
              </a:rPr>
              <a:t>Job production</a:t>
            </a:r>
          </a:p>
          <a:p>
            <a:pPr marL="1104265" lvl="4" indent="-285750" algn="just">
              <a:lnSpc>
                <a:spcPct val="100000"/>
              </a:lnSpc>
              <a:buClrTx/>
            </a:pPr>
            <a:r>
              <a:rPr lang="en-US" b="0" dirty="0" smtClean="0">
                <a:solidFill>
                  <a:srgbClr val="000000"/>
                </a:solidFill>
                <a:latin typeface="Times New Roman" panose="02020603050405020304" pitchFamily="18" charset="0"/>
                <a:cs typeface="Times New Roman" panose="02020603050405020304" pitchFamily="18" charset="0"/>
              </a:rPr>
              <a:t>Mass production</a:t>
            </a:r>
          </a:p>
          <a:p>
            <a:pPr marL="1104265" lvl="4" indent="-285750" algn="just">
              <a:lnSpc>
                <a:spcPct val="100000"/>
              </a:lnSpc>
              <a:buClrTx/>
            </a:pPr>
            <a:r>
              <a:rPr lang="en-US" b="0" dirty="0" smtClean="0">
                <a:solidFill>
                  <a:srgbClr val="000000"/>
                </a:solidFill>
                <a:latin typeface="Times New Roman" panose="02020603050405020304" pitchFamily="18" charset="0"/>
                <a:cs typeface="Times New Roman" panose="02020603050405020304" pitchFamily="18" charset="0"/>
              </a:rPr>
              <a:t>Batch </a:t>
            </a:r>
            <a:r>
              <a:rPr lang="en-US" b="0" dirty="0">
                <a:solidFill>
                  <a:srgbClr val="000000"/>
                </a:solidFill>
                <a:latin typeface="Times New Roman" panose="02020603050405020304" pitchFamily="18" charset="0"/>
                <a:cs typeface="Times New Roman" panose="02020603050405020304" pitchFamily="18" charset="0"/>
              </a:rPr>
              <a:t>production</a:t>
            </a:r>
          </a:p>
          <a:p>
            <a:pPr marL="617220" indent="-457200" algn="just">
              <a:lnSpc>
                <a:spcPct val="100000"/>
              </a:lnSpc>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Availability </a:t>
            </a:r>
            <a:r>
              <a:rPr lang="en-US" sz="1800" dirty="0">
                <a:solidFill>
                  <a:srgbClr val="000000"/>
                </a:solidFill>
                <a:latin typeface="Times New Roman" panose="02020603050405020304" pitchFamily="18" charset="0"/>
                <a:cs typeface="Times New Roman" panose="02020603050405020304" pitchFamily="18" charset="0"/>
              </a:rPr>
              <a:t>of floor space</a:t>
            </a:r>
            <a:r>
              <a:rPr lang="en-US" sz="1800" dirty="0">
                <a:solidFill>
                  <a:srgbClr val="000000"/>
                </a:solidFill>
                <a:latin typeface="Times New Roman" panose="02020603050405020304" pitchFamily="18" charset="0"/>
                <a:cs typeface="Times New Roman" panose="02020603050405020304" pitchFamily="18" charset="0"/>
              </a:rPr>
              <a:t>:</a:t>
            </a:r>
          </a:p>
          <a:p>
            <a:pPr marL="445770" indent="-28575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 </a:t>
            </a:r>
            <a:r>
              <a:rPr lang="en-US" sz="1800" b="0" dirty="0">
                <a:solidFill>
                  <a:srgbClr val="000000"/>
                </a:solidFill>
                <a:latin typeface="Times New Roman" panose="02020603050405020304" pitchFamily="18" charset="0"/>
                <a:cs typeface="Times New Roman" panose="02020603050405020304" pitchFamily="18" charset="0"/>
              </a:rPr>
              <a:t>Availability of floor space can be other decisive factor in adopting a particular mode of layout.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If </a:t>
            </a:r>
            <a:r>
              <a:rPr lang="en-US" sz="1800" b="0" dirty="0">
                <a:solidFill>
                  <a:srgbClr val="000000"/>
                </a:solidFill>
                <a:latin typeface="Times New Roman" panose="02020603050405020304" pitchFamily="18" charset="0"/>
                <a:cs typeface="Times New Roman" panose="02020603050405020304" pitchFamily="18" charset="0"/>
              </a:rPr>
              <a:t>there is a scarcity of space, product layout may be undertaken.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On </a:t>
            </a:r>
            <a:r>
              <a:rPr lang="en-US" sz="1800" b="0" dirty="0">
                <a:solidFill>
                  <a:srgbClr val="000000"/>
                </a:solidFill>
                <a:latin typeface="Times New Roman" panose="02020603050405020304" pitchFamily="18" charset="0"/>
                <a:cs typeface="Times New Roman" panose="02020603050405020304" pitchFamily="18" charset="0"/>
              </a:rPr>
              <a:t>the other hand more space may lead to the adoption of process layout.</a:t>
            </a:r>
          </a:p>
        </p:txBody>
      </p:sp>
    </p:spTree>
    <p:extLst>
      <p:ext uri="{BB962C8B-B14F-4D97-AF65-F5344CB8AC3E}">
        <p14:creationId xmlns:p14="http://schemas.microsoft.com/office/powerpoint/2010/main" val="3982632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List and explain factors affecting plant layout.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13</a:t>
            </a:fld>
            <a:endParaRPr lang="en-US" dirty="0"/>
          </a:p>
        </p:txBody>
      </p:sp>
      <p:sp>
        <p:nvSpPr>
          <p:cNvPr id="5" name="Content Placeholder 4"/>
          <p:cNvSpPr>
            <a:spLocks noGrp="1"/>
          </p:cNvSpPr>
          <p:nvPr>
            <p:ph idx="1"/>
          </p:nvPr>
        </p:nvSpPr>
        <p:spPr>
          <a:xfrm>
            <a:off x="35256" y="685799"/>
            <a:ext cx="9032544" cy="5910943"/>
          </a:xfrm>
        </p:spPr>
        <p:txBody>
          <a:bodyPr>
            <a:noAutofit/>
          </a:bodyPr>
          <a:lstStyle/>
          <a:p>
            <a:pPr marL="617220" indent="-457200" algn="just">
              <a:lnSpc>
                <a:spcPct val="100000"/>
              </a:lnSpc>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Nature </a:t>
            </a:r>
            <a:r>
              <a:rPr lang="en-US" sz="1800" dirty="0">
                <a:solidFill>
                  <a:srgbClr val="000000"/>
                </a:solidFill>
                <a:latin typeface="Times New Roman" panose="02020603050405020304" pitchFamily="18" charset="0"/>
                <a:cs typeface="Times New Roman" panose="02020603050405020304" pitchFamily="18" charset="0"/>
              </a:rPr>
              <a:t>of manufacturing process</a:t>
            </a:r>
            <a:r>
              <a:rPr lang="en-US" sz="1800" dirty="0" smtClean="0">
                <a:solidFill>
                  <a:srgbClr val="000000"/>
                </a:solidFill>
                <a:latin typeface="Times New Roman" panose="02020603050405020304" pitchFamily="18" charset="0"/>
                <a:cs typeface="Times New Roman" panose="02020603050405020304" pitchFamily="18" charset="0"/>
              </a:rPr>
              <a:t>:</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The type of manufacturing process undertaken by a business enterprise will greatly affect the type of layout to be undertaken</a:t>
            </a: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a:p>
            <a:pPr marL="1104265" lvl="4" indent="-285750" algn="just">
              <a:lnSpc>
                <a:spcPct val="100000"/>
              </a:lnSpc>
              <a:buClrTx/>
            </a:pPr>
            <a:r>
              <a:rPr lang="en-US" dirty="0" smtClean="0">
                <a:solidFill>
                  <a:srgbClr val="000000"/>
                </a:solidFill>
                <a:latin typeface="Times New Roman" panose="02020603050405020304" pitchFamily="18" charset="0"/>
                <a:cs typeface="Times New Roman" panose="02020603050405020304" pitchFamily="18" charset="0"/>
              </a:rPr>
              <a:t>Synthetic </a:t>
            </a:r>
            <a:r>
              <a:rPr lang="en-US" dirty="0">
                <a:solidFill>
                  <a:srgbClr val="000000"/>
                </a:solidFill>
                <a:latin typeface="Times New Roman" panose="02020603050405020304" pitchFamily="18" charset="0"/>
                <a:cs typeface="Times New Roman" panose="02020603050405020304" pitchFamily="18" charset="0"/>
              </a:rPr>
              <a:t>process</a:t>
            </a:r>
          </a:p>
          <a:p>
            <a:pPr marL="1104265" lvl="4" indent="-285750" algn="just">
              <a:lnSpc>
                <a:spcPct val="100000"/>
              </a:lnSpc>
              <a:buClrTx/>
            </a:pPr>
            <a:r>
              <a:rPr lang="en-US" dirty="0" smtClean="0">
                <a:solidFill>
                  <a:srgbClr val="000000"/>
                </a:solidFill>
                <a:latin typeface="Times New Roman" panose="02020603050405020304" pitchFamily="18" charset="0"/>
                <a:cs typeface="Times New Roman" panose="02020603050405020304" pitchFamily="18" charset="0"/>
              </a:rPr>
              <a:t>Analytical </a:t>
            </a:r>
            <a:r>
              <a:rPr lang="en-US" dirty="0">
                <a:solidFill>
                  <a:srgbClr val="000000"/>
                </a:solidFill>
                <a:latin typeface="Times New Roman" panose="02020603050405020304" pitchFamily="18" charset="0"/>
                <a:cs typeface="Times New Roman" panose="02020603050405020304" pitchFamily="18" charset="0"/>
              </a:rPr>
              <a:t>process</a:t>
            </a:r>
          </a:p>
          <a:p>
            <a:pPr marL="1104265" lvl="4" indent="-285750" algn="just">
              <a:lnSpc>
                <a:spcPct val="100000"/>
              </a:lnSpc>
              <a:buClrTx/>
            </a:pPr>
            <a:r>
              <a:rPr lang="en-US" dirty="0" smtClean="0">
                <a:solidFill>
                  <a:srgbClr val="000000"/>
                </a:solidFill>
                <a:latin typeface="Times New Roman" panose="02020603050405020304" pitchFamily="18" charset="0"/>
                <a:cs typeface="Times New Roman" panose="02020603050405020304" pitchFamily="18" charset="0"/>
              </a:rPr>
              <a:t>Conditioning </a:t>
            </a:r>
            <a:r>
              <a:rPr lang="en-US" dirty="0">
                <a:solidFill>
                  <a:srgbClr val="000000"/>
                </a:solidFill>
                <a:latin typeface="Times New Roman" panose="02020603050405020304" pitchFamily="18" charset="0"/>
                <a:cs typeface="Times New Roman" panose="02020603050405020304" pitchFamily="18" charset="0"/>
              </a:rPr>
              <a:t>process</a:t>
            </a:r>
          </a:p>
          <a:p>
            <a:pPr marL="1104265" lvl="4" indent="-285750" algn="just">
              <a:lnSpc>
                <a:spcPct val="100000"/>
              </a:lnSpc>
              <a:buClrTx/>
            </a:pPr>
            <a:r>
              <a:rPr lang="en-US" dirty="0" smtClean="0">
                <a:solidFill>
                  <a:srgbClr val="000000"/>
                </a:solidFill>
                <a:latin typeface="Times New Roman" panose="02020603050405020304" pitchFamily="18" charset="0"/>
                <a:cs typeface="Times New Roman" panose="02020603050405020304" pitchFamily="18" charset="0"/>
              </a:rPr>
              <a:t>Extractive </a:t>
            </a:r>
            <a:r>
              <a:rPr lang="en-US" dirty="0">
                <a:solidFill>
                  <a:srgbClr val="000000"/>
                </a:solidFill>
                <a:latin typeface="Times New Roman" panose="02020603050405020304" pitchFamily="18" charset="0"/>
                <a:cs typeface="Times New Roman" panose="02020603050405020304" pitchFamily="18" charset="0"/>
              </a:rPr>
              <a:t>process</a:t>
            </a:r>
          </a:p>
          <a:p>
            <a:pPr marL="617220" indent="-457200" algn="just">
              <a:lnSpc>
                <a:spcPct val="100000"/>
              </a:lnSpc>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Repairs and maintenance of equipment and machines: </a:t>
            </a:r>
          </a:p>
          <a:p>
            <a:pPr marL="445770" indent="-28575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The plant layout should be designed in such a manner as to take proper care with regard to repairs and maintenance of different types of machines and equipment being used in the industry.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machines should not be installed so closely that it may create the problems of their maintenance and repairs.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It </a:t>
            </a:r>
            <a:r>
              <a:rPr lang="en-US" sz="1800" b="0" dirty="0">
                <a:solidFill>
                  <a:srgbClr val="000000"/>
                </a:solidFill>
                <a:latin typeface="Times New Roman" panose="02020603050405020304" pitchFamily="18" charset="0"/>
                <a:cs typeface="Times New Roman" panose="02020603050405020304" pitchFamily="18" charset="0"/>
              </a:rPr>
              <a:t>has been rightly said that “Not only should access to parts for regular maintenance such as oiling, be considered in layout but also access to machine parts and components when replacement and repair are fairly common”..</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115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7" y="0"/>
            <a:ext cx="9144000" cy="640081"/>
          </a:xfrm>
        </p:spPr>
        <p:txBody>
          <a:bodyPr>
            <a:normAutofit fontScale="90000"/>
          </a:bodyPr>
          <a:lstStyle/>
          <a:p>
            <a:r>
              <a:rPr lang="en-US" i="1" dirty="0"/>
              <a:t>Define plant location and factors affecting plant location..</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14</a:t>
            </a:fld>
            <a:endParaRPr lang="en-US" dirty="0"/>
          </a:p>
        </p:txBody>
      </p:sp>
      <p:sp>
        <p:nvSpPr>
          <p:cNvPr id="5" name="Content Placeholder 4"/>
          <p:cNvSpPr>
            <a:spLocks noGrp="1"/>
          </p:cNvSpPr>
          <p:nvPr>
            <p:ph idx="1"/>
          </p:nvPr>
        </p:nvSpPr>
        <p:spPr>
          <a:xfrm>
            <a:off x="35256" y="685799"/>
            <a:ext cx="9032544" cy="5910943"/>
          </a:xfrm>
        </p:spPr>
        <p:txBody>
          <a:bodyPr>
            <a:noAutofit/>
          </a:bodyPr>
          <a:lstStyle/>
          <a:p>
            <a:pPr marL="617220" indent="-457200" algn="just">
              <a:lnSpc>
                <a:spcPct val="100000"/>
              </a:lnSpc>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Plant location:</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Plant </a:t>
            </a:r>
            <a:r>
              <a:rPr lang="en-US" sz="1800" b="0" dirty="0">
                <a:solidFill>
                  <a:srgbClr val="000000"/>
                </a:solidFill>
                <a:latin typeface="Times New Roman" panose="02020603050405020304" pitchFamily="18" charset="0"/>
                <a:cs typeface="Times New Roman" panose="02020603050405020304" pitchFamily="18" charset="0"/>
              </a:rPr>
              <a:t>location meaning - the establishment of an industry at a particular place.</a:t>
            </a: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selection of appropriate location can be done in two stages:</a:t>
            </a: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Evaluation </a:t>
            </a:r>
            <a:r>
              <a:rPr lang="en-US" sz="1800" b="0" dirty="0">
                <a:solidFill>
                  <a:srgbClr val="000000"/>
                </a:solidFill>
                <a:latin typeface="Times New Roman" panose="02020603050405020304" pitchFamily="18" charset="0"/>
                <a:cs typeface="Times New Roman" panose="02020603050405020304" pitchFamily="18" charset="0"/>
              </a:rPr>
              <a:t>of various geographic areas and the selection of an optimum area.</a:t>
            </a: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Within </a:t>
            </a:r>
            <a:r>
              <a:rPr lang="en-US" sz="1800" b="0" dirty="0">
                <a:solidFill>
                  <a:srgbClr val="000000"/>
                </a:solidFill>
                <a:latin typeface="Times New Roman" panose="02020603050405020304" pitchFamily="18" charset="0"/>
                <a:cs typeface="Times New Roman" panose="02020603050405020304" pitchFamily="18" charset="0"/>
              </a:rPr>
              <a:t>each area there is a choice of proper site which can be urban, suburban or rural.</a:t>
            </a: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fundamental object of location analysis is to maximize the profits by minimizing the total cost of production associated with the production process.</a:t>
            </a: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Total </a:t>
            </a:r>
            <a:r>
              <a:rPr lang="en-US" sz="1800" b="0" dirty="0">
                <a:solidFill>
                  <a:srgbClr val="000000"/>
                </a:solidFill>
                <a:latin typeface="Times New Roman" panose="02020603050405020304" pitchFamily="18" charset="0"/>
                <a:cs typeface="Times New Roman" panose="02020603050405020304" pitchFamily="18" charset="0"/>
              </a:rPr>
              <a:t>costs = Fixed costs + Operational costs</a:t>
            </a: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Fixed </a:t>
            </a:r>
            <a:r>
              <a:rPr lang="en-US" sz="1800" b="0" dirty="0">
                <a:solidFill>
                  <a:srgbClr val="000000"/>
                </a:solidFill>
                <a:latin typeface="Times New Roman" panose="02020603050405020304" pitchFamily="18" charset="0"/>
                <a:cs typeface="Times New Roman" panose="02020603050405020304" pitchFamily="18" charset="0"/>
              </a:rPr>
              <a:t>costs include expenditure on land, building, machines and other </a:t>
            </a:r>
            <a:r>
              <a:rPr lang="en-US" sz="1800" b="0" dirty="0" err="1">
                <a:solidFill>
                  <a:srgbClr val="000000"/>
                </a:solidFill>
                <a:latin typeface="Times New Roman" panose="02020603050405020304" pitchFamily="18" charset="0"/>
                <a:cs typeface="Times New Roman" panose="02020603050405020304" pitchFamily="18" charset="0"/>
              </a:rPr>
              <a:t>equipments</a:t>
            </a:r>
            <a:r>
              <a:rPr lang="en-US" sz="1800" b="0" dirty="0">
                <a:solidFill>
                  <a:srgbClr val="000000"/>
                </a:solidFill>
                <a:latin typeface="Times New Roman" panose="02020603050405020304" pitchFamily="18" charset="0"/>
                <a:cs typeface="Times New Roman" panose="02020603050405020304" pitchFamily="18" charset="0"/>
              </a:rPr>
              <a:t> etc. Operational costs are the expenditure incurred on inputs, transformation process and the distribution of output etc.</a:t>
            </a: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contribution of various factors to the total cost will vary from place to place.</a:t>
            </a: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location of the plant can have a crucial effect on the profitability of a Project, and the scope for future </a:t>
            </a:r>
            <a:r>
              <a:rPr lang="en-US" sz="1800" b="0" dirty="0" smtClean="0">
                <a:solidFill>
                  <a:srgbClr val="000000"/>
                </a:solidFill>
                <a:latin typeface="Times New Roman" panose="02020603050405020304" pitchFamily="18" charset="0"/>
                <a:cs typeface="Times New Roman" panose="02020603050405020304" pitchFamily="18" charset="0"/>
              </a:rPr>
              <a:t>expansion.</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90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7" y="0"/>
            <a:ext cx="9144000" cy="640081"/>
          </a:xfrm>
        </p:spPr>
        <p:txBody>
          <a:bodyPr>
            <a:normAutofit/>
          </a:bodyPr>
          <a:lstStyle/>
          <a:p>
            <a:r>
              <a:rPr lang="en-US" i="1" dirty="0"/>
              <a:t>Factors affecting plant </a:t>
            </a:r>
            <a:r>
              <a:rPr lang="en-US" i="1" dirty="0" smtClean="0"/>
              <a:t>location.</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15</a:t>
            </a:fld>
            <a:endParaRPr lang="en-US" dirty="0"/>
          </a:p>
        </p:txBody>
      </p:sp>
      <p:sp>
        <p:nvSpPr>
          <p:cNvPr id="5" name="Content Placeholder 4"/>
          <p:cNvSpPr>
            <a:spLocks noGrp="1"/>
          </p:cNvSpPr>
          <p:nvPr>
            <p:ph idx="1"/>
          </p:nvPr>
        </p:nvSpPr>
        <p:spPr>
          <a:xfrm>
            <a:off x="35256" y="685799"/>
            <a:ext cx="9032544" cy="5910943"/>
          </a:xfrm>
        </p:spPr>
        <p:txBody>
          <a:bodyPr>
            <a:noAutofit/>
          </a:bodyPr>
          <a:lstStyle/>
          <a:p>
            <a:pPr marL="617220" indent="-457200" algn="just">
              <a:lnSpc>
                <a:spcPct val="100000"/>
              </a:lnSpc>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Proximity </a:t>
            </a:r>
            <a:r>
              <a:rPr lang="en-US" sz="1800" dirty="0">
                <a:solidFill>
                  <a:srgbClr val="000000"/>
                </a:solidFill>
                <a:latin typeface="Times New Roman" panose="02020603050405020304" pitchFamily="18" charset="0"/>
                <a:cs typeface="Times New Roman" panose="02020603050405020304" pitchFamily="18" charset="0"/>
              </a:rPr>
              <a:t>to market: :</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Organization may choose to locate facilities close to their market, not merely to minimize </a:t>
            </a:r>
            <a:r>
              <a:rPr lang="en-US" sz="1800" b="0" dirty="0" smtClean="0">
                <a:solidFill>
                  <a:srgbClr val="000000"/>
                </a:solidFill>
                <a:latin typeface="Times New Roman" panose="02020603050405020304" pitchFamily="18" charset="0"/>
                <a:cs typeface="Times New Roman" panose="02020603050405020304" pitchFamily="18" charset="0"/>
              </a:rPr>
              <a:t>transportation </a:t>
            </a:r>
            <a:r>
              <a:rPr lang="en-US" sz="1800" b="0" dirty="0">
                <a:solidFill>
                  <a:srgbClr val="000000"/>
                </a:solidFill>
                <a:latin typeface="Times New Roman" panose="02020603050405020304" pitchFamily="18" charset="0"/>
                <a:cs typeface="Times New Roman" panose="02020603050405020304" pitchFamily="18" charset="0"/>
              </a:rPr>
              <a:t>costs, but to provide a better service</a:t>
            </a:r>
            <a:r>
              <a:rPr lang="en-US" sz="1800" b="0" dirty="0" smtClean="0">
                <a:solidFill>
                  <a:srgbClr val="000000"/>
                </a:solidFill>
                <a:latin typeface="Times New Roman" panose="02020603050405020304" pitchFamily="18" charset="0"/>
                <a:cs typeface="Times New Roman" panose="02020603050405020304" pitchFamily="18" charset="0"/>
              </a:rPr>
              <a:t>.</a:t>
            </a: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Integration </a:t>
            </a:r>
            <a:r>
              <a:rPr lang="en-US" sz="1800" dirty="0">
                <a:solidFill>
                  <a:srgbClr val="000000"/>
                </a:solidFill>
                <a:latin typeface="Times New Roman" panose="02020603050405020304" pitchFamily="18" charset="0"/>
                <a:cs typeface="Times New Roman" panose="02020603050405020304" pitchFamily="18" charset="0"/>
              </a:rPr>
              <a:t>with other parts of the organization:</a:t>
            </a:r>
          </a:p>
          <a:p>
            <a:pPr marL="502920" lvl="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If </a:t>
            </a:r>
            <a:r>
              <a:rPr lang="en-US" sz="1800" b="0" dirty="0">
                <a:solidFill>
                  <a:srgbClr val="000000"/>
                </a:solidFill>
                <a:latin typeface="Times New Roman" panose="02020603050405020304" pitchFamily="18" charset="0"/>
                <a:cs typeface="Times New Roman" panose="02020603050405020304" pitchFamily="18" charset="0"/>
              </a:rPr>
              <a:t>the new plant or facility is one of a number owned or operated by a single organization or group, it should be so situated that its work can be integrated with that of the associated units</a:t>
            </a: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Availability </a:t>
            </a:r>
            <a:r>
              <a:rPr lang="en-US" sz="1800" dirty="0">
                <a:solidFill>
                  <a:srgbClr val="000000"/>
                </a:solidFill>
                <a:latin typeface="Times New Roman" panose="02020603050405020304" pitchFamily="18" charset="0"/>
                <a:cs typeface="Times New Roman" panose="02020603050405020304" pitchFamily="18" charset="0"/>
              </a:rPr>
              <a:t>of labor and skills: :</a:t>
            </a:r>
          </a:p>
          <a:p>
            <a:pPr marL="502920" lvl="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Certain geographical areas have traditional skills but it is very rare that a location can be found which has appropriately skilled and unskilled </a:t>
            </a:r>
            <a:r>
              <a:rPr lang="en-US" sz="1800" b="0" dirty="0" err="1">
                <a:solidFill>
                  <a:srgbClr val="000000"/>
                </a:solidFill>
                <a:latin typeface="Times New Roman" panose="02020603050405020304" pitchFamily="18" charset="0"/>
                <a:cs typeface="Times New Roman" panose="02020603050405020304" pitchFamily="18" charset="0"/>
              </a:rPr>
              <a:t>labour</a:t>
            </a:r>
            <a:r>
              <a:rPr lang="en-US" sz="1800" b="0" dirty="0">
                <a:solidFill>
                  <a:srgbClr val="000000"/>
                </a:solidFill>
                <a:latin typeface="Times New Roman" panose="02020603050405020304" pitchFamily="18" charset="0"/>
                <a:cs typeface="Times New Roman" panose="02020603050405020304" pitchFamily="18" charset="0"/>
              </a:rPr>
              <a:t> in the desired proportions or quantities</a:t>
            </a: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Availability </a:t>
            </a:r>
            <a:r>
              <a:rPr lang="en-US" sz="1800" dirty="0">
                <a:solidFill>
                  <a:srgbClr val="000000"/>
                </a:solidFill>
                <a:latin typeface="Times New Roman" panose="02020603050405020304" pitchFamily="18" charset="0"/>
                <a:cs typeface="Times New Roman" panose="02020603050405020304" pitchFamily="18" charset="0"/>
              </a:rPr>
              <a:t>of amenities:</a:t>
            </a:r>
          </a:p>
          <a:p>
            <a:pPr marL="502920" lvl="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A location which provides good external amenities is often more attractive than one which is more remote</a:t>
            </a: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a:p>
            <a:pPr marL="160020" indent="0" algn="just">
              <a:lnSpc>
                <a:spcPct val="100000"/>
              </a:lnSpc>
              <a:buClrTx/>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565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7" y="0"/>
            <a:ext cx="9144000" cy="640081"/>
          </a:xfrm>
        </p:spPr>
        <p:txBody>
          <a:bodyPr>
            <a:normAutofit/>
          </a:bodyPr>
          <a:lstStyle/>
          <a:p>
            <a:r>
              <a:rPr lang="en-US" i="1" dirty="0"/>
              <a:t>Factors affecting plant </a:t>
            </a:r>
            <a:r>
              <a:rPr lang="en-US" i="1" dirty="0" smtClean="0"/>
              <a:t>location.</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16</a:t>
            </a:fld>
            <a:endParaRPr lang="en-US" dirty="0"/>
          </a:p>
        </p:txBody>
      </p:sp>
      <p:sp>
        <p:nvSpPr>
          <p:cNvPr id="5" name="Content Placeholder 4"/>
          <p:cNvSpPr>
            <a:spLocks noGrp="1"/>
          </p:cNvSpPr>
          <p:nvPr>
            <p:ph idx="1"/>
          </p:nvPr>
        </p:nvSpPr>
        <p:spPr>
          <a:xfrm>
            <a:off x="35256" y="685799"/>
            <a:ext cx="9032544" cy="5910943"/>
          </a:xfrm>
        </p:spPr>
        <p:txBody>
          <a:bodyPr>
            <a:noAutofit/>
          </a:bodyPr>
          <a:lstStyle/>
          <a:p>
            <a:pPr marL="617220" indent="-457200" algn="just">
              <a:lnSpc>
                <a:spcPct val="100000"/>
              </a:lnSpc>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Availability </a:t>
            </a:r>
            <a:r>
              <a:rPr lang="en-US" sz="1800" dirty="0">
                <a:solidFill>
                  <a:srgbClr val="000000"/>
                </a:solidFill>
                <a:latin typeface="Times New Roman" panose="02020603050405020304" pitchFamily="18" charset="0"/>
                <a:cs typeface="Times New Roman" panose="02020603050405020304" pitchFamily="18" charset="0"/>
              </a:rPr>
              <a:t>of transport:</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It </a:t>
            </a:r>
            <a:r>
              <a:rPr lang="en-US" sz="1800" b="0" dirty="0">
                <a:solidFill>
                  <a:srgbClr val="000000"/>
                </a:solidFill>
                <a:latin typeface="Times New Roman" panose="02020603050405020304" pitchFamily="18" charset="0"/>
                <a:cs typeface="Times New Roman" panose="02020603050405020304" pitchFamily="18" charset="0"/>
              </a:rPr>
              <a:t>is important that good transport facilities are readily available..</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Availability </a:t>
            </a:r>
            <a:r>
              <a:rPr lang="en-US" sz="1800" dirty="0">
                <a:solidFill>
                  <a:srgbClr val="000000"/>
                </a:solidFill>
                <a:latin typeface="Times New Roman" panose="02020603050405020304" pitchFamily="18" charset="0"/>
                <a:cs typeface="Times New Roman" panose="02020603050405020304" pitchFamily="18" charset="0"/>
              </a:rPr>
              <a:t>of inputs:</a:t>
            </a:r>
          </a:p>
          <a:p>
            <a:pPr marL="502920" lvl="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A location near main suppliers will help to reduce cost and permit staff to meet suppliers easily to discuss quality, technical or delivery problems.</a:t>
            </a: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Availability </a:t>
            </a:r>
            <a:r>
              <a:rPr lang="en-US" sz="1800" dirty="0">
                <a:solidFill>
                  <a:srgbClr val="000000"/>
                </a:solidFill>
                <a:latin typeface="Times New Roman" panose="02020603050405020304" pitchFamily="18" charset="0"/>
                <a:cs typeface="Times New Roman" panose="02020603050405020304" pitchFamily="18" charset="0"/>
              </a:rPr>
              <a:t>of services:</a:t>
            </a:r>
          </a:p>
          <a:p>
            <a:pPr marL="502920" lvl="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Gas, Electricity, Water,</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smtClean="0">
                <a:solidFill>
                  <a:srgbClr val="000000"/>
                </a:solidFill>
                <a:latin typeface="Times New Roman" panose="02020603050405020304" pitchFamily="18" charset="0"/>
                <a:cs typeface="Times New Roman" panose="02020603050405020304" pitchFamily="18" charset="0"/>
              </a:rPr>
              <a:t>Drainage, Disposal </a:t>
            </a:r>
            <a:r>
              <a:rPr lang="en-US" sz="1800" b="0" dirty="0">
                <a:solidFill>
                  <a:srgbClr val="000000"/>
                </a:solidFill>
                <a:latin typeface="Times New Roman" panose="02020603050405020304" pitchFamily="18" charset="0"/>
                <a:cs typeface="Times New Roman" panose="02020603050405020304" pitchFamily="18" charset="0"/>
              </a:rPr>
              <a:t>of </a:t>
            </a:r>
            <a:r>
              <a:rPr lang="en-US" sz="1800" b="0" dirty="0" smtClean="0">
                <a:solidFill>
                  <a:srgbClr val="000000"/>
                </a:solidFill>
                <a:latin typeface="Times New Roman" panose="02020603050405020304" pitchFamily="18" charset="0"/>
                <a:cs typeface="Times New Roman" panose="02020603050405020304" pitchFamily="18" charset="0"/>
              </a:rPr>
              <a:t>waste, </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smtClean="0">
                <a:solidFill>
                  <a:srgbClr val="000000"/>
                </a:solidFill>
                <a:latin typeface="Times New Roman" panose="02020603050405020304" pitchFamily="18" charset="0"/>
                <a:cs typeface="Times New Roman" panose="02020603050405020304" pitchFamily="18" charset="0"/>
              </a:rPr>
              <a:t>Communications.</a:t>
            </a:r>
            <a:endParaRPr lang="en-US" sz="1800" b="0" dirty="0">
              <a:solidFill>
                <a:srgbClr val="000000"/>
              </a:solidFill>
              <a:latin typeface="Times New Roman" panose="02020603050405020304" pitchFamily="18" charset="0"/>
              <a:cs typeface="Times New Roman" panose="02020603050405020304" pitchFamily="18" charset="0"/>
            </a:endParaRP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Suitability </a:t>
            </a:r>
            <a:r>
              <a:rPr lang="en-US" sz="1800" dirty="0">
                <a:solidFill>
                  <a:srgbClr val="000000"/>
                </a:solidFill>
                <a:latin typeface="Times New Roman" panose="02020603050405020304" pitchFamily="18" charset="0"/>
                <a:cs typeface="Times New Roman" panose="02020603050405020304" pitchFamily="18" charset="0"/>
              </a:rPr>
              <a:t>of land and climate: </a:t>
            </a:r>
          </a:p>
          <a:p>
            <a:pPr marL="502920" lvl="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 </a:t>
            </a:r>
            <a:r>
              <a:rPr lang="en-US" sz="1800" b="0" dirty="0">
                <a:solidFill>
                  <a:srgbClr val="000000"/>
                </a:solidFill>
                <a:latin typeface="Times New Roman" panose="02020603050405020304" pitchFamily="18" charset="0"/>
                <a:cs typeface="Times New Roman" panose="02020603050405020304" pitchFamily="18" charset="0"/>
              </a:rPr>
              <a:t>The geology of the area needs to be considered, together with the climate conditions..</a:t>
            </a:r>
          </a:p>
          <a:p>
            <a:pPr marL="160020" indent="0" algn="just">
              <a:lnSpc>
                <a:spcPct val="100000"/>
              </a:lnSpc>
              <a:buClrTx/>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07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7" y="0"/>
            <a:ext cx="9144000" cy="640081"/>
          </a:xfrm>
        </p:spPr>
        <p:txBody>
          <a:bodyPr>
            <a:normAutofit/>
          </a:bodyPr>
          <a:lstStyle/>
          <a:p>
            <a:r>
              <a:rPr lang="en-US" i="1" dirty="0"/>
              <a:t>Factors affecting plant </a:t>
            </a:r>
            <a:r>
              <a:rPr lang="en-US" i="1" dirty="0" smtClean="0"/>
              <a:t>location.</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17</a:t>
            </a:fld>
            <a:endParaRPr lang="en-US" dirty="0"/>
          </a:p>
        </p:txBody>
      </p:sp>
      <p:sp>
        <p:nvSpPr>
          <p:cNvPr id="5" name="Content Placeholder 4"/>
          <p:cNvSpPr>
            <a:spLocks noGrp="1"/>
          </p:cNvSpPr>
          <p:nvPr>
            <p:ph idx="1"/>
          </p:nvPr>
        </p:nvSpPr>
        <p:spPr>
          <a:xfrm>
            <a:off x="35256" y="685799"/>
            <a:ext cx="9032544" cy="5910943"/>
          </a:xfrm>
        </p:spPr>
        <p:txBody>
          <a:bodyPr>
            <a:noAutofit/>
          </a:bodyPr>
          <a:lstStyle/>
          <a:p>
            <a:pPr marL="617220" indent="-457200" algn="just">
              <a:lnSpc>
                <a:spcPct val="100000"/>
              </a:lnSpc>
              <a:buFont typeface="Arial" panose="020B0604020202020204" pitchFamily="34" charset="0"/>
              <a:buChar char="•"/>
            </a:pPr>
            <a:r>
              <a:rPr lang="en-US" sz="1800" dirty="0"/>
              <a:t>Regional regulations</a:t>
            </a:r>
            <a:r>
              <a:rPr lang="en-US" sz="1800" dirty="0" smtClean="0">
                <a:solidFill>
                  <a:srgbClr val="000000"/>
                </a:solidFill>
                <a:latin typeface="Times New Roman" panose="02020603050405020304" pitchFamily="18" charset="0"/>
                <a:cs typeface="Times New Roman" panose="02020603050405020304" pitchFamily="18" charset="0"/>
              </a:rPr>
              <a:t>:</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It is important to check at an early stage that the proposed location does not violate any local regulations</a:t>
            </a:r>
            <a:r>
              <a:rPr lang="en-US" sz="1800" b="0" dirty="0" smtClean="0">
                <a:solidFill>
                  <a:srgbClr val="000000"/>
                </a:solidFill>
                <a:latin typeface="Times New Roman" panose="02020603050405020304" pitchFamily="18" charset="0"/>
                <a:cs typeface="Times New Roman" panose="02020603050405020304" pitchFamily="18" charset="0"/>
              </a:rPr>
              <a:t>.</a:t>
            </a: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Safety </a:t>
            </a:r>
            <a:r>
              <a:rPr lang="en-US" sz="1800" dirty="0">
                <a:solidFill>
                  <a:srgbClr val="000000"/>
                </a:solidFill>
                <a:latin typeface="Times New Roman" panose="02020603050405020304" pitchFamily="18" charset="0"/>
                <a:cs typeface="Times New Roman" panose="02020603050405020304" pitchFamily="18" charset="0"/>
              </a:rPr>
              <a:t>requirements:</a:t>
            </a:r>
          </a:p>
          <a:p>
            <a:pPr marL="502920" lvl="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Some </a:t>
            </a:r>
            <a:r>
              <a:rPr lang="en-US" sz="1800" b="0" dirty="0">
                <a:solidFill>
                  <a:srgbClr val="000000"/>
                </a:solidFill>
                <a:latin typeface="Times New Roman" panose="02020603050405020304" pitchFamily="18" charset="0"/>
                <a:cs typeface="Times New Roman" panose="02020603050405020304" pitchFamily="18" charset="0"/>
              </a:rPr>
              <a:t>production units may present, or may be believed to present, potential dangers to the surrounding neighborhood. Location of such plants in remote areas may be desirable..</a:t>
            </a: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Site </a:t>
            </a:r>
            <a:r>
              <a:rPr lang="en-US" sz="1800" dirty="0">
                <a:solidFill>
                  <a:srgbClr val="000000"/>
                </a:solidFill>
                <a:latin typeface="Times New Roman" panose="02020603050405020304" pitchFamily="18" charset="0"/>
                <a:cs typeface="Times New Roman" panose="02020603050405020304" pitchFamily="18" charset="0"/>
              </a:rPr>
              <a:t>cost: </a:t>
            </a:r>
          </a:p>
          <a:p>
            <a:pPr marL="502920" lvl="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As a first charge, the site cost is important, although it is necessary to prevent immediate benefit from jeopardizing long term plans..</a:t>
            </a: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Political</a:t>
            </a:r>
            <a:r>
              <a:rPr lang="en-US" sz="1800" dirty="0">
                <a:solidFill>
                  <a:srgbClr val="000000"/>
                </a:solidFill>
                <a:latin typeface="Times New Roman" panose="02020603050405020304" pitchFamily="18" charset="0"/>
                <a:cs typeface="Times New Roman" panose="02020603050405020304" pitchFamily="18" charset="0"/>
              </a:rPr>
              <a:t>, cultural and economic situation: </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lvl="0" indent="-457200" algn="just">
              <a:lnSpc>
                <a:spcPct val="100000"/>
              </a:lnSpc>
              <a:buClr>
                <a:srgbClr val="000000">
                  <a:lumMod val="50000"/>
                  <a:lumOff val="50000"/>
                </a:srgbClr>
              </a:buCl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Special </a:t>
            </a:r>
            <a:r>
              <a:rPr lang="en-US" sz="1800" dirty="0">
                <a:solidFill>
                  <a:srgbClr val="000000"/>
                </a:solidFill>
                <a:latin typeface="Times New Roman" panose="02020603050405020304" pitchFamily="18" charset="0"/>
                <a:cs typeface="Times New Roman" panose="02020603050405020304" pitchFamily="18" charset="0"/>
              </a:rPr>
              <a:t>grants, regional taxes and import/export barriers: </a:t>
            </a:r>
          </a:p>
          <a:p>
            <a:pPr marL="502920" lvl="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smtClean="0">
                <a:solidFill>
                  <a:srgbClr val="000000"/>
                </a:solidFill>
                <a:latin typeface="Times New Roman" panose="02020603050405020304" pitchFamily="18" charset="0"/>
                <a:cs typeface="Times New Roman" panose="02020603050405020304" pitchFamily="18" charset="0"/>
              </a:rPr>
              <a:t>Certain </a:t>
            </a:r>
            <a:r>
              <a:rPr lang="en-US" sz="1800" b="0" dirty="0">
                <a:solidFill>
                  <a:srgbClr val="000000"/>
                </a:solidFill>
                <a:latin typeface="Times New Roman" panose="02020603050405020304" pitchFamily="18" charset="0"/>
                <a:cs typeface="Times New Roman" panose="02020603050405020304" pitchFamily="18" charset="0"/>
              </a:rPr>
              <a:t>government and local authorities often offer special grants, low-interest loans, low rental or taxes and other inducements in the hope of attracting certain industries to particular locations...</a:t>
            </a:r>
          </a:p>
          <a:p>
            <a:pPr marL="160020" indent="0" algn="just">
              <a:lnSpc>
                <a:spcPct val="100000"/>
              </a:lnSpc>
              <a:buClrTx/>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66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mtClean="0"/>
              <a:t>Mcgraw.Hill.Software_Project_Management_2nd_Edition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a:xfrm>
            <a:off x="3505200" y="838200"/>
            <a:ext cx="5283522" cy="5791200"/>
          </a:xfrm>
        </p:spPr>
        <p:txBody>
          <a:bodyPr>
            <a:normAutofit/>
          </a:bodyPr>
          <a:lstStyle/>
          <a:p>
            <a:endParaRPr lang="en-US" dirty="0" smtClean="0"/>
          </a:p>
          <a:p>
            <a:r>
              <a:rPr lang="en-US" dirty="0" smtClean="0"/>
              <a:t>Plant </a:t>
            </a:r>
            <a:r>
              <a:rPr lang="en-US" dirty="0"/>
              <a:t>layout and its </a:t>
            </a:r>
            <a:r>
              <a:rPr lang="en-US" dirty="0" smtClean="0"/>
              <a:t>types</a:t>
            </a:r>
          </a:p>
          <a:p>
            <a:r>
              <a:rPr lang="en-US" dirty="0" smtClean="0"/>
              <a:t>Factors </a:t>
            </a:r>
            <a:r>
              <a:rPr lang="en-US" dirty="0"/>
              <a:t>affecting plant layout</a:t>
            </a:r>
            <a:r>
              <a:rPr lang="en-US" dirty="0" smtClean="0"/>
              <a:t>.</a:t>
            </a:r>
          </a:p>
          <a:p>
            <a:r>
              <a:rPr lang="en-US" dirty="0"/>
              <a:t>Define plant location and factors affecting plant location.</a:t>
            </a:r>
            <a:endParaRPr lang="en-US" dirty="0" smtClean="0"/>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 y="152400"/>
            <a:ext cx="9144000" cy="640081"/>
          </a:xfrm>
        </p:spPr>
        <p:txBody>
          <a:bodyPr>
            <a:normAutofit/>
          </a:bodyPr>
          <a:lstStyle/>
          <a:p>
            <a:r>
              <a:rPr lang="en-US" sz="2800" dirty="0"/>
              <a:t>plant layout and its types</a:t>
            </a:r>
            <a:endParaRPr lang="en-US" sz="2800" dirty="0"/>
          </a:p>
        </p:txBody>
      </p:sp>
      <p:sp>
        <p:nvSpPr>
          <p:cNvPr id="4" name="Slide Number Placeholder 3"/>
          <p:cNvSpPr>
            <a:spLocks noGrp="1"/>
          </p:cNvSpPr>
          <p:nvPr>
            <p:ph type="sldNum" sz="quarter" idx="4"/>
          </p:nvPr>
        </p:nvSpPr>
        <p:spPr/>
        <p:txBody>
          <a:bodyPr/>
          <a:lstStyle/>
          <a:p>
            <a:fld id="{B6F15528-21DE-4FAA-801E-634DDDAF4B2B}" type="slidenum">
              <a:rPr lang="en-US" smtClean="0"/>
              <a:t>3</a:t>
            </a:fld>
            <a:endParaRPr lang="en-US" dirty="0"/>
          </a:p>
        </p:txBody>
      </p:sp>
      <p:sp>
        <p:nvSpPr>
          <p:cNvPr id="5" name="Content Placeholder 4"/>
          <p:cNvSpPr>
            <a:spLocks noGrp="1"/>
          </p:cNvSpPr>
          <p:nvPr>
            <p:ph idx="1"/>
          </p:nvPr>
        </p:nvSpPr>
        <p:spPr>
          <a:xfrm>
            <a:off x="35256" y="762000"/>
            <a:ext cx="9032544" cy="5611504"/>
          </a:xfrm>
        </p:spPr>
        <p:txBody>
          <a:bodyPr>
            <a:normAutofit fontScale="77500" lnSpcReduction="20000"/>
          </a:bodyPr>
          <a:lstStyle/>
          <a:p>
            <a:pPr marL="342900" algn="just">
              <a:lnSpc>
                <a:spcPct val="11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Plant layout:  </a:t>
            </a:r>
            <a:endParaRPr lang="en-US" sz="2600" dirty="0" smtClean="0">
              <a:solidFill>
                <a:srgbClr val="000000"/>
              </a:solidFill>
              <a:latin typeface="Times New Roman" panose="02020603050405020304" pitchFamily="18" charset="0"/>
              <a:cs typeface="Times New Roman" panose="02020603050405020304" pitchFamily="18" charset="0"/>
            </a:endParaRP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 Plant </a:t>
            </a:r>
            <a:r>
              <a:rPr lang="en-US" sz="2400" dirty="0">
                <a:solidFill>
                  <a:srgbClr val="000000"/>
                </a:solidFill>
                <a:latin typeface="Times New Roman" panose="02020603050405020304" pitchFamily="18" charset="0"/>
                <a:cs typeface="Times New Roman" panose="02020603050405020304" pitchFamily="18" charset="0"/>
              </a:rPr>
              <a:t>Layout is the physical arrangement of equipment and facilities within a Plant.</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 Optimizing </a:t>
            </a:r>
            <a:r>
              <a:rPr lang="en-US" sz="2400" dirty="0">
                <a:solidFill>
                  <a:srgbClr val="000000"/>
                </a:solidFill>
                <a:latin typeface="Times New Roman" panose="02020603050405020304" pitchFamily="18" charset="0"/>
                <a:cs typeface="Times New Roman" panose="02020603050405020304" pitchFamily="18" charset="0"/>
              </a:rPr>
              <a:t>the Layout of a Plant can improve productivity, safety and quality of Products.</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 Un-necessary </a:t>
            </a:r>
            <a:r>
              <a:rPr lang="en-US" sz="2400" dirty="0">
                <a:solidFill>
                  <a:srgbClr val="000000"/>
                </a:solidFill>
                <a:latin typeface="Times New Roman" panose="02020603050405020304" pitchFamily="18" charset="0"/>
                <a:cs typeface="Times New Roman" panose="02020603050405020304" pitchFamily="18" charset="0"/>
              </a:rPr>
              <a:t>efforts of materials handling can be avoided when the Plant Layout is optimized.</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 Plant </a:t>
            </a:r>
            <a:r>
              <a:rPr lang="en-US" sz="2400" dirty="0">
                <a:solidFill>
                  <a:srgbClr val="000000"/>
                </a:solidFill>
                <a:latin typeface="Times New Roman" panose="02020603050405020304" pitchFamily="18" charset="0"/>
                <a:cs typeface="Times New Roman" panose="02020603050405020304" pitchFamily="18" charset="0"/>
              </a:rPr>
              <a:t>layout techniques apply to the case where several physical means have to be located in a certain area, either industrial processes or services.</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 The </a:t>
            </a:r>
            <a:r>
              <a:rPr lang="en-US" sz="2400" dirty="0">
                <a:solidFill>
                  <a:srgbClr val="000000"/>
                </a:solidFill>
                <a:latin typeface="Times New Roman" panose="02020603050405020304" pitchFamily="18" charset="0"/>
                <a:cs typeface="Times New Roman" panose="02020603050405020304" pitchFamily="18" charset="0"/>
              </a:rPr>
              <a:t>basic objective is to ensure a smooth flow of work, material, people and information.</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 There </a:t>
            </a:r>
            <a:r>
              <a:rPr lang="en-US" sz="2400" dirty="0">
                <a:solidFill>
                  <a:srgbClr val="000000"/>
                </a:solidFill>
                <a:latin typeface="Times New Roman" panose="02020603050405020304" pitchFamily="18" charset="0"/>
                <a:cs typeface="Times New Roman" panose="02020603050405020304" pitchFamily="18" charset="0"/>
              </a:rPr>
              <a:t>are probably two levels at which layouts are required.</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 In </a:t>
            </a:r>
            <a:r>
              <a:rPr lang="en-US" sz="2400" dirty="0">
                <a:solidFill>
                  <a:srgbClr val="000000"/>
                </a:solidFill>
                <a:latin typeface="Times New Roman" panose="02020603050405020304" pitchFamily="18" charset="0"/>
                <a:cs typeface="Times New Roman" panose="02020603050405020304" pitchFamily="18" charset="0"/>
              </a:rPr>
              <a:t>one, the various departments have to be sited, and in other the items of equipment within a department need to be located.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 y="152400"/>
            <a:ext cx="9144000" cy="640081"/>
          </a:xfrm>
        </p:spPr>
        <p:txBody>
          <a:bodyPr>
            <a:normAutofit/>
          </a:bodyPr>
          <a:lstStyle/>
          <a:p>
            <a:r>
              <a:rPr lang="en-US" sz="2800" dirty="0"/>
              <a:t>plant layout and its types</a:t>
            </a:r>
            <a:endParaRPr lang="en-US" sz="2800" dirty="0"/>
          </a:p>
        </p:txBody>
      </p:sp>
      <p:sp>
        <p:nvSpPr>
          <p:cNvPr id="4" name="Slide Number Placeholder 3"/>
          <p:cNvSpPr>
            <a:spLocks noGrp="1"/>
          </p:cNvSpPr>
          <p:nvPr>
            <p:ph type="sldNum" sz="quarter" idx="4"/>
          </p:nvPr>
        </p:nvSpPr>
        <p:spPr/>
        <p:txBody>
          <a:bodyPr/>
          <a:lstStyle/>
          <a:p>
            <a:fld id="{B6F15528-21DE-4FAA-801E-634DDDAF4B2B}" type="slidenum">
              <a:rPr lang="en-US" smtClean="0"/>
              <a:t>4</a:t>
            </a:fld>
            <a:endParaRPr lang="en-US" dirty="0"/>
          </a:p>
        </p:txBody>
      </p:sp>
      <p:sp>
        <p:nvSpPr>
          <p:cNvPr id="5" name="Content Placeholder 4"/>
          <p:cNvSpPr>
            <a:spLocks noGrp="1"/>
          </p:cNvSpPr>
          <p:nvPr>
            <p:ph idx="1"/>
          </p:nvPr>
        </p:nvSpPr>
        <p:spPr>
          <a:xfrm>
            <a:off x="35256" y="762000"/>
            <a:ext cx="9032544" cy="5611504"/>
          </a:xfrm>
        </p:spPr>
        <p:txBody>
          <a:bodyPr>
            <a:normAutofit/>
          </a:bodyPr>
          <a:lstStyle/>
          <a:p>
            <a:pPr marL="342900" algn="just">
              <a:lnSpc>
                <a:spcPct val="11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Types of Layout:  </a:t>
            </a:r>
            <a:endParaRPr lang="en-US" sz="2600" dirty="0" smtClean="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None/>
            </a:pPr>
            <a:r>
              <a:rPr lang="en-US" sz="2400" dirty="0" smtClean="0">
                <a:solidFill>
                  <a:srgbClr val="000000"/>
                </a:solidFill>
                <a:latin typeface="Times New Roman" panose="02020603050405020304" pitchFamily="18" charset="0"/>
                <a:cs typeface="Times New Roman" panose="02020603050405020304" pitchFamily="18" charset="0"/>
              </a:rPr>
              <a:t> 1</a:t>
            </a:r>
            <a:r>
              <a:rPr lang="en-US" sz="2400" dirty="0">
                <a:solidFill>
                  <a:srgbClr val="000000"/>
                </a:solidFill>
                <a:latin typeface="Times New Roman" panose="02020603050405020304" pitchFamily="18" charset="0"/>
                <a:cs typeface="Times New Roman" panose="02020603050405020304" pitchFamily="18" charset="0"/>
              </a:rPr>
              <a:t>.	Process</a:t>
            </a:r>
          </a:p>
          <a:p>
            <a:pPr marL="269875" lvl="1" indent="0" algn="just">
              <a:lnSpc>
                <a:spcPct val="150000"/>
              </a:lnSpc>
              <a:buNone/>
            </a:pPr>
            <a:r>
              <a:rPr lang="en-US" sz="2400" dirty="0" smtClean="0">
                <a:solidFill>
                  <a:srgbClr val="000000"/>
                </a:solidFill>
                <a:latin typeface="Times New Roman" panose="02020603050405020304" pitchFamily="18" charset="0"/>
                <a:cs typeface="Times New Roman" panose="02020603050405020304" pitchFamily="18" charset="0"/>
              </a:rPr>
              <a:t> 2</a:t>
            </a:r>
            <a:r>
              <a:rPr lang="en-US" sz="2400" dirty="0">
                <a:solidFill>
                  <a:srgbClr val="000000"/>
                </a:solidFill>
                <a:latin typeface="Times New Roman" panose="02020603050405020304" pitchFamily="18" charset="0"/>
                <a:cs typeface="Times New Roman" panose="02020603050405020304" pitchFamily="18" charset="0"/>
              </a:rPr>
              <a:t>.	Product</a:t>
            </a:r>
          </a:p>
          <a:p>
            <a:pPr marL="269875" lvl="1" indent="0" algn="just">
              <a:lnSpc>
                <a:spcPct val="150000"/>
              </a:lnSpc>
              <a:buNone/>
            </a:pPr>
            <a:r>
              <a:rPr lang="en-US" sz="2400" dirty="0" smtClean="0">
                <a:solidFill>
                  <a:srgbClr val="000000"/>
                </a:solidFill>
                <a:latin typeface="Times New Roman" panose="02020603050405020304" pitchFamily="18" charset="0"/>
                <a:cs typeface="Times New Roman" panose="02020603050405020304" pitchFamily="18" charset="0"/>
              </a:rPr>
              <a:t> 3</a:t>
            </a:r>
            <a:r>
              <a:rPr lang="en-US" sz="2400" dirty="0">
                <a:solidFill>
                  <a:srgbClr val="000000"/>
                </a:solidFill>
                <a:latin typeface="Times New Roman" panose="02020603050405020304" pitchFamily="18" charset="0"/>
                <a:cs typeface="Times New Roman" panose="02020603050405020304" pitchFamily="18" charset="0"/>
              </a:rPr>
              <a:t>.	Cellular</a:t>
            </a:r>
          </a:p>
          <a:p>
            <a:pPr marL="269875" lvl="1" indent="0" algn="just">
              <a:lnSpc>
                <a:spcPct val="150000"/>
              </a:lnSpc>
              <a:buNone/>
            </a:pPr>
            <a:r>
              <a:rPr lang="en-US" sz="2400" dirty="0" smtClean="0">
                <a:solidFill>
                  <a:srgbClr val="000000"/>
                </a:solidFill>
                <a:latin typeface="Times New Roman" panose="02020603050405020304" pitchFamily="18" charset="0"/>
                <a:cs typeface="Times New Roman" panose="02020603050405020304" pitchFamily="18" charset="0"/>
              </a:rPr>
              <a:t> 4</a:t>
            </a:r>
            <a:r>
              <a:rPr lang="en-US" sz="2400" dirty="0">
                <a:solidFill>
                  <a:srgbClr val="000000"/>
                </a:solidFill>
                <a:latin typeface="Times New Roman" panose="02020603050405020304" pitchFamily="18" charset="0"/>
                <a:cs typeface="Times New Roman" panose="02020603050405020304" pitchFamily="18" charset="0"/>
              </a:rPr>
              <a:t>.	Fixed position</a:t>
            </a:r>
          </a:p>
          <a:p>
            <a:pPr marL="269875" lvl="1" indent="0" algn="just">
              <a:lnSpc>
                <a:spcPct val="150000"/>
              </a:lnSpc>
              <a:buNone/>
            </a:pPr>
            <a:r>
              <a:rPr lang="en-US" sz="2400" dirty="0" smtClean="0">
                <a:solidFill>
                  <a:srgbClr val="000000"/>
                </a:solidFill>
                <a:latin typeface="Times New Roman" panose="02020603050405020304" pitchFamily="18" charset="0"/>
                <a:cs typeface="Times New Roman" panose="02020603050405020304" pitchFamily="18" charset="0"/>
              </a:rPr>
              <a:t> 5</a:t>
            </a:r>
            <a:r>
              <a:rPr lang="en-US" sz="2400" dirty="0">
                <a:solidFill>
                  <a:srgbClr val="000000"/>
                </a:solidFill>
                <a:latin typeface="Times New Roman" panose="02020603050405020304" pitchFamily="18" charset="0"/>
                <a:cs typeface="Times New Roman" panose="02020603050405020304" pitchFamily="18" charset="0"/>
              </a:rPr>
              <a:t>.	Hybrid (mixed)</a:t>
            </a:r>
          </a:p>
        </p:txBody>
      </p:sp>
    </p:spTree>
    <p:extLst>
      <p:ext uri="{BB962C8B-B14F-4D97-AF65-F5344CB8AC3E}">
        <p14:creationId xmlns:p14="http://schemas.microsoft.com/office/powerpoint/2010/main" val="1581376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Layout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5</a:t>
            </a:fld>
            <a:endParaRPr lang="en-US" dirty="0"/>
          </a:p>
        </p:txBody>
      </p:sp>
      <p:sp>
        <p:nvSpPr>
          <p:cNvPr id="5" name="Content Placeholder 4"/>
          <p:cNvSpPr>
            <a:spLocks noGrp="1"/>
          </p:cNvSpPr>
          <p:nvPr>
            <p:ph idx="1"/>
          </p:nvPr>
        </p:nvSpPr>
        <p:spPr>
          <a:xfrm>
            <a:off x="35256" y="685800"/>
            <a:ext cx="9032544" cy="5611504"/>
          </a:xfrm>
        </p:spPr>
        <p:txBody>
          <a:bodyPr>
            <a:normAutofit fontScale="85000" lnSpcReduction="10000"/>
          </a:bodyPr>
          <a:lstStyle/>
          <a:p>
            <a:pPr marL="617220" indent="-457200" algn="just">
              <a:lnSpc>
                <a:spcPct val="150000"/>
              </a:lnSpc>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Process Layout:</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Used </a:t>
            </a:r>
            <a:r>
              <a:rPr lang="en-US" sz="2600" b="0" dirty="0">
                <a:solidFill>
                  <a:srgbClr val="000000"/>
                </a:solidFill>
                <a:latin typeface="Times New Roman" panose="02020603050405020304" pitchFamily="18" charset="0"/>
                <a:cs typeface="Times New Roman" panose="02020603050405020304" pitchFamily="18" charset="0"/>
              </a:rPr>
              <a:t>when the operations system must handle a wide variety of products in relatively small volumes (i.e., flexibility is necessary)</a:t>
            </a: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Designed </a:t>
            </a:r>
            <a:r>
              <a:rPr lang="en-US" sz="2600" b="0" dirty="0">
                <a:solidFill>
                  <a:srgbClr val="000000"/>
                </a:solidFill>
                <a:latin typeface="Times New Roman" panose="02020603050405020304" pitchFamily="18" charset="0"/>
                <a:cs typeface="Times New Roman" panose="02020603050405020304" pitchFamily="18" charset="0"/>
              </a:rPr>
              <a:t>to facilitate processing items or providing services that present a variety of processing requirements.</a:t>
            </a: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The </a:t>
            </a:r>
            <a:r>
              <a:rPr lang="en-US" sz="2600" b="0" dirty="0">
                <a:solidFill>
                  <a:srgbClr val="000000"/>
                </a:solidFill>
                <a:latin typeface="Times New Roman" panose="02020603050405020304" pitchFamily="18" charset="0"/>
                <a:cs typeface="Times New Roman" panose="02020603050405020304" pitchFamily="18" charset="0"/>
              </a:rPr>
              <a:t>layouts include departments or other functional groupings in which similar kinds of activities are performed.</a:t>
            </a: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A </a:t>
            </a:r>
            <a:r>
              <a:rPr lang="en-US" sz="2600" b="0" dirty="0">
                <a:solidFill>
                  <a:srgbClr val="000000"/>
                </a:solidFill>
                <a:latin typeface="Times New Roman" panose="02020603050405020304" pitchFamily="18" charset="0"/>
                <a:cs typeface="Times New Roman" panose="02020603050405020304" pitchFamily="18" charset="0"/>
              </a:rPr>
              <a:t>manufacturing example of a process layout is the machine shop, which has separate departments for milling, grinding, drilling, and so on</a:t>
            </a:r>
            <a:r>
              <a:rPr lang="en-US" sz="2600" b="0" dirty="0" smtClean="0">
                <a:solidFill>
                  <a:srgbClr val="000000"/>
                </a:solidFill>
                <a:latin typeface="Times New Roman" panose="02020603050405020304" pitchFamily="18" charset="0"/>
                <a:cs typeface="Times New Roman" panose="02020603050405020304" pitchFamily="18" charset="0"/>
              </a:rPr>
              <a:t>.</a:t>
            </a:r>
            <a:r>
              <a:rPr lang="en-US" sz="2900" dirty="0" smtClean="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04408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Layout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6</a:t>
            </a:fld>
            <a:endParaRPr lang="en-US" dirty="0"/>
          </a:p>
        </p:txBody>
      </p:sp>
      <p:sp>
        <p:nvSpPr>
          <p:cNvPr id="5" name="Content Placeholder 4"/>
          <p:cNvSpPr>
            <a:spLocks noGrp="1"/>
          </p:cNvSpPr>
          <p:nvPr>
            <p:ph idx="1"/>
          </p:nvPr>
        </p:nvSpPr>
        <p:spPr>
          <a:xfrm>
            <a:off x="35256" y="685800"/>
            <a:ext cx="9032544" cy="5611504"/>
          </a:xfrm>
        </p:spPr>
        <p:txBody>
          <a:bodyPr>
            <a:normAutofit fontScale="70000" lnSpcReduction="20000"/>
          </a:bodyPr>
          <a:lstStyle/>
          <a:p>
            <a:pPr marL="617220" indent="-457200" algn="just">
              <a:lnSpc>
                <a:spcPct val="150000"/>
              </a:lnSpc>
              <a:buClrTx/>
              <a:buFont typeface="Arial" panose="020B0604020202020204" pitchFamily="34" charset="0"/>
              <a:buChar char="•"/>
            </a:pPr>
            <a:r>
              <a:rPr lang="en-US" sz="2900" dirty="0" smtClean="0">
                <a:solidFill>
                  <a:srgbClr val="000000"/>
                </a:solidFill>
                <a:latin typeface="Times New Roman" panose="02020603050405020304" pitchFamily="18" charset="0"/>
                <a:cs typeface="Times New Roman" panose="02020603050405020304" pitchFamily="18" charset="0"/>
              </a:rPr>
              <a:t>Product </a:t>
            </a:r>
            <a:r>
              <a:rPr lang="en-US" sz="2900" dirty="0">
                <a:solidFill>
                  <a:srgbClr val="000000"/>
                </a:solidFill>
                <a:latin typeface="Times New Roman" panose="02020603050405020304" pitchFamily="18" charset="0"/>
                <a:cs typeface="Times New Roman" panose="02020603050405020304" pitchFamily="18" charset="0"/>
              </a:rPr>
              <a:t>(Assembly Line) Layout: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Product </a:t>
            </a:r>
            <a:r>
              <a:rPr lang="en-US" sz="2600" b="0" dirty="0">
                <a:solidFill>
                  <a:srgbClr val="000000"/>
                </a:solidFill>
                <a:latin typeface="Times New Roman" panose="02020603050405020304" pitchFamily="18" charset="0"/>
                <a:cs typeface="Times New Roman" panose="02020603050405020304" pitchFamily="18" charset="0"/>
              </a:rPr>
              <a:t>layouts are used to achieve a smooth and rapid flow of large volumes of products or customers through a system.</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A </a:t>
            </a:r>
            <a:r>
              <a:rPr lang="en-US" sz="2600" b="0" dirty="0">
                <a:solidFill>
                  <a:srgbClr val="000000"/>
                </a:solidFill>
                <a:latin typeface="Times New Roman" panose="02020603050405020304" pitchFamily="18" charset="0"/>
                <a:cs typeface="Times New Roman" panose="02020603050405020304" pitchFamily="18" charset="0"/>
              </a:rPr>
              <a:t>job is divided into a series of standardized tasks, permitting specialization of both labor and equipment.</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The </a:t>
            </a:r>
            <a:r>
              <a:rPr lang="en-US" sz="2600" b="0" dirty="0">
                <a:solidFill>
                  <a:srgbClr val="000000"/>
                </a:solidFill>
                <a:latin typeface="Times New Roman" panose="02020603050405020304" pitchFamily="18" charset="0"/>
                <a:cs typeface="Times New Roman" panose="02020603050405020304" pitchFamily="18" charset="0"/>
              </a:rPr>
              <a:t>large volumes handled by these systems usually make it economical to invest huge amount of money in equipment and job design.</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Operations </a:t>
            </a:r>
            <a:r>
              <a:rPr lang="en-US" sz="2600" b="0" dirty="0">
                <a:solidFill>
                  <a:srgbClr val="000000"/>
                </a:solidFill>
                <a:latin typeface="Times New Roman" panose="02020603050405020304" pitchFamily="18" charset="0"/>
                <a:cs typeface="Times New Roman" panose="02020603050405020304" pitchFamily="18" charset="0"/>
              </a:rPr>
              <a:t>are arranged in the sequence required to make the product.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For </a:t>
            </a:r>
            <a:r>
              <a:rPr lang="en-US" sz="2600" b="0" dirty="0">
                <a:solidFill>
                  <a:srgbClr val="000000"/>
                </a:solidFill>
                <a:latin typeface="Times New Roman" panose="02020603050405020304" pitchFamily="18" charset="0"/>
                <a:cs typeface="Times New Roman" panose="02020603050405020304" pitchFamily="18" charset="0"/>
              </a:rPr>
              <a:t>instance, if a portion of a manufacturing operation required the sequence of cutting, polishing, and painting, the appropriate pieces of equipment would be arranged in that sequence.</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Product </a:t>
            </a:r>
            <a:r>
              <a:rPr lang="en-US" sz="2600" b="0" dirty="0">
                <a:solidFill>
                  <a:srgbClr val="000000"/>
                </a:solidFill>
                <a:latin typeface="Times New Roman" panose="02020603050405020304" pitchFamily="18" charset="0"/>
                <a:cs typeface="Times New Roman" panose="02020603050405020304" pitchFamily="18" charset="0"/>
              </a:rPr>
              <a:t>layouts achieve a high degree of labor and equipment utilization</a:t>
            </a:r>
            <a:r>
              <a:rPr lang="en-US" sz="2600" b="0" dirty="0" smtClean="0">
                <a:solidFill>
                  <a:srgbClr val="000000"/>
                </a:solidFill>
                <a:latin typeface="Times New Roman" panose="02020603050405020304" pitchFamily="18" charset="0"/>
                <a:cs typeface="Times New Roman" panose="02020603050405020304" pitchFamily="18" charset="0"/>
              </a:rPr>
              <a:t>.</a:t>
            </a: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800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Layout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7</a:t>
            </a:fld>
            <a:endParaRPr lang="en-US" dirty="0"/>
          </a:p>
        </p:txBody>
      </p:sp>
      <p:sp>
        <p:nvSpPr>
          <p:cNvPr id="5" name="Content Placeholder 4"/>
          <p:cNvSpPr>
            <a:spLocks noGrp="1"/>
          </p:cNvSpPr>
          <p:nvPr>
            <p:ph idx="1"/>
          </p:nvPr>
        </p:nvSpPr>
        <p:spPr>
          <a:xfrm>
            <a:off x="35256" y="685800"/>
            <a:ext cx="9032544" cy="5611504"/>
          </a:xfrm>
        </p:spPr>
        <p:txBody>
          <a:bodyPr>
            <a:normAutofit fontScale="85000" lnSpcReduction="10000"/>
          </a:bodyPr>
          <a:lstStyle/>
          <a:p>
            <a:pPr marL="617220" indent="-457200" algn="just">
              <a:lnSpc>
                <a:spcPct val="150000"/>
              </a:lnSpc>
              <a:buClrTx/>
              <a:buFont typeface="Arial" panose="020B0604020202020204" pitchFamily="34" charset="0"/>
              <a:buChar char="•"/>
            </a:pPr>
            <a:r>
              <a:rPr lang="en-US" sz="2900" dirty="0">
                <a:solidFill>
                  <a:srgbClr val="000000"/>
                </a:solidFill>
                <a:latin typeface="Times New Roman" panose="02020603050405020304" pitchFamily="18" charset="0"/>
                <a:cs typeface="Times New Roman" panose="02020603050405020304" pitchFamily="18" charset="0"/>
              </a:rPr>
              <a:t>Cellular Manufacturing (CM) Layout: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Cellular </a:t>
            </a:r>
            <a:r>
              <a:rPr lang="en-US" sz="2600" b="0" dirty="0">
                <a:solidFill>
                  <a:srgbClr val="000000"/>
                </a:solidFill>
                <a:latin typeface="Times New Roman" panose="02020603050405020304" pitchFamily="18" charset="0"/>
                <a:cs typeface="Times New Roman" panose="02020603050405020304" pitchFamily="18" charset="0"/>
              </a:rPr>
              <a:t>manufacturing is a type of layout in which machines are grouped into what is referred to as a cell.</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Groupings </a:t>
            </a:r>
            <a:r>
              <a:rPr lang="en-US" sz="2600" b="0" dirty="0">
                <a:solidFill>
                  <a:srgbClr val="000000"/>
                </a:solidFill>
                <a:latin typeface="Times New Roman" panose="02020603050405020304" pitchFamily="18" charset="0"/>
                <a:cs typeface="Times New Roman" panose="02020603050405020304" pitchFamily="18" charset="0"/>
              </a:rPr>
              <a:t>are determined by the operations needed to perform work for a set of similar items, or part families that require similar processing.</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Cellular </a:t>
            </a:r>
            <a:r>
              <a:rPr lang="en-US" sz="2600" b="0" dirty="0">
                <a:solidFill>
                  <a:srgbClr val="000000"/>
                </a:solidFill>
                <a:latin typeface="Times New Roman" panose="02020603050405020304" pitchFamily="18" charset="0"/>
                <a:cs typeface="Times New Roman" panose="02020603050405020304" pitchFamily="18" charset="0"/>
              </a:rPr>
              <a:t>layout provides faster processing time, less material handling, less work-in- process inventory, and reduced setup time.</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Used </a:t>
            </a:r>
            <a:r>
              <a:rPr lang="en-US" sz="2600" b="0" dirty="0">
                <a:solidFill>
                  <a:srgbClr val="000000"/>
                </a:solidFill>
                <a:latin typeface="Times New Roman" panose="02020603050405020304" pitchFamily="18" charset="0"/>
                <a:cs typeface="Times New Roman" panose="02020603050405020304" pitchFamily="18" charset="0"/>
              </a:rPr>
              <a:t>when the operations system must handle a moderate variety of products in moderate </a:t>
            </a:r>
            <a:r>
              <a:rPr lang="en-US" sz="2600" b="0" dirty="0" smtClean="0">
                <a:solidFill>
                  <a:srgbClr val="000000"/>
                </a:solidFill>
                <a:latin typeface="Times New Roman" panose="02020603050405020304" pitchFamily="18" charset="0"/>
                <a:cs typeface="Times New Roman" panose="02020603050405020304" pitchFamily="18" charset="0"/>
              </a:rPr>
              <a:t>volumes</a:t>
            </a: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655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Layout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8</a:t>
            </a:fld>
            <a:endParaRPr lang="en-US" dirty="0"/>
          </a:p>
        </p:txBody>
      </p:sp>
      <p:sp>
        <p:nvSpPr>
          <p:cNvPr id="5" name="Content Placeholder 4"/>
          <p:cNvSpPr>
            <a:spLocks noGrp="1"/>
          </p:cNvSpPr>
          <p:nvPr>
            <p:ph idx="1"/>
          </p:nvPr>
        </p:nvSpPr>
        <p:spPr>
          <a:xfrm>
            <a:off x="35256" y="685800"/>
            <a:ext cx="9032544" cy="5611504"/>
          </a:xfrm>
        </p:spPr>
        <p:txBody>
          <a:bodyPr>
            <a:normAutofit fontScale="77500" lnSpcReduction="20000"/>
          </a:bodyPr>
          <a:lstStyle/>
          <a:p>
            <a:pPr marL="617220" indent="-457200" algn="just">
              <a:lnSpc>
                <a:spcPct val="150000"/>
              </a:lnSpc>
              <a:buClrTx/>
              <a:buFont typeface="Arial" panose="020B0604020202020204" pitchFamily="34" charset="0"/>
              <a:buChar char="•"/>
            </a:pPr>
            <a:r>
              <a:rPr lang="en-US" sz="2900" dirty="0">
                <a:solidFill>
                  <a:srgbClr val="000000"/>
                </a:solidFill>
                <a:latin typeface="Times New Roman" panose="02020603050405020304" pitchFamily="18" charset="0"/>
                <a:cs typeface="Times New Roman" panose="02020603050405020304" pitchFamily="18" charset="0"/>
              </a:rPr>
              <a:t>Fixed-Position Layouts: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In </a:t>
            </a:r>
            <a:r>
              <a:rPr lang="en-US" sz="2600" b="0" dirty="0">
                <a:solidFill>
                  <a:srgbClr val="000000"/>
                </a:solidFill>
                <a:latin typeface="Times New Roman" panose="02020603050405020304" pitchFamily="18" charset="0"/>
                <a:cs typeface="Times New Roman" panose="02020603050405020304" pitchFamily="18" charset="0"/>
              </a:rPr>
              <a:t>fixed-position layouts, the materials or major components remain in a fixed position, and workers, materials, and equipment are moved as needed.</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Fixed-position </a:t>
            </a:r>
            <a:r>
              <a:rPr lang="en-US" sz="2600" b="0" dirty="0">
                <a:solidFill>
                  <a:srgbClr val="000000"/>
                </a:solidFill>
                <a:latin typeface="Times New Roman" panose="02020603050405020304" pitchFamily="18" charset="0"/>
                <a:cs typeface="Times New Roman" panose="02020603050405020304" pitchFamily="18" charset="0"/>
              </a:rPr>
              <a:t>layout is used when product is very bulky, heavy or </a:t>
            </a:r>
            <a:r>
              <a:rPr lang="en-US" sz="2600" b="0" dirty="0" smtClean="0">
                <a:solidFill>
                  <a:srgbClr val="000000"/>
                </a:solidFill>
                <a:latin typeface="Times New Roman" panose="02020603050405020304" pitchFamily="18" charset="0"/>
                <a:cs typeface="Times New Roman" panose="02020603050405020304" pitchFamily="18" charset="0"/>
              </a:rPr>
              <a:t>fragile </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Fixed-position </a:t>
            </a:r>
            <a:r>
              <a:rPr lang="en-US" sz="2600" b="0" dirty="0">
                <a:solidFill>
                  <a:srgbClr val="000000"/>
                </a:solidFill>
                <a:latin typeface="Times New Roman" panose="02020603050405020304" pitchFamily="18" charset="0"/>
                <a:cs typeface="Times New Roman" panose="02020603050405020304" pitchFamily="18" charset="0"/>
              </a:rPr>
              <a:t>layouts are used in large construction projects (buildings, power plants, and dams), shipbuilding and production of large aircraft and space mission rockets.</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Fixed-position </a:t>
            </a:r>
            <a:r>
              <a:rPr lang="en-US" sz="2600" b="0" dirty="0">
                <a:solidFill>
                  <a:srgbClr val="000000"/>
                </a:solidFill>
                <a:latin typeface="Times New Roman" panose="02020603050405020304" pitchFamily="18" charset="0"/>
                <a:cs typeface="Times New Roman" panose="02020603050405020304" pitchFamily="18" charset="0"/>
              </a:rPr>
              <a:t>layouts are widely used for farming, firefighting, road building, home building, remodeling and repair.</a:t>
            </a:r>
          </a:p>
          <a:p>
            <a:pPr marL="617220" indent="-457200" algn="just">
              <a:lnSpc>
                <a:spcPct val="150000"/>
              </a:lnSpc>
              <a:buClrTx/>
            </a:pP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713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Layout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9</a:t>
            </a:fld>
            <a:endParaRPr lang="en-US" dirty="0"/>
          </a:p>
        </p:txBody>
      </p:sp>
      <p:sp>
        <p:nvSpPr>
          <p:cNvPr id="5" name="Content Placeholder 4"/>
          <p:cNvSpPr>
            <a:spLocks noGrp="1"/>
          </p:cNvSpPr>
          <p:nvPr>
            <p:ph idx="1"/>
          </p:nvPr>
        </p:nvSpPr>
        <p:spPr>
          <a:xfrm>
            <a:off x="35256" y="685800"/>
            <a:ext cx="9032544" cy="5611504"/>
          </a:xfrm>
        </p:spPr>
        <p:txBody>
          <a:bodyPr>
            <a:normAutofit fontScale="77500" lnSpcReduction="20000"/>
          </a:bodyPr>
          <a:lstStyle/>
          <a:p>
            <a:pPr marL="617220" indent="-457200" algn="just">
              <a:lnSpc>
                <a:spcPct val="150000"/>
              </a:lnSpc>
              <a:buClrTx/>
              <a:buFont typeface="Arial" panose="020B0604020202020204" pitchFamily="34" charset="0"/>
              <a:buChar char="•"/>
            </a:pPr>
            <a:r>
              <a:rPr lang="en-US" sz="2900" dirty="0">
                <a:solidFill>
                  <a:srgbClr val="000000"/>
                </a:solidFill>
                <a:latin typeface="Times New Roman" panose="02020603050405020304" pitchFamily="18" charset="0"/>
                <a:cs typeface="Times New Roman" panose="02020603050405020304" pitchFamily="18" charset="0"/>
              </a:rPr>
              <a:t>Hybrid (mixed) Layouts: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Actually</a:t>
            </a:r>
            <a:r>
              <a:rPr lang="en-US" sz="2600" b="0" dirty="0">
                <a:solidFill>
                  <a:srgbClr val="000000"/>
                </a:solidFill>
                <a:latin typeface="Times New Roman" panose="02020603050405020304" pitchFamily="18" charset="0"/>
                <a:cs typeface="Times New Roman" panose="02020603050405020304" pitchFamily="18" charset="0"/>
              </a:rPr>
              <a:t>, most manufacturing facilities use a combination of layout types.</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An </a:t>
            </a:r>
            <a:r>
              <a:rPr lang="en-US" sz="2600" b="0" dirty="0">
                <a:solidFill>
                  <a:srgbClr val="000000"/>
                </a:solidFill>
                <a:latin typeface="Times New Roman" panose="02020603050405020304" pitchFamily="18" charset="0"/>
                <a:cs typeface="Times New Roman" panose="02020603050405020304" pitchFamily="18" charset="0"/>
              </a:rPr>
              <a:t>example of a hybrid layout is where departments are arranged according to the types of processes but the products flow through on a product layout.</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For </a:t>
            </a:r>
            <a:r>
              <a:rPr lang="en-US" sz="2600" b="0" dirty="0">
                <a:solidFill>
                  <a:srgbClr val="000000"/>
                </a:solidFill>
                <a:latin typeface="Times New Roman" panose="02020603050405020304" pitchFamily="18" charset="0"/>
                <a:cs typeface="Times New Roman" panose="02020603050405020304" pitchFamily="18" charset="0"/>
              </a:rPr>
              <a:t>instance, supermarket layouts are fundamentally of a process nature, and however we find most use fixed-path material-handling devices such as roller-type conveyors both in the stockroom and at checkouts, and belt-type conveyors at the cash registers.</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Hospitals </a:t>
            </a:r>
            <a:r>
              <a:rPr lang="en-US" sz="2600" b="0" dirty="0">
                <a:solidFill>
                  <a:srgbClr val="000000"/>
                </a:solidFill>
                <a:latin typeface="Times New Roman" panose="02020603050405020304" pitchFamily="18" charset="0"/>
                <a:cs typeface="Times New Roman" panose="02020603050405020304" pitchFamily="18" charset="0"/>
              </a:rPr>
              <a:t>also use the basic process arrangement, although frequently patient care involves more of a fixed-position approach, in which nurses, doctors, medicines, and special equipment are brought to the patient</a:t>
            </a:r>
            <a:r>
              <a:rPr lang="en-US" sz="2600" b="0" dirty="0" smtClean="0">
                <a:solidFill>
                  <a:srgbClr val="000000"/>
                </a:solidFill>
                <a:latin typeface="Times New Roman" panose="02020603050405020304" pitchFamily="18" charset="0"/>
                <a:cs typeface="Times New Roman" panose="02020603050405020304" pitchFamily="18" charset="0"/>
              </a:rPr>
              <a:t>.</a:t>
            </a:r>
            <a:endParaRPr lang="en-US" sz="2600" b="0" dirty="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924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1834</Words>
  <Application>Microsoft Office PowerPoint</Application>
  <PresentationFormat>On-screen Show (4:3)</PresentationFormat>
  <Paragraphs>162</Paragraphs>
  <Slides>19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plant layout and its types</vt:lpstr>
      <vt:lpstr>plant layout and its types</vt:lpstr>
      <vt:lpstr>Types of Layout</vt:lpstr>
      <vt:lpstr>Types of Layout</vt:lpstr>
      <vt:lpstr>Types of Layout</vt:lpstr>
      <vt:lpstr>Types of Layout</vt:lpstr>
      <vt:lpstr>Types of Layout</vt:lpstr>
      <vt:lpstr>List and explain factors affecting plant layout.</vt:lpstr>
      <vt:lpstr>List and explain factors affecting plant layout.</vt:lpstr>
      <vt:lpstr>List and explain factors affecting plant layout.</vt:lpstr>
      <vt:lpstr>List and explain factors affecting plant layout.</vt:lpstr>
      <vt:lpstr>Define plant location and factors affecting plant location..</vt:lpstr>
      <vt:lpstr>Factors affecting plant location.</vt:lpstr>
      <vt:lpstr>Factors affecting plant location.</vt:lpstr>
      <vt:lpstr>Factors affecting plant location.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740</cp:revision>
  <dcterms:created xsi:type="dcterms:W3CDTF">2006-08-16T00:00:00Z</dcterms:created>
  <dcterms:modified xsi:type="dcterms:W3CDTF">2021-06-01T08:02:05Z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