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Lst>
  <p:notesMasterIdLst>
    <p:notesMasterId r:id="rId21"/>
  </p:notesMasterIdLst>
  <p:handoutMasterIdLst>
    <p:handoutMasterId r:id="rId22"/>
  </p:handoutMasterIdLst>
  <p:sldIdLst>
    <p:sldId id="291" r:id="rId4"/>
    <p:sldId id="259" r:id="rId5"/>
    <p:sldId id="297" r:id="rId6"/>
    <p:sldId id="327" r:id="rId7"/>
    <p:sldId id="298" r:id="rId8"/>
    <p:sldId id="328" r:id="rId9"/>
    <p:sldId id="329" r:id="rId10"/>
    <p:sldId id="330" r:id="rId11"/>
    <p:sldId id="331" r:id="rId12"/>
    <p:sldId id="332" r:id="rId13"/>
    <p:sldId id="333" r:id="rId14"/>
    <p:sldId id="334" r:id="rId15"/>
    <p:sldId id="335" r:id="rId16"/>
    <p:sldId id="336" r:id="rId17"/>
    <p:sldId id="337" r:id="rId18"/>
    <p:sldId id="290"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AE8"/>
    <a:srgbClr val="8238BA"/>
    <a:srgbClr val="026AD4"/>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42" d="100"/>
          <a:sy n="42" d="100"/>
        </p:scale>
        <p:origin x="1194" y="36"/>
      </p:cViewPr>
      <p:guideLst>
        <p:guide orient="horz" pos="2160"/>
        <p:guide pos="2867"/>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6/4/2021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6/4/2021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175" indent="-182880">
              <a:buFont typeface="Wingdings" panose="05000000000000000000" pitchFamily="2" charset="2"/>
              <a:buChar char="Ø"/>
              <a:defRPr/>
            </a:lvl2pPr>
            <a:lvl3pPr marL="567055"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t>6/4/2021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295"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295"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295" lvl="1" indent="0" algn="ctr">
              <a:buNone/>
            </a:pPr>
            <a:endParaRPr lang="en-US" sz="2800" dirty="0" smtClean="0">
              <a:latin typeface="Times New Roman" panose="02020603050405020304" pitchFamily="18" charset="0"/>
              <a:cs typeface="Times New Roman" panose="02020603050405020304" pitchFamily="18" charset="0"/>
            </a:endParaRPr>
          </a:p>
          <a:p>
            <a:pPr marL="201295" lvl="1" indent="0" algn="ctr">
              <a:buNone/>
            </a:pPr>
            <a:r>
              <a:rPr lang="en-US" sz="2800" dirty="0" smtClean="0">
                <a:latin typeface="Times New Roman" panose="02020603050405020304" pitchFamily="18" charset="0"/>
                <a:cs typeface="Times New Roman" panose="02020603050405020304" pitchFamily="18" charset="0"/>
              </a:rPr>
              <a:t>Lecture # </a:t>
            </a:r>
            <a:r>
              <a:rPr lang="en-US" sz="2800" dirty="0" smtClean="0">
                <a:latin typeface="Times New Roman" panose="02020603050405020304" pitchFamily="18" charset="0"/>
                <a:cs typeface="Times New Roman" panose="02020603050405020304" pitchFamily="18" charset="0"/>
              </a:rPr>
              <a:t>24</a:t>
            </a:r>
            <a:endParaRPr lang="en-US" sz="2800" dirty="0" smtClean="0">
              <a:latin typeface="Times New Roman" panose="02020603050405020304" pitchFamily="18" charset="0"/>
              <a:cs typeface="Times New Roman" panose="02020603050405020304" pitchFamily="18" charset="0"/>
            </a:endParaRPr>
          </a:p>
          <a:p>
            <a:pPr marL="201295" lvl="1" indent="0">
              <a:buNone/>
            </a:pPr>
            <a:endParaRPr lang="en-US" dirty="0" smtClean="0"/>
          </a:p>
          <a:p>
            <a:pPr marL="201295" lvl="1" indent="0" algn="ctr">
              <a:buNone/>
            </a:pPr>
            <a:r>
              <a:rPr lang="en-US" dirty="0" smtClean="0">
                <a:latin typeface="Times New Roman" panose="02020603050405020304" pitchFamily="18" charset="0"/>
                <a:cs typeface="Times New Roman" panose="02020603050405020304" pitchFamily="18" charset="0"/>
              </a:rPr>
              <a:t>By</a:t>
            </a:r>
          </a:p>
          <a:p>
            <a:pPr marL="201295" lvl="1" indent="0" algn="ctr">
              <a:buNone/>
            </a:pPr>
            <a:r>
              <a:rPr lang="en-US" dirty="0" smtClean="0">
                <a:latin typeface="Times New Roman" panose="02020603050405020304" pitchFamily="18" charset="0"/>
                <a:cs typeface="Times New Roman" panose="02020603050405020304" pitchFamily="18" charset="0"/>
              </a:rPr>
              <a:t>ISLAM ZADA</a:t>
            </a:r>
          </a:p>
          <a:p>
            <a:pPr marL="201295" lvl="1" indent="0">
              <a:buNone/>
            </a:pPr>
            <a:endParaRPr lang="en-US" dirty="0" smtClean="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295"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Explain manpower planning process</a:t>
            </a:r>
          </a:p>
        </p:txBody>
      </p:sp>
      <p:sp>
        <p:nvSpPr>
          <p:cNvPr id="4" name="Slide Number Placeholder 3"/>
          <p:cNvSpPr>
            <a:spLocks noGrp="1"/>
          </p:cNvSpPr>
          <p:nvPr>
            <p:ph type="sldNum" sz="quarter" idx="4"/>
          </p:nvPr>
        </p:nvSpPr>
        <p:spPr/>
        <p:txBody>
          <a:bodyPr/>
          <a:lstStyle/>
          <a:p>
            <a:fld id="{B6F15528-21DE-4FAA-801E-634DDDAF4B2B}" type="slidenum">
              <a:rPr lang="en-US" smtClean="0"/>
              <a:t>10</a:t>
            </a:fld>
            <a:endParaRPr lang="en-US" dirty="0"/>
          </a:p>
        </p:txBody>
      </p:sp>
      <p:sp>
        <p:nvSpPr>
          <p:cNvPr id="5" name="Content Placeholder 4"/>
          <p:cNvSpPr>
            <a:spLocks noGrp="1"/>
          </p:cNvSpPr>
          <p:nvPr>
            <p:ph idx="1"/>
          </p:nvPr>
        </p:nvSpPr>
        <p:spPr>
          <a:xfrm>
            <a:off x="35256" y="685800"/>
            <a:ext cx="9032544" cy="5611504"/>
          </a:xfrm>
        </p:spPr>
        <p:txBody>
          <a:bodyPr>
            <a:normAutofit fontScale="62500" lnSpcReduction="20000"/>
          </a:bodyPr>
          <a:lstStyle/>
          <a:p>
            <a:pPr marL="160020" indent="0" algn="just">
              <a:lnSpc>
                <a:spcPct val="150000"/>
              </a:lnSpc>
              <a:buClrTx/>
              <a:buNone/>
            </a:pPr>
            <a:r>
              <a:rPr lang="en-US" sz="3400" dirty="0" smtClean="0">
                <a:solidFill>
                  <a:srgbClr val="000000"/>
                </a:solidFill>
                <a:latin typeface="Times New Roman" panose="02020603050405020304" pitchFamily="18" charset="0"/>
                <a:cs typeface="Times New Roman" panose="02020603050405020304" pitchFamily="18" charset="0"/>
              </a:rPr>
              <a:t>3.  Developing </a:t>
            </a:r>
            <a:r>
              <a:rPr lang="en-US" sz="3400" dirty="0">
                <a:solidFill>
                  <a:srgbClr val="000000"/>
                </a:solidFill>
                <a:latin typeface="Times New Roman" panose="02020603050405020304" pitchFamily="18" charset="0"/>
                <a:cs typeface="Times New Roman" panose="02020603050405020304" pitchFamily="18" charset="0"/>
              </a:rPr>
              <a:t>employment </a:t>
            </a:r>
            <a:r>
              <a:rPr lang="en-US" sz="3400" dirty="0" smtClean="0">
                <a:solidFill>
                  <a:srgbClr val="000000"/>
                </a:solidFill>
                <a:latin typeface="Times New Roman" panose="02020603050405020304" pitchFamily="18" charset="0"/>
                <a:cs typeface="Times New Roman" panose="02020603050405020304" pitchFamily="18" charset="0"/>
              </a:rPr>
              <a:t>programs: </a:t>
            </a:r>
          </a:p>
          <a:p>
            <a:pPr marL="617220" indent="-457200" algn="just">
              <a:lnSpc>
                <a:spcPct val="150000"/>
              </a:lnSpc>
              <a:buClrTx/>
            </a:pPr>
            <a:r>
              <a:rPr lang="en-US" sz="3300" b="0" dirty="0" smtClean="0">
                <a:solidFill>
                  <a:srgbClr val="000000"/>
                </a:solidFill>
                <a:latin typeface="Times New Roman" panose="02020603050405020304" pitchFamily="18" charset="0"/>
                <a:cs typeface="Times New Roman" panose="02020603050405020304" pitchFamily="18" charset="0"/>
              </a:rPr>
              <a:t>Once </a:t>
            </a:r>
            <a:r>
              <a:rPr lang="en-US" sz="3300" b="0" dirty="0">
                <a:solidFill>
                  <a:srgbClr val="000000"/>
                </a:solidFill>
                <a:latin typeface="Times New Roman" panose="02020603050405020304" pitchFamily="18" charset="0"/>
                <a:cs typeface="Times New Roman" panose="02020603050405020304" pitchFamily="18" charset="0"/>
              </a:rPr>
              <a:t>the current inventory is compared with future forecasts, the employment programs can be framed and developed accordingly, which will include recruitment, selection procedures and placement plans</a:t>
            </a:r>
            <a:r>
              <a:rPr lang="en-US" sz="3300" b="0" dirty="0" smtClean="0">
                <a:solidFill>
                  <a:srgbClr val="000000"/>
                </a:solidFill>
                <a:latin typeface="Times New Roman" panose="02020603050405020304" pitchFamily="18" charset="0"/>
                <a:cs typeface="Times New Roman" panose="02020603050405020304" pitchFamily="18" charset="0"/>
              </a:rPr>
              <a:t>.</a:t>
            </a:r>
            <a:endParaRPr lang="en-US" sz="3300" b="0" dirty="0">
              <a:solidFill>
                <a:srgbClr val="000000"/>
              </a:solidFill>
              <a:latin typeface="Times New Roman" panose="02020603050405020304" pitchFamily="18" charset="0"/>
              <a:cs typeface="Times New Roman" panose="02020603050405020304" pitchFamily="18" charset="0"/>
            </a:endParaRPr>
          </a:p>
          <a:p>
            <a:pPr marL="269875" lvl="1" indent="0" algn="just">
              <a:lnSpc>
                <a:spcPct val="150000"/>
              </a:lnSpc>
              <a:buClrTx/>
              <a:buNone/>
            </a:pPr>
            <a:r>
              <a:rPr lang="en-US" sz="3400" b="1"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4. Design </a:t>
            </a:r>
            <a:r>
              <a:rPr lang="en-US" sz="3400"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training programs:</a:t>
            </a:r>
          </a:p>
          <a:p>
            <a:pPr marL="727075" lvl="1" indent="-457200" algn="just">
              <a:lnSpc>
                <a:spcPct val="150000"/>
              </a:lnSpc>
              <a:buClrTx/>
              <a:buFont typeface="Wingdings" panose="05000000000000000000" pitchFamily="2" charset="2"/>
              <a:buChar char="Ø"/>
            </a:pPr>
            <a:r>
              <a:rPr lang="en-US" sz="34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These </a:t>
            </a:r>
            <a:r>
              <a:rPr lang="en-US" sz="34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will be based upon extent of diversification, expansion plans, development programs etc. </a:t>
            </a:r>
            <a:endParaRPr lang="en-US" sz="34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727075" lvl="1" indent="-457200" algn="just">
              <a:lnSpc>
                <a:spcPct val="150000"/>
              </a:lnSpc>
              <a:buClrTx/>
              <a:buFont typeface="Wingdings" panose="05000000000000000000" pitchFamily="2" charset="2"/>
              <a:buChar char="Ø"/>
            </a:pPr>
            <a:r>
              <a:rPr lang="en-US" sz="34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Training </a:t>
            </a:r>
            <a:r>
              <a:rPr lang="en-US" sz="34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programs depend upon the extent of improvement in technology and advancement to take place. </a:t>
            </a:r>
            <a:endParaRPr lang="en-US" sz="34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endParaRPr>
          </a:p>
          <a:p>
            <a:pPr marL="727075" lvl="1" indent="-457200" algn="just">
              <a:lnSpc>
                <a:spcPct val="150000"/>
              </a:lnSpc>
              <a:buClrTx/>
              <a:buFont typeface="Wingdings" panose="05000000000000000000" pitchFamily="2" charset="2"/>
              <a:buChar char="Ø"/>
            </a:pPr>
            <a:r>
              <a:rPr lang="en-US" sz="34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It </a:t>
            </a:r>
            <a:r>
              <a:rPr lang="en-US" sz="34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is also done to improve upon the skills, capabilities, knowledge of the workers</a:t>
            </a:r>
          </a:p>
        </p:txBody>
      </p:sp>
    </p:spTree>
    <p:extLst>
      <p:ext uri="{BB962C8B-B14F-4D97-AF65-F5344CB8AC3E}">
        <p14:creationId xmlns:p14="http://schemas.microsoft.com/office/powerpoint/2010/main" val="138814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Sources </a:t>
            </a:r>
            <a:r>
              <a:rPr lang="en-US" i="1" dirty="0"/>
              <a:t>of </a:t>
            </a:r>
            <a:r>
              <a:rPr lang="en-US" i="1" dirty="0" smtClean="0"/>
              <a:t>Recruitment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11</a:t>
            </a:fld>
            <a:endParaRPr lang="en-US" dirty="0"/>
          </a:p>
        </p:txBody>
      </p:sp>
      <p:sp>
        <p:nvSpPr>
          <p:cNvPr id="5" name="Content Placeholder 4"/>
          <p:cNvSpPr>
            <a:spLocks noGrp="1"/>
          </p:cNvSpPr>
          <p:nvPr>
            <p:ph idx="1"/>
          </p:nvPr>
        </p:nvSpPr>
        <p:spPr>
          <a:xfrm>
            <a:off x="35256" y="609600"/>
            <a:ext cx="9032544" cy="6172200"/>
          </a:xfrm>
        </p:spPr>
        <p:txBody>
          <a:bodyPr>
            <a:noAutofit/>
          </a:bodyPr>
          <a:lstStyle/>
          <a:p>
            <a:pPr marL="160020" indent="0" algn="just">
              <a:lnSpc>
                <a:spcPct val="150000"/>
              </a:lnSpc>
              <a:buClrTx/>
              <a:buNone/>
            </a:pPr>
            <a:r>
              <a:rPr lang="en-US" sz="1600" dirty="0">
                <a:solidFill>
                  <a:srgbClr val="000000"/>
                </a:solidFill>
                <a:latin typeface="Times New Roman" panose="02020603050405020304" pitchFamily="18" charset="0"/>
                <a:cs typeface="Times New Roman" panose="02020603050405020304" pitchFamily="18" charset="0"/>
              </a:rPr>
              <a:t>1. Internal sources of Recruitment</a:t>
            </a:r>
            <a:r>
              <a:rPr lang="en-US" sz="1600" dirty="0" smtClean="0">
                <a:solidFill>
                  <a:srgbClr val="000000"/>
                </a:solidFill>
                <a:latin typeface="Times New Roman" panose="02020603050405020304" pitchFamily="18" charset="0"/>
                <a:cs typeface="Times New Roman" panose="02020603050405020304" pitchFamily="18" charset="0"/>
              </a:rPr>
              <a:t>: </a:t>
            </a:r>
          </a:p>
          <a:p>
            <a:pPr marL="909955" lvl="2"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Present </a:t>
            </a:r>
            <a:r>
              <a:rPr lang="en-US" sz="1600" b="0" dirty="0">
                <a:solidFill>
                  <a:srgbClr val="000000"/>
                </a:solidFill>
                <a:latin typeface="Times New Roman" panose="02020603050405020304" pitchFamily="18" charset="0"/>
                <a:cs typeface="Times New Roman" panose="02020603050405020304" pitchFamily="18" charset="0"/>
              </a:rPr>
              <a:t>Permanent </a:t>
            </a:r>
            <a:r>
              <a:rPr lang="en-US" sz="1600" b="0" dirty="0" smtClean="0">
                <a:solidFill>
                  <a:srgbClr val="000000"/>
                </a:solidFill>
                <a:latin typeface="Times New Roman" panose="02020603050405020304" pitchFamily="18" charset="0"/>
                <a:cs typeface="Times New Roman" panose="02020603050405020304" pitchFamily="18" charset="0"/>
              </a:rPr>
              <a:t>Employees, </a:t>
            </a:r>
            <a:r>
              <a:rPr lang="en-US" sz="1600" dirty="0" smtClean="0">
                <a:solidFill>
                  <a:srgbClr val="000000"/>
                </a:solidFill>
                <a:latin typeface="Times New Roman" panose="02020603050405020304" pitchFamily="18" charset="0"/>
                <a:cs typeface="Times New Roman" panose="02020603050405020304" pitchFamily="18" charset="0"/>
              </a:rPr>
              <a:t>Present </a:t>
            </a:r>
            <a:r>
              <a:rPr lang="en-US" sz="1600" dirty="0">
                <a:solidFill>
                  <a:srgbClr val="000000"/>
                </a:solidFill>
                <a:latin typeface="Times New Roman" panose="02020603050405020304" pitchFamily="18" charset="0"/>
                <a:cs typeface="Times New Roman" panose="02020603050405020304" pitchFamily="18" charset="0"/>
              </a:rPr>
              <a:t>temporary/casual </a:t>
            </a:r>
            <a:r>
              <a:rPr lang="en-US" sz="1600" dirty="0" smtClean="0">
                <a:solidFill>
                  <a:srgbClr val="000000"/>
                </a:solidFill>
                <a:latin typeface="Times New Roman" panose="02020603050405020304" pitchFamily="18" charset="0"/>
                <a:cs typeface="Times New Roman" panose="02020603050405020304" pitchFamily="18" charset="0"/>
              </a:rPr>
              <a:t>Employees</a:t>
            </a:r>
          </a:p>
          <a:p>
            <a:pPr marL="909955" lvl="2" indent="-457200" algn="just">
              <a:lnSpc>
                <a:spcPct val="150000"/>
              </a:lnSpc>
              <a:buClrTx/>
            </a:pPr>
            <a:r>
              <a:rPr lang="en-US" sz="1600" dirty="0" smtClean="0">
                <a:solidFill>
                  <a:srgbClr val="000000"/>
                </a:solidFill>
                <a:latin typeface="Times New Roman" panose="02020603050405020304" pitchFamily="18" charset="0"/>
                <a:cs typeface="Times New Roman" panose="02020603050405020304" pitchFamily="18" charset="0"/>
              </a:rPr>
              <a:t>Retrenched </a:t>
            </a:r>
            <a:r>
              <a:rPr lang="en-US" sz="1600" dirty="0">
                <a:solidFill>
                  <a:srgbClr val="000000"/>
                </a:solidFill>
                <a:latin typeface="Times New Roman" panose="02020603050405020304" pitchFamily="18" charset="0"/>
                <a:cs typeface="Times New Roman" panose="02020603050405020304" pitchFamily="18" charset="0"/>
              </a:rPr>
              <a:t>or Retired </a:t>
            </a:r>
            <a:r>
              <a:rPr lang="en-US" sz="1600" dirty="0" smtClean="0">
                <a:solidFill>
                  <a:srgbClr val="000000"/>
                </a:solidFill>
                <a:latin typeface="Times New Roman" panose="02020603050405020304" pitchFamily="18" charset="0"/>
                <a:cs typeface="Times New Roman" panose="02020603050405020304" pitchFamily="18" charset="0"/>
              </a:rPr>
              <a:t>Employees</a:t>
            </a:r>
          </a:p>
          <a:p>
            <a:pPr marL="909955" lvl="2" indent="-457200" algn="just">
              <a:lnSpc>
                <a:spcPct val="150000"/>
              </a:lnSpc>
              <a:buClrTx/>
            </a:pPr>
            <a:r>
              <a:rPr lang="en-US" sz="1600" dirty="0">
                <a:solidFill>
                  <a:srgbClr val="000000"/>
                </a:solidFill>
                <a:latin typeface="Times New Roman" panose="02020603050405020304" pitchFamily="18" charset="0"/>
                <a:cs typeface="Times New Roman" panose="02020603050405020304" pitchFamily="18" charset="0"/>
              </a:rPr>
              <a:t>	Dependents of Deceased, Disabled, retired and present </a:t>
            </a:r>
            <a:r>
              <a:rPr lang="en-US" sz="1600" dirty="0" smtClean="0">
                <a:solidFill>
                  <a:srgbClr val="000000"/>
                </a:solidFill>
                <a:latin typeface="Times New Roman" panose="02020603050405020304" pitchFamily="18" charset="0"/>
                <a:cs typeface="Times New Roman" panose="02020603050405020304" pitchFamily="18" charset="0"/>
              </a:rPr>
              <a:t>employees</a:t>
            </a:r>
          </a:p>
          <a:p>
            <a:pPr marL="909955" lvl="2" indent="-457200" algn="just">
              <a:lnSpc>
                <a:spcPct val="150000"/>
              </a:lnSpc>
              <a:buClrTx/>
            </a:pPr>
            <a:r>
              <a:rPr lang="en-US" sz="1600" dirty="0">
                <a:solidFill>
                  <a:srgbClr val="000000"/>
                </a:solidFill>
                <a:latin typeface="Times New Roman" panose="02020603050405020304" pitchFamily="18" charset="0"/>
                <a:cs typeface="Times New Roman" panose="02020603050405020304" pitchFamily="18" charset="0"/>
              </a:rPr>
              <a:t>	Employee Referrals</a:t>
            </a:r>
            <a:endParaRPr lang="en-US" sz="1600" b="0" dirty="0">
              <a:solidFill>
                <a:srgbClr val="000000"/>
              </a:solidFill>
              <a:latin typeface="Times New Roman" panose="02020603050405020304" pitchFamily="18" charset="0"/>
              <a:cs typeface="Times New Roman" panose="02020603050405020304" pitchFamily="18" charset="0"/>
            </a:endParaRPr>
          </a:p>
          <a:p>
            <a:pPr marL="269875" lvl="1" indent="0" algn="just">
              <a:lnSpc>
                <a:spcPct val="150000"/>
              </a:lnSpc>
              <a:buClrTx/>
              <a:buNone/>
            </a:pPr>
            <a:r>
              <a:rPr lang="en-US" sz="1600"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2. </a:t>
            </a:r>
            <a:r>
              <a:rPr lang="en-US" sz="1600" b="1"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External </a:t>
            </a:r>
            <a:r>
              <a:rPr lang="en-US" sz="1600" b="1"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sources of Recruitment:</a:t>
            </a:r>
          </a:p>
          <a:p>
            <a:pPr marL="909955" lvl="2" indent="-457200" algn="just">
              <a:lnSpc>
                <a:spcPct val="150000"/>
              </a:lnSpc>
              <a:buClrTx/>
            </a:pP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Campus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Recruitment</a:t>
            </a:r>
          </a:p>
          <a:p>
            <a:pPr marL="909955" lvl="2" indent="-457200" algn="just">
              <a:lnSpc>
                <a:spcPct val="150000"/>
              </a:lnSpc>
              <a:buClrTx/>
            </a:pP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Private Employment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Agencies/Consultants,</a:t>
            </a: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Public Employment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Exchanges</a:t>
            </a:r>
          </a:p>
          <a:p>
            <a:pPr marL="909955" lvl="2" indent="-457200" algn="just">
              <a:lnSpc>
                <a:spcPct val="150000"/>
              </a:lnSpc>
              <a:buClrTx/>
            </a:pP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Professional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Organizations, Data Banks</a:t>
            </a:r>
          </a:p>
          <a:p>
            <a:pPr marL="909955" lvl="2" indent="-457200" algn="just">
              <a:lnSpc>
                <a:spcPct val="150000"/>
              </a:lnSpc>
              <a:buClrTx/>
            </a:pP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Casual Applicants,  Similar Organizations</a:t>
            </a:r>
          </a:p>
          <a:p>
            <a:pPr marL="909955" lvl="2" indent="-457200" algn="just">
              <a:lnSpc>
                <a:spcPct val="150000"/>
              </a:lnSpc>
              <a:buClrTx/>
            </a:pP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Trade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Unions, Walk In,  Consult </a:t>
            </a: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In,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Body Shopping</a:t>
            </a:r>
          </a:p>
          <a:p>
            <a:pPr marL="909955" lvl="2" indent="-457200" algn="just">
              <a:lnSpc>
                <a:spcPct val="150000"/>
              </a:lnSpc>
              <a:buClrTx/>
            </a:pP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Mergers and Acquisitions, </a:t>
            </a:r>
            <a:r>
              <a:rPr lang="en-US" sz="1600" dirty="0" smtClean="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E-recruitment, </a:t>
            </a:r>
            <a:r>
              <a:rPr lang="en-US" sz="16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	Outsourcing</a:t>
            </a:r>
          </a:p>
        </p:txBody>
      </p:sp>
    </p:spTree>
    <p:extLst>
      <p:ext uri="{BB962C8B-B14F-4D97-AF65-F5344CB8AC3E}">
        <p14:creationId xmlns:p14="http://schemas.microsoft.com/office/powerpoint/2010/main" val="345240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Internal sources of Recruitment</a:t>
            </a:r>
          </a:p>
        </p:txBody>
      </p:sp>
      <p:sp>
        <p:nvSpPr>
          <p:cNvPr id="4" name="Slide Number Placeholder 3"/>
          <p:cNvSpPr>
            <a:spLocks noGrp="1"/>
          </p:cNvSpPr>
          <p:nvPr>
            <p:ph type="sldNum" sz="quarter" idx="4"/>
          </p:nvPr>
        </p:nvSpPr>
        <p:spPr/>
        <p:txBody>
          <a:bodyPr/>
          <a:lstStyle/>
          <a:p>
            <a:fld id="{B6F15528-21DE-4FAA-801E-634DDDAF4B2B}" type="slidenum">
              <a:rPr lang="en-US" smtClean="0"/>
              <a:t>12</a:t>
            </a:fld>
            <a:endParaRPr lang="en-US" dirty="0"/>
          </a:p>
        </p:txBody>
      </p:sp>
      <p:sp>
        <p:nvSpPr>
          <p:cNvPr id="5" name="Content Placeholder 4"/>
          <p:cNvSpPr>
            <a:spLocks noGrp="1"/>
          </p:cNvSpPr>
          <p:nvPr>
            <p:ph idx="1"/>
          </p:nvPr>
        </p:nvSpPr>
        <p:spPr>
          <a:xfrm>
            <a:off x="35256" y="789296"/>
            <a:ext cx="9032544" cy="5611504"/>
          </a:xfrm>
        </p:spPr>
        <p:txBody>
          <a:bodyPr>
            <a:normAutofit fontScale="55000" lnSpcReduction="20000"/>
          </a:bodyPr>
          <a:lstStyle/>
          <a:p>
            <a:pPr marL="617220" indent="-457200" algn="just">
              <a:lnSpc>
                <a:spcPct val="150000"/>
              </a:lnSpc>
              <a:buClrTx/>
              <a:buFont typeface="Arial" panose="020B0604020202020204" pitchFamily="34" charset="0"/>
              <a:buChar char="•"/>
            </a:pPr>
            <a:r>
              <a:rPr lang="en-US" sz="3300" dirty="0" smtClean="0">
                <a:solidFill>
                  <a:srgbClr val="000000"/>
                </a:solidFill>
                <a:latin typeface="Times New Roman" panose="02020603050405020304" pitchFamily="18" charset="0"/>
                <a:cs typeface="Times New Roman" panose="02020603050405020304" pitchFamily="18" charset="0"/>
              </a:rPr>
              <a:t>Present </a:t>
            </a:r>
            <a:r>
              <a:rPr lang="en-US" sz="3300" dirty="0">
                <a:solidFill>
                  <a:srgbClr val="000000"/>
                </a:solidFill>
                <a:latin typeface="Times New Roman" panose="02020603050405020304" pitchFamily="18" charset="0"/>
                <a:cs typeface="Times New Roman" panose="02020603050405020304" pitchFamily="18" charset="0"/>
              </a:rPr>
              <a:t>Permanent </a:t>
            </a:r>
            <a:r>
              <a:rPr lang="en-US" sz="3300" dirty="0" smtClean="0">
                <a:solidFill>
                  <a:srgbClr val="000000"/>
                </a:solidFill>
                <a:latin typeface="Times New Roman" panose="02020603050405020304" pitchFamily="18" charset="0"/>
                <a:cs typeface="Times New Roman" panose="02020603050405020304" pitchFamily="18" charset="0"/>
              </a:rPr>
              <a:t>Employees: </a:t>
            </a:r>
            <a:r>
              <a:rPr lang="en-US" sz="3300" b="0" dirty="0">
                <a:solidFill>
                  <a:srgbClr val="000000"/>
                </a:solidFill>
                <a:latin typeface="Times New Roman" panose="02020603050405020304" pitchFamily="18" charset="0"/>
                <a:cs typeface="Times New Roman" panose="02020603050405020304" pitchFamily="18" charset="0"/>
              </a:rPr>
              <a:t>Organizations consider the candidates from this source for higher level of jobs due to availability of most suitable candidates for jobs relatively or equally to external sources, to meet the trade union demands and due to the policy of the organization to motivate the present employees.</a:t>
            </a:r>
          </a:p>
          <a:p>
            <a:pPr marL="617220" indent="-457200" algn="just">
              <a:lnSpc>
                <a:spcPct val="150000"/>
              </a:lnSpc>
              <a:buClrTx/>
              <a:buFont typeface="Arial" panose="020B0604020202020204" pitchFamily="34" charset="0"/>
              <a:buChar char="•"/>
            </a:pPr>
            <a:r>
              <a:rPr lang="en-US" sz="3300" dirty="0">
                <a:solidFill>
                  <a:srgbClr val="000000"/>
                </a:solidFill>
                <a:latin typeface="Times New Roman" panose="02020603050405020304" pitchFamily="18" charset="0"/>
                <a:cs typeface="Times New Roman" panose="02020603050405020304" pitchFamily="18" charset="0"/>
              </a:rPr>
              <a:t>Present temporary/casual Employees: </a:t>
            </a:r>
            <a:r>
              <a:rPr lang="en-US" sz="3300" b="0" dirty="0">
                <a:solidFill>
                  <a:srgbClr val="000000"/>
                </a:solidFill>
                <a:latin typeface="Times New Roman" panose="02020603050405020304" pitchFamily="18" charset="0"/>
                <a:cs typeface="Times New Roman" panose="02020603050405020304" pitchFamily="18" charset="0"/>
              </a:rPr>
              <a:t>Organizations find this source to fill the vacancies relatively at the lower level owing to the availability of suitable candidates or trade union pressures or in order to motivate them on present job.</a:t>
            </a:r>
          </a:p>
          <a:p>
            <a:pPr marL="617220" indent="-457200" algn="just">
              <a:lnSpc>
                <a:spcPct val="150000"/>
              </a:lnSpc>
              <a:buClrTx/>
              <a:buFont typeface="Arial" panose="020B0604020202020204" pitchFamily="34" charset="0"/>
              <a:buChar char="•"/>
            </a:pPr>
            <a:r>
              <a:rPr lang="en-US" sz="3300" dirty="0">
                <a:solidFill>
                  <a:srgbClr val="000000"/>
                </a:solidFill>
                <a:latin typeface="Times New Roman" panose="02020603050405020304" pitchFamily="18" charset="0"/>
                <a:cs typeface="Times New Roman" panose="02020603050405020304" pitchFamily="18" charset="0"/>
              </a:rPr>
              <a:t>Retrenched or Retired Employees: </a:t>
            </a:r>
            <a:r>
              <a:rPr lang="en-US" sz="3300" b="0" dirty="0">
                <a:solidFill>
                  <a:srgbClr val="000000"/>
                </a:solidFill>
                <a:latin typeface="Times New Roman" panose="02020603050405020304" pitchFamily="18" charset="0"/>
                <a:cs typeface="Times New Roman" panose="02020603050405020304" pitchFamily="18" charset="0"/>
              </a:rPr>
              <a:t>Employees retrenched due to lack of work are given employment by the organization due to obligation, trade union pressure etc. Sometimes they are re-employed by the organization as a token of their loyalty to the organization or to postpone some interpersonal conflicts for promotion</a:t>
            </a:r>
            <a:r>
              <a:rPr lang="en-US" sz="3300" b="0" dirty="0" smtClean="0">
                <a:solidFill>
                  <a:srgbClr val="000000"/>
                </a:solidFill>
                <a:latin typeface="Times New Roman" panose="02020603050405020304" pitchFamily="18" charset="0"/>
                <a:cs typeface="Times New Roman" panose="02020603050405020304" pitchFamily="18" charset="0"/>
              </a:rPr>
              <a:t>.</a:t>
            </a:r>
            <a:endParaRPr lang="en-US" sz="33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090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Internal sources of Recruitment</a:t>
            </a:r>
          </a:p>
        </p:txBody>
      </p:sp>
      <p:sp>
        <p:nvSpPr>
          <p:cNvPr id="4" name="Slide Number Placeholder 3"/>
          <p:cNvSpPr>
            <a:spLocks noGrp="1"/>
          </p:cNvSpPr>
          <p:nvPr>
            <p:ph type="sldNum" sz="quarter" idx="4"/>
          </p:nvPr>
        </p:nvSpPr>
        <p:spPr/>
        <p:txBody>
          <a:bodyPr/>
          <a:lstStyle/>
          <a:p>
            <a:fld id="{B6F15528-21DE-4FAA-801E-634DDDAF4B2B}" type="slidenum">
              <a:rPr lang="en-US" smtClean="0"/>
              <a:t>13</a:t>
            </a:fld>
            <a:endParaRPr lang="en-US" dirty="0"/>
          </a:p>
        </p:txBody>
      </p:sp>
      <p:sp>
        <p:nvSpPr>
          <p:cNvPr id="5" name="Content Placeholder 4"/>
          <p:cNvSpPr>
            <a:spLocks noGrp="1"/>
          </p:cNvSpPr>
          <p:nvPr>
            <p:ph idx="1"/>
          </p:nvPr>
        </p:nvSpPr>
        <p:spPr>
          <a:xfrm>
            <a:off x="35256" y="789296"/>
            <a:ext cx="9032544" cy="5611504"/>
          </a:xfrm>
        </p:spPr>
        <p:txBody>
          <a:bodyPr>
            <a:normAutofit lnSpcReduction="10000"/>
          </a:bodyPr>
          <a:lstStyle/>
          <a:p>
            <a:pPr marL="617220" indent="-457200" algn="just">
              <a:lnSpc>
                <a:spcPct val="150000"/>
              </a:lnSpc>
              <a:buClrTx/>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Dependents </a:t>
            </a:r>
            <a:r>
              <a:rPr lang="en-US" sz="2000" dirty="0">
                <a:solidFill>
                  <a:srgbClr val="000000"/>
                </a:solidFill>
                <a:latin typeface="Times New Roman" panose="02020603050405020304" pitchFamily="18" charset="0"/>
                <a:cs typeface="Times New Roman" panose="02020603050405020304" pitchFamily="18" charset="0"/>
              </a:rPr>
              <a:t>of Deceased, Disabled, retired and present employees: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000" b="0" dirty="0" smtClean="0">
                <a:solidFill>
                  <a:srgbClr val="000000"/>
                </a:solidFill>
                <a:latin typeface="Times New Roman" panose="02020603050405020304" pitchFamily="18" charset="0"/>
                <a:cs typeface="Times New Roman" panose="02020603050405020304" pitchFamily="18" charset="0"/>
              </a:rPr>
              <a:t>Some </a:t>
            </a:r>
            <a:r>
              <a:rPr lang="en-US" sz="2000" b="0" dirty="0">
                <a:solidFill>
                  <a:srgbClr val="000000"/>
                </a:solidFill>
                <a:latin typeface="Times New Roman" panose="02020603050405020304" pitchFamily="18" charset="0"/>
                <a:cs typeface="Times New Roman" panose="02020603050405020304" pitchFamily="18" charset="0"/>
              </a:rPr>
              <a:t>organizations function with a view to developing the commitment and loyalty of not only the employee but also his family members.</a:t>
            </a:r>
          </a:p>
          <a:p>
            <a:pPr marL="617220" indent="-457200" algn="just">
              <a:lnSpc>
                <a:spcPct val="150000"/>
              </a:lnSpc>
              <a:buClrTx/>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Employee </a:t>
            </a:r>
            <a:r>
              <a:rPr lang="en-US" sz="2000" dirty="0">
                <a:solidFill>
                  <a:srgbClr val="000000"/>
                </a:solidFill>
                <a:latin typeface="Times New Roman" panose="02020603050405020304" pitchFamily="18" charset="0"/>
                <a:cs typeface="Times New Roman" panose="02020603050405020304" pitchFamily="18" charset="0"/>
              </a:rPr>
              <a:t>Referrals: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solidFill>
                  <a:srgbClr val="000000"/>
                </a:solidFill>
                <a:latin typeface="Times New Roman" panose="02020603050405020304" pitchFamily="18" charset="0"/>
                <a:cs typeface="Times New Roman" panose="02020603050405020304" pitchFamily="18" charset="0"/>
              </a:rPr>
              <a:t>Present </a:t>
            </a:r>
            <a:r>
              <a:rPr lang="en-US" sz="2000" b="0" dirty="0">
                <a:solidFill>
                  <a:srgbClr val="000000"/>
                </a:solidFill>
                <a:latin typeface="Times New Roman" panose="02020603050405020304" pitchFamily="18" charset="0"/>
                <a:cs typeface="Times New Roman" panose="02020603050405020304" pitchFamily="18" charset="0"/>
              </a:rPr>
              <a:t>employees are well aware of the qualifications, attitudes, experience and emotions of their friends and relatives. </a:t>
            </a:r>
            <a:endParaRPr lang="en-US" sz="20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solidFill>
                  <a:srgbClr val="000000"/>
                </a:solidFill>
                <a:latin typeface="Times New Roman" panose="02020603050405020304" pitchFamily="18" charset="0"/>
                <a:cs typeface="Times New Roman" panose="02020603050405020304" pitchFamily="18" charset="0"/>
              </a:rPr>
              <a:t>They </a:t>
            </a:r>
            <a:r>
              <a:rPr lang="en-US" sz="2000" b="0" dirty="0">
                <a:solidFill>
                  <a:srgbClr val="000000"/>
                </a:solidFill>
                <a:latin typeface="Times New Roman" panose="02020603050405020304" pitchFamily="18" charset="0"/>
                <a:cs typeface="Times New Roman" panose="02020603050405020304" pitchFamily="18" charset="0"/>
              </a:rPr>
              <a:t>are also aware of the job requirements and organizational culture of their company. </a:t>
            </a:r>
            <a:endParaRPr lang="en-US" sz="20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solidFill>
                  <a:srgbClr val="000000"/>
                </a:solidFill>
                <a:latin typeface="Times New Roman" panose="02020603050405020304" pitchFamily="18" charset="0"/>
                <a:cs typeface="Times New Roman" panose="02020603050405020304" pitchFamily="18" charset="0"/>
              </a:rPr>
              <a:t>As </a:t>
            </a:r>
            <a:r>
              <a:rPr lang="en-US" sz="2000" b="0" dirty="0">
                <a:solidFill>
                  <a:srgbClr val="000000"/>
                </a:solidFill>
                <a:latin typeface="Times New Roman" panose="02020603050405020304" pitchFamily="18" charset="0"/>
                <a:cs typeface="Times New Roman" panose="02020603050405020304" pitchFamily="18" charset="0"/>
              </a:rPr>
              <a:t>such they can make preliminary judgment regarding the match between the job and their friends and relatives</a:t>
            </a:r>
            <a:r>
              <a:rPr lang="en-US" sz="2000" b="0" dirty="0" smtClean="0">
                <a:solidFill>
                  <a:srgbClr val="000000"/>
                </a:solidFill>
                <a:latin typeface="Times New Roman" panose="02020603050405020304" pitchFamily="18" charset="0"/>
                <a:cs typeface="Times New Roman" panose="02020603050405020304" pitchFamily="18" charset="0"/>
              </a:rPr>
              <a:t>.</a:t>
            </a:r>
            <a:endParaRPr lang="en-US" sz="20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9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External </a:t>
            </a:r>
            <a:r>
              <a:rPr lang="en-US" i="1" dirty="0"/>
              <a:t>sources of Recruitment</a:t>
            </a:r>
          </a:p>
        </p:txBody>
      </p:sp>
      <p:sp>
        <p:nvSpPr>
          <p:cNvPr id="4" name="Slide Number Placeholder 3"/>
          <p:cNvSpPr>
            <a:spLocks noGrp="1"/>
          </p:cNvSpPr>
          <p:nvPr>
            <p:ph type="sldNum" sz="quarter" idx="4"/>
          </p:nvPr>
        </p:nvSpPr>
        <p:spPr/>
        <p:txBody>
          <a:bodyPr/>
          <a:lstStyle/>
          <a:p>
            <a:fld id="{B6F15528-21DE-4FAA-801E-634DDDAF4B2B}" type="slidenum">
              <a:rPr lang="en-US" smtClean="0"/>
              <a:t>14</a:t>
            </a:fld>
            <a:endParaRPr lang="en-US" dirty="0"/>
          </a:p>
        </p:txBody>
      </p:sp>
      <p:sp>
        <p:nvSpPr>
          <p:cNvPr id="5" name="Content Placeholder 4"/>
          <p:cNvSpPr>
            <a:spLocks noGrp="1"/>
          </p:cNvSpPr>
          <p:nvPr>
            <p:ph idx="1"/>
          </p:nvPr>
        </p:nvSpPr>
        <p:spPr>
          <a:xfrm>
            <a:off x="35256" y="789296"/>
            <a:ext cx="9032544" cy="5611504"/>
          </a:xfrm>
        </p:spPr>
        <p:txBody>
          <a:bodyPr>
            <a:noAutofit/>
          </a:bodyPr>
          <a:lstStyle/>
          <a:p>
            <a:pPr marL="617220" indent="-457200" algn="just">
              <a:lnSpc>
                <a:spcPct val="150000"/>
              </a:lnSpc>
              <a:buClrTx/>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Campus </a:t>
            </a:r>
            <a:r>
              <a:rPr lang="en-US" sz="1800" dirty="0">
                <a:solidFill>
                  <a:srgbClr val="000000"/>
                </a:solidFill>
                <a:latin typeface="Times New Roman" panose="02020603050405020304" pitchFamily="18" charset="0"/>
                <a:cs typeface="Times New Roman" panose="02020603050405020304" pitchFamily="18" charset="0"/>
              </a:rPr>
              <a:t>Recruitment: </a:t>
            </a:r>
            <a:endParaRPr lang="en-US" sz="18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These </a:t>
            </a:r>
            <a:r>
              <a:rPr lang="en-US" sz="1800" b="0" dirty="0">
                <a:solidFill>
                  <a:srgbClr val="000000"/>
                </a:solidFill>
                <a:latin typeface="Times New Roman" panose="02020603050405020304" pitchFamily="18" charset="0"/>
                <a:cs typeface="Times New Roman" panose="02020603050405020304" pitchFamily="18" charset="0"/>
              </a:rPr>
              <a:t>candidates are directly recruited by the Company from their college/educational institution.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They </a:t>
            </a:r>
            <a:r>
              <a:rPr lang="en-US" sz="1800" b="0" dirty="0">
                <a:solidFill>
                  <a:srgbClr val="000000"/>
                </a:solidFill>
                <a:latin typeface="Times New Roman" panose="02020603050405020304" pitchFamily="18" charset="0"/>
                <a:cs typeface="Times New Roman" panose="02020603050405020304" pitchFamily="18" charset="0"/>
              </a:rPr>
              <a:t>are inexperienced as far as work experience is concerned.</a:t>
            </a:r>
          </a:p>
          <a:p>
            <a:pPr marL="617220" indent="-457200" algn="just">
              <a:lnSpc>
                <a:spcPct val="150000"/>
              </a:lnSpc>
              <a:buClrTx/>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Private </a:t>
            </a:r>
            <a:r>
              <a:rPr lang="en-US" sz="1800" dirty="0">
                <a:solidFill>
                  <a:srgbClr val="000000"/>
                </a:solidFill>
                <a:latin typeface="Times New Roman" panose="02020603050405020304" pitchFamily="18" charset="0"/>
                <a:cs typeface="Times New Roman" panose="02020603050405020304" pitchFamily="18" charset="0"/>
              </a:rPr>
              <a:t>Employment Agencies/Consultants: </a:t>
            </a:r>
            <a:endParaRPr lang="en-US" sz="18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Public </a:t>
            </a:r>
            <a:r>
              <a:rPr lang="en-US" sz="1800" b="0" dirty="0">
                <a:solidFill>
                  <a:srgbClr val="000000"/>
                </a:solidFill>
                <a:latin typeface="Times New Roman" panose="02020603050405020304" pitchFamily="18" charset="0"/>
                <a:cs typeface="Times New Roman" panose="02020603050405020304" pitchFamily="18" charset="0"/>
              </a:rPr>
              <a:t>employment agencies or consultants like ABC Consultants in India perform recruitment functions on behalf of a client company by charging fees.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Line </a:t>
            </a:r>
            <a:r>
              <a:rPr lang="en-US" sz="1800" b="0" dirty="0">
                <a:solidFill>
                  <a:srgbClr val="000000"/>
                </a:solidFill>
                <a:latin typeface="Times New Roman" panose="02020603050405020304" pitchFamily="18" charset="0"/>
                <a:cs typeface="Times New Roman" panose="02020603050405020304" pitchFamily="18" charset="0"/>
              </a:rPr>
              <a:t>managers are relieved from recruitment functions and can concentrate on operational activities</a:t>
            </a:r>
            <a:r>
              <a:rPr lang="en-US" sz="1800" b="0" dirty="0" smtClean="0">
                <a:solidFill>
                  <a:srgbClr val="000000"/>
                </a:solidFill>
                <a:latin typeface="Times New Roman" panose="02020603050405020304" pitchFamily="18" charset="0"/>
                <a:cs typeface="Times New Roman" panose="02020603050405020304" pitchFamily="18" charset="0"/>
              </a:rPr>
              <a:t>.</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353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Internal sources of Recruitment</a:t>
            </a:r>
          </a:p>
        </p:txBody>
      </p:sp>
      <p:sp>
        <p:nvSpPr>
          <p:cNvPr id="4" name="Slide Number Placeholder 3"/>
          <p:cNvSpPr>
            <a:spLocks noGrp="1"/>
          </p:cNvSpPr>
          <p:nvPr>
            <p:ph type="sldNum" sz="quarter" idx="4"/>
          </p:nvPr>
        </p:nvSpPr>
        <p:spPr/>
        <p:txBody>
          <a:bodyPr/>
          <a:lstStyle/>
          <a:p>
            <a:fld id="{B6F15528-21DE-4FAA-801E-634DDDAF4B2B}" type="slidenum">
              <a:rPr lang="en-US" smtClean="0"/>
              <a:t>15</a:t>
            </a:fld>
            <a:endParaRPr lang="en-US" dirty="0"/>
          </a:p>
        </p:txBody>
      </p:sp>
      <p:sp>
        <p:nvSpPr>
          <p:cNvPr id="5" name="Content Placeholder 4"/>
          <p:cNvSpPr>
            <a:spLocks noGrp="1"/>
          </p:cNvSpPr>
          <p:nvPr>
            <p:ph idx="1"/>
          </p:nvPr>
        </p:nvSpPr>
        <p:spPr>
          <a:xfrm>
            <a:off x="35256" y="789296"/>
            <a:ext cx="9032544" cy="5611504"/>
          </a:xfrm>
        </p:spPr>
        <p:txBody>
          <a:bodyPr>
            <a:noAutofit/>
          </a:bodyPr>
          <a:lstStyle/>
          <a:p>
            <a:pPr marL="617220" indent="-457200" algn="just">
              <a:lnSpc>
                <a:spcPct val="150000"/>
              </a:lnSpc>
              <a:buClrTx/>
              <a:buFont typeface="Arial" panose="020B0604020202020204" pitchFamily="34" charset="0"/>
              <a:buChar char="•"/>
            </a:pPr>
            <a:r>
              <a:rPr lang="en-US" sz="1800" dirty="0" smtClean="0">
                <a:solidFill>
                  <a:srgbClr val="000000"/>
                </a:solidFill>
                <a:latin typeface="Times New Roman" panose="02020603050405020304" pitchFamily="18" charset="0"/>
                <a:cs typeface="Times New Roman" panose="02020603050405020304" pitchFamily="18" charset="0"/>
              </a:rPr>
              <a:t>Public </a:t>
            </a:r>
            <a:r>
              <a:rPr lang="en-US" sz="1800" dirty="0">
                <a:solidFill>
                  <a:srgbClr val="000000"/>
                </a:solidFill>
                <a:latin typeface="Times New Roman" panose="02020603050405020304" pitchFamily="18" charset="0"/>
                <a:cs typeface="Times New Roman" panose="02020603050405020304" pitchFamily="18" charset="0"/>
              </a:rPr>
              <a:t>Employment Exchanges: </a:t>
            </a:r>
            <a:endParaRPr lang="en-US" sz="18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Government set up Public Employment Exchanges in the country to provide information about vacancies to the candidates and to help the organization in finding out suitable candidates</a:t>
            </a:r>
            <a:r>
              <a:rPr lang="en-US" sz="1800" b="0">
                <a:solidFill>
                  <a:srgbClr val="000000"/>
                </a:solidFill>
                <a:latin typeface="Times New Roman" panose="02020603050405020304" pitchFamily="18" charset="0"/>
                <a:cs typeface="Times New Roman" panose="02020603050405020304" pitchFamily="18" charset="0"/>
              </a:rPr>
              <a:t>. </a:t>
            </a:r>
            <a:endParaRPr lang="en-US" sz="1800" b="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800" b="0" smtClean="0">
                <a:solidFill>
                  <a:srgbClr val="000000"/>
                </a:solidFill>
                <a:latin typeface="Times New Roman" panose="02020603050405020304" pitchFamily="18" charset="0"/>
                <a:cs typeface="Times New Roman" panose="02020603050405020304" pitchFamily="18" charset="0"/>
              </a:rPr>
              <a:t>As </a:t>
            </a:r>
            <a:r>
              <a:rPr lang="en-US" sz="1800" b="0" dirty="0">
                <a:solidFill>
                  <a:srgbClr val="000000"/>
                </a:solidFill>
                <a:latin typeface="Times New Roman" panose="02020603050405020304" pitchFamily="18" charset="0"/>
                <a:cs typeface="Times New Roman" panose="02020603050405020304" pitchFamily="18" charset="0"/>
              </a:rPr>
              <a:t>per the Employment Exchange act 1959, makes it obligatory for public sector and private sector enterprises in India to fill certain types of vacancies through public employment exchanges.</a:t>
            </a:r>
          </a:p>
          <a:p>
            <a:pPr marL="617220" indent="-457200" algn="just">
              <a:lnSpc>
                <a:spcPct val="150000"/>
              </a:lnSpc>
              <a:buClrTx/>
            </a:pPr>
            <a:r>
              <a:rPr lang="en-US" sz="1800" b="0" dirty="0" smtClean="0">
                <a:solidFill>
                  <a:srgbClr val="000000"/>
                </a:solidFill>
                <a:latin typeface="Times New Roman" panose="02020603050405020304" pitchFamily="18" charset="0"/>
                <a:cs typeface="Times New Roman" panose="02020603050405020304" pitchFamily="18" charset="0"/>
              </a:rPr>
              <a:t>.</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738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mtClean="0"/>
              <a:t>Mcgraw.Hill.Software_Project_Management_2nd_Edition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a:xfrm>
            <a:off x="3505200" y="838200"/>
            <a:ext cx="5283522" cy="5791200"/>
          </a:xfrm>
        </p:spPr>
        <p:txBody>
          <a:bodyPr>
            <a:normAutofit/>
          </a:bodyPr>
          <a:lstStyle/>
          <a:p>
            <a:endParaRPr lang="en-US" dirty="0" smtClean="0"/>
          </a:p>
          <a:p>
            <a:r>
              <a:rPr lang="en-US" dirty="0"/>
              <a:t>Define HRM (Human Resource Management</a:t>
            </a:r>
            <a:r>
              <a:rPr lang="en-US" dirty="0" smtClean="0"/>
              <a:t>).</a:t>
            </a:r>
          </a:p>
          <a:p>
            <a:r>
              <a:rPr lang="en-US" dirty="0" smtClean="0"/>
              <a:t> </a:t>
            </a:r>
            <a:r>
              <a:rPr lang="en-US" dirty="0"/>
              <a:t>Explain objectives of </a:t>
            </a:r>
            <a:r>
              <a:rPr lang="en-US" dirty="0" smtClean="0"/>
              <a:t>HRM</a:t>
            </a:r>
          </a:p>
          <a:p>
            <a:r>
              <a:rPr lang="en-US" dirty="0"/>
              <a:t>Explain manpower planning </a:t>
            </a:r>
            <a:r>
              <a:rPr lang="en-US" dirty="0" smtClean="0"/>
              <a:t>process</a:t>
            </a:r>
          </a:p>
          <a:p>
            <a:r>
              <a:rPr lang="en-US" dirty="0"/>
              <a:t>List and explain sources of </a:t>
            </a:r>
            <a:r>
              <a:rPr lang="en-US" dirty="0" smtClean="0"/>
              <a:t>recruitment</a:t>
            </a:r>
          </a:p>
          <a:p>
            <a:pPr lvl="1"/>
            <a:r>
              <a:rPr lang="en-US" dirty="0"/>
              <a:t>Internal sources of </a:t>
            </a:r>
            <a:r>
              <a:rPr lang="en-US" dirty="0" smtClean="0"/>
              <a:t>Recruitment</a:t>
            </a:r>
          </a:p>
          <a:p>
            <a:pPr lvl="1"/>
            <a:r>
              <a:rPr lang="en-US" dirty="0" smtClean="0"/>
              <a:t>External </a:t>
            </a:r>
            <a:r>
              <a:rPr lang="en-US" dirty="0"/>
              <a:t>sources of Recruitment:</a:t>
            </a:r>
            <a:endParaRPr lang="en-US" dirty="0" smtClean="0"/>
          </a:p>
          <a:p>
            <a:r>
              <a:rPr lang="en-US" dirty="0"/>
              <a:t>Explain process (steps) of </a:t>
            </a:r>
            <a:r>
              <a:rPr lang="en-US" dirty="0" smtClean="0"/>
              <a:t>selection</a:t>
            </a:r>
          </a:p>
          <a:p>
            <a:pPr marL="0" indent="0">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3" y="152400"/>
            <a:ext cx="9144000" cy="640081"/>
          </a:xfrm>
        </p:spPr>
        <p:txBody>
          <a:bodyPr>
            <a:normAutofit/>
          </a:bodyPr>
          <a:lstStyle/>
          <a:p>
            <a:r>
              <a:rPr lang="en-US" sz="2800" dirty="0" smtClean="0"/>
              <a:t>HRM </a:t>
            </a:r>
            <a:r>
              <a:rPr lang="en-US" sz="2800" dirty="0"/>
              <a:t>(Human Resource </a:t>
            </a:r>
            <a:r>
              <a:rPr lang="en-US" sz="2800" dirty="0" smtClean="0"/>
              <a:t>Management) and </a:t>
            </a:r>
            <a:r>
              <a:rPr lang="en-US" sz="2800" dirty="0" err="1" smtClean="0"/>
              <a:t>bjectives</a:t>
            </a:r>
            <a:r>
              <a:rPr lang="en-US" sz="2800" dirty="0" smtClean="0"/>
              <a:t> </a:t>
            </a:r>
            <a:r>
              <a:rPr lang="en-US" sz="2800" dirty="0"/>
              <a:t>of HRM.</a:t>
            </a:r>
          </a:p>
        </p:txBody>
      </p:sp>
      <p:sp>
        <p:nvSpPr>
          <p:cNvPr id="4" name="Slide Number Placeholder 3"/>
          <p:cNvSpPr>
            <a:spLocks noGrp="1"/>
          </p:cNvSpPr>
          <p:nvPr>
            <p:ph type="sldNum" sz="quarter" idx="4"/>
          </p:nvPr>
        </p:nvSpPr>
        <p:spPr/>
        <p:txBody>
          <a:bodyPr/>
          <a:lstStyle/>
          <a:p>
            <a:fld id="{B6F15528-21DE-4FAA-801E-634DDDAF4B2B}" type="slidenum">
              <a:rPr lang="en-US" smtClean="0"/>
              <a:t>3</a:t>
            </a:fld>
            <a:endParaRPr lang="en-US" dirty="0"/>
          </a:p>
        </p:txBody>
      </p:sp>
      <p:sp>
        <p:nvSpPr>
          <p:cNvPr id="5" name="Content Placeholder 4"/>
          <p:cNvSpPr>
            <a:spLocks noGrp="1"/>
          </p:cNvSpPr>
          <p:nvPr>
            <p:ph idx="1"/>
          </p:nvPr>
        </p:nvSpPr>
        <p:spPr>
          <a:xfrm>
            <a:off x="35256" y="762000"/>
            <a:ext cx="9032544" cy="5611504"/>
          </a:xfrm>
        </p:spPr>
        <p:txBody>
          <a:bodyPr>
            <a:normAutofit/>
          </a:bodyPr>
          <a:lstStyle/>
          <a:p>
            <a:pPr marL="342900" algn="just">
              <a:lnSpc>
                <a:spcPct val="110000"/>
              </a:lnSpc>
              <a:buFont typeface="Wingdings" panose="05000000000000000000" charset="0"/>
              <a:buChar char="§"/>
            </a:pPr>
            <a:r>
              <a:rPr lang="en-US" sz="2600" dirty="0" smtClean="0">
                <a:solidFill>
                  <a:srgbClr val="000000"/>
                </a:solidFill>
                <a:latin typeface="Times New Roman" panose="02020603050405020304" pitchFamily="18" charset="0"/>
                <a:cs typeface="Times New Roman" panose="02020603050405020304" pitchFamily="18" charset="0"/>
              </a:rPr>
              <a:t>HRM:  </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 Human </a:t>
            </a:r>
            <a:r>
              <a:rPr lang="en-US" sz="2400" dirty="0">
                <a:solidFill>
                  <a:srgbClr val="000000"/>
                </a:solidFill>
                <a:latin typeface="Times New Roman" panose="02020603050405020304" pitchFamily="18" charset="0"/>
                <a:cs typeface="Times New Roman" panose="02020603050405020304" pitchFamily="18" charset="0"/>
              </a:rPr>
              <a:t>resources management (HRM) is a management function concerned with hiring, motivating and maintaining people in an organization. It focuses on people in organizations.</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Human </a:t>
            </a:r>
            <a:r>
              <a:rPr lang="en-US" sz="2400" dirty="0">
                <a:solidFill>
                  <a:srgbClr val="000000"/>
                </a:solidFill>
                <a:latin typeface="Times New Roman" panose="02020603050405020304" pitchFamily="18" charset="0"/>
                <a:cs typeface="Times New Roman" panose="02020603050405020304" pitchFamily="18" charset="0"/>
              </a:rPr>
              <a:t>resource management is designing management systems to ensure that human talent is used effectively and efficiently to accomplish organizational goals.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3" y="152400"/>
            <a:ext cx="9144000" cy="640081"/>
          </a:xfrm>
        </p:spPr>
        <p:txBody>
          <a:bodyPr>
            <a:normAutofit/>
          </a:bodyPr>
          <a:lstStyle/>
          <a:p>
            <a:r>
              <a:rPr lang="en-US" sz="2800" dirty="0" smtClean="0"/>
              <a:t>HRM and Objectives </a:t>
            </a:r>
            <a:r>
              <a:rPr lang="en-US" sz="2800" dirty="0"/>
              <a:t>of HRM</a:t>
            </a:r>
          </a:p>
        </p:txBody>
      </p:sp>
      <p:sp>
        <p:nvSpPr>
          <p:cNvPr id="4" name="Slide Number Placeholder 3"/>
          <p:cNvSpPr>
            <a:spLocks noGrp="1"/>
          </p:cNvSpPr>
          <p:nvPr>
            <p:ph type="sldNum" sz="quarter" idx="4"/>
          </p:nvPr>
        </p:nvSpPr>
        <p:spPr/>
        <p:txBody>
          <a:bodyPr/>
          <a:lstStyle/>
          <a:p>
            <a:fld id="{B6F15528-21DE-4FAA-801E-634DDDAF4B2B}" type="slidenum">
              <a:rPr lang="en-US" smtClean="0"/>
              <a:t>4</a:t>
            </a:fld>
            <a:endParaRPr lang="en-US" dirty="0"/>
          </a:p>
        </p:txBody>
      </p:sp>
      <p:sp>
        <p:nvSpPr>
          <p:cNvPr id="5" name="Content Placeholder 4"/>
          <p:cNvSpPr>
            <a:spLocks noGrp="1"/>
          </p:cNvSpPr>
          <p:nvPr>
            <p:ph idx="1"/>
          </p:nvPr>
        </p:nvSpPr>
        <p:spPr>
          <a:xfrm>
            <a:off x="35256" y="762000"/>
            <a:ext cx="9032544" cy="5611504"/>
          </a:xfrm>
        </p:spPr>
        <p:txBody>
          <a:bodyPr>
            <a:normAutofit/>
          </a:bodyPr>
          <a:lstStyle/>
          <a:p>
            <a:pPr marL="342900" algn="just">
              <a:lnSpc>
                <a:spcPct val="110000"/>
              </a:lnSpc>
              <a:buFont typeface="Wingdings" panose="05000000000000000000" charset="0"/>
              <a:buChar char="§"/>
            </a:pPr>
            <a:r>
              <a:rPr lang="en-US" sz="2600" dirty="0">
                <a:solidFill>
                  <a:srgbClr val="000000"/>
                </a:solidFill>
                <a:latin typeface="Times New Roman" panose="02020603050405020304" pitchFamily="18" charset="0"/>
                <a:cs typeface="Times New Roman" panose="02020603050405020304" pitchFamily="18" charset="0"/>
              </a:rPr>
              <a:t>Objectives of HRM:  </a:t>
            </a:r>
            <a:endParaRPr lang="en-US" sz="2600" dirty="0" smtClean="0">
              <a:solidFill>
                <a:srgbClr val="000000"/>
              </a:solidFill>
              <a:latin typeface="Times New Roman" panose="02020603050405020304" pitchFamily="18" charset="0"/>
              <a:cs typeface="Times New Roman" panose="02020603050405020304" pitchFamily="18" charset="0"/>
            </a:endParaRPr>
          </a:p>
          <a:p>
            <a:pPr marL="909955" lvl="2" indent="-457200" algn="just">
              <a:lnSpc>
                <a:spcPct val="150000"/>
              </a:lnSpc>
              <a:buClrTx/>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Human capital </a:t>
            </a:r>
          </a:p>
          <a:p>
            <a:pPr marL="909955" lvl="2" indent="-457200" algn="just">
              <a:lnSpc>
                <a:spcPct val="150000"/>
              </a:lnSpc>
              <a:buClrTx/>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Developing </a:t>
            </a:r>
            <a:r>
              <a:rPr lang="en-US" sz="2400" dirty="0">
                <a:solidFill>
                  <a:srgbClr val="000000"/>
                </a:solidFill>
                <a:latin typeface="Times New Roman" panose="02020603050405020304" pitchFamily="18" charset="0"/>
                <a:cs typeface="Times New Roman" panose="02020603050405020304" pitchFamily="18" charset="0"/>
              </a:rPr>
              <a:t>organizational </a:t>
            </a:r>
            <a:r>
              <a:rPr lang="en-US" sz="2400" dirty="0" smtClean="0">
                <a:solidFill>
                  <a:srgbClr val="000000"/>
                </a:solidFill>
                <a:latin typeface="Times New Roman" panose="02020603050405020304" pitchFamily="18" charset="0"/>
                <a:cs typeface="Times New Roman" panose="02020603050405020304" pitchFamily="18" charset="0"/>
              </a:rPr>
              <a:t>climate</a:t>
            </a:r>
          </a:p>
          <a:p>
            <a:pPr marL="269875" lvl="1" indent="0" algn="just">
              <a:lnSpc>
                <a:spcPct val="150000"/>
              </a:lnSpc>
              <a:buClrTx/>
              <a:buNone/>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376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HRM and Objectives of HRM</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5</a:t>
            </a:fld>
            <a:endParaRPr lang="en-US" dirty="0"/>
          </a:p>
        </p:txBody>
      </p:sp>
      <p:sp>
        <p:nvSpPr>
          <p:cNvPr id="5" name="Content Placeholder 4"/>
          <p:cNvSpPr>
            <a:spLocks noGrp="1"/>
          </p:cNvSpPr>
          <p:nvPr>
            <p:ph idx="1"/>
          </p:nvPr>
        </p:nvSpPr>
        <p:spPr>
          <a:xfrm>
            <a:off x="35256" y="685800"/>
            <a:ext cx="9032544" cy="5611504"/>
          </a:xfrm>
        </p:spPr>
        <p:txBody>
          <a:bodyPr>
            <a:normAutofit fontScale="70000" lnSpcReduction="20000"/>
          </a:bodyPr>
          <a:lstStyle/>
          <a:p>
            <a:pPr marL="160020" indent="0" algn="just">
              <a:lnSpc>
                <a:spcPct val="150000"/>
              </a:lnSpc>
              <a:buNone/>
            </a:pPr>
            <a:r>
              <a:rPr lang="en-US" sz="2800" dirty="0" smtClean="0">
                <a:solidFill>
                  <a:srgbClr val="000000"/>
                </a:solidFill>
                <a:latin typeface="Times New Roman" panose="02020603050405020304" pitchFamily="18" charset="0"/>
                <a:cs typeface="Times New Roman" panose="02020603050405020304" pitchFamily="18" charset="0"/>
              </a:rPr>
              <a:t>1. Human Capital:</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Assisting </a:t>
            </a:r>
            <a:r>
              <a:rPr lang="en-US" sz="2600" b="0" dirty="0">
                <a:solidFill>
                  <a:srgbClr val="000000"/>
                </a:solidFill>
                <a:latin typeface="Times New Roman" panose="02020603050405020304" pitchFamily="18" charset="0"/>
                <a:cs typeface="Times New Roman" panose="02020603050405020304" pitchFamily="18" charset="0"/>
              </a:rPr>
              <a:t>the organization in obtaining the right number and types of employees to fulfill its strategic and operational </a:t>
            </a:r>
            <a:r>
              <a:rPr lang="en-US" sz="2600" b="0" dirty="0" smtClean="0">
                <a:solidFill>
                  <a:srgbClr val="000000"/>
                </a:solidFill>
                <a:latin typeface="Times New Roman" panose="02020603050405020304" pitchFamily="18" charset="0"/>
                <a:cs typeface="Times New Roman" panose="02020603050405020304" pitchFamily="18" charset="0"/>
              </a:rPr>
              <a:t>goals</a:t>
            </a:r>
          </a:p>
          <a:p>
            <a:pPr marL="160020" lvl="0" indent="0" algn="just">
              <a:lnSpc>
                <a:spcPct val="150000"/>
              </a:lnSpc>
              <a:buNone/>
            </a:pPr>
            <a:r>
              <a:rPr lang="en-US" sz="2800" dirty="0">
                <a:solidFill>
                  <a:srgbClr val="000000"/>
                </a:solidFill>
                <a:latin typeface="Times New Roman" panose="02020603050405020304" pitchFamily="18" charset="0"/>
                <a:cs typeface="Times New Roman" panose="02020603050405020304" pitchFamily="18" charset="0"/>
              </a:rPr>
              <a:t>2. Developing organizational climate: </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Helping </a:t>
            </a:r>
            <a:r>
              <a:rPr lang="en-US" sz="2600" b="0" dirty="0">
                <a:solidFill>
                  <a:srgbClr val="000000"/>
                </a:solidFill>
                <a:latin typeface="Times New Roman" panose="02020603050405020304" pitchFamily="18" charset="0"/>
                <a:cs typeface="Times New Roman" panose="02020603050405020304" pitchFamily="18" charset="0"/>
              </a:rPr>
              <a:t>to create a climate in which employees are encouraged to develop and utilize their skills to the fullest and to employ the skills and abilities of the workforce </a:t>
            </a:r>
            <a:r>
              <a:rPr lang="en-US" sz="2600" b="0" dirty="0" smtClean="0">
                <a:solidFill>
                  <a:srgbClr val="000000"/>
                </a:solidFill>
                <a:latin typeface="Times New Roman" panose="02020603050405020304" pitchFamily="18" charset="0"/>
                <a:cs typeface="Times New Roman" panose="02020603050405020304" pitchFamily="18" charset="0"/>
              </a:rPr>
              <a:t>efficiently</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Helping </a:t>
            </a:r>
            <a:r>
              <a:rPr lang="en-US" sz="2600" b="0" dirty="0">
                <a:solidFill>
                  <a:srgbClr val="000000"/>
                </a:solidFill>
                <a:latin typeface="Times New Roman" panose="02020603050405020304" pitchFamily="18" charset="0"/>
                <a:cs typeface="Times New Roman" panose="02020603050405020304" pitchFamily="18" charset="0"/>
              </a:rPr>
              <a:t>to maintain performance standards and increase productivity through effective job design; providing adequate orientation, training and development; providing performance-related feedback; and ensuring effective two-way </a:t>
            </a:r>
            <a:r>
              <a:rPr lang="en-US" sz="2600" b="0" dirty="0" smtClean="0">
                <a:solidFill>
                  <a:srgbClr val="000000"/>
                </a:solidFill>
                <a:latin typeface="Times New Roman" panose="02020603050405020304" pitchFamily="18" charset="0"/>
                <a:cs typeface="Times New Roman" panose="02020603050405020304" pitchFamily="18" charset="0"/>
              </a:rPr>
              <a:t>communication.</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Helping </a:t>
            </a:r>
            <a:r>
              <a:rPr lang="en-US" sz="2600" b="0" dirty="0">
                <a:solidFill>
                  <a:srgbClr val="000000"/>
                </a:solidFill>
                <a:latin typeface="Times New Roman" panose="02020603050405020304" pitchFamily="18" charset="0"/>
                <a:cs typeface="Times New Roman" panose="02020603050405020304" pitchFamily="18" charset="0"/>
              </a:rPr>
              <a:t>to establish and maintain a harmonious employer/employee </a:t>
            </a:r>
            <a:r>
              <a:rPr lang="en-US" sz="2600" b="0" dirty="0" smtClean="0">
                <a:solidFill>
                  <a:srgbClr val="000000"/>
                </a:solidFill>
                <a:latin typeface="Times New Roman" panose="02020603050405020304" pitchFamily="18" charset="0"/>
                <a:cs typeface="Times New Roman" panose="02020603050405020304" pitchFamily="18" charset="0"/>
              </a:rPr>
              <a:t>relationship</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Helping </a:t>
            </a:r>
            <a:r>
              <a:rPr lang="en-US" sz="2600" b="0" dirty="0">
                <a:solidFill>
                  <a:srgbClr val="000000"/>
                </a:solidFill>
                <a:latin typeface="Times New Roman" panose="02020603050405020304" pitchFamily="18" charset="0"/>
                <a:cs typeface="Times New Roman" panose="02020603050405020304" pitchFamily="18" charset="0"/>
              </a:rPr>
              <a:t>to create and maintain a safe and healthy work environment</a:t>
            </a:r>
          </a:p>
          <a:p>
            <a:pPr marL="160020" indent="0" algn="just">
              <a:lnSpc>
                <a:spcPct val="150000"/>
              </a:lnSpc>
              <a:buClrTx/>
              <a:buNone/>
            </a:pPr>
            <a:endParaRPr lang="en-US" sz="2600" b="0" dirty="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endParaRPr lang="en-US" sz="29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408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HRM and Objectives of HRM</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6</a:t>
            </a:fld>
            <a:endParaRPr lang="en-US" dirty="0"/>
          </a:p>
        </p:txBody>
      </p:sp>
      <p:sp>
        <p:nvSpPr>
          <p:cNvPr id="5" name="Content Placeholder 4"/>
          <p:cNvSpPr>
            <a:spLocks noGrp="1"/>
          </p:cNvSpPr>
          <p:nvPr>
            <p:ph idx="1"/>
          </p:nvPr>
        </p:nvSpPr>
        <p:spPr>
          <a:xfrm>
            <a:off x="35256" y="685800"/>
            <a:ext cx="9032544" cy="5611504"/>
          </a:xfrm>
        </p:spPr>
        <p:txBody>
          <a:bodyPr>
            <a:normAutofit fontScale="55000" lnSpcReduction="20000"/>
          </a:bodyPr>
          <a:lstStyle/>
          <a:p>
            <a:pPr marL="160020" indent="0" algn="just">
              <a:lnSpc>
                <a:spcPct val="150000"/>
              </a:lnSpc>
              <a:buClrTx/>
              <a:buNone/>
            </a:pPr>
            <a:r>
              <a:rPr lang="en-US" sz="2900" dirty="0" smtClean="0">
                <a:solidFill>
                  <a:srgbClr val="000000"/>
                </a:solidFill>
                <a:latin typeface="Times New Roman" panose="02020603050405020304" pitchFamily="18" charset="0"/>
                <a:cs typeface="Times New Roman" panose="02020603050405020304" pitchFamily="18" charset="0"/>
              </a:rPr>
              <a:t>2. Developing </a:t>
            </a:r>
            <a:r>
              <a:rPr lang="en-US" sz="2900" dirty="0">
                <a:solidFill>
                  <a:srgbClr val="000000"/>
                </a:solidFill>
                <a:latin typeface="Times New Roman" panose="02020603050405020304" pitchFamily="18" charset="0"/>
                <a:cs typeface="Times New Roman" panose="02020603050405020304" pitchFamily="18" charset="0"/>
              </a:rPr>
              <a:t>organizational climate: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Developing </a:t>
            </a:r>
            <a:r>
              <a:rPr lang="en-US" sz="2900" b="0" dirty="0">
                <a:solidFill>
                  <a:srgbClr val="000000"/>
                </a:solidFill>
                <a:latin typeface="Times New Roman" panose="02020603050405020304" pitchFamily="18" charset="0"/>
                <a:cs typeface="Times New Roman" panose="02020603050405020304" pitchFamily="18" charset="0"/>
              </a:rPr>
              <a:t>programs to meet the economic, psychological, and social needs of the employees and helping the organization to retain the productive employees</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Ensuring </a:t>
            </a:r>
            <a:r>
              <a:rPr lang="en-US" sz="2900" b="0" dirty="0">
                <a:solidFill>
                  <a:srgbClr val="000000"/>
                </a:solidFill>
                <a:latin typeface="Times New Roman" panose="02020603050405020304" pitchFamily="18" charset="0"/>
                <a:cs typeface="Times New Roman" panose="02020603050405020304" pitchFamily="18" charset="0"/>
              </a:rPr>
              <a:t>that the organization is in compliance with provincial/territorial and federal laws affecting the workplace (such as human rights, employment equity, occupational health and safety, employment standards, and labor relations legislation). </a:t>
            </a:r>
            <a:endParaRPr lang="en-US" sz="29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help the organization to reach its goals</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provide organization with well-trained and well-motivated employees</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increase the employees satisfaction and self-actualization</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develop and maintain the quality of work life</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communicate HR policies to all employees.</a:t>
            </a: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To </a:t>
            </a:r>
            <a:r>
              <a:rPr lang="en-US" sz="2900" b="0" dirty="0">
                <a:solidFill>
                  <a:srgbClr val="000000"/>
                </a:solidFill>
                <a:latin typeface="Times New Roman" panose="02020603050405020304" pitchFamily="18" charset="0"/>
                <a:cs typeface="Times New Roman" panose="02020603050405020304" pitchFamily="18" charset="0"/>
              </a:rPr>
              <a:t>help maintain ethical polices and behavior.</a:t>
            </a:r>
          </a:p>
          <a:p>
            <a:pPr marL="617220" indent="-457200" algn="just">
              <a:lnSpc>
                <a:spcPct val="150000"/>
              </a:lnSpc>
              <a:buClrTx/>
            </a:pP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800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Explain manpower planning process</a:t>
            </a:r>
          </a:p>
        </p:txBody>
      </p:sp>
      <p:sp>
        <p:nvSpPr>
          <p:cNvPr id="4" name="Slide Number Placeholder 3"/>
          <p:cNvSpPr>
            <a:spLocks noGrp="1"/>
          </p:cNvSpPr>
          <p:nvPr>
            <p:ph type="sldNum" sz="quarter" idx="4"/>
          </p:nvPr>
        </p:nvSpPr>
        <p:spPr/>
        <p:txBody>
          <a:bodyPr/>
          <a:lstStyle/>
          <a:p>
            <a:fld id="{B6F15528-21DE-4FAA-801E-634DDDAF4B2B}" type="slidenum">
              <a:rPr lang="en-US" smtClean="0"/>
              <a:t>7</a:t>
            </a:fld>
            <a:endParaRPr lang="en-US" dirty="0"/>
          </a:p>
        </p:txBody>
      </p:sp>
      <p:sp>
        <p:nvSpPr>
          <p:cNvPr id="5" name="Content Placeholder 4"/>
          <p:cNvSpPr>
            <a:spLocks noGrp="1"/>
          </p:cNvSpPr>
          <p:nvPr>
            <p:ph idx="1"/>
          </p:nvPr>
        </p:nvSpPr>
        <p:spPr>
          <a:xfrm>
            <a:off x="35256" y="685800"/>
            <a:ext cx="9032544" cy="5611504"/>
          </a:xfrm>
        </p:spPr>
        <p:txBody>
          <a:bodyPr>
            <a:normAutofit fontScale="70000" lnSpcReduction="20000"/>
          </a:bodyPr>
          <a:lstStyle/>
          <a:p>
            <a:pPr marL="617220" indent="-457200" algn="just">
              <a:lnSpc>
                <a:spcPct val="150000"/>
              </a:lnSpc>
              <a:buClrTx/>
              <a:buFont typeface="Arial" panose="020B0604020202020204" pitchFamily="34" charset="0"/>
              <a:buChar char="•"/>
            </a:pPr>
            <a:r>
              <a:rPr lang="en-US" sz="2900" dirty="0">
                <a:solidFill>
                  <a:srgbClr val="000000"/>
                </a:solidFill>
                <a:latin typeface="Times New Roman" panose="02020603050405020304" pitchFamily="18" charset="0"/>
                <a:cs typeface="Times New Roman" panose="02020603050405020304" pitchFamily="18" charset="0"/>
              </a:rPr>
              <a:t>M</a:t>
            </a:r>
            <a:r>
              <a:rPr lang="en-US" sz="2900" dirty="0" smtClean="0">
                <a:solidFill>
                  <a:srgbClr val="000000"/>
                </a:solidFill>
                <a:latin typeface="Times New Roman" panose="02020603050405020304" pitchFamily="18" charset="0"/>
                <a:cs typeface="Times New Roman" panose="02020603050405020304" pitchFamily="18" charset="0"/>
              </a:rPr>
              <a:t>anpower </a:t>
            </a:r>
            <a:r>
              <a:rPr lang="en-US" sz="2900" dirty="0">
                <a:solidFill>
                  <a:srgbClr val="000000"/>
                </a:solidFill>
                <a:latin typeface="Times New Roman" panose="02020603050405020304" pitchFamily="18" charset="0"/>
                <a:cs typeface="Times New Roman" panose="02020603050405020304" pitchFamily="18" charset="0"/>
              </a:rPr>
              <a:t>planning </a:t>
            </a:r>
            <a:r>
              <a:rPr lang="en-US" sz="2900" dirty="0" smtClean="0">
                <a:solidFill>
                  <a:srgbClr val="000000"/>
                </a:solidFill>
                <a:latin typeface="Times New Roman" panose="02020603050405020304" pitchFamily="18" charset="0"/>
                <a:cs typeface="Times New Roman" panose="02020603050405020304" pitchFamily="18" charset="0"/>
              </a:rPr>
              <a:t>process: </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Manpower </a:t>
            </a:r>
            <a:r>
              <a:rPr lang="en-US" sz="2600" b="0" dirty="0">
                <a:solidFill>
                  <a:srgbClr val="000000"/>
                </a:solidFill>
                <a:latin typeface="Times New Roman" panose="02020603050405020304" pitchFamily="18" charset="0"/>
                <a:cs typeface="Times New Roman" panose="02020603050405020304" pitchFamily="18" charset="0"/>
              </a:rPr>
              <a:t>Planning which is also called as Human Resource Planning consists of putting right number of people, right kind of people at the right place, right time, doing the right things for which they are suited for the achievement of goals of the organization.</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Human </a:t>
            </a:r>
            <a:r>
              <a:rPr lang="en-US" sz="2600" b="0" dirty="0">
                <a:solidFill>
                  <a:srgbClr val="000000"/>
                </a:solidFill>
                <a:latin typeface="Times New Roman" panose="02020603050405020304" pitchFamily="18" charset="0"/>
                <a:cs typeface="Times New Roman" panose="02020603050405020304" pitchFamily="18" charset="0"/>
              </a:rPr>
              <a:t>Resource Planning has got an important place in the arena of industrialization.</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Human </a:t>
            </a:r>
            <a:r>
              <a:rPr lang="en-US" sz="2600" b="0" dirty="0">
                <a:solidFill>
                  <a:srgbClr val="000000"/>
                </a:solidFill>
                <a:latin typeface="Times New Roman" panose="02020603050405020304" pitchFamily="18" charset="0"/>
                <a:cs typeface="Times New Roman" panose="02020603050405020304" pitchFamily="18" charset="0"/>
              </a:rPr>
              <a:t>Resource Planning has to be a systems approach and is carried out in a set procedure.</a:t>
            </a:r>
          </a:p>
          <a:p>
            <a:pPr marL="617220" indent="-457200" algn="just">
              <a:lnSpc>
                <a:spcPct val="150000"/>
              </a:lnSpc>
              <a:buClrTx/>
            </a:pPr>
            <a:r>
              <a:rPr lang="en-US" sz="2600" dirty="0" smtClean="0">
                <a:solidFill>
                  <a:srgbClr val="026AE8"/>
                </a:solidFill>
                <a:latin typeface="Times New Roman" panose="02020603050405020304" pitchFamily="18" charset="0"/>
                <a:cs typeface="Times New Roman" panose="02020603050405020304" pitchFamily="18" charset="0"/>
              </a:rPr>
              <a:t>The </a:t>
            </a:r>
            <a:r>
              <a:rPr lang="en-US" sz="2600" dirty="0">
                <a:solidFill>
                  <a:srgbClr val="026AE8"/>
                </a:solidFill>
                <a:latin typeface="Times New Roman" panose="02020603050405020304" pitchFamily="18" charset="0"/>
                <a:cs typeface="Times New Roman" panose="02020603050405020304" pitchFamily="18" charset="0"/>
              </a:rPr>
              <a:t>procedure is as follows</a:t>
            </a:r>
            <a:r>
              <a:rPr lang="en-US" sz="2600" dirty="0" smtClean="0">
                <a:solidFill>
                  <a:srgbClr val="026AE8"/>
                </a:solidFill>
                <a:latin typeface="Times New Roman" panose="02020603050405020304" pitchFamily="18" charset="0"/>
                <a:cs typeface="Times New Roman" panose="02020603050405020304" pitchFamily="18" charset="0"/>
              </a:rPr>
              <a:t>:</a:t>
            </a:r>
            <a:endParaRPr lang="en-US" sz="2400" dirty="0">
              <a:solidFill>
                <a:srgbClr val="026AE8"/>
              </a:solidFill>
              <a:latin typeface="Times New Roman" panose="02020603050405020304" pitchFamily="18" charset="0"/>
              <a:cs typeface="Times New Roman" panose="02020603050405020304" pitchFamily="18" charset="0"/>
            </a:endParaRP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1)	Analyzing the current manpower inventory</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2)	Making future manpower forecasts</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3)	Developing employment programs</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4)	Design training </a:t>
            </a:r>
            <a:r>
              <a:rPr lang="en-US" sz="2400" dirty="0" smtClean="0">
                <a:solidFill>
                  <a:srgbClr val="000000"/>
                </a:solidFill>
                <a:latin typeface="Times New Roman" panose="02020603050405020304" pitchFamily="18" charset="0"/>
                <a:cs typeface="Times New Roman" panose="02020603050405020304" pitchFamily="18" charset="0"/>
              </a:rPr>
              <a:t>programs</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65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1000"/>
                                        <p:tgtEl>
                                          <p:spTgt spid="5">
                                            <p:txEl>
                                              <p:pRg st="6" end="6"/>
                                            </p:txEl>
                                          </p:spTgt>
                                        </p:tgtEl>
                                      </p:cBhvr>
                                    </p:animEffect>
                                    <p:anim calcmode="lin" valueType="num">
                                      <p:cBhvr>
                                        <p:cTn id="4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Effect transition="in" filter="fade">
                                      <p:cBhvr>
                                        <p:cTn id="45" dur="1000"/>
                                        <p:tgtEl>
                                          <p:spTgt spid="5">
                                            <p:txEl>
                                              <p:pRg st="7" end="7"/>
                                            </p:txEl>
                                          </p:spTgt>
                                        </p:tgtEl>
                                      </p:cBhvr>
                                    </p:animEffect>
                                    <p:anim calcmode="lin" valueType="num">
                                      <p:cBhvr>
                                        <p:cTn id="4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5">
                                            <p:txEl>
                                              <p:pRg st="8" end="8"/>
                                            </p:txEl>
                                          </p:spTgt>
                                        </p:tgtEl>
                                        <p:attrNameLst>
                                          <p:attrName>style.visibility</p:attrName>
                                        </p:attrNameLst>
                                      </p:cBhvr>
                                      <p:to>
                                        <p:strVal val="visible"/>
                                      </p:to>
                                    </p:set>
                                    <p:animEffect transition="in" filter="fade">
                                      <p:cBhvr>
                                        <p:cTn id="50" dur="1000"/>
                                        <p:tgtEl>
                                          <p:spTgt spid="5">
                                            <p:txEl>
                                              <p:pRg st="8" end="8"/>
                                            </p:txEl>
                                          </p:spTgt>
                                        </p:tgtEl>
                                      </p:cBhvr>
                                    </p:animEffect>
                                    <p:anim calcmode="lin" valueType="num">
                                      <p:cBhvr>
                                        <p:cTn id="51"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Explain manpower planning process</a:t>
            </a:r>
          </a:p>
        </p:txBody>
      </p:sp>
      <p:sp>
        <p:nvSpPr>
          <p:cNvPr id="4" name="Slide Number Placeholder 3"/>
          <p:cNvSpPr>
            <a:spLocks noGrp="1"/>
          </p:cNvSpPr>
          <p:nvPr>
            <p:ph type="sldNum" sz="quarter" idx="4"/>
          </p:nvPr>
        </p:nvSpPr>
        <p:spPr/>
        <p:txBody>
          <a:bodyPr/>
          <a:lstStyle/>
          <a:p>
            <a:fld id="{B6F15528-21DE-4FAA-801E-634DDDAF4B2B}" type="slidenum">
              <a:rPr lang="en-US" smtClean="0"/>
              <a:t>8</a:t>
            </a:fld>
            <a:endParaRPr lang="en-US" dirty="0"/>
          </a:p>
        </p:txBody>
      </p:sp>
      <p:sp>
        <p:nvSpPr>
          <p:cNvPr id="5" name="Content Placeholder 4"/>
          <p:cNvSpPr>
            <a:spLocks noGrp="1"/>
          </p:cNvSpPr>
          <p:nvPr>
            <p:ph idx="1"/>
          </p:nvPr>
        </p:nvSpPr>
        <p:spPr>
          <a:xfrm>
            <a:off x="35256" y="685800"/>
            <a:ext cx="9032544" cy="5611504"/>
          </a:xfrm>
        </p:spPr>
        <p:txBody>
          <a:bodyPr>
            <a:normAutofit fontScale="92500" lnSpcReduction="20000"/>
          </a:bodyPr>
          <a:lstStyle/>
          <a:p>
            <a:pPr marL="160020" indent="0" algn="just">
              <a:lnSpc>
                <a:spcPct val="150000"/>
              </a:lnSpc>
              <a:buClrTx/>
              <a:buNone/>
            </a:pPr>
            <a:r>
              <a:rPr lang="en-US" sz="2900" dirty="0" smtClean="0">
                <a:solidFill>
                  <a:srgbClr val="000000"/>
                </a:solidFill>
                <a:latin typeface="Times New Roman" panose="02020603050405020304" pitchFamily="18" charset="0"/>
                <a:cs typeface="Times New Roman" panose="02020603050405020304" pitchFamily="18" charset="0"/>
              </a:rPr>
              <a:t>1.  Analyzing </a:t>
            </a:r>
            <a:r>
              <a:rPr lang="en-US" sz="2900" dirty="0">
                <a:solidFill>
                  <a:srgbClr val="000000"/>
                </a:solidFill>
                <a:latin typeface="Times New Roman" panose="02020603050405020304" pitchFamily="18" charset="0"/>
                <a:cs typeface="Times New Roman" panose="02020603050405020304" pitchFamily="18" charset="0"/>
              </a:rPr>
              <a:t>the current manpower inventory</a:t>
            </a:r>
            <a:r>
              <a:rPr lang="en-US" sz="2900" dirty="0" smtClean="0">
                <a:solidFill>
                  <a:srgbClr val="000000"/>
                </a:solidFill>
                <a:latin typeface="Times New Roman" panose="02020603050405020304" pitchFamily="18" charset="0"/>
                <a:cs typeface="Times New Roman" panose="02020603050405020304" pitchFamily="18" charset="0"/>
              </a:rPr>
              <a:t>: </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Before </a:t>
            </a:r>
            <a:r>
              <a:rPr lang="en-US" sz="2600" b="0" dirty="0">
                <a:solidFill>
                  <a:srgbClr val="000000"/>
                </a:solidFill>
                <a:latin typeface="Times New Roman" panose="02020603050405020304" pitchFamily="18" charset="0"/>
                <a:cs typeface="Times New Roman" panose="02020603050405020304" pitchFamily="18" charset="0"/>
              </a:rPr>
              <a:t>a manager makes forecast of future manpower, the current manpower status has to be analyzed. For this the following things have to be </a:t>
            </a:r>
            <a:r>
              <a:rPr lang="en-US" sz="2600" b="0" dirty="0" smtClean="0">
                <a:solidFill>
                  <a:srgbClr val="000000"/>
                </a:solidFill>
                <a:latin typeface="Times New Roman" panose="02020603050405020304" pitchFamily="18" charset="0"/>
                <a:cs typeface="Times New Roman" panose="02020603050405020304" pitchFamily="18" charset="0"/>
              </a:rPr>
              <a:t>noted-</a:t>
            </a:r>
          </a:p>
          <a:p>
            <a:pPr marL="909955" lvl="2" indent="-457200" algn="just">
              <a:lnSpc>
                <a:spcPct val="150000"/>
              </a:lnSpc>
              <a:buClrTx/>
            </a:pPr>
            <a:r>
              <a:rPr lang="en-US" sz="2400" dirty="0" smtClean="0">
                <a:solidFill>
                  <a:srgbClr val="000000"/>
                </a:solidFill>
                <a:latin typeface="Times New Roman" panose="02020603050405020304" pitchFamily="18" charset="0"/>
                <a:cs typeface="Times New Roman" panose="02020603050405020304" pitchFamily="18" charset="0"/>
              </a:rPr>
              <a:t>Type </a:t>
            </a:r>
            <a:r>
              <a:rPr lang="en-US" sz="2400" dirty="0">
                <a:solidFill>
                  <a:srgbClr val="000000"/>
                </a:solidFill>
                <a:latin typeface="Times New Roman" panose="02020603050405020304" pitchFamily="18" charset="0"/>
                <a:cs typeface="Times New Roman" panose="02020603050405020304" pitchFamily="18" charset="0"/>
              </a:rPr>
              <a:t>of organization</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	Number of departments</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	Number and quantity of such departments</a:t>
            </a:r>
          </a:p>
          <a:p>
            <a:pPr marL="909955" lvl="2" indent="-457200" algn="just">
              <a:lnSpc>
                <a:spcPct val="150000"/>
              </a:lnSpc>
              <a:buClrTx/>
            </a:pPr>
            <a:r>
              <a:rPr lang="en-US" sz="2400" dirty="0">
                <a:solidFill>
                  <a:srgbClr val="000000"/>
                </a:solidFill>
                <a:latin typeface="Times New Roman" panose="02020603050405020304" pitchFamily="18" charset="0"/>
                <a:cs typeface="Times New Roman" panose="02020603050405020304" pitchFamily="18" charset="0"/>
              </a:rPr>
              <a:t>	Employees in these work </a:t>
            </a:r>
            <a:r>
              <a:rPr lang="en-US" sz="2400" dirty="0" smtClean="0">
                <a:solidFill>
                  <a:srgbClr val="000000"/>
                </a:solidFill>
                <a:latin typeface="Times New Roman" panose="02020603050405020304" pitchFamily="18" charset="0"/>
                <a:cs typeface="Times New Roman" panose="02020603050405020304" pitchFamily="18" charset="0"/>
              </a:rPr>
              <a:t>units</a:t>
            </a:r>
            <a:endParaRPr lang="en-US" sz="2400" b="0" dirty="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Once </a:t>
            </a:r>
            <a:r>
              <a:rPr lang="en-US" sz="2600" b="0" dirty="0">
                <a:solidFill>
                  <a:srgbClr val="000000"/>
                </a:solidFill>
                <a:latin typeface="Times New Roman" panose="02020603050405020304" pitchFamily="18" charset="0"/>
                <a:cs typeface="Times New Roman" panose="02020603050405020304" pitchFamily="18" charset="0"/>
              </a:rPr>
              <a:t>these factors are registered by a manager, he goes for the future forecasting.</a:t>
            </a:r>
          </a:p>
          <a:p>
            <a:pPr marL="617220" indent="-457200" algn="just">
              <a:lnSpc>
                <a:spcPct val="150000"/>
              </a:lnSpc>
              <a:buClrTx/>
            </a:pP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713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Explain manpower planning process</a:t>
            </a:r>
          </a:p>
        </p:txBody>
      </p:sp>
      <p:sp>
        <p:nvSpPr>
          <p:cNvPr id="4" name="Slide Number Placeholder 3"/>
          <p:cNvSpPr>
            <a:spLocks noGrp="1"/>
          </p:cNvSpPr>
          <p:nvPr>
            <p:ph type="sldNum" sz="quarter" idx="4"/>
          </p:nvPr>
        </p:nvSpPr>
        <p:spPr/>
        <p:txBody>
          <a:bodyPr/>
          <a:lstStyle/>
          <a:p>
            <a:fld id="{B6F15528-21DE-4FAA-801E-634DDDAF4B2B}" type="slidenum">
              <a:rPr lang="en-US" smtClean="0"/>
              <a:t>9</a:t>
            </a:fld>
            <a:endParaRPr lang="en-US" dirty="0"/>
          </a:p>
        </p:txBody>
      </p:sp>
      <p:sp>
        <p:nvSpPr>
          <p:cNvPr id="5" name="Content Placeholder 4"/>
          <p:cNvSpPr>
            <a:spLocks noGrp="1"/>
          </p:cNvSpPr>
          <p:nvPr>
            <p:ph idx="1"/>
          </p:nvPr>
        </p:nvSpPr>
        <p:spPr>
          <a:xfrm>
            <a:off x="35256" y="685800"/>
            <a:ext cx="9032544" cy="5611504"/>
          </a:xfrm>
        </p:spPr>
        <p:txBody>
          <a:bodyPr>
            <a:normAutofit fontScale="47500" lnSpcReduction="20000"/>
          </a:bodyPr>
          <a:lstStyle/>
          <a:p>
            <a:pPr marL="160020" indent="0" algn="just">
              <a:lnSpc>
                <a:spcPct val="150000"/>
              </a:lnSpc>
              <a:buClrTx/>
              <a:buNone/>
            </a:pPr>
            <a:r>
              <a:rPr lang="en-US" sz="2900" dirty="0">
                <a:solidFill>
                  <a:srgbClr val="000000"/>
                </a:solidFill>
                <a:latin typeface="Times New Roman" panose="02020603050405020304" pitchFamily="18" charset="0"/>
                <a:cs typeface="Times New Roman" panose="02020603050405020304" pitchFamily="18" charset="0"/>
              </a:rPr>
              <a:t>2</a:t>
            </a:r>
            <a:r>
              <a:rPr lang="en-US" sz="2900" dirty="0" smtClean="0">
                <a:solidFill>
                  <a:srgbClr val="000000"/>
                </a:solidFill>
                <a:latin typeface="Times New Roman" panose="02020603050405020304" pitchFamily="18" charset="0"/>
                <a:cs typeface="Times New Roman" panose="02020603050405020304" pitchFamily="18" charset="0"/>
              </a:rPr>
              <a:t>. </a:t>
            </a:r>
            <a:r>
              <a:rPr lang="en-US" sz="2900" dirty="0">
                <a:solidFill>
                  <a:srgbClr val="000000"/>
                </a:solidFill>
                <a:latin typeface="Times New Roman" panose="02020603050405020304" pitchFamily="18" charset="0"/>
                <a:cs typeface="Times New Roman" panose="02020603050405020304" pitchFamily="18" charset="0"/>
              </a:rPr>
              <a:t>Making future manpower forecasts::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3300" b="0" dirty="0" smtClean="0">
                <a:solidFill>
                  <a:srgbClr val="000000"/>
                </a:solidFill>
                <a:latin typeface="Times New Roman" panose="02020603050405020304" pitchFamily="18" charset="0"/>
                <a:cs typeface="Times New Roman" panose="02020603050405020304" pitchFamily="18" charset="0"/>
              </a:rPr>
              <a:t>Once </a:t>
            </a:r>
            <a:r>
              <a:rPr lang="en-US" sz="3300" b="0" dirty="0">
                <a:solidFill>
                  <a:srgbClr val="000000"/>
                </a:solidFill>
                <a:latin typeface="Times New Roman" panose="02020603050405020304" pitchFamily="18" charset="0"/>
                <a:cs typeface="Times New Roman" panose="02020603050405020304" pitchFamily="18" charset="0"/>
              </a:rPr>
              <a:t>the factors affecting the future manpower forecasts are known, planning can be done for the future manpower requirements in several work units.</a:t>
            </a:r>
          </a:p>
          <a:p>
            <a:pPr marL="617220" indent="-457200" algn="just">
              <a:lnSpc>
                <a:spcPct val="150000"/>
              </a:lnSpc>
              <a:buClrTx/>
            </a:pPr>
            <a:r>
              <a:rPr lang="en-US" sz="3300" b="0" dirty="0" smtClean="0">
                <a:solidFill>
                  <a:srgbClr val="000000"/>
                </a:solidFill>
                <a:latin typeface="Times New Roman" panose="02020603050405020304" pitchFamily="18" charset="0"/>
                <a:cs typeface="Times New Roman" panose="02020603050405020304" pitchFamily="18" charset="0"/>
              </a:rPr>
              <a:t>The </a:t>
            </a:r>
            <a:r>
              <a:rPr lang="en-US" sz="3300" b="0" dirty="0">
                <a:solidFill>
                  <a:srgbClr val="000000"/>
                </a:solidFill>
                <a:latin typeface="Times New Roman" panose="02020603050405020304" pitchFamily="18" charset="0"/>
                <a:cs typeface="Times New Roman" panose="02020603050405020304" pitchFamily="18" charset="0"/>
              </a:rPr>
              <a:t>Manpower forecasting techniques commonly employed by the organizations are as follows:</a:t>
            </a:r>
          </a:p>
          <a:p>
            <a:pPr marL="727075" lvl="1" indent="-457200" algn="just">
              <a:lnSpc>
                <a:spcPct val="150000"/>
              </a:lnSpc>
              <a:buClrTx/>
            </a:pPr>
            <a:r>
              <a:rPr lang="en-US" sz="3300" b="1" dirty="0" smtClean="0">
                <a:solidFill>
                  <a:srgbClr val="000000"/>
                </a:solidFill>
                <a:latin typeface="Times New Roman" panose="02020603050405020304" pitchFamily="18" charset="0"/>
                <a:cs typeface="Times New Roman" panose="02020603050405020304" pitchFamily="18" charset="0"/>
              </a:rPr>
              <a:t>Expert </a:t>
            </a:r>
            <a:r>
              <a:rPr lang="en-US" sz="3300" b="1" dirty="0">
                <a:solidFill>
                  <a:srgbClr val="000000"/>
                </a:solidFill>
                <a:latin typeface="Times New Roman" panose="02020603050405020304" pitchFamily="18" charset="0"/>
                <a:cs typeface="Times New Roman" panose="02020603050405020304" pitchFamily="18" charset="0"/>
              </a:rPr>
              <a:t>Forecasts: </a:t>
            </a:r>
            <a:r>
              <a:rPr lang="en-US" sz="3300" b="0" dirty="0">
                <a:solidFill>
                  <a:srgbClr val="000000"/>
                </a:solidFill>
                <a:latin typeface="Times New Roman" panose="02020603050405020304" pitchFamily="18" charset="0"/>
                <a:cs typeface="Times New Roman" panose="02020603050405020304" pitchFamily="18" charset="0"/>
              </a:rPr>
              <a:t>This includes informal decisions, formal expert surveys and Delphi technique.</a:t>
            </a:r>
          </a:p>
          <a:p>
            <a:pPr marL="727075" lvl="1" indent="-457200" algn="just">
              <a:lnSpc>
                <a:spcPct val="150000"/>
              </a:lnSpc>
              <a:buClrTx/>
            </a:pPr>
            <a:r>
              <a:rPr lang="en-US" sz="3300" b="1" dirty="0">
                <a:solidFill>
                  <a:srgbClr val="000000"/>
                </a:solidFill>
                <a:latin typeface="Times New Roman" panose="02020603050405020304" pitchFamily="18" charset="0"/>
                <a:cs typeface="Times New Roman" panose="02020603050405020304" pitchFamily="18" charset="0"/>
              </a:rPr>
              <a:t>Trend Analysis: </a:t>
            </a:r>
            <a:r>
              <a:rPr lang="en-US" sz="3300" b="0" dirty="0">
                <a:solidFill>
                  <a:srgbClr val="000000"/>
                </a:solidFill>
                <a:latin typeface="Times New Roman" panose="02020603050405020304" pitchFamily="18" charset="0"/>
                <a:cs typeface="Times New Roman" panose="02020603050405020304" pitchFamily="18" charset="0"/>
              </a:rPr>
              <a:t>Manpower needs can be projected through extrapolation (projecting past trends), indexation (using base year as basis), and statistical analysis (central tendency measure).</a:t>
            </a:r>
          </a:p>
          <a:p>
            <a:pPr marL="727075" lvl="1" indent="-457200" algn="just">
              <a:lnSpc>
                <a:spcPct val="150000"/>
              </a:lnSpc>
              <a:buClrTx/>
            </a:pPr>
            <a:r>
              <a:rPr lang="en-US" sz="3300" b="1" dirty="0">
                <a:solidFill>
                  <a:srgbClr val="000000"/>
                </a:solidFill>
                <a:latin typeface="Times New Roman" panose="02020603050405020304" pitchFamily="18" charset="0"/>
                <a:cs typeface="Times New Roman" panose="02020603050405020304" pitchFamily="18" charset="0"/>
              </a:rPr>
              <a:t>Work Load Analysis: </a:t>
            </a:r>
            <a:r>
              <a:rPr lang="en-US" sz="3300" b="0" dirty="0">
                <a:solidFill>
                  <a:srgbClr val="000000"/>
                </a:solidFill>
                <a:latin typeface="Times New Roman" panose="02020603050405020304" pitchFamily="18" charset="0"/>
                <a:cs typeface="Times New Roman" panose="02020603050405020304" pitchFamily="18" charset="0"/>
              </a:rPr>
              <a:t>It is dependent upon the nature of work load in a department, in a branch or in a division.</a:t>
            </a:r>
          </a:p>
          <a:p>
            <a:pPr marL="727075" lvl="1" indent="-457200" algn="just">
              <a:lnSpc>
                <a:spcPct val="150000"/>
              </a:lnSpc>
              <a:buClrTx/>
            </a:pPr>
            <a:r>
              <a:rPr lang="en-US" sz="3300" b="1" dirty="0">
                <a:solidFill>
                  <a:srgbClr val="000000"/>
                </a:solidFill>
                <a:latin typeface="Times New Roman" panose="02020603050405020304" pitchFamily="18" charset="0"/>
                <a:cs typeface="Times New Roman" panose="02020603050405020304" pitchFamily="18" charset="0"/>
              </a:rPr>
              <a:t>Work Force Analysis: </a:t>
            </a:r>
            <a:r>
              <a:rPr lang="en-US" sz="3300" b="0" dirty="0">
                <a:solidFill>
                  <a:srgbClr val="000000"/>
                </a:solidFill>
                <a:latin typeface="Times New Roman" panose="02020603050405020304" pitchFamily="18" charset="0"/>
                <a:cs typeface="Times New Roman" panose="02020603050405020304" pitchFamily="18" charset="0"/>
              </a:rPr>
              <a:t>Whenever production and time period has to be analyzed, due allowances have to be made for getting net manpower requirements.</a:t>
            </a:r>
          </a:p>
          <a:p>
            <a:pPr marL="727075" lvl="1" indent="-457200" algn="just">
              <a:lnSpc>
                <a:spcPct val="150000"/>
              </a:lnSpc>
              <a:buClrTx/>
            </a:pPr>
            <a:r>
              <a:rPr lang="en-US" sz="3300" b="1" dirty="0">
                <a:solidFill>
                  <a:srgbClr val="000000"/>
                </a:solidFill>
                <a:latin typeface="Times New Roman" panose="02020603050405020304" pitchFamily="18" charset="0"/>
                <a:cs typeface="Times New Roman" panose="02020603050405020304" pitchFamily="18" charset="0"/>
              </a:rPr>
              <a:t>Other methods: </a:t>
            </a:r>
            <a:r>
              <a:rPr lang="en-US" sz="3300" b="0" dirty="0">
                <a:solidFill>
                  <a:srgbClr val="000000"/>
                </a:solidFill>
                <a:latin typeface="Times New Roman" panose="02020603050405020304" pitchFamily="18" charset="0"/>
                <a:cs typeface="Times New Roman" panose="02020603050405020304" pitchFamily="18" charset="0"/>
              </a:rPr>
              <a:t>Several Mathematical models, with the aid of computers are used to forecast manpower needs, like budget and </a:t>
            </a:r>
            <a:r>
              <a:rPr lang="en-US" sz="3300" b="0" dirty="0" smtClean="0">
                <a:solidFill>
                  <a:srgbClr val="000000"/>
                </a:solidFill>
                <a:latin typeface="Times New Roman" panose="02020603050405020304" pitchFamily="18" charset="0"/>
                <a:cs typeface="Times New Roman" panose="02020603050405020304" pitchFamily="18" charset="0"/>
              </a:rPr>
              <a:t>planning </a:t>
            </a:r>
            <a:r>
              <a:rPr lang="en-US" sz="3300" b="0" dirty="0">
                <a:solidFill>
                  <a:srgbClr val="000000"/>
                </a:solidFill>
                <a:latin typeface="Times New Roman" panose="02020603050405020304" pitchFamily="18" charset="0"/>
                <a:cs typeface="Times New Roman" panose="02020603050405020304" pitchFamily="18" charset="0"/>
              </a:rPr>
              <a:t>analysis, regression, new venture analysis</a:t>
            </a:r>
            <a:r>
              <a:rPr lang="en-US" sz="3300" b="0" dirty="0" smtClean="0">
                <a:solidFill>
                  <a:srgbClr val="000000"/>
                </a:solidFill>
                <a:latin typeface="Times New Roman" panose="02020603050405020304" pitchFamily="18" charset="0"/>
                <a:cs typeface="Times New Roman" panose="02020603050405020304" pitchFamily="18" charset="0"/>
              </a:rPr>
              <a:t>.</a:t>
            </a:r>
            <a:endParaRPr lang="en-US" sz="33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3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anim calcmode="lin" valueType="num">
                                      <p:cBhvr>
                                        <p:cTn id="1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1000"/>
                                        <p:tgtEl>
                                          <p:spTgt spid="5">
                                            <p:txEl>
                                              <p:pRg st="7" end="7"/>
                                            </p:txEl>
                                          </p:spTgt>
                                        </p:tgtEl>
                                      </p:cBhvr>
                                    </p:animEffect>
                                    <p:anim calcmode="lin" valueType="num">
                                      <p:cBhvr>
                                        <p:cTn id="4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1335</Words>
  <Application>Microsoft Office PowerPoint</Application>
  <PresentationFormat>On-screen Show (4:3)</PresentationFormat>
  <Paragraphs>135</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HRM (Human Resource Management) and bjectives of HRM.</vt:lpstr>
      <vt:lpstr>HRM and Objectives of HRM</vt:lpstr>
      <vt:lpstr>HRM and Objectives of HRM</vt:lpstr>
      <vt:lpstr>HRM and Objectives of HRM</vt:lpstr>
      <vt:lpstr>Explain manpower planning process</vt:lpstr>
      <vt:lpstr>Explain manpower planning process</vt:lpstr>
      <vt:lpstr>Explain manpower planning process</vt:lpstr>
      <vt:lpstr>Explain manpower planning process</vt:lpstr>
      <vt:lpstr>Sources of Recruitment</vt:lpstr>
      <vt:lpstr>Internal sources of Recruitment</vt:lpstr>
      <vt:lpstr>Internal sources of Recruitment</vt:lpstr>
      <vt:lpstr>External sources of Recruitment</vt:lpstr>
      <vt:lpstr>Internal sources of Recruitment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814</cp:revision>
  <dcterms:created xsi:type="dcterms:W3CDTF">2006-08-16T00:00:00Z</dcterms:created>
  <dcterms:modified xsi:type="dcterms:W3CDTF">2021-06-04T12:23:20Z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