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54" r:id="rId3"/>
  </p:sldMasterIdLst>
  <p:notesMasterIdLst>
    <p:notesMasterId r:id="rId21"/>
  </p:notesMasterIdLst>
  <p:handoutMasterIdLst>
    <p:handoutMasterId r:id="rId22"/>
  </p:handoutMasterIdLst>
  <p:sldIdLst>
    <p:sldId id="291" r:id="rId4"/>
    <p:sldId id="259" r:id="rId5"/>
    <p:sldId id="297" r:id="rId6"/>
    <p:sldId id="327" r:id="rId7"/>
    <p:sldId id="298" r:id="rId8"/>
    <p:sldId id="328" r:id="rId9"/>
    <p:sldId id="329" r:id="rId10"/>
    <p:sldId id="330" r:id="rId11"/>
    <p:sldId id="331" r:id="rId12"/>
    <p:sldId id="332" r:id="rId13"/>
    <p:sldId id="333" r:id="rId14"/>
    <p:sldId id="334" r:id="rId15"/>
    <p:sldId id="335" r:id="rId16"/>
    <p:sldId id="336" r:id="rId17"/>
    <p:sldId id="337" r:id="rId18"/>
    <p:sldId id="290" r:id="rId19"/>
    <p:sldId id="28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6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6AE8"/>
    <a:srgbClr val="8238BA"/>
    <a:srgbClr val="026AD4"/>
    <a:srgbClr val="009ED6"/>
    <a:srgbClr val="D2FEB4"/>
    <a:srgbClr val="719F1D"/>
    <a:srgbClr val="C4FE9C"/>
    <a:srgbClr val="DAFEC2"/>
    <a:srgbClr val="60B018"/>
    <a:srgbClr val="8B58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p:cViewPr varScale="1">
        <p:scale>
          <a:sx n="70" d="100"/>
          <a:sy n="70" d="100"/>
        </p:scale>
        <p:origin x="1242" y="48"/>
      </p:cViewPr>
      <p:guideLst>
        <p:guide orient="horz" pos="2160"/>
        <p:guide pos="2867"/>
      </p:guideLst>
    </p:cSldViewPr>
  </p:slideViewPr>
  <p:notesTextViewPr>
    <p:cViewPr>
      <p:scale>
        <a:sx n="100" d="100"/>
        <a:sy n="100" d="100"/>
      </p:scale>
      <p:origin x="0" y="0"/>
    </p:cViewPr>
  </p:notesTextViewPr>
  <p:notesViewPr>
    <p:cSldViewPr>
      <p:cViewPr varScale="1">
        <p:scale>
          <a:sx n="58" d="100"/>
          <a:sy n="58" d="100"/>
        </p:scale>
        <p:origin x="2790"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12BC5-697F-4AD6-A6ED-13259B29EF34}" type="datetimeFigureOut">
              <a:rPr lang="en-US" smtClean="0"/>
              <a:t>6/8/2021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F949F1-37EB-4BEE-B0AD-CB3390CB38E2}"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35A38-68A7-4133-8C22-F8610ABCE063}" type="datetimeFigureOut">
              <a:rPr lang="en-US" smtClean="0"/>
              <a:t>6/8/2021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C74966-7D49-4521-882F-70C981C6D4C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Tx" preserve="1">
  <p:cSld name="Slide for Title Page">
    <p:spTree>
      <p:nvGrpSpPr>
        <p:cNvPr id="1" name=""/>
        <p:cNvGrpSpPr/>
        <p:nvPr/>
      </p:nvGrpSpPr>
      <p:grpSpPr>
        <a:xfrm>
          <a:off x="0" y="0"/>
          <a:ext cx="0" cy="0"/>
          <a:chOff x="0" y="0"/>
          <a:chExt cx="0" cy="0"/>
        </a:xfrm>
      </p:grpSpPr>
      <p:sp>
        <p:nvSpPr>
          <p:cNvPr id="8" name="Rectangle 7"/>
          <p:cNvSpPr/>
          <p:nvPr/>
        </p:nvSpPr>
        <p:spPr>
          <a:xfrm>
            <a:off x="14" y="0"/>
            <a:ext cx="3276587"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3249828" y="0"/>
            <a:ext cx="48006" cy="6858000"/>
          </a:xfrm>
          <a:prstGeom prst="rect">
            <a:avLst/>
          </a:prstGeom>
          <a:solidFill>
            <a:srgbClr val="92D05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228601" y="594359"/>
            <a:ext cx="2794707" cy="1920242"/>
          </a:xfrm>
          <a:prstGeom prst="rect">
            <a:avLst/>
          </a:prstGeom>
        </p:spPr>
        <p:txBody>
          <a:bodyPr anchor="b">
            <a:normAutofit/>
          </a:bodyPr>
          <a:lstStyle>
            <a:lvl1pPr algn="l">
              <a:defRPr sz="3600" b="0">
                <a:solidFill>
                  <a:srgbClr val="FFFFFF"/>
                </a:solidFill>
                <a:latin typeface="Agency FB" panose="020B0503020202020204" pitchFamily="34" charset="0"/>
              </a:defRPr>
            </a:lvl1pPr>
          </a:lstStyle>
          <a:p>
            <a:r>
              <a:rPr lang="en-US" dirty="0" smtClean="0"/>
              <a:t>Chapter Name</a:t>
            </a:r>
            <a:endParaRPr lang="en-US" dirty="0"/>
          </a:p>
        </p:txBody>
      </p:sp>
      <p:sp>
        <p:nvSpPr>
          <p:cNvPr id="3" name="Content Placeholder 2"/>
          <p:cNvSpPr>
            <a:spLocks noGrp="1"/>
          </p:cNvSpPr>
          <p:nvPr>
            <p:ph idx="1" hasCustomPrompt="1"/>
          </p:nvPr>
        </p:nvSpPr>
        <p:spPr>
          <a:xfrm>
            <a:off x="3631878" y="838200"/>
            <a:ext cx="5283522" cy="5791200"/>
          </a:xfrm>
          <a:prstGeom prst="rect">
            <a:avLst/>
          </a:prstGeom>
        </p:spPr>
        <p:txBody>
          <a:bodyPr>
            <a:normAutofit/>
          </a:bodyPr>
          <a:lstStyle>
            <a:lvl1pPr marL="91440" indent="-91440">
              <a:buFont typeface="Wingdings" panose="05000000000000000000" pitchFamily="2" charset="2"/>
              <a:buChar char="ü"/>
              <a:defRPr sz="2200"/>
            </a:lvl1pPr>
            <a:lvl2pPr marL="384175" indent="-182880">
              <a:buFont typeface="Wingdings" panose="05000000000000000000" pitchFamily="2" charset="2"/>
              <a:buChar char="Ø"/>
              <a:defRPr/>
            </a:lvl2pPr>
            <a:lvl3pPr marL="567055" indent="-182880">
              <a:buFont typeface="Wingdings" panose="05000000000000000000" pitchFamily="2" charset="2"/>
              <a:buChar char="§"/>
              <a:defRPr sz="1800"/>
            </a:lvl3pPr>
          </a:lstStyle>
          <a:p>
            <a:pPr lvl="0"/>
            <a:r>
              <a:rPr lang="en-US" dirty="0" smtClean="0"/>
              <a:t>Outlines</a:t>
            </a:r>
          </a:p>
          <a:p>
            <a:pPr lvl="2"/>
            <a:r>
              <a:rPr lang="en-US" dirty="0" smtClean="0"/>
              <a:t>Subtopic</a:t>
            </a:r>
            <a:endParaRPr lang="en-US" dirty="0"/>
          </a:p>
        </p:txBody>
      </p:sp>
      <p:sp>
        <p:nvSpPr>
          <p:cNvPr id="4" name="Text Placeholder 3"/>
          <p:cNvSpPr>
            <a:spLocks noGrp="1"/>
          </p:cNvSpPr>
          <p:nvPr>
            <p:ph type="body" sz="half" idx="2" hasCustomPrompt="1"/>
          </p:nvPr>
        </p:nvSpPr>
        <p:spPr>
          <a:xfrm>
            <a:off x="228600" y="4876800"/>
            <a:ext cx="2400300" cy="1428404"/>
          </a:xfrm>
          <a:prstGeom prst="rect">
            <a:avLst/>
          </a:prstGeom>
        </p:spPr>
        <p:txBody>
          <a:bodyPr lIns="91440" rIns="91440">
            <a:normAutofit/>
          </a:bodyPr>
          <a:lstStyle>
            <a:lvl1pPr marL="0" indent="0">
              <a:buNone/>
              <a:defRPr sz="1300" baseline="0">
                <a:solidFill>
                  <a:srgbClr val="FFFFFF"/>
                </a:solidFill>
                <a:latin typeface="Times New Roman" panose="02020603050405020304" pitchFamily="18" charset="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Authors Info</a:t>
            </a:r>
          </a:p>
        </p:txBody>
      </p:sp>
      <p:sp>
        <p:nvSpPr>
          <p:cNvPr id="10" name="TextBox 9"/>
          <p:cNvSpPr txBox="1"/>
          <p:nvPr userDrawn="1"/>
        </p:nvSpPr>
        <p:spPr>
          <a:xfrm>
            <a:off x="5543209" y="279742"/>
            <a:ext cx="1390991" cy="584775"/>
          </a:xfrm>
          <a:prstGeom prst="rect">
            <a:avLst/>
          </a:prstGeom>
          <a:noFill/>
        </p:spPr>
        <p:txBody>
          <a:bodyPr wrap="square" rtlCol="0">
            <a:spAutoFit/>
          </a:bodyPr>
          <a:lstStyle/>
          <a:p>
            <a:r>
              <a:rPr lang="en-US" sz="3200" dirty="0" smtClean="0">
                <a:latin typeface="Agency FB" panose="020B0503020202020204" pitchFamily="34" charset="0"/>
              </a:rPr>
              <a:t>Outlines</a:t>
            </a:r>
            <a:endParaRPr lang="en-US" sz="3200" dirty="0">
              <a:latin typeface="Agency FB" panose="020B050302020202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Main Slide">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2193326" y="597243"/>
            <a:ext cx="47408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2" name="Title Placeholder 1"/>
          <p:cNvSpPr>
            <a:spLocks noGrp="1"/>
          </p:cNvSpPr>
          <p:nvPr>
            <p:ph type="title"/>
          </p:nvPr>
        </p:nvSpPr>
        <p:spPr>
          <a:xfrm>
            <a:off x="0" y="0"/>
            <a:ext cx="9144000" cy="640081"/>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5400000" scaled="1"/>
            <a:tileRect/>
          </a:gradFill>
        </p:spPr>
        <p:txBody>
          <a:bodyPr vert="horz" lIns="91440" tIns="45720" rIns="91440" bIns="45720" rtlCol="0" anchor="b">
            <a:normAutofit/>
          </a:bodyPr>
          <a:lstStyle>
            <a:lvl1pPr>
              <a:defRPr sz="3400"/>
            </a:lvl1pPr>
          </a:lstStyle>
          <a:p>
            <a:r>
              <a:rPr lang="en-US" dirty="0" smtClean="0"/>
              <a:t>Click to edit Master title style</a:t>
            </a:r>
            <a:endParaRPr lang="en-US" dirty="0"/>
          </a:p>
        </p:txBody>
      </p:sp>
      <p:sp>
        <p:nvSpPr>
          <p:cNvPr id="14" name="Footer Placeholder 4"/>
          <p:cNvSpPr>
            <a:spLocks noGrp="1"/>
          </p:cNvSpPr>
          <p:nvPr>
            <p:ph type="ftr" sz="quarter" idx="3"/>
          </p:nvPr>
        </p:nvSpPr>
        <p:spPr>
          <a:xfrm>
            <a:off x="0" y="6597630"/>
            <a:ext cx="8305800" cy="261445"/>
          </a:xfrm>
          <a:prstGeom prst="rect">
            <a:avLst/>
          </a:prstGeom>
        </p:spPr>
        <p:txBody>
          <a:bodyPr vert="horz" lIns="91440" tIns="45720" rIns="91440" bIns="45720" rtlCol="0" anchor="ctr"/>
          <a:lstStyle>
            <a:lvl1pPr algn="l">
              <a:defRPr sz="1200" b="0" cap="none" baseline="0">
                <a:solidFill>
                  <a:schemeClr val="bg1">
                    <a:lumMod val="95000"/>
                  </a:schemeClr>
                </a:solidFill>
                <a:latin typeface="Times New Roman" panose="02020603050405020304" pitchFamily="18" charset="0"/>
                <a:cs typeface="Times New Roman" panose="02020603050405020304" pitchFamily="18" charset="0"/>
              </a:defRPr>
            </a:lvl1pPr>
          </a:lstStyle>
          <a:p>
            <a:r>
              <a:rPr lang="en-US" dirty="0" smtClean="0"/>
              <a:t>Introduction To Computer &amp; ICT – by Dr. Rahman Ali &amp; Asmat Ali</a:t>
            </a:r>
            <a:endParaRPr lang="en-US" dirty="0"/>
          </a:p>
        </p:txBody>
      </p:sp>
      <p:sp>
        <p:nvSpPr>
          <p:cNvPr id="15" name="Slide Number Placeholder 5"/>
          <p:cNvSpPr>
            <a:spLocks noGrp="1"/>
          </p:cNvSpPr>
          <p:nvPr>
            <p:ph type="sldNum" sz="quarter" idx="4"/>
          </p:nvPr>
        </p:nvSpPr>
        <p:spPr>
          <a:xfrm>
            <a:off x="8763000" y="6596743"/>
            <a:ext cx="379709" cy="271919"/>
          </a:xfrm>
          <a:prstGeom prst="rect">
            <a:avLst/>
          </a:prstGeom>
          <a:gradFill flip="none" rotWithShape="1">
            <a:gsLst>
              <a:gs pos="0">
                <a:srgbClr val="026AD4">
                  <a:shade val="30000"/>
                  <a:satMod val="115000"/>
                </a:srgbClr>
              </a:gs>
              <a:gs pos="50000">
                <a:srgbClr val="026AD4">
                  <a:shade val="67500"/>
                  <a:satMod val="115000"/>
                </a:srgbClr>
              </a:gs>
              <a:gs pos="100000">
                <a:srgbClr val="026AD4">
                  <a:shade val="100000"/>
                  <a:satMod val="115000"/>
                </a:srgbClr>
              </a:gs>
            </a:gsLst>
            <a:path path="circle">
              <a:fillToRect l="50000" t="50000" r="50000" b="50000"/>
            </a:path>
            <a:tileRect/>
          </a:gradFill>
        </p:spPr>
        <p:txBody>
          <a:bodyPr vert="horz" lIns="91440" tIns="45720" rIns="91440" bIns="45720" rtlCol="0" anchor="ctr"/>
          <a:lstStyle>
            <a:lvl1pPr algn="r">
              <a:defRPr sz="1300">
                <a:solidFill>
                  <a:schemeClr val="bg1"/>
                </a:solidFill>
              </a:defRPr>
            </a:lvl1pPr>
          </a:lstStyle>
          <a:p>
            <a:fld id="{B6F15528-21DE-4FAA-801E-634DDDAF4B2B}" type="slidenum">
              <a:rPr lang="en-US" smtClean="0"/>
              <a:t>‹#›</a:t>
            </a:fld>
            <a:endParaRPr lang="en-US" dirty="0"/>
          </a:p>
        </p:txBody>
      </p:sp>
      <p:sp>
        <p:nvSpPr>
          <p:cNvPr id="19" name="Content Placeholder 2"/>
          <p:cNvSpPr>
            <a:spLocks noGrp="1"/>
          </p:cNvSpPr>
          <p:nvPr>
            <p:ph idx="1" hasCustomPrompt="1"/>
          </p:nvPr>
        </p:nvSpPr>
        <p:spPr>
          <a:xfrm>
            <a:off x="35256" y="865496"/>
            <a:ext cx="9032544" cy="5611504"/>
          </a:xfrm>
          <a:prstGeom prst="rect">
            <a:avLst/>
          </a:prstGeom>
        </p:spPr>
        <p:txBody>
          <a:bodyPr>
            <a:normAutofit/>
          </a:bodyPr>
          <a:lstStyle>
            <a:lvl1pPr marL="274320" indent="-342900">
              <a:spcBef>
                <a:spcPts val="600"/>
              </a:spcBef>
              <a:spcAft>
                <a:spcPts val="900"/>
              </a:spcAft>
              <a:buClr>
                <a:schemeClr val="tx1">
                  <a:lumMod val="50000"/>
                  <a:lumOff val="50000"/>
                </a:schemeClr>
              </a:buClr>
              <a:buSzPct val="82000"/>
              <a:buFont typeface="Wingdings" panose="05000000000000000000" pitchFamily="2" charset="2"/>
              <a:buChar char="Ø"/>
              <a:defRPr sz="2200" b="1">
                <a:solidFill>
                  <a:schemeClr val="tx1"/>
                </a:solidFill>
                <a:latin typeface="Andalus" panose="02020603050405020304" pitchFamily="18" charset="-78"/>
                <a:ea typeface="Arial Unicode MS" panose="020B0604020202020204" pitchFamily="34" charset="-128"/>
                <a:cs typeface="Andalus" panose="02020603050405020304" pitchFamily="18" charset="-78"/>
              </a:defRPr>
            </a:lvl1pPr>
            <a:lvl2pPr marL="384175" indent="-182880">
              <a:buSzPct val="130000"/>
              <a:buFont typeface="Arial" panose="020B0604020202020204" pitchFamily="34" charset="0"/>
              <a:buChar char="•"/>
              <a:defRPr sz="2000"/>
            </a:lvl2pPr>
            <a:lvl3pPr marL="567055" indent="-182880">
              <a:buSzPct val="130000"/>
              <a:buFont typeface="Arial" panose="020B0604020202020204" pitchFamily="34" charset="0"/>
              <a:buChar char="•"/>
              <a:defRPr sz="2000"/>
            </a:lvl3pPr>
            <a:lvl4pPr marL="749935" indent="-182880">
              <a:buClr>
                <a:srgbClr val="00B0F0"/>
              </a:buClr>
              <a:buFont typeface="Wingdings" panose="05000000000000000000" pitchFamily="2" charset="2"/>
              <a:buChar char="§"/>
              <a:defRPr sz="1800"/>
            </a:lvl4pPr>
            <a:lvl5pPr marL="932815" indent="-182880">
              <a:buClr>
                <a:srgbClr val="00B0F0"/>
              </a:buClr>
              <a:buFont typeface="Wingdings" panose="05000000000000000000" pitchFamily="2" charset="2"/>
              <a:buChar char="§"/>
              <a:defRPr sz="1800"/>
            </a:lvl5pPr>
          </a:lstStyle>
          <a:p>
            <a:pPr lvl="0"/>
            <a:r>
              <a:rPr lang="en-US" dirty="0" smtClean="0"/>
              <a:t>Click to add text</a:t>
            </a:r>
          </a:p>
          <a:p>
            <a:pPr lvl="1"/>
            <a:r>
              <a:rPr lang="en-US" dirty="0" smtClean="0"/>
              <a:t>Topic</a:t>
            </a:r>
          </a:p>
          <a:p>
            <a:pPr lvl="2"/>
            <a:r>
              <a:rPr lang="en-US" dirty="0" smtClean="0"/>
              <a:t>Subtopic</a:t>
            </a:r>
          </a:p>
          <a:p>
            <a:pPr lvl="3"/>
            <a:r>
              <a:rPr lang="en-US" dirty="0" smtClean="0"/>
              <a:t>Sub-topic</a:t>
            </a:r>
          </a:p>
          <a:p>
            <a:pPr lvl="4"/>
            <a:r>
              <a:rPr lang="en-US" dirty="0" smtClean="0"/>
              <a:t>Sub-topic</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ov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209550"/>
            <a:ext cx="9144000" cy="6438900"/>
          </a:xfrm>
          <a:prstGeom prst="rect">
            <a:avLst/>
          </a:prstGeom>
        </p:spPr>
      </p:pic>
      <p:sp>
        <p:nvSpPr>
          <p:cNvPr id="5" name="Rectangle 4"/>
          <p:cNvSpPr/>
          <p:nvPr userDrawn="1"/>
        </p:nvSpPr>
        <p:spPr>
          <a:xfrm>
            <a:off x="2090" y="0"/>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userDrawn="1"/>
        </p:nvSpPr>
        <p:spPr>
          <a:xfrm rot="10800000">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5" name="TextBox 6"/>
          <p:cNvSpPr txBox="1"/>
          <p:nvPr userDrawn="1"/>
        </p:nvSpPr>
        <p:spPr>
          <a:xfrm>
            <a:off x="1143000" y="2508239"/>
            <a:ext cx="6781800" cy="2332946"/>
          </a:xfrm>
          <a:prstGeom prst="rect">
            <a:avLst/>
          </a:prstGeom>
          <a:noFill/>
          <a:effectLst>
            <a:outerShdw blurRad="50800" dist="38100" dir="2700000" algn="tl" rotWithShape="0">
              <a:prstClr val="black">
                <a:alpha val="40000"/>
              </a:prstClr>
            </a:outerShdw>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defRPr/>
            </a:pPr>
            <a:r>
              <a:rPr kumimoji="0" lang="en-US" sz="4000" b="0"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Thanks!</a:t>
            </a:r>
          </a:p>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defRPr/>
            </a:pPr>
            <a:r>
              <a:rPr kumimoji="0" lang="en-US" sz="4000" b="0"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Any Questions</a:t>
            </a:r>
          </a:p>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defRPr/>
            </a:pPr>
            <a:r>
              <a:rPr kumimoji="0" lang="en-US" sz="5400" b="1"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a:t>
            </a:r>
          </a:p>
        </p:txBody>
      </p:sp>
      <p:sp>
        <p:nvSpPr>
          <p:cNvPr id="6" name="Rectangle 5"/>
          <p:cNvSpPr/>
          <p:nvPr userDrawn="1"/>
        </p:nvSpPr>
        <p:spPr>
          <a:xfrm>
            <a:off x="1" y="5632440"/>
            <a:ext cx="9144001" cy="1229862"/>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p:cNvSpPr/>
          <p:nvPr userDrawn="1"/>
        </p:nvSpPr>
        <p:spPr>
          <a:xfrm>
            <a:off x="-1" y="-4302"/>
            <a:ext cx="9144001" cy="1369541"/>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a:ln>
            <a:noFill/>
          </a:ln>
          <a:effectLst>
            <a:outerShdw blurRad="50800" dist="38100" dir="5400000" algn="t" rotWithShape="0">
              <a:prstClr val="black">
                <a:alpha val="40000"/>
              </a:prstClr>
            </a:outerShdw>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Main Slide">
    <p:bg>
      <p:bgRef idx="1001">
        <a:schemeClr val="bg1"/>
      </p:bgRef>
    </p:bg>
    <p:spTree>
      <p:nvGrpSpPr>
        <p:cNvPr id="1" name=""/>
        <p:cNvGrpSpPr/>
        <p:nvPr/>
      </p:nvGrpSpPr>
      <p:grpSpPr>
        <a:xfrm>
          <a:off x="0" y="0"/>
          <a:ext cx="0" cy="0"/>
          <a:chOff x="0" y="0"/>
          <a:chExt cx="0" cy="0"/>
        </a:xfrm>
      </p:grpSpPr>
      <p:sp>
        <p:nvSpPr>
          <p:cNvPr id="19" name="Content Placeholder 2"/>
          <p:cNvSpPr>
            <a:spLocks noGrp="1"/>
          </p:cNvSpPr>
          <p:nvPr>
            <p:ph idx="1" hasCustomPrompt="1"/>
          </p:nvPr>
        </p:nvSpPr>
        <p:spPr>
          <a:xfrm>
            <a:off x="76200" y="1219200"/>
            <a:ext cx="8880144" cy="4495800"/>
          </a:xfrm>
          <a:prstGeom prst="rect">
            <a:avLst/>
          </a:prstGeom>
        </p:spPr>
        <p:txBody>
          <a:bodyPr>
            <a:normAutofit/>
          </a:bodyPr>
          <a:lstStyle>
            <a:lvl1pPr marL="274320" indent="-342900">
              <a:spcBef>
                <a:spcPts val="600"/>
              </a:spcBef>
              <a:spcAft>
                <a:spcPts val="900"/>
              </a:spcAft>
              <a:buClr>
                <a:srgbClr val="00B0F0"/>
              </a:buClr>
              <a:buSzPct val="99000"/>
              <a:buFont typeface="Wingdings" panose="05000000000000000000" pitchFamily="2" charset="2"/>
              <a:buChar char="§"/>
              <a:defRPr sz="2200" b="0">
                <a:solidFill>
                  <a:schemeClr val="tx1"/>
                </a:solidFill>
                <a:latin typeface="Times New Roman" panose="02020603050405020304" pitchFamily="18" charset="0"/>
                <a:ea typeface="Arial Unicode MS" panose="020B0604020202020204" pitchFamily="34" charset="-128"/>
                <a:cs typeface="Times New Roman" panose="02020603050405020304" pitchFamily="18" charset="0"/>
              </a:defRPr>
            </a:lvl1pPr>
            <a:lvl2pPr marL="384175" indent="-182880">
              <a:buSzPct val="130000"/>
              <a:buFont typeface="Arial" panose="020B0604020202020204" pitchFamily="34" charset="0"/>
              <a:buChar char="•"/>
              <a:defRPr sz="2000"/>
            </a:lvl2pPr>
            <a:lvl3pPr marL="567055" indent="-182880">
              <a:buSzPct val="130000"/>
              <a:buFont typeface="Arial" panose="020B0604020202020204" pitchFamily="34" charset="0"/>
              <a:buChar char="•"/>
              <a:defRPr sz="2000"/>
            </a:lvl3pPr>
            <a:lvl4pPr marL="749935" indent="-182880">
              <a:buClr>
                <a:srgbClr val="00B0F0"/>
              </a:buClr>
              <a:buFont typeface="Wingdings" panose="05000000000000000000" pitchFamily="2" charset="2"/>
              <a:buChar char="§"/>
              <a:defRPr sz="1800"/>
            </a:lvl4pPr>
            <a:lvl5pPr marL="932815" indent="-182880">
              <a:buClr>
                <a:srgbClr val="00B0F0"/>
              </a:buClr>
              <a:buFont typeface="Wingdings" panose="05000000000000000000" pitchFamily="2" charset="2"/>
              <a:buChar char="§"/>
              <a:defRPr sz="1800"/>
            </a:lvl5pPr>
          </a:lstStyle>
          <a:p>
            <a:pPr lvl="0"/>
            <a:r>
              <a:rPr lang="en-US" dirty="0" smtClean="0"/>
              <a:t>Click to add text</a:t>
            </a:r>
          </a:p>
        </p:txBody>
      </p:sp>
      <p:sp>
        <p:nvSpPr>
          <p:cNvPr id="13" name="Title Placeholder 1"/>
          <p:cNvSpPr txBox="1"/>
          <p:nvPr userDrawn="1"/>
        </p:nvSpPr>
        <p:spPr>
          <a:xfrm>
            <a:off x="0" y="0"/>
            <a:ext cx="9144000" cy="865496"/>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bg1"/>
                </a:solidFill>
                <a:latin typeface="+mj-lt"/>
                <a:ea typeface="+mj-ea"/>
                <a:cs typeface="+mj-cs"/>
              </a:defRPr>
            </a:lvl1pPr>
          </a:lstStyle>
          <a:p>
            <a:endParaRPr lang="en-US" dirty="0">
              <a:solidFill>
                <a:prstClr val="white"/>
              </a:solidFill>
            </a:endParaRPr>
          </a:p>
        </p:txBody>
      </p:sp>
      <p:sp>
        <p:nvSpPr>
          <p:cNvPr id="15" name="Title Placeholder 1"/>
          <p:cNvSpPr txBox="1"/>
          <p:nvPr userDrawn="1"/>
        </p:nvSpPr>
        <p:spPr>
          <a:xfrm rot="10800000">
            <a:off x="0" y="5992504"/>
            <a:ext cx="9144000" cy="865496"/>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bg1"/>
                </a:solidFill>
                <a:latin typeface="+mj-lt"/>
                <a:ea typeface="+mj-ea"/>
                <a:cs typeface="+mj-cs"/>
              </a:defRPr>
            </a:lvl1pPr>
          </a:lstStyle>
          <a:p>
            <a:endParaRPr lang="en-US" dirty="0">
              <a:solidFill>
                <a:prstClr val="white"/>
              </a:solidFill>
            </a:endParaRPr>
          </a:p>
        </p:txBody>
      </p:sp>
      <p:sp>
        <p:nvSpPr>
          <p:cNvPr id="2" name="TextBox 1"/>
          <p:cNvSpPr txBox="1"/>
          <p:nvPr userDrawn="1"/>
        </p:nvSpPr>
        <p:spPr>
          <a:xfrm>
            <a:off x="3505200" y="191869"/>
            <a:ext cx="2286000" cy="646331"/>
          </a:xfrm>
          <a:prstGeom prst="rect">
            <a:avLst/>
          </a:prstGeom>
          <a:noFill/>
        </p:spPr>
        <p:txBody>
          <a:bodyPr wrap="square" rtlCol="0">
            <a:spAutoFit/>
          </a:bodyPr>
          <a:lstStyle/>
          <a:p>
            <a:r>
              <a:rPr lang="en-US" sz="3600" dirty="0" smtClean="0">
                <a:solidFill>
                  <a:srgbClr val="000000"/>
                </a:solidFill>
              </a:rPr>
              <a:t>References</a:t>
            </a:r>
            <a:endParaRPr lang="en-US" sz="3600" dirty="0">
              <a:solidFill>
                <a:srgbClr val="000000"/>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1" y="6596742"/>
            <a:ext cx="9144001" cy="2612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1812326" y="609600"/>
            <a:ext cx="55790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Title Placeholder 1"/>
          <p:cNvSpPr txBox="1"/>
          <p:nvPr userDrawn="1"/>
        </p:nvSpPr>
        <p:spPr>
          <a:xfrm>
            <a:off x="0" y="0"/>
            <a:ext cx="9144000" cy="640081"/>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540000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accent2">
                    <a:lumMod val="75000"/>
                  </a:schemeClr>
                </a:solidFill>
                <a:latin typeface="+mj-lt"/>
                <a:ea typeface="+mj-ea"/>
                <a:cs typeface="+mj-cs"/>
              </a:defRPr>
            </a:lvl1pPr>
          </a:lstStyle>
          <a:p>
            <a:r>
              <a:rPr lang="en-US" smtClean="0"/>
              <a:t>Click to edit Master title style</a:t>
            </a:r>
            <a:endParaRPr lang="en-US" dirty="0"/>
          </a:p>
        </p:txBody>
      </p:sp>
      <p:sp>
        <p:nvSpPr>
          <p:cNvPr id="16" name="Content Placeholder 2"/>
          <p:cNvSpPr txBox="1"/>
          <p:nvPr userDrawn="1"/>
        </p:nvSpPr>
        <p:spPr>
          <a:xfrm>
            <a:off x="193344" y="865496"/>
            <a:ext cx="8763000" cy="5562600"/>
          </a:xfrm>
          <a:prstGeom prst="rect">
            <a:avLst/>
          </a:prstGeom>
        </p:spPr>
        <p:txBody>
          <a:bodyP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None/>
              <a:defRPr sz="22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r>
              <a:rPr lang="en-US" dirty="0" smtClean="0"/>
              <a:t>Click to add text</a:t>
            </a:r>
          </a:p>
          <a:p>
            <a:pPr lvl="2"/>
            <a:r>
              <a:rPr lang="en-US" dirty="0" smtClean="0"/>
              <a:t>Topic</a:t>
            </a:r>
          </a:p>
          <a:p>
            <a:pPr lvl="3"/>
            <a:r>
              <a:rPr lang="en-US" dirty="0" smtClean="0"/>
              <a:t>Subtopic</a:t>
            </a:r>
            <a:endParaRPr lang="en-US" dirty="0"/>
          </a:p>
        </p:txBody>
      </p:sp>
      <p:sp>
        <p:nvSpPr>
          <p:cNvPr id="9" name="Footer Placeholder 4"/>
          <p:cNvSpPr>
            <a:spLocks noGrp="1"/>
          </p:cNvSpPr>
          <p:nvPr>
            <p:ph type="ftr" sz="quarter" idx="3"/>
          </p:nvPr>
        </p:nvSpPr>
        <p:spPr>
          <a:xfrm>
            <a:off x="0" y="6597630"/>
            <a:ext cx="8305800" cy="261445"/>
          </a:xfrm>
          <a:prstGeom prst="rect">
            <a:avLst/>
          </a:prstGeom>
        </p:spPr>
        <p:txBody>
          <a:bodyPr vert="horz" lIns="91440" tIns="45720" rIns="91440" bIns="45720" rtlCol="0" anchor="ctr"/>
          <a:lstStyle>
            <a:lvl1pPr algn="l">
              <a:defRPr sz="1200" b="0" cap="none" baseline="0">
                <a:solidFill>
                  <a:schemeClr val="bg1">
                    <a:lumMod val="95000"/>
                  </a:schemeClr>
                </a:solidFill>
                <a:latin typeface="Times New Roman" panose="02020603050405020304" pitchFamily="18" charset="0"/>
                <a:cs typeface="Times New Roman" panose="02020603050405020304" pitchFamily="18" charset="0"/>
              </a:defRPr>
            </a:lvl1pPr>
          </a:lstStyle>
          <a:p>
            <a:r>
              <a:rPr lang="en-US" dirty="0" smtClean="0"/>
              <a:t>Introduction To Computer &amp; ICT – by Dr. Rahman Ali &amp; Asmat Ali</a:t>
            </a:r>
            <a:endParaRPr lang="en-US" dirty="0"/>
          </a:p>
        </p:txBody>
      </p:sp>
      <p:sp>
        <p:nvSpPr>
          <p:cNvPr id="8" name="Slide Number Placeholder 5"/>
          <p:cNvSpPr>
            <a:spLocks noGrp="1"/>
          </p:cNvSpPr>
          <p:nvPr>
            <p:ph type="sldNum" sz="quarter" idx="4"/>
          </p:nvPr>
        </p:nvSpPr>
        <p:spPr>
          <a:xfrm>
            <a:off x="8686800" y="6596743"/>
            <a:ext cx="455909" cy="279448"/>
          </a:xfrm>
          <a:prstGeom prst="rect">
            <a:avLst/>
          </a:prstGeom>
          <a:gradFill flip="none" rotWithShape="1">
            <a:gsLst>
              <a:gs pos="0">
                <a:srgbClr val="026AE8">
                  <a:shade val="30000"/>
                  <a:satMod val="115000"/>
                </a:srgbClr>
              </a:gs>
              <a:gs pos="50000">
                <a:srgbClr val="026AE8">
                  <a:shade val="67500"/>
                  <a:satMod val="115000"/>
                </a:srgbClr>
              </a:gs>
              <a:gs pos="100000">
                <a:srgbClr val="026AE8">
                  <a:shade val="100000"/>
                  <a:satMod val="115000"/>
                </a:srgbClr>
              </a:gs>
            </a:gsLst>
            <a:path path="circle">
              <a:fillToRect l="50000" t="50000" r="50000" b="50000"/>
            </a:path>
            <a:tileRect/>
          </a:gradFill>
        </p:spPr>
        <p:txBody>
          <a:bodyPr vert="horz" lIns="91440" tIns="45720" rIns="91440" bIns="45720" rtlCol="0" anchor="ctr"/>
          <a:lstStyle>
            <a:lvl1pPr algn="r">
              <a:defRPr sz="1500">
                <a:solidFill>
                  <a:schemeClr val="bg1"/>
                </a:solidFill>
              </a:defRPr>
            </a:lvl1pPr>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dt="0"/>
  <p:txStyles>
    <p:titleStyle>
      <a:lvl1pPr algn="ctr" defTabSz="914400" rtl="0" eaLnBrk="1" latinLnBrk="0" hangingPunct="1">
        <a:lnSpc>
          <a:spcPct val="85000"/>
        </a:lnSpc>
        <a:spcBef>
          <a:spcPct val="0"/>
        </a:spcBef>
        <a:buNone/>
        <a:defRPr sz="3600" b="1" kern="1200" spc="-50" baseline="0">
          <a:solidFill>
            <a:schemeClr val="accent2">
              <a:lumMod val="7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1722D5-09A0-4336-890E-E0F066D69F6B}" type="datetimeFigureOut">
              <a:rPr lang="en-US" smtClean="0">
                <a:solidFill>
                  <a:prstClr val="black">
                    <a:tint val="75000"/>
                  </a:prstClr>
                </a:solidFill>
              </a:rPr>
              <a:t>6/8/2021</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EE8CE-2593-46E6-B9F1-1E05466F3B95}" type="slidenum">
              <a:rPr lang="en-US" smtClean="0">
                <a:solidFill>
                  <a:prstClr val="black">
                    <a:tint val="75000"/>
                  </a:prstClr>
                </a:solidFill>
              </a:r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1812326" y="609600"/>
            <a:ext cx="55790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Title Placeholder 1"/>
          <p:cNvSpPr txBox="1"/>
          <p:nvPr userDrawn="1"/>
        </p:nvSpPr>
        <p:spPr>
          <a:xfrm>
            <a:off x="0" y="0"/>
            <a:ext cx="9144000" cy="640081"/>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540000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accent2">
                    <a:lumMod val="75000"/>
                  </a:schemeClr>
                </a:solidFill>
                <a:latin typeface="+mj-lt"/>
                <a:ea typeface="+mj-ea"/>
                <a:cs typeface="+mj-cs"/>
              </a:defRPr>
            </a:lvl1pPr>
          </a:lstStyle>
          <a:p>
            <a:r>
              <a:rPr lang="en-US" smtClean="0">
                <a:solidFill>
                  <a:srgbClr val="BD582C">
                    <a:lumMod val="75000"/>
                  </a:srgbClr>
                </a:solidFill>
              </a:rPr>
              <a:t>Click to edit Master title style</a:t>
            </a:r>
            <a:endParaRPr lang="en-US" dirty="0">
              <a:solidFill>
                <a:srgbClr val="BD582C">
                  <a:lumMod val="75000"/>
                </a:srgbClr>
              </a:solidFill>
            </a:endParaRPr>
          </a:p>
        </p:txBody>
      </p:sp>
      <p:sp>
        <p:nvSpPr>
          <p:cNvPr id="16" name="Content Placeholder 2"/>
          <p:cNvSpPr txBox="1"/>
          <p:nvPr userDrawn="1"/>
        </p:nvSpPr>
        <p:spPr>
          <a:xfrm>
            <a:off x="193344" y="865496"/>
            <a:ext cx="8763000" cy="5562600"/>
          </a:xfrm>
          <a:prstGeom prst="rect">
            <a:avLst/>
          </a:prstGeom>
        </p:spPr>
        <p:txBody>
          <a:bodyP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None/>
              <a:defRPr sz="22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Clr>
                <a:srgbClr val="E48312"/>
              </a:buClr>
            </a:pPr>
            <a:r>
              <a:rPr lang="en-US" dirty="0" smtClean="0">
                <a:solidFill>
                  <a:srgbClr val="000000">
                    <a:lumMod val="75000"/>
                    <a:lumOff val="25000"/>
                  </a:srgbClr>
                </a:solidFill>
              </a:rPr>
              <a:t>Click to add text</a:t>
            </a:r>
          </a:p>
          <a:p>
            <a:pPr lvl="2">
              <a:buClr>
                <a:srgbClr val="E48312"/>
              </a:buClr>
            </a:pPr>
            <a:r>
              <a:rPr lang="en-US" dirty="0" smtClean="0">
                <a:solidFill>
                  <a:srgbClr val="000000">
                    <a:lumMod val="75000"/>
                    <a:lumOff val="25000"/>
                  </a:srgbClr>
                </a:solidFill>
              </a:rPr>
              <a:t>Topic</a:t>
            </a:r>
          </a:p>
          <a:p>
            <a:pPr lvl="3">
              <a:buClr>
                <a:srgbClr val="E48312"/>
              </a:buClr>
            </a:pPr>
            <a:r>
              <a:rPr lang="en-US" dirty="0" smtClean="0">
                <a:solidFill>
                  <a:srgbClr val="000000">
                    <a:lumMod val="75000"/>
                    <a:lumOff val="25000"/>
                  </a:srgbClr>
                </a:solidFill>
              </a:rPr>
              <a:t>Subtopic</a:t>
            </a:r>
            <a:endParaRPr lang="en-US" dirty="0">
              <a:solidFill>
                <a:srgbClr val="000000">
                  <a:lumMod val="75000"/>
                  <a:lumOff val="25000"/>
                </a:srgbClr>
              </a:solidFill>
            </a:endParaRPr>
          </a:p>
        </p:txBody>
      </p:sp>
      <p:sp>
        <p:nvSpPr>
          <p:cNvPr id="8" name="Rectangle 7"/>
          <p:cNvSpPr/>
          <p:nvPr userDrawn="1"/>
        </p:nvSpPr>
        <p:spPr>
          <a:xfrm>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ooter Placeholder 4"/>
          <p:cNvSpPr>
            <a:spLocks noGrp="1"/>
          </p:cNvSpPr>
          <p:nvPr>
            <p:ph type="ftr" sz="quarter" idx="3"/>
          </p:nvPr>
        </p:nvSpPr>
        <p:spPr>
          <a:xfrm>
            <a:off x="0" y="6604686"/>
            <a:ext cx="8305800" cy="261445"/>
          </a:xfrm>
          <a:prstGeom prst="rect">
            <a:avLst/>
          </a:prstGeom>
        </p:spPr>
        <p:txBody>
          <a:bodyPr vert="horz" lIns="91440" tIns="45720" rIns="91440" bIns="45720" rtlCol="0" anchor="ctr"/>
          <a:lstStyle>
            <a:lvl1pPr algn="l">
              <a:defRPr sz="1200" b="0" cap="none" baseline="0">
                <a:solidFill>
                  <a:schemeClr val="bg1">
                    <a:lumMod val="85000"/>
                  </a:schemeClr>
                </a:solidFill>
                <a:latin typeface="Times New Roman" panose="02020603050405020304" pitchFamily="18" charset="0"/>
                <a:cs typeface="Times New Roman" panose="02020603050405020304" pitchFamily="18" charset="0"/>
              </a:defRPr>
            </a:lvl1pPr>
          </a:lstStyle>
          <a:p>
            <a:r>
              <a:rPr lang="en-US" dirty="0" smtClean="0">
                <a:solidFill>
                  <a:prstClr val="white">
                    <a:lumMod val="85000"/>
                  </a:prstClr>
                </a:solidFill>
              </a:rPr>
              <a:t>Introduction To Computer &amp; ICT – by Dr. Rahman Ali &amp; Asmat Ali</a:t>
            </a:r>
            <a:endParaRPr lang="en-US" dirty="0">
              <a:solidFill>
                <a:prstClr val="white">
                  <a:lumMod val="85000"/>
                </a:prstClr>
              </a:solidFill>
            </a:endParaRPr>
          </a:p>
        </p:txBody>
      </p:sp>
      <p:sp>
        <p:nvSpPr>
          <p:cNvPr id="11" name="Slide Number Placeholder 5"/>
          <p:cNvSpPr>
            <a:spLocks noGrp="1"/>
          </p:cNvSpPr>
          <p:nvPr>
            <p:ph type="sldNum" sz="quarter" idx="4"/>
          </p:nvPr>
        </p:nvSpPr>
        <p:spPr>
          <a:xfrm>
            <a:off x="8686800" y="6596743"/>
            <a:ext cx="455909" cy="279448"/>
          </a:xfrm>
          <a:prstGeom prst="rect">
            <a:avLst/>
          </a:prstGeom>
          <a:gradFill flip="none" rotWithShape="1">
            <a:gsLst>
              <a:gs pos="0">
                <a:srgbClr val="026AD4">
                  <a:shade val="30000"/>
                  <a:satMod val="115000"/>
                </a:srgbClr>
              </a:gs>
              <a:gs pos="50000">
                <a:srgbClr val="026AD4">
                  <a:shade val="67500"/>
                  <a:satMod val="115000"/>
                </a:srgbClr>
              </a:gs>
              <a:gs pos="100000">
                <a:srgbClr val="026AD4">
                  <a:shade val="100000"/>
                  <a:satMod val="115000"/>
                </a:srgbClr>
              </a:gs>
            </a:gsLst>
            <a:path path="circle">
              <a:fillToRect l="50000" t="50000" r="50000" b="50000"/>
            </a:path>
            <a:tileRect/>
          </a:gradFill>
        </p:spPr>
        <p:txBody>
          <a:bodyPr vert="horz" lIns="91440" tIns="45720" rIns="91440" bIns="45720" rtlCol="0" anchor="ctr"/>
          <a:lstStyle>
            <a:lvl1pPr algn="r">
              <a:defRPr sz="1500">
                <a:solidFill>
                  <a:schemeClr val="bg1"/>
                </a:solidFill>
              </a:defRPr>
            </a:lvl1pPr>
          </a:lstStyle>
          <a:p>
            <a:fld id="{B6F15528-21DE-4FAA-801E-634DDDAF4B2B}" type="slidenum">
              <a:rPr lang="en-US" smtClean="0">
                <a:solidFill>
                  <a:prstClr val="white"/>
                </a:solidFill>
              </a:rPr>
              <a:t>‹#›</a:t>
            </a:fld>
            <a:endParaRPr lang="en-US" dirty="0">
              <a:solidFill>
                <a:prstClr val="white"/>
              </a:solidFill>
            </a:endParaRPr>
          </a:p>
        </p:txBody>
      </p:sp>
    </p:spTree>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par>
    </p:tnLst>
  </p:timing>
  <p:hf hdr="0" dt="0"/>
  <p:txStyles>
    <p:titleStyle>
      <a:lvl1pPr algn="ctr" defTabSz="914400" rtl="0" eaLnBrk="1" latinLnBrk="0" hangingPunct="1">
        <a:lnSpc>
          <a:spcPct val="85000"/>
        </a:lnSpc>
        <a:spcBef>
          <a:spcPct val="0"/>
        </a:spcBef>
        <a:buNone/>
        <a:defRPr sz="3600" b="1" kern="1200" spc="-50" baseline="0">
          <a:solidFill>
            <a:schemeClr val="accent2">
              <a:lumMod val="7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6F15528-21DE-4FAA-801E-634DDDAF4B2B}" type="slidenum">
              <a:rPr kumimoji="0" lang="en-US" sz="1300" b="0" i="0" u="none" strike="noStrike" kern="1200" cap="none" spc="0" normalizeH="0" baseline="0" noProof="0" smtClean="0">
                <a:ln>
                  <a:noFill/>
                </a:ln>
                <a:solidFill>
                  <a:prstClr val="white"/>
                </a:solidFill>
                <a:effectLst/>
                <a:uLnTx/>
                <a:uFillTx/>
                <a:latin typeface="Calibri" panose="020F0502020204030204"/>
                <a:ea typeface="+mn-ea"/>
                <a:cs typeface="+mn-cs"/>
              </a:rPr>
              <a:t>1</a:t>
            </a:fld>
            <a:endParaRPr kumimoji="0" lang="en-US" sz="1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Content Placeholder 4"/>
          <p:cNvSpPr>
            <a:spLocks noGrp="1"/>
          </p:cNvSpPr>
          <p:nvPr>
            <p:ph idx="1"/>
          </p:nvPr>
        </p:nvSpPr>
        <p:spPr>
          <a:xfrm>
            <a:off x="121538" y="803583"/>
            <a:ext cx="9032544" cy="5611504"/>
          </a:xfrm>
        </p:spPr>
        <p:txBody>
          <a:bodyPr>
            <a:normAutofit/>
          </a:bodyPr>
          <a:lstStyle/>
          <a:p>
            <a:pPr marL="201295" lvl="1" indent="0" algn="ctr">
              <a:buNone/>
            </a:pPr>
            <a:r>
              <a:rPr lang="en-US" sz="2800" b="1" dirty="0" smtClean="0">
                <a:latin typeface="Times New Roman" panose="02020603050405020304" pitchFamily="18" charset="0"/>
                <a:cs typeface="Times New Roman" panose="02020603050405020304" pitchFamily="18" charset="0"/>
              </a:rPr>
              <a:t>Introduction To Management</a:t>
            </a:r>
          </a:p>
          <a:p>
            <a:pPr marL="201295" lvl="1" indent="0" algn="ctr">
              <a:buNone/>
            </a:pPr>
            <a:r>
              <a:rPr lang="en-US" dirty="0" smtClean="0">
                <a:latin typeface="Times New Roman" panose="02020603050405020304" pitchFamily="18" charset="0"/>
                <a:cs typeface="Times New Roman" panose="02020603050405020304" pitchFamily="18" charset="0"/>
              </a:rPr>
              <a:t>Course Code</a:t>
            </a:r>
            <a:r>
              <a:rPr lang="en-US" dirty="0">
                <a:latin typeface="Times New Roman" panose="02020603050405020304" pitchFamily="18" charset="0"/>
                <a:cs typeface="Times New Roman" panose="02020603050405020304" pitchFamily="18" charset="0"/>
              </a:rPr>
              <a:t>: GC152</a:t>
            </a:r>
            <a:endParaRPr lang="en-US" dirty="0" smtClean="0">
              <a:latin typeface="Times New Roman" panose="02020603050405020304" pitchFamily="18" charset="0"/>
              <a:cs typeface="Times New Roman" panose="02020603050405020304" pitchFamily="18" charset="0"/>
            </a:endParaRPr>
          </a:p>
          <a:p>
            <a:pPr marL="201295" lvl="1" indent="0" algn="ctr">
              <a:buNone/>
            </a:pPr>
            <a:endParaRPr lang="en-US" sz="2800" dirty="0" smtClean="0">
              <a:latin typeface="Times New Roman" panose="02020603050405020304" pitchFamily="18" charset="0"/>
              <a:cs typeface="Times New Roman" panose="02020603050405020304" pitchFamily="18" charset="0"/>
            </a:endParaRPr>
          </a:p>
          <a:p>
            <a:pPr marL="201295" lvl="1" indent="0" algn="ctr">
              <a:buNone/>
            </a:pPr>
            <a:r>
              <a:rPr lang="en-US" sz="2800" dirty="0" smtClean="0">
                <a:latin typeface="Times New Roman" panose="02020603050405020304" pitchFamily="18" charset="0"/>
                <a:cs typeface="Times New Roman" panose="02020603050405020304" pitchFamily="18" charset="0"/>
              </a:rPr>
              <a:t>Lecture </a:t>
            </a:r>
            <a:r>
              <a:rPr lang="en-US" sz="2800" smtClean="0">
                <a:latin typeface="Times New Roman" panose="02020603050405020304" pitchFamily="18" charset="0"/>
                <a:cs typeface="Times New Roman" panose="02020603050405020304" pitchFamily="18" charset="0"/>
              </a:rPr>
              <a:t># </a:t>
            </a:r>
            <a:r>
              <a:rPr lang="en-US" sz="2800" smtClean="0">
                <a:latin typeface="Times New Roman" panose="02020603050405020304" pitchFamily="18" charset="0"/>
                <a:cs typeface="Times New Roman" panose="02020603050405020304" pitchFamily="18" charset="0"/>
              </a:rPr>
              <a:t>24-25</a:t>
            </a:r>
            <a:endParaRPr lang="en-US" sz="2800" dirty="0" smtClean="0">
              <a:latin typeface="Times New Roman" panose="02020603050405020304" pitchFamily="18" charset="0"/>
              <a:cs typeface="Times New Roman" panose="02020603050405020304" pitchFamily="18" charset="0"/>
            </a:endParaRPr>
          </a:p>
          <a:p>
            <a:pPr marL="201295" lvl="1" indent="0">
              <a:buNone/>
            </a:pPr>
            <a:endParaRPr lang="en-US" dirty="0" smtClean="0"/>
          </a:p>
          <a:p>
            <a:pPr marL="201295" lvl="1" indent="0" algn="ctr">
              <a:buNone/>
            </a:pPr>
            <a:r>
              <a:rPr lang="en-US" dirty="0" smtClean="0">
                <a:latin typeface="Times New Roman" panose="02020603050405020304" pitchFamily="18" charset="0"/>
                <a:cs typeface="Times New Roman" panose="02020603050405020304" pitchFamily="18" charset="0"/>
              </a:rPr>
              <a:t>By</a:t>
            </a:r>
          </a:p>
          <a:p>
            <a:pPr marL="201295" lvl="1" indent="0" algn="ctr">
              <a:buNone/>
            </a:pPr>
            <a:r>
              <a:rPr lang="en-US" dirty="0" smtClean="0">
                <a:latin typeface="Times New Roman" panose="02020603050405020304" pitchFamily="18" charset="0"/>
                <a:cs typeface="Times New Roman" panose="02020603050405020304" pitchFamily="18" charset="0"/>
              </a:rPr>
              <a:t>ISLAM ZADA</a:t>
            </a:r>
          </a:p>
          <a:p>
            <a:pPr marL="201295" lvl="1" indent="0">
              <a:buNone/>
            </a:pPr>
            <a:endParaRPr lang="en-US" dirty="0" smtClean="0"/>
          </a:p>
          <a:p>
            <a:pPr marL="201295" lvl="1" indent="0">
              <a:buNone/>
            </a:pPr>
            <a:endParaRPr lang="en-US" dirty="0" smtClean="0"/>
          </a:p>
          <a:p>
            <a:pPr marL="201295" lvl="1" indent="0">
              <a:buNone/>
            </a:pPr>
            <a:endParaRPr lang="en-US" dirty="0"/>
          </a:p>
          <a:p>
            <a:pPr marL="201295" lvl="1" indent="0">
              <a:buNone/>
            </a:pPr>
            <a:endParaRPr lang="en-US" dirty="0" smtClean="0"/>
          </a:p>
          <a:p>
            <a:pPr marL="201295" lvl="1" indent="0">
              <a:buNone/>
            </a:pPr>
            <a:endParaRPr lang="en-US" dirty="0"/>
          </a:p>
          <a:p>
            <a:pPr marL="201295" lvl="1" indent="0">
              <a:buNone/>
            </a:pPr>
            <a:endParaRPr lang="en-US" dirty="0" smtClean="0"/>
          </a:p>
          <a:p>
            <a:pPr marL="201295" lvl="1" indent="0" algn="ctr">
              <a:buNone/>
            </a:pPr>
            <a:r>
              <a:rPr lang="en-US" b="1" dirty="0" smtClean="0">
                <a:latin typeface="Times New Roman" panose="02020603050405020304" pitchFamily="18" charset="0"/>
                <a:cs typeface="Times New Roman" panose="02020603050405020304" pitchFamily="18" charset="0"/>
              </a:rPr>
              <a:t>Lecturer in Department of Computer Science &amp; Software Engineering,</a:t>
            </a:r>
          </a:p>
          <a:p>
            <a:pPr marL="201295" lvl="1" indent="0" algn="ctr">
              <a:buNone/>
            </a:pPr>
            <a:r>
              <a:rPr lang="en-US" b="1" dirty="0" smtClean="0">
                <a:latin typeface="Times New Roman" panose="02020603050405020304" pitchFamily="18" charset="0"/>
                <a:cs typeface="Times New Roman" panose="02020603050405020304" pitchFamily="18" charset="0"/>
              </a:rPr>
              <a:t>International Islamic University, Islamabad.</a:t>
            </a:r>
            <a:endParaRPr lang="en-US" b="1" dirty="0">
              <a:latin typeface="Times New Roman" panose="02020603050405020304" pitchFamily="18" charset="0"/>
              <a:cs typeface="Times New Roman" panose="02020603050405020304" pitchFamily="18" charset="0"/>
            </a:endParaRPr>
          </a:p>
        </p:txBody>
      </p:sp>
      <p:pic>
        <p:nvPicPr>
          <p:cNvPr id="1028" name="Picture 4" descr="International Islamic University, Islamabad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543" y="3672840"/>
            <a:ext cx="1297457" cy="12801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Explain manpower planning process</a:t>
            </a:r>
          </a:p>
        </p:txBody>
      </p:sp>
      <p:sp>
        <p:nvSpPr>
          <p:cNvPr id="4" name="Slide Number Placeholder 3"/>
          <p:cNvSpPr>
            <a:spLocks noGrp="1"/>
          </p:cNvSpPr>
          <p:nvPr>
            <p:ph type="sldNum" sz="quarter" idx="4"/>
          </p:nvPr>
        </p:nvSpPr>
        <p:spPr/>
        <p:txBody>
          <a:bodyPr/>
          <a:lstStyle/>
          <a:p>
            <a:fld id="{B6F15528-21DE-4FAA-801E-634DDDAF4B2B}" type="slidenum">
              <a:rPr lang="en-US" smtClean="0"/>
              <a:t>10</a:t>
            </a:fld>
            <a:endParaRPr lang="en-US" dirty="0"/>
          </a:p>
        </p:txBody>
      </p:sp>
      <p:sp>
        <p:nvSpPr>
          <p:cNvPr id="5" name="Content Placeholder 4"/>
          <p:cNvSpPr>
            <a:spLocks noGrp="1"/>
          </p:cNvSpPr>
          <p:nvPr>
            <p:ph idx="1"/>
          </p:nvPr>
        </p:nvSpPr>
        <p:spPr>
          <a:xfrm>
            <a:off x="35256" y="685800"/>
            <a:ext cx="9032544" cy="5611504"/>
          </a:xfrm>
        </p:spPr>
        <p:txBody>
          <a:bodyPr>
            <a:normAutofit fontScale="62500" lnSpcReduction="20000"/>
          </a:bodyPr>
          <a:lstStyle/>
          <a:p>
            <a:pPr marL="160020" indent="0" algn="just">
              <a:lnSpc>
                <a:spcPct val="150000"/>
              </a:lnSpc>
              <a:buClrTx/>
              <a:buNone/>
            </a:pPr>
            <a:r>
              <a:rPr lang="en-US" sz="3400" dirty="0" smtClean="0">
                <a:solidFill>
                  <a:srgbClr val="000000"/>
                </a:solidFill>
                <a:latin typeface="Times New Roman" panose="02020603050405020304" pitchFamily="18" charset="0"/>
                <a:cs typeface="Times New Roman" panose="02020603050405020304" pitchFamily="18" charset="0"/>
              </a:rPr>
              <a:t>3.  Developing </a:t>
            </a:r>
            <a:r>
              <a:rPr lang="en-US" sz="3400" dirty="0">
                <a:solidFill>
                  <a:srgbClr val="000000"/>
                </a:solidFill>
                <a:latin typeface="Times New Roman" panose="02020603050405020304" pitchFamily="18" charset="0"/>
                <a:cs typeface="Times New Roman" panose="02020603050405020304" pitchFamily="18" charset="0"/>
              </a:rPr>
              <a:t>employment </a:t>
            </a:r>
            <a:r>
              <a:rPr lang="en-US" sz="3400" dirty="0" smtClean="0">
                <a:solidFill>
                  <a:srgbClr val="000000"/>
                </a:solidFill>
                <a:latin typeface="Times New Roman" panose="02020603050405020304" pitchFamily="18" charset="0"/>
                <a:cs typeface="Times New Roman" panose="02020603050405020304" pitchFamily="18" charset="0"/>
              </a:rPr>
              <a:t>programs: </a:t>
            </a:r>
          </a:p>
          <a:p>
            <a:pPr marL="617220" indent="-457200" algn="just">
              <a:lnSpc>
                <a:spcPct val="150000"/>
              </a:lnSpc>
              <a:buClrTx/>
            </a:pPr>
            <a:r>
              <a:rPr lang="en-US" sz="3300" b="0" dirty="0" smtClean="0">
                <a:solidFill>
                  <a:srgbClr val="000000"/>
                </a:solidFill>
                <a:latin typeface="Times New Roman" panose="02020603050405020304" pitchFamily="18" charset="0"/>
                <a:cs typeface="Times New Roman" panose="02020603050405020304" pitchFamily="18" charset="0"/>
              </a:rPr>
              <a:t>Once </a:t>
            </a:r>
            <a:r>
              <a:rPr lang="en-US" sz="3300" b="0" dirty="0">
                <a:solidFill>
                  <a:srgbClr val="000000"/>
                </a:solidFill>
                <a:latin typeface="Times New Roman" panose="02020603050405020304" pitchFamily="18" charset="0"/>
                <a:cs typeface="Times New Roman" panose="02020603050405020304" pitchFamily="18" charset="0"/>
              </a:rPr>
              <a:t>the current inventory is compared with future forecasts, the employment programs can be framed and developed accordingly, which will include recruitment, selection procedures and placement plans</a:t>
            </a:r>
            <a:r>
              <a:rPr lang="en-US" sz="3300" b="0" dirty="0" smtClean="0">
                <a:solidFill>
                  <a:srgbClr val="000000"/>
                </a:solidFill>
                <a:latin typeface="Times New Roman" panose="02020603050405020304" pitchFamily="18" charset="0"/>
                <a:cs typeface="Times New Roman" panose="02020603050405020304" pitchFamily="18" charset="0"/>
              </a:rPr>
              <a:t>.</a:t>
            </a:r>
            <a:endParaRPr lang="en-US" sz="3300" b="0" dirty="0">
              <a:solidFill>
                <a:srgbClr val="000000"/>
              </a:solidFill>
              <a:latin typeface="Times New Roman" panose="02020603050405020304" pitchFamily="18" charset="0"/>
              <a:cs typeface="Times New Roman" panose="02020603050405020304" pitchFamily="18" charset="0"/>
            </a:endParaRPr>
          </a:p>
          <a:p>
            <a:pPr marL="269875" lvl="1" indent="0" algn="just">
              <a:lnSpc>
                <a:spcPct val="150000"/>
              </a:lnSpc>
              <a:buClrTx/>
              <a:buNone/>
            </a:pPr>
            <a:r>
              <a:rPr lang="en-US" sz="3400" b="1" dirty="0" smtClean="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4. Design </a:t>
            </a:r>
            <a:r>
              <a:rPr lang="en-US" sz="3400" b="1"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training programs:</a:t>
            </a:r>
          </a:p>
          <a:p>
            <a:pPr marL="727075" lvl="1" indent="-457200" algn="just">
              <a:lnSpc>
                <a:spcPct val="150000"/>
              </a:lnSpc>
              <a:buClrTx/>
              <a:buFont typeface="Wingdings" panose="05000000000000000000" pitchFamily="2" charset="2"/>
              <a:buChar char="Ø"/>
            </a:pPr>
            <a:r>
              <a:rPr lang="en-US" sz="3400" dirty="0" smtClean="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These </a:t>
            </a:r>
            <a:r>
              <a:rPr lang="en-US" sz="3400"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will be based upon extent of diversification, expansion plans, development programs etc. </a:t>
            </a:r>
            <a:endParaRPr lang="en-US" sz="3400" dirty="0" smtClean="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endParaRPr>
          </a:p>
          <a:p>
            <a:pPr marL="727075" lvl="1" indent="-457200" algn="just">
              <a:lnSpc>
                <a:spcPct val="150000"/>
              </a:lnSpc>
              <a:buClrTx/>
              <a:buFont typeface="Wingdings" panose="05000000000000000000" pitchFamily="2" charset="2"/>
              <a:buChar char="Ø"/>
            </a:pPr>
            <a:r>
              <a:rPr lang="en-US" sz="3400" dirty="0" smtClean="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Training </a:t>
            </a:r>
            <a:r>
              <a:rPr lang="en-US" sz="3400"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programs depend upon the extent of improvement in technology and advancement to take place. </a:t>
            </a:r>
            <a:endParaRPr lang="en-US" sz="3400" dirty="0" smtClean="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endParaRPr>
          </a:p>
          <a:p>
            <a:pPr marL="727075" lvl="1" indent="-457200" algn="just">
              <a:lnSpc>
                <a:spcPct val="150000"/>
              </a:lnSpc>
              <a:buClrTx/>
              <a:buFont typeface="Wingdings" panose="05000000000000000000" pitchFamily="2" charset="2"/>
              <a:buChar char="Ø"/>
            </a:pPr>
            <a:r>
              <a:rPr lang="en-US" sz="3400" dirty="0" smtClean="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It </a:t>
            </a:r>
            <a:r>
              <a:rPr lang="en-US" sz="3400"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is also done to improve upon the skills, capabilities, knowledge of the workers</a:t>
            </a:r>
          </a:p>
        </p:txBody>
      </p:sp>
    </p:spTree>
    <p:extLst>
      <p:ext uri="{BB962C8B-B14F-4D97-AF65-F5344CB8AC3E}">
        <p14:creationId xmlns:p14="http://schemas.microsoft.com/office/powerpoint/2010/main" val="138814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fade">
                                      <p:cBhvr>
                                        <p:cTn id="35" dur="1000"/>
                                        <p:tgtEl>
                                          <p:spTgt spid="5">
                                            <p:txEl>
                                              <p:pRg st="5" end="5"/>
                                            </p:txEl>
                                          </p:spTgt>
                                        </p:tgtEl>
                                      </p:cBhvr>
                                    </p:animEffect>
                                    <p:anim calcmode="lin" valueType="num">
                                      <p:cBhvr>
                                        <p:cTn id="3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Sources </a:t>
            </a:r>
            <a:r>
              <a:rPr lang="en-US" i="1" dirty="0"/>
              <a:t>of </a:t>
            </a:r>
            <a:r>
              <a:rPr lang="en-US" i="1" dirty="0" smtClean="0"/>
              <a:t>Recruitment</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11</a:t>
            </a:fld>
            <a:endParaRPr lang="en-US" dirty="0"/>
          </a:p>
        </p:txBody>
      </p:sp>
      <p:sp>
        <p:nvSpPr>
          <p:cNvPr id="5" name="Content Placeholder 4"/>
          <p:cNvSpPr>
            <a:spLocks noGrp="1"/>
          </p:cNvSpPr>
          <p:nvPr>
            <p:ph idx="1"/>
          </p:nvPr>
        </p:nvSpPr>
        <p:spPr>
          <a:xfrm>
            <a:off x="35256" y="609600"/>
            <a:ext cx="9032544" cy="6172200"/>
          </a:xfrm>
        </p:spPr>
        <p:txBody>
          <a:bodyPr>
            <a:noAutofit/>
          </a:bodyPr>
          <a:lstStyle/>
          <a:p>
            <a:pPr marL="160020" indent="0" algn="just">
              <a:lnSpc>
                <a:spcPct val="150000"/>
              </a:lnSpc>
              <a:buClrTx/>
              <a:buNone/>
            </a:pPr>
            <a:r>
              <a:rPr lang="en-US" sz="1600" dirty="0">
                <a:solidFill>
                  <a:srgbClr val="000000"/>
                </a:solidFill>
                <a:latin typeface="Times New Roman" panose="02020603050405020304" pitchFamily="18" charset="0"/>
                <a:cs typeface="Times New Roman" panose="02020603050405020304" pitchFamily="18" charset="0"/>
              </a:rPr>
              <a:t>1. Internal sources of Recruitment</a:t>
            </a:r>
            <a:r>
              <a:rPr lang="en-US" sz="1600" dirty="0" smtClean="0">
                <a:solidFill>
                  <a:srgbClr val="000000"/>
                </a:solidFill>
                <a:latin typeface="Times New Roman" panose="02020603050405020304" pitchFamily="18" charset="0"/>
                <a:cs typeface="Times New Roman" panose="02020603050405020304" pitchFamily="18" charset="0"/>
              </a:rPr>
              <a:t>: </a:t>
            </a:r>
          </a:p>
          <a:p>
            <a:pPr marL="909955" lvl="2" indent="-457200" algn="just">
              <a:lnSpc>
                <a:spcPct val="150000"/>
              </a:lnSpc>
              <a:buClrTx/>
            </a:pPr>
            <a:r>
              <a:rPr lang="en-US" sz="1600" b="0" dirty="0" smtClean="0">
                <a:solidFill>
                  <a:srgbClr val="000000"/>
                </a:solidFill>
                <a:latin typeface="Times New Roman" panose="02020603050405020304" pitchFamily="18" charset="0"/>
                <a:cs typeface="Times New Roman" panose="02020603050405020304" pitchFamily="18" charset="0"/>
              </a:rPr>
              <a:t>Present </a:t>
            </a:r>
            <a:r>
              <a:rPr lang="en-US" sz="1600" b="0" dirty="0">
                <a:solidFill>
                  <a:srgbClr val="000000"/>
                </a:solidFill>
                <a:latin typeface="Times New Roman" panose="02020603050405020304" pitchFamily="18" charset="0"/>
                <a:cs typeface="Times New Roman" panose="02020603050405020304" pitchFamily="18" charset="0"/>
              </a:rPr>
              <a:t>Permanent </a:t>
            </a:r>
            <a:r>
              <a:rPr lang="en-US" sz="1600" b="0" dirty="0" smtClean="0">
                <a:solidFill>
                  <a:srgbClr val="000000"/>
                </a:solidFill>
                <a:latin typeface="Times New Roman" panose="02020603050405020304" pitchFamily="18" charset="0"/>
                <a:cs typeface="Times New Roman" panose="02020603050405020304" pitchFamily="18" charset="0"/>
              </a:rPr>
              <a:t>Employees, </a:t>
            </a:r>
            <a:r>
              <a:rPr lang="en-US" sz="1600" dirty="0" smtClean="0">
                <a:solidFill>
                  <a:srgbClr val="000000"/>
                </a:solidFill>
                <a:latin typeface="Times New Roman" panose="02020603050405020304" pitchFamily="18" charset="0"/>
                <a:cs typeface="Times New Roman" panose="02020603050405020304" pitchFamily="18" charset="0"/>
              </a:rPr>
              <a:t>Present </a:t>
            </a:r>
            <a:r>
              <a:rPr lang="en-US" sz="1600" dirty="0">
                <a:solidFill>
                  <a:srgbClr val="000000"/>
                </a:solidFill>
                <a:latin typeface="Times New Roman" panose="02020603050405020304" pitchFamily="18" charset="0"/>
                <a:cs typeface="Times New Roman" panose="02020603050405020304" pitchFamily="18" charset="0"/>
              </a:rPr>
              <a:t>temporary/casual </a:t>
            </a:r>
            <a:r>
              <a:rPr lang="en-US" sz="1600" dirty="0" smtClean="0">
                <a:solidFill>
                  <a:srgbClr val="000000"/>
                </a:solidFill>
                <a:latin typeface="Times New Roman" panose="02020603050405020304" pitchFamily="18" charset="0"/>
                <a:cs typeface="Times New Roman" panose="02020603050405020304" pitchFamily="18" charset="0"/>
              </a:rPr>
              <a:t>Employees</a:t>
            </a:r>
          </a:p>
          <a:p>
            <a:pPr marL="909955" lvl="2" indent="-457200" algn="just">
              <a:lnSpc>
                <a:spcPct val="150000"/>
              </a:lnSpc>
              <a:buClrTx/>
            </a:pPr>
            <a:r>
              <a:rPr lang="en-US" sz="1600" dirty="0" smtClean="0">
                <a:solidFill>
                  <a:srgbClr val="000000"/>
                </a:solidFill>
                <a:latin typeface="Times New Roman" panose="02020603050405020304" pitchFamily="18" charset="0"/>
                <a:cs typeface="Times New Roman" panose="02020603050405020304" pitchFamily="18" charset="0"/>
              </a:rPr>
              <a:t>Retrenched </a:t>
            </a:r>
            <a:r>
              <a:rPr lang="en-US" sz="1600" dirty="0">
                <a:solidFill>
                  <a:srgbClr val="000000"/>
                </a:solidFill>
                <a:latin typeface="Times New Roman" panose="02020603050405020304" pitchFamily="18" charset="0"/>
                <a:cs typeface="Times New Roman" panose="02020603050405020304" pitchFamily="18" charset="0"/>
              </a:rPr>
              <a:t>or Retired </a:t>
            </a:r>
            <a:r>
              <a:rPr lang="en-US" sz="1600" dirty="0" smtClean="0">
                <a:solidFill>
                  <a:srgbClr val="000000"/>
                </a:solidFill>
                <a:latin typeface="Times New Roman" panose="02020603050405020304" pitchFamily="18" charset="0"/>
                <a:cs typeface="Times New Roman" panose="02020603050405020304" pitchFamily="18" charset="0"/>
              </a:rPr>
              <a:t>Employees</a:t>
            </a:r>
          </a:p>
          <a:p>
            <a:pPr marL="909955" lvl="2" indent="-457200" algn="just">
              <a:lnSpc>
                <a:spcPct val="150000"/>
              </a:lnSpc>
              <a:buClrTx/>
            </a:pPr>
            <a:r>
              <a:rPr lang="en-US" sz="1600" dirty="0">
                <a:solidFill>
                  <a:srgbClr val="000000"/>
                </a:solidFill>
                <a:latin typeface="Times New Roman" panose="02020603050405020304" pitchFamily="18" charset="0"/>
                <a:cs typeface="Times New Roman" panose="02020603050405020304" pitchFamily="18" charset="0"/>
              </a:rPr>
              <a:t>	Dependents of Deceased, Disabled, retired and present </a:t>
            </a:r>
            <a:r>
              <a:rPr lang="en-US" sz="1600" dirty="0" smtClean="0">
                <a:solidFill>
                  <a:srgbClr val="000000"/>
                </a:solidFill>
                <a:latin typeface="Times New Roman" panose="02020603050405020304" pitchFamily="18" charset="0"/>
                <a:cs typeface="Times New Roman" panose="02020603050405020304" pitchFamily="18" charset="0"/>
              </a:rPr>
              <a:t>employees</a:t>
            </a:r>
          </a:p>
          <a:p>
            <a:pPr marL="909955" lvl="2" indent="-457200" algn="just">
              <a:lnSpc>
                <a:spcPct val="150000"/>
              </a:lnSpc>
              <a:buClrTx/>
            </a:pPr>
            <a:r>
              <a:rPr lang="en-US" sz="1600" dirty="0">
                <a:solidFill>
                  <a:srgbClr val="000000"/>
                </a:solidFill>
                <a:latin typeface="Times New Roman" panose="02020603050405020304" pitchFamily="18" charset="0"/>
                <a:cs typeface="Times New Roman" panose="02020603050405020304" pitchFamily="18" charset="0"/>
              </a:rPr>
              <a:t>	Employee Referrals</a:t>
            </a:r>
            <a:endParaRPr lang="en-US" sz="1600" b="0" dirty="0">
              <a:solidFill>
                <a:srgbClr val="000000"/>
              </a:solidFill>
              <a:latin typeface="Times New Roman" panose="02020603050405020304" pitchFamily="18" charset="0"/>
              <a:cs typeface="Times New Roman" panose="02020603050405020304" pitchFamily="18" charset="0"/>
            </a:endParaRPr>
          </a:p>
          <a:p>
            <a:pPr marL="269875" lvl="1" indent="0" algn="just">
              <a:lnSpc>
                <a:spcPct val="150000"/>
              </a:lnSpc>
              <a:buClrTx/>
              <a:buNone/>
            </a:pPr>
            <a:r>
              <a:rPr lang="en-US" sz="1600" b="1"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2. </a:t>
            </a:r>
            <a:r>
              <a:rPr lang="en-US" sz="1600" b="1" dirty="0" smtClean="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External </a:t>
            </a:r>
            <a:r>
              <a:rPr lang="en-US" sz="1600" b="1"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sources of Recruitment:</a:t>
            </a:r>
          </a:p>
          <a:p>
            <a:pPr marL="909955" lvl="2" indent="-457200" algn="just">
              <a:lnSpc>
                <a:spcPct val="150000"/>
              </a:lnSpc>
              <a:buClrTx/>
            </a:pPr>
            <a:r>
              <a:rPr lang="en-US" sz="1600"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	Campus </a:t>
            </a:r>
            <a:r>
              <a:rPr lang="en-US" sz="1600" dirty="0" smtClean="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Recruitment</a:t>
            </a:r>
          </a:p>
          <a:p>
            <a:pPr marL="909955" lvl="2" indent="-457200" algn="just">
              <a:lnSpc>
                <a:spcPct val="150000"/>
              </a:lnSpc>
              <a:buClrTx/>
            </a:pPr>
            <a:r>
              <a:rPr lang="en-US" sz="1600"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	Private Employment </a:t>
            </a:r>
            <a:r>
              <a:rPr lang="en-US" sz="1600" dirty="0" smtClean="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Agencies/Consultants,</a:t>
            </a:r>
            <a:r>
              <a:rPr lang="en-US" sz="1600"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	Public Employment </a:t>
            </a:r>
            <a:r>
              <a:rPr lang="en-US" sz="1600" dirty="0" smtClean="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Exchanges</a:t>
            </a:r>
          </a:p>
          <a:p>
            <a:pPr marL="909955" lvl="2" indent="-457200" algn="just">
              <a:lnSpc>
                <a:spcPct val="150000"/>
              </a:lnSpc>
              <a:buClrTx/>
            </a:pPr>
            <a:r>
              <a:rPr lang="en-US" sz="1600"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	Professional </a:t>
            </a:r>
            <a:r>
              <a:rPr lang="en-US" sz="1600" dirty="0" smtClean="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Organizations, Data Banks</a:t>
            </a:r>
          </a:p>
          <a:p>
            <a:pPr marL="909955" lvl="2" indent="-457200" algn="just">
              <a:lnSpc>
                <a:spcPct val="150000"/>
              </a:lnSpc>
              <a:buClrTx/>
            </a:pPr>
            <a:r>
              <a:rPr lang="en-US" sz="1600" dirty="0" smtClean="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Casual Applicants,  Similar Organizations</a:t>
            </a:r>
          </a:p>
          <a:p>
            <a:pPr marL="909955" lvl="2" indent="-457200" algn="just">
              <a:lnSpc>
                <a:spcPct val="150000"/>
              </a:lnSpc>
              <a:buClrTx/>
            </a:pPr>
            <a:r>
              <a:rPr lang="en-US" sz="1600"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	Trade </a:t>
            </a:r>
            <a:r>
              <a:rPr lang="en-US" sz="1600" dirty="0" smtClean="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Unions, Walk In,  Consult </a:t>
            </a:r>
            <a:r>
              <a:rPr lang="en-US" sz="1600"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In, </a:t>
            </a:r>
            <a:r>
              <a:rPr lang="en-US" sz="1600" dirty="0" smtClean="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Body Shopping</a:t>
            </a:r>
          </a:p>
          <a:p>
            <a:pPr marL="909955" lvl="2" indent="-457200" algn="just">
              <a:lnSpc>
                <a:spcPct val="150000"/>
              </a:lnSpc>
              <a:buClrTx/>
            </a:pPr>
            <a:r>
              <a:rPr lang="en-US" sz="1600"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	Mergers and Acquisitions, </a:t>
            </a:r>
            <a:r>
              <a:rPr lang="en-US" sz="1600" dirty="0" smtClean="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 E-recruitment, </a:t>
            </a:r>
            <a:r>
              <a:rPr lang="en-US" sz="1600"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	Outsourcing</a:t>
            </a:r>
          </a:p>
        </p:txBody>
      </p:sp>
    </p:spTree>
    <p:extLst>
      <p:ext uri="{BB962C8B-B14F-4D97-AF65-F5344CB8AC3E}">
        <p14:creationId xmlns:p14="http://schemas.microsoft.com/office/powerpoint/2010/main" val="345240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fade">
                                      <p:cBhvr>
                                        <p:cTn id="35" dur="1000"/>
                                        <p:tgtEl>
                                          <p:spTgt spid="5">
                                            <p:txEl>
                                              <p:pRg st="5" end="5"/>
                                            </p:txEl>
                                          </p:spTgt>
                                        </p:tgtEl>
                                      </p:cBhvr>
                                    </p:animEffect>
                                    <p:anim calcmode="lin" valueType="num">
                                      <p:cBhvr>
                                        <p:cTn id="3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Internal sources of Recruitment</a:t>
            </a:r>
          </a:p>
        </p:txBody>
      </p:sp>
      <p:sp>
        <p:nvSpPr>
          <p:cNvPr id="4" name="Slide Number Placeholder 3"/>
          <p:cNvSpPr>
            <a:spLocks noGrp="1"/>
          </p:cNvSpPr>
          <p:nvPr>
            <p:ph type="sldNum" sz="quarter" idx="4"/>
          </p:nvPr>
        </p:nvSpPr>
        <p:spPr/>
        <p:txBody>
          <a:bodyPr/>
          <a:lstStyle/>
          <a:p>
            <a:fld id="{B6F15528-21DE-4FAA-801E-634DDDAF4B2B}" type="slidenum">
              <a:rPr lang="en-US" smtClean="0"/>
              <a:t>12</a:t>
            </a:fld>
            <a:endParaRPr lang="en-US" dirty="0"/>
          </a:p>
        </p:txBody>
      </p:sp>
      <p:sp>
        <p:nvSpPr>
          <p:cNvPr id="5" name="Content Placeholder 4"/>
          <p:cNvSpPr>
            <a:spLocks noGrp="1"/>
          </p:cNvSpPr>
          <p:nvPr>
            <p:ph idx="1"/>
          </p:nvPr>
        </p:nvSpPr>
        <p:spPr>
          <a:xfrm>
            <a:off x="35256" y="789296"/>
            <a:ext cx="9032544" cy="5611504"/>
          </a:xfrm>
        </p:spPr>
        <p:txBody>
          <a:bodyPr>
            <a:normAutofit fontScale="55000" lnSpcReduction="20000"/>
          </a:bodyPr>
          <a:lstStyle/>
          <a:p>
            <a:pPr marL="617220" indent="-457200" algn="just">
              <a:lnSpc>
                <a:spcPct val="150000"/>
              </a:lnSpc>
              <a:buClrTx/>
              <a:buFont typeface="Arial" panose="020B0604020202020204" pitchFamily="34" charset="0"/>
              <a:buChar char="•"/>
            </a:pPr>
            <a:r>
              <a:rPr lang="en-US" sz="3300" dirty="0" smtClean="0">
                <a:solidFill>
                  <a:srgbClr val="000000"/>
                </a:solidFill>
                <a:latin typeface="Times New Roman" panose="02020603050405020304" pitchFamily="18" charset="0"/>
                <a:cs typeface="Times New Roman" panose="02020603050405020304" pitchFamily="18" charset="0"/>
              </a:rPr>
              <a:t>Present </a:t>
            </a:r>
            <a:r>
              <a:rPr lang="en-US" sz="3300" dirty="0">
                <a:solidFill>
                  <a:srgbClr val="000000"/>
                </a:solidFill>
                <a:latin typeface="Times New Roman" panose="02020603050405020304" pitchFamily="18" charset="0"/>
                <a:cs typeface="Times New Roman" panose="02020603050405020304" pitchFamily="18" charset="0"/>
              </a:rPr>
              <a:t>Permanent </a:t>
            </a:r>
            <a:r>
              <a:rPr lang="en-US" sz="3300" dirty="0" smtClean="0">
                <a:solidFill>
                  <a:srgbClr val="000000"/>
                </a:solidFill>
                <a:latin typeface="Times New Roman" panose="02020603050405020304" pitchFamily="18" charset="0"/>
                <a:cs typeface="Times New Roman" panose="02020603050405020304" pitchFamily="18" charset="0"/>
              </a:rPr>
              <a:t>Employees: </a:t>
            </a:r>
            <a:r>
              <a:rPr lang="en-US" sz="3300" b="0" dirty="0">
                <a:solidFill>
                  <a:srgbClr val="000000"/>
                </a:solidFill>
                <a:latin typeface="Times New Roman" panose="02020603050405020304" pitchFamily="18" charset="0"/>
                <a:cs typeface="Times New Roman" panose="02020603050405020304" pitchFamily="18" charset="0"/>
              </a:rPr>
              <a:t>Organizations consider the candidates from this source for higher level of jobs due to availability of most suitable candidates for jobs relatively or equally to external sources, to meet the trade union demands and due to the policy of the organization to motivate the present employees.</a:t>
            </a:r>
          </a:p>
          <a:p>
            <a:pPr marL="617220" indent="-457200" algn="just">
              <a:lnSpc>
                <a:spcPct val="150000"/>
              </a:lnSpc>
              <a:buClrTx/>
              <a:buFont typeface="Arial" panose="020B0604020202020204" pitchFamily="34" charset="0"/>
              <a:buChar char="•"/>
            </a:pPr>
            <a:r>
              <a:rPr lang="en-US" sz="3300" dirty="0">
                <a:solidFill>
                  <a:srgbClr val="000000"/>
                </a:solidFill>
                <a:latin typeface="Times New Roman" panose="02020603050405020304" pitchFamily="18" charset="0"/>
                <a:cs typeface="Times New Roman" panose="02020603050405020304" pitchFamily="18" charset="0"/>
              </a:rPr>
              <a:t>Present temporary/casual Employees: </a:t>
            </a:r>
            <a:r>
              <a:rPr lang="en-US" sz="3300" b="0" dirty="0">
                <a:solidFill>
                  <a:srgbClr val="000000"/>
                </a:solidFill>
                <a:latin typeface="Times New Roman" panose="02020603050405020304" pitchFamily="18" charset="0"/>
                <a:cs typeface="Times New Roman" panose="02020603050405020304" pitchFamily="18" charset="0"/>
              </a:rPr>
              <a:t>Organizations find this source to fill the vacancies relatively at the lower level owing to the availability of suitable candidates or trade union pressures or in order to motivate them on present job.</a:t>
            </a:r>
          </a:p>
          <a:p>
            <a:pPr marL="617220" indent="-457200" algn="just">
              <a:lnSpc>
                <a:spcPct val="150000"/>
              </a:lnSpc>
              <a:buClrTx/>
              <a:buFont typeface="Arial" panose="020B0604020202020204" pitchFamily="34" charset="0"/>
              <a:buChar char="•"/>
            </a:pPr>
            <a:r>
              <a:rPr lang="en-US" sz="3300" dirty="0">
                <a:solidFill>
                  <a:srgbClr val="000000"/>
                </a:solidFill>
                <a:latin typeface="Times New Roman" panose="02020603050405020304" pitchFamily="18" charset="0"/>
                <a:cs typeface="Times New Roman" panose="02020603050405020304" pitchFamily="18" charset="0"/>
              </a:rPr>
              <a:t>Retrenched or Retired Employees: </a:t>
            </a:r>
            <a:r>
              <a:rPr lang="en-US" sz="3300" b="0" dirty="0">
                <a:solidFill>
                  <a:srgbClr val="000000"/>
                </a:solidFill>
                <a:latin typeface="Times New Roman" panose="02020603050405020304" pitchFamily="18" charset="0"/>
                <a:cs typeface="Times New Roman" panose="02020603050405020304" pitchFamily="18" charset="0"/>
              </a:rPr>
              <a:t>Employees retrenched due to lack of work are given employment by the organization due to obligation, trade union pressure etc. Sometimes they are re-employed by the organization as a token of their loyalty to the organization or to postpone some interpersonal conflicts for promotion</a:t>
            </a:r>
            <a:r>
              <a:rPr lang="en-US" sz="3300" b="0" dirty="0" smtClean="0">
                <a:solidFill>
                  <a:srgbClr val="000000"/>
                </a:solidFill>
                <a:latin typeface="Times New Roman" panose="02020603050405020304" pitchFamily="18" charset="0"/>
                <a:cs typeface="Times New Roman" panose="02020603050405020304" pitchFamily="18" charset="0"/>
              </a:rPr>
              <a:t>.</a:t>
            </a:r>
            <a:endParaRPr lang="en-US" sz="33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0900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Internal sources of Recruitment</a:t>
            </a:r>
          </a:p>
        </p:txBody>
      </p:sp>
      <p:sp>
        <p:nvSpPr>
          <p:cNvPr id="4" name="Slide Number Placeholder 3"/>
          <p:cNvSpPr>
            <a:spLocks noGrp="1"/>
          </p:cNvSpPr>
          <p:nvPr>
            <p:ph type="sldNum" sz="quarter" idx="4"/>
          </p:nvPr>
        </p:nvSpPr>
        <p:spPr/>
        <p:txBody>
          <a:bodyPr/>
          <a:lstStyle/>
          <a:p>
            <a:fld id="{B6F15528-21DE-4FAA-801E-634DDDAF4B2B}" type="slidenum">
              <a:rPr lang="en-US" smtClean="0"/>
              <a:t>13</a:t>
            </a:fld>
            <a:endParaRPr lang="en-US" dirty="0"/>
          </a:p>
        </p:txBody>
      </p:sp>
      <p:sp>
        <p:nvSpPr>
          <p:cNvPr id="5" name="Content Placeholder 4"/>
          <p:cNvSpPr>
            <a:spLocks noGrp="1"/>
          </p:cNvSpPr>
          <p:nvPr>
            <p:ph idx="1"/>
          </p:nvPr>
        </p:nvSpPr>
        <p:spPr>
          <a:xfrm>
            <a:off x="35256" y="789296"/>
            <a:ext cx="9032544" cy="5611504"/>
          </a:xfrm>
        </p:spPr>
        <p:txBody>
          <a:bodyPr>
            <a:normAutofit lnSpcReduction="10000"/>
          </a:bodyPr>
          <a:lstStyle/>
          <a:p>
            <a:pPr marL="617220" indent="-457200" algn="just">
              <a:lnSpc>
                <a:spcPct val="150000"/>
              </a:lnSpc>
              <a:buClrTx/>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Dependents </a:t>
            </a:r>
            <a:r>
              <a:rPr lang="en-US" sz="2000" dirty="0">
                <a:solidFill>
                  <a:srgbClr val="000000"/>
                </a:solidFill>
                <a:latin typeface="Times New Roman" panose="02020603050405020304" pitchFamily="18" charset="0"/>
                <a:cs typeface="Times New Roman" panose="02020603050405020304" pitchFamily="18" charset="0"/>
              </a:rPr>
              <a:t>of Deceased, Disabled, retired and present employees: </a:t>
            </a:r>
            <a:endParaRPr lang="en-US" sz="2000"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50000"/>
              </a:lnSpc>
              <a:buClrTx/>
            </a:pPr>
            <a:r>
              <a:rPr lang="en-US" sz="2000" b="0" dirty="0" smtClean="0">
                <a:solidFill>
                  <a:srgbClr val="000000"/>
                </a:solidFill>
                <a:latin typeface="Times New Roman" panose="02020603050405020304" pitchFamily="18" charset="0"/>
                <a:cs typeface="Times New Roman" panose="02020603050405020304" pitchFamily="18" charset="0"/>
              </a:rPr>
              <a:t>Some </a:t>
            </a:r>
            <a:r>
              <a:rPr lang="en-US" sz="2000" b="0" dirty="0">
                <a:solidFill>
                  <a:srgbClr val="000000"/>
                </a:solidFill>
                <a:latin typeface="Times New Roman" panose="02020603050405020304" pitchFamily="18" charset="0"/>
                <a:cs typeface="Times New Roman" panose="02020603050405020304" pitchFamily="18" charset="0"/>
              </a:rPr>
              <a:t>organizations function with a view to developing the commitment and loyalty of not only the employee but also his family members.</a:t>
            </a:r>
          </a:p>
          <a:p>
            <a:pPr marL="617220" indent="-457200" algn="just">
              <a:lnSpc>
                <a:spcPct val="150000"/>
              </a:lnSpc>
              <a:buClrTx/>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Employee </a:t>
            </a:r>
            <a:r>
              <a:rPr lang="en-US" sz="2000" dirty="0">
                <a:solidFill>
                  <a:srgbClr val="000000"/>
                </a:solidFill>
                <a:latin typeface="Times New Roman" panose="02020603050405020304" pitchFamily="18" charset="0"/>
                <a:cs typeface="Times New Roman" panose="02020603050405020304" pitchFamily="18" charset="0"/>
              </a:rPr>
              <a:t>Referrals: </a:t>
            </a:r>
            <a:endParaRPr lang="en-US" sz="200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000" b="0" dirty="0" smtClean="0">
                <a:solidFill>
                  <a:srgbClr val="000000"/>
                </a:solidFill>
                <a:latin typeface="Times New Roman" panose="02020603050405020304" pitchFamily="18" charset="0"/>
                <a:cs typeface="Times New Roman" panose="02020603050405020304" pitchFamily="18" charset="0"/>
              </a:rPr>
              <a:t>Present </a:t>
            </a:r>
            <a:r>
              <a:rPr lang="en-US" sz="2000" b="0" dirty="0">
                <a:solidFill>
                  <a:srgbClr val="000000"/>
                </a:solidFill>
                <a:latin typeface="Times New Roman" panose="02020603050405020304" pitchFamily="18" charset="0"/>
                <a:cs typeface="Times New Roman" panose="02020603050405020304" pitchFamily="18" charset="0"/>
              </a:rPr>
              <a:t>employees are well aware of the qualifications, attitudes, experience and emotions of their friends and relatives. </a:t>
            </a:r>
            <a:endParaRPr lang="en-US" sz="20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000" b="0" dirty="0" smtClean="0">
                <a:solidFill>
                  <a:srgbClr val="000000"/>
                </a:solidFill>
                <a:latin typeface="Times New Roman" panose="02020603050405020304" pitchFamily="18" charset="0"/>
                <a:cs typeface="Times New Roman" panose="02020603050405020304" pitchFamily="18" charset="0"/>
              </a:rPr>
              <a:t>They </a:t>
            </a:r>
            <a:r>
              <a:rPr lang="en-US" sz="2000" b="0" dirty="0">
                <a:solidFill>
                  <a:srgbClr val="000000"/>
                </a:solidFill>
                <a:latin typeface="Times New Roman" panose="02020603050405020304" pitchFamily="18" charset="0"/>
                <a:cs typeface="Times New Roman" panose="02020603050405020304" pitchFamily="18" charset="0"/>
              </a:rPr>
              <a:t>are also aware of the job requirements and organizational culture of their company. </a:t>
            </a:r>
            <a:endParaRPr lang="en-US" sz="20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000" b="0" dirty="0" smtClean="0">
                <a:solidFill>
                  <a:srgbClr val="000000"/>
                </a:solidFill>
                <a:latin typeface="Times New Roman" panose="02020603050405020304" pitchFamily="18" charset="0"/>
                <a:cs typeface="Times New Roman" panose="02020603050405020304" pitchFamily="18" charset="0"/>
              </a:rPr>
              <a:t>As </a:t>
            </a:r>
            <a:r>
              <a:rPr lang="en-US" sz="2000" b="0" dirty="0">
                <a:solidFill>
                  <a:srgbClr val="000000"/>
                </a:solidFill>
                <a:latin typeface="Times New Roman" panose="02020603050405020304" pitchFamily="18" charset="0"/>
                <a:cs typeface="Times New Roman" panose="02020603050405020304" pitchFamily="18" charset="0"/>
              </a:rPr>
              <a:t>such they can make preliminary judgment regarding the match between the job and their friends and relatives</a:t>
            </a:r>
            <a:r>
              <a:rPr lang="en-US" sz="2000" b="0" dirty="0" smtClean="0">
                <a:solidFill>
                  <a:srgbClr val="000000"/>
                </a:solidFill>
                <a:latin typeface="Times New Roman" panose="02020603050405020304" pitchFamily="18" charset="0"/>
                <a:cs typeface="Times New Roman" panose="02020603050405020304" pitchFamily="18" charset="0"/>
              </a:rPr>
              <a:t>.</a:t>
            </a:r>
            <a:endParaRPr lang="en-US" sz="20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39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External </a:t>
            </a:r>
            <a:r>
              <a:rPr lang="en-US" i="1" dirty="0"/>
              <a:t>sources of Recruitment</a:t>
            </a:r>
          </a:p>
        </p:txBody>
      </p:sp>
      <p:sp>
        <p:nvSpPr>
          <p:cNvPr id="4" name="Slide Number Placeholder 3"/>
          <p:cNvSpPr>
            <a:spLocks noGrp="1"/>
          </p:cNvSpPr>
          <p:nvPr>
            <p:ph type="sldNum" sz="quarter" idx="4"/>
          </p:nvPr>
        </p:nvSpPr>
        <p:spPr/>
        <p:txBody>
          <a:bodyPr/>
          <a:lstStyle/>
          <a:p>
            <a:fld id="{B6F15528-21DE-4FAA-801E-634DDDAF4B2B}" type="slidenum">
              <a:rPr lang="en-US" smtClean="0"/>
              <a:t>14</a:t>
            </a:fld>
            <a:endParaRPr lang="en-US" dirty="0"/>
          </a:p>
        </p:txBody>
      </p:sp>
      <p:sp>
        <p:nvSpPr>
          <p:cNvPr id="5" name="Content Placeholder 4"/>
          <p:cNvSpPr>
            <a:spLocks noGrp="1"/>
          </p:cNvSpPr>
          <p:nvPr>
            <p:ph idx="1"/>
          </p:nvPr>
        </p:nvSpPr>
        <p:spPr>
          <a:xfrm>
            <a:off x="35256" y="789296"/>
            <a:ext cx="9032544" cy="5611504"/>
          </a:xfrm>
        </p:spPr>
        <p:txBody>
          <a:bodyPr>
            <a:noAutofit/>
          </a:bodyPr>
          <a:lstStyle/>
          <a:p>
            <a:pPr marL="617220" indent="-457200" algn="just">
              <a:lnSpc>
                <a:spcPct val="150000"/>
              </a:lnSpc>
              <a:buClrTx/>
              <a:buFont typeface="Arial" panose="020B0604020202020204" pitchFamily="34" charset="0"/>
              <a:buChar char="•"/>
            </a:pPr>
            <a:r>
              <a:rPr lang="en-US" sz="1800" dirty="0" smtClean="0">
                <a:solidFill>
                  <a:srgbClr val="000000"/>
                </a:solidFill>
                <a:latin typeface="Times New Roman" panose="02020603050405020304" pitchFamily="18" charset="0"/>
                <a:cs typeface="Times New Roman" panose="02020603050405020304" pitchFamily="18" charset="0"/>
              </a:rPr>
              <a:t>Campus </a:t>
            </a:r>
            <a:r>
              <a:rPr lang="en-US" sz="1800" dirty="0">
                <a:solidFill>
                  <a:srgbClr val="000000"/>
                </a:solidFill>
                <a:latin typeface="Times New Roman" panose="02020603050405020304" pitchFamily="18" charset="0"/>
                <a:cs typeface="Times New Roman" panose="02020603050405020304" pitchFamily="18" charset="0"/>
              </a:rPr>
              <a:t>Recruitment: </a:t>
            </a:r>
            <a:endParaRPr lang="en-US" sz="180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1800" b="0" dirty="0" smtClean="0">
                <a:solidFill>
                  <a:srgbClr val="000000"/>
                </a:solidFill>
                <a:latin typeface="Times New Roman" panose="02020603050405020304" pitchFamily="18" charset="0"/>
                <a:cs typeface="Times New Roman" panose="02020603050405020304" pitchFamily="18" charset="0"/>
              </a:rPr>
              <a:t>These </a:t>
            </a:r>
            <a:r>
              <a:rPr lang="en-US" sz="1800" b="0" dirty="0">
                <a:solidFill>
                  <a:srgbClr val="000000"/>
                </a:solidFill>
                <a:latin typeface="Times New Roman" panose="02020603050405020304" pitchFamily="18" charset="0"/>
                <a:cs typeface="Times New Roman" panose="02020603050405020304" pitchFamily="18" charset="0"/>
              </a:rPr>
              <a:t>candidates are directly recruited by the Company from their college/educational institution.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1800" b="0" dirty="0" smtClean="0">
                <a:solidFill>
                  <a:srgbClr val="000000"/>
                </a:solidFill>
                <a:latin typeface="Times New Roman" panose="02020603050405020304" pitchFamily="18" charset="0"/>
                <a:cs typeface="Times New Roman" panose="02020603050405020304" pitchFamily="18" charset="0"/>
              </a:rPr>
              <a:t>They </a:t>
            </a:r>
            <a:r>
              <a:rPr lang="en-US" sz="1800" b="0" dirty="0">
                <a:solidFill>
                  <a:srgbClr val="000000"/>
                </a:solidFill>
                <a:latin typeface="Times New Roman" panose="02020603050405020304" pitchFamily="18" charset="0"/>
                <a:cs typeface="Times New Roman" panose="02020603050405020304" pitchFamily="18" charset="0"/>
              </a:rPr>
              <a:t>are inexperienced as far as work experience is concerned.</a:t>
            </a:r>
          </a:p>
          <a:p>
            <a:pPr marL="617220" indent="-457200" algn="just">
              <a:lnSpc>
                <a:spcPct val="150000"/>
              </a:lnSpc>
              <a:buClrTx/>
              <a:buFont typeface="Arial" panose="020B0604020202020204" pitchFamily="34" charset="0"/>
              <a:buChar char="•"/>
            </a:pPr>
            <a:r>
              <a:rPr lang="en-US" sz="1800" dirty="0" smtClean="0">
                <a:solidFill>
                  <a:srgbClr val="000000"/>
                </a:solidFill>
                <a:latin typeface="Times New Roman" panose="02020603050405020304" pitchFamily="18" charset="0"/>
                <a:cs typeface="Times New Roman" panose="02020603050405020304" pitchFamily="18" charset="0"/>
              </a:rPr>
              <a:t>Private </a:t>
            </a:r>
            <a:r>
              <a:rPr lang="en-US" sz="1800" dirty="0">
                <a:solidFill>
                  <a:srgbClr val="000000"/>
                </a:solidFill>
                <a:latin typeface="Times New Roman" panose="02020603050405020304" pitchFamily="18" charset="0"/>
                <a:cs typeface="Times New Roman" panose="02020603050405020304" pitchFamily="18" charset="0"/>
              </a:rPr>
              <a:t>Employment Agencies/Consultants: </a:t>
            </a:r>
            <a:endParaRPr lang="en-US" sz="180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1800" b="0" dirty="0" smtClean="0">
                <a:solidFill>
                  <a:srgbClr val="000000"/>
                </a:solidFill>
                <a:latin typeface="Times New Roman" panose="02020603050405020304" pitchFamily="18" charset="0"/>
                <a:cs typeface="Times New Roman" panose="02020603050405020304" pitchFamily="18" charset="0"/>
              </a:rPr>
              <a:t>Public </a:t>
            </a:r>
            <a:r>
              <a:rPr lang="en-US" sz="1800" b="0" dirty="0">
                <a:solidFill>
                  <a:srgbClr val="000000"/>
                </a:solidFill>
                <a:latin typeface="Times New Roman" panose="02020603050405020304" pitchFamily="18" charset="0"/>
                <a:cs typeface="Times New Roman" panose="02020603050405020304" pitchFamily="18" charset="0"/>
              </a:rPr>
              <a:t>employment agencies or consultants like ABC Consultants in India perform recruitment functions on behalf of a client company by charging fees.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1800" b="0" dirty="0" smtClean="0">
                <a:solidFill>
                  <a:srgbClr val="000000"/>
                </a:solidFill>
                <a:latin typeface="Times New Roman" panose="02020603050405020304" pitchFamily="18" charset="0"/>
                <a:cs typeface="Times New Roman" panose="02020603050405020304" pitchFamily="18" charset="0"/>
              </a:rPr>
              <a:t>Line </a:t>
            </a:r>
            <a:r>
              <a:rPr lang="en-US" sz="1800" b="0" dirty="0">
                <a:solidFill>
                  <a:srgbClr val="000000"/>
                </a:solidFill>
                <a:latin typeface="Times New Roman" panose="02020603050405020304" pitchFamily="18" charset="0"/>
                <a:cs typeface="Times New Roman" panose="02020603050405020304" pitchFamily="18" charset="0"/>
              </a:rPr>
              <a:t>managers are relieved from recruitment functions and can concentrate on operational activities</a:t>
            </a:r>
            <a:r>
              <a:rPr lang="en-US" sz="1800" b="0" dirty="0" smtClean="0">
                <a:solidFill>
                  <a:srgbClr val="000000"/>
                </a:solidFill>
                <a:latin typeface="Times New Roman" panose="02020603050405020304" pitchFamily="18" charset="0"/>
                <a:cs typeface="Times New Roman" panose="02020603050405020304" pitchFamily="18" charset="0"/>
              </a:rPr>
              <a:t>.</a:t>
            </a:r>
            <a:endParaRPr lang="en-US" sz="18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353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Internal sources of Recruitment</a:t>
            </a:r>
          </a:p>
        </p:txBody>
      </p:sp>
      <p:sp>
        <p:nvSpPr>
          <p:cNvPr id="4" name="Slide Number Placeholder 3"/>
          <p:cNvSpPr>
            <a:spLocks noGrp="1"/>
          </p:cNvSpPr>
          <p:nvPr>
            <p:ph type="sldNum" sz="quarter" idx="4"/>
          </p:nvPr>
        </p:nvSpPr>
        <p:spPr/>
        <p:txBody>
          <a:bodyPr/>
          <a:lstStyle/>
          <a:p>
            <a:fld id="{B6F15528-21DE-4FAA-801E-634DDDAF4B2B}" type="slidenum">
              <a:rPr lang="en-US" smtClean="0"/>
              <a:t>15</a:t>
            </a:fld>
            <a:endParaRPr lang="en-US" dirty="0"/>
          </a:p>
        </p:txBody>
      </p:sp>
      <p:sp>
        <p:nvSpPr>
          <p:cNvPr id="5" name="Content Placeholder 4"/>
          <p:cNvSpPr>
            <a:spLocks noGrp="1"/>
          </p:cNvSpPr>
          <p:nvPr>
            <p:ph idx="1"/>
          </p:nvPr>
        </p:nvSpPr>
        <p:spPr>
          <a:xfrm>
            <a:off x="35256" y="789296"/>
            <a:ext cx="9032544" cy="5611504"/>
          </a:xfrm>
        </p:spPr>
        <p:txBody>
          <a:bodyPr>
            <a:noAutofit/>
          </a:bodyPr>
          <a:lstStyle/>
          <a:p>
            <a:pPr marL="617220" indent="-457200" algn="just">
              <a:lnSpc>
                <a:spcPct val="150000"/>
              </a:lnSpc>
              <a:buClrTx/>
              <a:buFont typeface="Arial" panose="020B0604020202020204" pitchFamily="34" charset="0"/>
              <a:buChar char="•"/>
            </a:pPr>
            <a:r>
              <a:rPr lang="en-US" sz="1800" dirty="0" smtClean="0">
                <a:solidFill>
                  <a:srgbClr val="000000"/>
                </a:solidFill>
                <a:latin typeface="Times New Roman" panose="02020603050405020304" pitchFamily="18" charset="0"/>
                <a:cs typeface="Times New Roman" panose="02020603050405020304" pitchFamily="18" charset="0"/>
              </a:rPr>
              <a:t>Public </a:t>
            </a:r>
            <a:r>
              <a:rPr lang="en-US" sz="1800" dirty="0">
                <a:solidFill>
                  <a:srgbClr val="000000"/>
                </a:solidFill>
                <a:latin typeface="Times New Roman" panose="02020603050405020304" pitchFamily="18" charset="0"/>
                <a:cs typeface="Times New Roman" panose="02020603050405020304" pitchFamily="18" charset="0"/>
              </a:rPr>
              <a:t>Employment Exchanges: </a:t>
            </a:r>
            <a:endParaRPr lang="en-US" sz="180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1800" b="0" dirty="0" smtClean="0">
                <a:solidFill>
                  <a:srgbClr val="000000"/>
                </a:solidFill>
                <a:latin typeface="Times New Roman" panose="02020603050405020304" pitchFamily="18" charset="0"/>
                <a:cs typeface="Times New Roman" panose="02020603050405020304" pitchFamily="18" charset="0"/>
              </a:rPr>
              <a:t>The </a:t>
            </a:r>
            <a:r>
              <a:rPr lang="en-US" sz="1800" b="0" dirty="0">
                <a:solidFill>
                  <a:srgbClr val="000000"/>
                </a:solidFill>
                <a:latin typeface="Times New Roman" panose="02020603050405020304" pitchFamily="18" charset="0"/>
                <a:cs typeface="Times New Roman" panose="02020603050405020304" pitchFamily="18" charset="0"/>
              </a:rPr>
              <a:t>Government set up Public Employment Exchanges in the country to provide information about vacancies to the candidates and to help the organization in finding out suitable candidates</a:t>
            </a:r>
            <a:r>
              <a:rPr lang="en-US" sz="1800" b="0">
                <a:solidFill>
                  <a:srgbClr val="000000"/>
                </a:solidFill>
                <a:latin typeface="Times New Roman" panose="02020603050405020304" pitchFamily="18" charset="0"/>
                <a:cs typeface="Times New Roman" panose="02020603050405020304" pitchFamily="18" charset="0"/>
              </a:rPr>
              <a:t>. </a:t>
            </a:r>
            <a:endParaRPr lang="en-US" sz="1800" b="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1800" b="0" smtClean="0">
                <a:solidFill>
                  <a:srgbClr val="000000"/>
                </a:solidFill>
                <a:latin typeface="Times New Roman" panose="02020603050405020304" pitchFamily="18" charset="0"/>
                <a:cs typeface="Times New Roman" panose="02020603050405020304" pitchFamily="18" charset="0"/>
              </a:rPr>
              <a:t>As </a:t>
            </a:r>
            <a:r>
              <a:rPr lang="en-US" sz="1800" b="0" dirty="0">
                <a:solidFill>
                  <a:srgbClr val="000000"/>
                </a:solidFill>
                <a:latin typeface="Times New Roman" panose="02020603050405020304" pitchFamily="18" charset="0"/>
                <a:cs typeface="Times New Roman" panose="02020603050405020304" pitchFamily="18" charset="0"/>
              </a:rPr>
              <a:t>per the Employment Exchange act 1959, makes it obligatory for public sector and private sector enterprises in India to fill certain types of vacancies through public employment exchanges.</a:t>
            </a:r>
          </a:p>
          <a:p>
            <a:pPr marL="617220" indent="-457200" algn="just">
              <a:lnSpc>
                <a:spcPct val="150000"/>
              </a:lnSpc>
              <a:buClrTx/>
            </a:pPr>
            <a:r>
              <a:rPr lang="en-US" sz="1800" b="0" dirty="0" smtClean="0">
                <a:solidFill>
                  <a:srgbClr val="000000"/>
                </a:solidFill>
                <a:latin typeface="Times New Roman" panose="02020603050405020304" pitchFamily="18" charset="0"/>
                <a:cs typeface="Times New Roman" panose="02020603050405020304" pitchFamily="18" charset="0"/>
              </a:rPr>
              <a:t>.</a:t>
            </a:r>
            <a:endParaRPr lang="en-US" sz="18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17388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US" smtClean="0"/>
              <a:t>Mcgraw.Hill.Software_Project_Management_2nd_Edition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594359"/>
            <a:ext cx="2971799" cy="1920242"/>
          </a:xfrm>
        </p:spPr>
        <p:txBody>
          <a:bodyPr>
            <a:normAutofit/>
          </a:bodyPr>
          <a:lstStyle/>
          <a:p>
            <a:r>
              <a:rPr lang="en-US" sz="3200" dirty="0" smtClean="0"/>
              <a:t/>
            </a:r>
            <a:br>
              <a:rPr lang="en-US" sz="3200" dirty="0" smtClean="0"/>
            </a:br>
            <a:endParaRPr lang="en-US" sz="3100" dirty="0">
              <a:cs typeface="Times New Roman" panose="02020603050405020304" pitchFamily="18" charset="0"/>
            </a:endParaRPr>
          </a:p>
        </p:txBody>
      </p:sp>
      <p:sp>
        <p:nvSpPr>
          <p:cNvPr id="3" name="Content Placeholder 2"/>
          <p:cNvSpPr>
            <a:spLocks noGrp="1"/>
          </p:cNvSpPr>
          <p:nvPr>
            <p:ph idx="1"/>
          </p:nvPr>
        </p:nvSpPr>
        <p:spPr>
          <a:xfrm>
            <a:off x="3505200" y="838200"/>
            <a:ext cx="5283522" cy="5791200"/>
          </a:xfrm>
        </p:spPr>
        <p:txBody>
          <a:bodyPr>
            <a:normAutofit/>
          </a:bodyPr>
          <a:lstStyle/>
          <a:p>
            <a:endParaRPr lang="en-US" dirty="0" smtClean="0"/>
          </a:p>
          <a:p>
            <a:r>
              <a:rPr lang="en-US" dirty="0"/>
              <a:t>Define HRM (Human Resource Management</a:t>
            </a:r>
            <a:r>
              <a:rPr lang="en-US" dirty="0" smtClean="0"/>
              <a:t>).</a:t>
            </a:r>
          </a:p>
          <a:p>
            <a:r>
              <a:rPr lang="en-US" dirty="0" smtClean="0"/>
              <a:t> </a:t>
            </a:r>
            <a:r>
              <a:rPr lang="en-US" dirty="0"/>
              <a:t>Explain objectives of </a:t>
            </a:r>
            <a:r>
              <a:rPr lang="en-US" dirty="0" smtClean="0"/>
              <a:t>HRM</a:t>
            </a:r>
          </a:p>
          <a:p>
            <a:r>
              <a:rPr lang="en-US" dirty="0"/>
              <a:t>Explain manpower planning </a:t>
            </a:r>
            <a:r>
              <a:rPr lang="en-US" dirty="0" smtClean="0"/>
              <a:t>process</a:t>
            </a:r>
          </a:p>
          <a:p>
            <a:r>
              <a:rPr lang="en-US" dirty="0"/>
              <a:t>List and explain sources of </a:t>
            </a:r>
            <a:r>
              <a:rPr lang="en-US" dirty="0" smtClean="0"/>
              <a:t>recruitment</a:t>
            </a:r>
          </a:p>
          <a:p>
            <a:pPr lvl="1"/>
            <a:r>
              <a:rPr lang="en-US" dirty="0"/>
              <a:t>Internal sources of </a:t>
            </a:r>
            <a:r>
              <a:rPr lang="en-US" dirty="0" smtClean="0"/>
              <a:t>Recruitment</a:t>
            </a:r>
          </a:p>
          <a:p>
            <a:pPr lvl="1"/>
            <a:r>
              <a:rPr lang="en-US" dirty="0" smtClean="0"/>
              <a:t>External </a:t>
            </a:r>
            <a:r>
              <a:rPr lang="en-US" dirty="0"/>
              <a:t>sources of Recruitment:</a:t>
            </a:r>
            <a:endParaRPr lang="en-US" dirty="0" smtClean="0"/>
          </a:p>
          <a:p>
            <a:r>
              <a:rPr lang="en-US" dirty="0"/>
              <a:t>Explain process (steps) of </a:t>
            </a:r>
            <a:r>
              <a:rPr lang="en-US" dirty="0" smtClean="0"/>
              <a:t>selection</a:t>
            </a:r>
          </a:p>
          <a:p>
            <a:pPr marL="0" indent="0">
              <a:buNone/>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53" y="152400"/>
            <a:ext cx="9144000" cy="640081"/>
          </a:xfrm>
        </p:spPr>
        <p:txBody>
          <a:bodyPr>
            <a:normAutofit/>
          </a:bodyPr>
          <a:lstStyle/>
          <a:p>
            <a:r>
              <a:rPr lang="en-US" sz="2800" dirty="0" smtClean="0"/>
              <a:t>HRM </a:t>
            </a:r>
            <a:r>
              <a:rPr lang="en-US" sz="2800" dirty="0"/>
              <a:t>(Human Resource </a:t>
            </a:r>
            <a:r>
              <a:rPr lang="en-US" sz="2800" dirty="0" smtClean="0"/>
              <a:t>Management) and </a:t>
            </a:r>
            <a:r>
              <a:rPr lang="en-US" sz="2800" dirty="0" err="1" smtClean="0"/>
              <a:t>bjectives</a:t>
            </a:r>
            <a:r>
              <a:rPr lang="en-US" sz="2800" dirty="0" smtClean="0"/>
              <a:t> </a:t>
            </a:r>
            <a:r>
              <a:rPr lang="en-US" sz="2800" dirty="0"/>
              <a:t>of HRM.</a:t>
            </a:r>
          </a:p>
        </p:txBody>
      </p:sp>
      <p:sp>
        <p:nvSpPr>
          <p:cNvPr id="4" name="Slide Number Placeholder 3"/>
          <p:cNvSpPr>
            <a:spLocks noGrp="1"/>
          </p:cNvSpPr>
          <p:nvPr>
            <p:ph type="sldNum" sz="quarter" idx="4"/>
          </p:nvPr>
        </p:nvSpPr>
        <p:spPr/>
        <p:txBody>
          <a:bodyPr/>
          <a:lstStyle/>
          <a:p>
            <a:fld id="{B6F15528-21DE-4FAA-801E-634DDDAF4B2B}" type="slidenum">
              <a:rPr lang="en-US" smtClean="0"/>
              <a:t>3</a:t>
            </a:fld>
            <a:endParaRPr lang="en-US" dirty="0"/>
          </a:p>
        </p:txBody>
      </p:sp>
      <p:sp>
        <p:nvSpPr>
          <p:cNvPr id="5" name="Content Placeholder 4"/>
          <p:cNvSpPr>
            <a:spLocks noGrp="1"/>
          </p:cNvSpPr>
          <p:nvPr>
            <p:ph idx="1"/>
          </p:nvPr>
        </p:nvSpPr>
        <p:spPr>
          <a:xfrm>
            <a:off x="35256" y="762000"/>
            <a:ext cx="9032544" cy="5611504"/>
          </a:xfrm>
        </p:spPr>
        <p:txBody>
          <a:bodyPr>
            <a:normAutofit/>
          </a:bodyPr>
          <a:lstStyle/>
          <a:p>
            <a:pPr marL="342900" algn="just">
              <a:lnSpc>
                <a:spcPct val="110000"/>
              </a:lnSpc>
              <a:buFont typeface="Wingdings" panose="05000000000000000000" charset="0"/>
              <a:buChar char="§"/>
            </a:pPr>
            <a:r>
              <a:rPr lang="en-US" sz="2600" dirty="0" smtClean="0">
                <a:solidFill>
                  <a:srgbClr val="000000"/>
                </a:solidFill>
                <a:latin typeface="Times New Roman" panose="02020603050405020304" pitchFamily="18" charset="0"/>
                <a:cs typeface="Times New Roman" panose="02020603050405020304" pitchFamily="18" charset="0"/>
              </a:rPr>
              <a:t>HRM:  </a:t>
            </a:r>
          </a:p>
          <a:p>
            <a:pPr marL="452755" lvl="1" algn="just">
              <a:lnSpc>
                <a:spcPct val="150000"/>
              </a:lnSpc>
            </a:pPr>
            <a:r>
              <a:rPr lang="en-US" sz="2400" dirty="0" smtClean="0">
                <a:solidFill>
                  <a:srgbClr val="000000"/>
                </a:solidFill>
                <a:latin typeface="Times New Roman" panose="02020603050405020304" pitchFamily="18" charset="0"/>
                <a:cs typeface="Times New Roman" panose="02020603050405020304" pitchFamily="18" charset="0"/>
              </a:rPr>
              <a:t> Human </a:t>
            </a:r>
            <a:r>
              <a:rPr lang="en-US" sz="2400" dirty="0">
                <a:solidFill>
                  <a:srgbClr val="000000"/>
                </a:solidFill>
                <a:latin typeface="Times New Roman" panose="02020603050405020304" pitchFamily="18" charset="0"/>
                <a:cs typeface="Times New Roman" panose="02020603050405020304" pitchFamily="18" charset="0"/>
              </a:rPr>
              <a:t>resources management (HRM) is a management function concerned with hiring, motivating and maintaining people in an organization. It focuses on people in organizations.</a:t>
            </a:r>
          </a:p>
          <a:p>
            <a:pPr marL="452755" lvl="1" algn="just">
              <a:lnSpc>
                <a:spcPct val="150000"/>
              </a:lnSpc>
            </a:pPr>
            <a:r>
              <a:rPr lang="en-US" sz="2400" dirty="0" smtClean="0">
                <a:solidFill>
                  <a:srgbClr val="000000"/>
                </a:solidFill>
                <a:latin typeface="Times New Roman" panose="02020603050405020304" pitchFamily="18" charset="0"/>
                <a:cs typeface="Times New Roman" panose="02020603050405020304" pitchFamily="18" charset="0"/>
              </a:rPr>
              <a:t>Human </a:t>
            </a:r>
            <a:r>
              <a:rPr lang="en-US" sz="2400" dirty="0">
                <a:solidFill>
                  <a:srgbClr val="000000"/>
                </a:solidFill>
                <a:latin typeface="Times New Roman" panose="02020603050405020304" pitchFamily="18" charset="0"/>
                <a:cs typeface="Times New Roman" panose="02020603050405020304" pitchFamily="18" charset="0"/>
              </a:rPr>
              <a:t>resource management is designing management systems to ensure that human talent is used effectively and efficiently to accomplish organizational goals.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53" y="152400"/>
            <a:ext cx="9144000" cy="640081"/>
          </a:xfrm>
        </p:spPr>
        <p:txBody>
          <a:bodyPr>
            <a:normAutofit/>
          </a:bodyPr>
          <a:lstStyle/>
          <a:p>
            <a:r>
              <a:rPr lang="en-US" sz="2800" dirty="0" smtClean="0"/>
              <a:t>HRM and Objectives </a:t>
            </a:r>
            <a:r>
              <a:rPr lang="en-US" sz="2800" dirty="0"/>
              <a:t>of HRM</a:t>
            </a:r>
          </a:p>
        </p:txBody>
      </p:sp>
      <p:sp>
        <p:nvSpPr>
          <p:cNvPr id="4" name="Slide Number Placeholder 3"/>
          <p:cNvSpPr>
            <a:spLocks noGrp="1"/>
          </p:cNvSpPr>
          <p:nvPr>
            <p:ph type="sldNum" sz="quarter" idx="4"/>
          </p:nvPr>
        </p:nvSpPr>
        <p:spPr/>
        <p:txBody>
          <a:bodyPr/>
          <a:lstStyle/>
          <a:p>
            <a:fld id="{B6F15528-21DE-4FAA-801E-634DDDAF4B2B}" type="slidenum">
              <a:rPr lang="en-US" smtClean="0"/>
              <a:t>4</a:t>
            </a:fld>
            <a:endParaRPr lang="en-US" dirty="0"/>
          </a:p>
        </p:txBody>
      </p:sp>
      <p:sp>
        <p:nvSpPr>
          <p:cNvPr id="5" name="Content Placeholder 4"/>
          <p:cNvSpPr>
            <a:spLocks noGrp="1"/>
          </p:cNvSpPr>
          <p:nvPr>
            <p:ph idx="1"/>
          </p:nvPr>
        </p:nvSpPr>
        <p:spPr>
          <a:xfrm>
            <a:off x="35256" y="762000"/>
            <a:ext cx="9032544" cy="5611504"/>
          </a:xfrm>
        </p:spPr>
        <p:txBody>
          <a:bodyPr>
            <a:normAutofit/>
          </a:bodyPr>
          <a:lstStyle/>
          <a:p>
            <a:pPr marL="342900" algn="just">
              <a:lnSpc>
                <a:spcPct val="110000"/>
              </a:lnSpc>
              <a:buFont typeface="Wingdings" panose="05000000000000000000" charset="0"/>
              <a:buChar char="§"/>
            </a:pPr>
            <a:r>
              <a:rPr lang="en-US" sz="2600" dirty="0">
                <a:solidFill>
                  <a:srgbClr val="000000"/>
                </a:solidFill>
                <a:latin typeface="Times New Roman" panose="02020603050405020304" pitchFamily="18" charset="0"/>
                <a:cs typeface="Times New Roman" panose="02020603050405020304" pitchFamily="18" charset="0"/>
              </a:rPr>
              <a:t>Objectives of HRM:  </a:t>
            </a:r>
            <a:endParaRPr lang="en-US" sz="2600" dirty="0" smtClean="0">
              <a:solidFill>
                <a:srgbClr val="000000"/>
              </a:solidFill>
              <a:latin typeface="Times New Roman" panose="02020603050405020304" pitchFamily="18" charset="0"/>
              <a:cs typeface="Times New Roman" panose="02020603050405020304" pitchFamily="18" charset="0"/>
            </a:endParaRPr>
          </a:p>
          <a:p>
            <a:pPr marL="909955" lvl="2" indent="-457200" algn="just">
              <a:lnSpc>
                <a:spcPct val="150000"/>
              </a:lnSpc>
              <a:buClrTx/>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 Human capital </a:t>
            </a:r>
          </a:p>
          <a:p>
            <a:pPr marL="909955" lvl="2" indent="-457200" algn="just">
              <a:lnSpc>
                <a:spcPct val="150000"/>
              </a:lnSpc>
              <a:buClrTx/>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Developing </a:t>
            </a:r>
            <a:r>
              <a:rPr lang="en-US" sz="2400" dirty="0">
                <a:solidFill>
                  <a:srgbClr val="000000"/>
                </a:solidFill>
                <a:latin typeface="Times New Roman" panose="02020603050405020304" pitchFamily="18" charset="0"/>
                <a:cs typeface="Times New Roman" panose="02020603050405020304" pitchFamily="18" charset="0"/>
              </a:rPr>
              <a:t>organizational </a:t>
            </a:r>
            <a:r>
              <a:rPr lang="en-US" sz="2400" dirty="0" smtClean="0">
                <a:solidFill>
                  <a:srgbClr val="000000"/>
                </a:solidFill>
                <a:latin typeface="Times New Roman" panose="02020603050405020304" pitchFamily="18" charset="0"/>
                <a:cs typeface="Times New Roman" panose="02020603050405020304" pitchFamily="18" charset="0"/>
              </a:rPr>
              <a:t>climate</a:t>
            </a:r>
          </a:p>
          <a:p>
            <a:pPr marL="269875" lvl="1" indent="0" algn="just">
              <a:lnSpc>
                <a:spcPct val="150000"/>
              </a:lnSpc>
              <a:buClrTx/>
              <a:buNone/>
            </a:pPr>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376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HRM and Objectives of HRM</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5</a:t>
            </a:fld>
            <a:endParaRPr lang="en-US" dirty="0"/>
          </a:p>
        </p:txBody>
      </p:sp>
      <p:sp>
        <p:nvSpPr>
          <p:cNvPr id="5" name="Content Placeholder 4"/>
          <p:cNvSpPr>
            <a:spLocks noGrp="1"/>
          </p:cNvSpPr>
          <p:nvPr>
            <p:ph idx="1"/>
          </p:nvPr>
        </p:nvSpPr>
        <p:spPr>
          <a:xfrm>
            <a:off x="35256" y="685800"/>
            <a:ext cx="9032544" cy="5611504"/>
          </a:xfrm>
        </p:spPr>
        <p:txBody>
          <a:bodyPr>
            <a:normAutofit fontScale="70000" lnSpcReduction="20000"/>
          </a:bodyPr>
          <a:lstStyle/>
          <a:p>
            <a:pPr marL="160020" indent="0" algn="just">
              <a:lnSpc>
                <a:spcPct val="150000"/>
              </a:lnSpc>
              <a:buNone/>
            </a:pPr>
            <a:r>
              <a:rPr lang="en-US" sz="2800" dirty="0" smtClean="0">
                <a:solidFill>
                  <a:srgbClr val="000000"/>
                </a:solidFill>
                <a:latin typeface="Times New Roman" panose="02020603050405020304" pitchFamily="18" charset="0"/>
                <a:cs typeface="Times New Roman" panose="02020603050405020304" pitchFamily="18" charset="0"/>
              </a:rPr>
              <a:t>1. Human Capital:</a:t>
            </a:r>
            <a:endParaRPr lang="en-US" sz="2800" b="1"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Assisting </a:t>
            </a:r>
            <a:r>
              <a:rPr lang="en-US" sz="2600" b="0" dirty="0">
                <a:solidFill>
                  <a:srgbClr val="000000"/>
                </a:solidFill>
                <a:latin typeface="Times New Roman" panose="02020603050405020304" pitchFamily="18" charset="0"/>
                <a:cs typeface="Times New Roman" panose="02020603050405020304" pitchFamily="18" charset="0"/>
              </a:rPr>
              <a:t>the organization in obtaining the right number and types of employees to fulfill its strategic and operational </a:t>
            </a:r>
            <a:r>
              <a:rPr lang="en-US" sz="2600" b="0" dirty="0" smtClean="0">
                <a:solidFill>
                  <a:srgbClr val="000000"/>
                </a:solidFill>
                <a:latin typeface="Times New Roman" panose="02020603050405020304" pitchFamily="18" charset="0"/>
                <a:cs typeface="Times New Roman" panose="02020603050405020304" pitchFamily="18" charset="0"/>
              </a:rPr>
              <a:t>goals</a:t>
            </a:r>
          </a:p>
          <a:p>
            <a:pPr marL="160020" lvl="0" indent="0" algn="just">
              <a:lnSpc>
                <a:spcPct val="150000"/>
              </a:lnSpc>
              <a:buNone/>
            </a:pPr>
            <a:r>
              <a:rPr lang="en-US" sz="2800" dirty="0">
                <a:solidFill>
                  <a:srgbClr val="000000"/>
                </a:solidFill>
                <a:latin typeface="Times New Roman" panose="02020603050405020304" pitchFamily="18" charset="0"/>
                <a:cs typeface="Times New Roman" panose="02020603050405020304" pitchFamily="18" charset="0"/>
              </a:rPr>
              <a:t>2. Developing organizational climate: </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Helping </a:t>
            </a:r>
            <a:r>
              <a:rPr lang="en-US" sz="2600" b="0" dirty="0">
                <a:solidFill>
                  <a:srgbClr val="000000"/>
                </a:solidFill>
                <a:latin typeface="Times New Roman" panose="02020603050405020304" pitchFamily="18" charset="0"/>
                <a:cs typeface="Times New Roman" panose="02020603050405020304" pitchFamily="18" charset="0"/>
              </a:rPr>
              <a:t>to create a climate in which employees are encouraged to develop and utilize their skills to the fullest and to employ the skills and abilities of the workforce </a:t>
            </a:r>
            <a:r>
              <a:rPr lang="en-US" sz="2600" b="0" dirty="0" smtClean="0">
                <a:solidFill>
                  <a:srgbClr val="000000"/>
                </a:solidFill>
                <a:latin typeface="Times New Roman" panose="02020603050405020304" pitchFamily="18" charset="0"/>
                <a:cs typeface="Times New Roman" panose="02020603050405020304" pitchFamily="18" charset="0"/>
              </a:rPr>
              <a:t>efficiently</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Helping </a:t>
            </a:r>
            <a:r>
              <a:rPr lang="en-US" sz="2600" b="0" dirty="0">
                <a:solidFill>
                  <a:srgbClr val="000000"/>
                </a:solidFill>
                <a:latin typeface="Times New Roman" panose="02020603050405020304" pitchFamily="18" charset="0"/>
                <a:cs typeface="Times New Roman" panose="02020603050405020304" pitchFamily="18" charset="0"/>
              </a:rPr>
              <a:t>to maintain performance standards and increase productivity through effective job design; providing adequate orientation, training and development; providing performance-related feedback; and ensuring effective two-way </a:t>
            </a:r>
            <a:r>
              <a:rPr lang="en-US" sz="2600" b="0" dirty="0" smtClean="0">
                <a:solidFill>
                  <a:srgbClr val="000000"/>
                </a:solidFill>
                <a:latin typeface="Times New Roman" panose="02020603050405020304" pitchFamily="18" charset="0"/>
                <a:cs typeface="Times New Roman" panose="02020603050405020304" pitchFamily="18" charset="0"/>
              </a:rPr>
              <a:t>communication.</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Helping </a:t>
            </a:r>
            <a:r>
              <a:rPr lang="en-US" sz="2600" b="0" dirty="0">
                <a:solidFill>
                  <a:srgbClr val="000000"/>
                </a:solidFill>
                <a:latin typeface="Times New Roman" panose="02020603050405020304" pitchFamily="18" charset="0"/>
                <a:cs typeface="Times New Roman" panose="02020603050405020304" pitchFamily="18" charset="0"/>
              </a:rPr>
              <a:t>to establish and maintain a harmonious employer/employee </a:t>
            </a:r>
            <a:r>
              <a:rPr lang="en-US" sz="2600" b="0" dirty="0" smtClean="0">
                <a:solidFill>
                  <a:srgbClr val="000000"/>
                </a:solidFill>
                <a:latin typeface="Times New Roman" panose="02020603050405020304" pitchFamily="18" charset="0"/>
                <a:cs typeface="Times New Roman" panose="02020603050405020304" pitchFamily="18" charset="0"/>
              </a:rPr>
              <a:t>relationship</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Helping </a:t>
            </a:r>
            <a:r>
              <a:rPr lang="en-US" sz="2600" b="0" dirty="0">
                <a:solidFill>
                  <a:srgbClr val="000000"/>
                </a:solidFill>
                <a:latin typeface="Times New Roman" panose="02020603050405020304" pitchFamily="18" charset="0"/>
                <a:cs typeface="Times New Roman" panose="02020603050405020304" pitchFamily="18" charset="0"/>
              </a:rPr>
              <a:t>to create and maintain a safe and healthy work environment</a:t>
            </a:r>
          </a:p>
          <a:p>
            <a:pPr marL="160020" indent="0" algn="just">
              <a:lnSpc>
                <a:spcPct val="150000"/>
              </a:lnSpc>
              <a:buClrTx/>
              <a:buNone/>
            </a:pPr>
            <a:endParaRPr lang="en-US" sz="2600" b="0" dirty="0">
              <a:solidFill>
                <a:srgbClr val="000000"/>
              </a:solidFill>
              <a:latin typeface="Times New Roman" panose="02020603050405020304" pitchFamily="18" charset="0"/>
              <a:cs typeface="Times New Roman" panose="02020603050405020304" pitchFamily="18" charset="0"/>
            </a:endParaRPr>
          </a:p>
          <a:p>
            <a:pPr marL="502920" algn="just">
              <a:lnSpc>
                <a:spcPct val="150000"/>
              </a:lnSpc>
              <a:buClrTx/>
            </a:pPr>
            <a:endParaRPr lang="en-US" sz="2900" dirty="0" smtClean="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4408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HRM and Objectives of HRM</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6</a:t>
            </a:fld>
            <a:endParaRPr lang="en-US" dirty="0"/>
          </a:p>
        </p:txBody>
      </p:sp>
      <p:sp>
        <p:nvSpPr>
          <p:cNvPr id="5" name="Content Placeholder 4"/>
          <p:cNvSpPr>
            <a:spLocks noGrp="1"/>
          </p:cNvSpPr>
          <p:nvPr>
            <p:ph idx="1"/>
          </p:nvPr>
        </p:nvSpPr>
        <p:spPr>
          <a:xfrm>
            <a:off x="35256" y="685800"/>
            <a:ext cx="9032544" cy="5611504"/>
          </a:xfrm>
        </p:spPr>
        <p:txBody>
          <a:bodyPr>
            <a:normAutofit fontScale="55000" lnSpcReduction="20000"/>
          </a:bodyPr>
          <a:lstStyle/>
          <a:p>
            <a:pPr marL="160020" indent="0" algn="just">
              <a:lnSpc>
                <a:spcPct val="150000"/>
              </a:lnSpc>
              <a:buClrTx/>
              <a:buNone/>
            </a:pPr>
            <a:r>
              <a:rPr lang="en-US" sz="2900" dirty="0" smtClean="0">
                <a:solidFill>
                  <a:srgbClr val="000000"/>
                </a:solidFill>
                <a:latin typeface="Times New Roman" panose="02020603050405020304" pitchFamily="18" charset="0"/>
                <a:cs typeface="Times New Roman" panose="02020603050405020304" pitchFamily="18" charset="0"/>
              </a:rPr>
              <a:t>2. Developing </a:t>
            </a:r>
            <a:r>
              <a:rPr lang="en-US" sz="2900" dirty="0">
                <a:solidFill>
                  <a:srgbClr val="000000"/>
                </a:solidFill>
                <a:latin typeface="Times New Roman" panose="02020603050405020304" pitchFamily="18" charset="0"/>
                <a:cs typeface="Times New Roman" panose="02020603050405020304" pitchFamily="18" charset="0"/>
              </a:rPr>
              <a:t>organizational climate: </a:t>
            </a:r>
            <a:endParaRPr lang="en-US" sz="290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900" b="0" dirty="0" smtClean="0">
                <a:solidFill>
                  <a:srgbClr val="000000"/>
                </a:solidFill>
                <a:latin typeface="Times New Roman" panose="02020603050405020304" pitchFamily="18" charset="0"/>
                <a:cs typeface="Times New Roman" panose="02020603050405020304" pitchFamily="18" charset="0"/>
              </a:rPr>
              <a:t>Developing </a:t>
            </a:r>
            <a:r>
              <a:rPr lang="en-US" sz="2900" b="0" dirty="0">
                <a:solidFill>
                  <a:srgbClr val="000000"/>
                </a:solidFill>
                <a:latin typeface="Times New Roman" panose="02020603050405020304" pitchFamily="18" charset="0"/>
                <a:cs typeface="Times New Roman" panose="02020603050405020304" pitchFamily="18" charset="0"/>
              </a:rPr>
              <a:t>programs to meet the economic, psychological, and social needs of the employees and helping the organization to retain the productive employees</a:t>
            </a:r>
          </a:p>
          <a:p>
            <a:pPr marL="617220" indent="-457200" algn="just">
              <a:lnSpc>
                <a:spcPct val="150000"/>
              </a:lnSpc>
              <a:buClrTx/>
            </a:pPr>
            <a:r>
              <a:rPr lang="en-US" sz="2900" b="0" dirty="0" smtClean="0">
                <a:solidFill>
                  <a:srgbClr val="000000"/>
                </a:solidFill>
                <a:latin typeface="Times New Roman" panose="02020603050405020304" pitchFamily="18" charset="0"/>
                <a:cs typeface="Times New Roman" panose="02020603050405020304" pitchFamily="18" charset="0"/>
              </a:rPr>
              <a:t>Ensuring </a:t>
            </a:r>
            <a:r>
              <a:rPr lang="en-US" sz="2900" b="0" dirty="0">
                <a:solidFill>
                  <a:srgbClr val="000000"/>
                </a:solidFill>
                <a:latin typeface="Times New Roman" panose="02020603050405020304" pitchFamily="18" charset="0"/>
                <a:cs typeface="Times New Roman" panose="02020603050405020304" pitchFamily="18" charset="0"/>
              </a:rPr>
              <a:t>that the organization is in compliance with provincial/territorial and federal laws affecting the workplace (such as human rights, employment equity, occupational health and safety, employment standards, and labor relations legislation). </a:t>
            </a:r>
            <a:endParaRPr lang="en-US" sz="29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900" b="0" dirty="0" smtClean="0">
                <a:solidFill>
                  <a:srgbClr val="000000"/>
                </a:solidFill>
                <a:latin typeface="Times New Roman" panose="02020603050405020304" pitchFamily="18" charset="0"/>
                <a:cs typeface="Times New Roman" panose="02020603050405020304" pitchFamily="18" charset="0"/>
              </a:rPr>
              <a:t>To </a:t>
            </a:r>
            <a:r>
              <a:rPr lang="en-US" sz="2900" b="0" dirty="0">
                <a:solidFill>
                  <a:srgbClr val="000000"/>
                </a:solidFill>
                <a:latin typeface="Times New Roman" panose="02020603050405020304" pitchFamily="18" charset="0"/>
                <a:cs typeface="Times New Roman" panose="02020603050405020304" pitchFamily="18" charset="0"/>
              </a:rPr>
              <a:t>help the organization to reach its goals</a:t>
            </a:r>
          </a:p>
          <a:p>
            <a:pPr marL="617220" indent="-457200" algn="just">
              <a:lnSpc>
                <a:spcPct val="150000"/>
              </a:lnSpc>
              <a:buClrTx/>
            </a:pPr>
            <a:r>
              <a:rPr lang="en-US" sz="2900" b="0" dirty="0" smtClean="0">
                <a:solidFill>
                  <a:srgbClr val="000000"/>
                </a:solidFill>
                <a:latin typeface="Times New Roman" panose="02020603050405020304" pitchFamily="18" charset="0"/>
                <a:cs typeface="Times New Roman" panose="02020603050405020304" pitchFamily="18" charset="0"/>
              </a:rPr>
              <a:t>To </a:t>
            </a:r>
            <a:r>
              <a:rPr lang="en-US" sz="2900" b="0" dirty="0">
                <a:solidFill>
                  <a:srgbClr val="000000"/>
                </a:solidFill>
                <a:latin typeface="Times New Roman" panose="02020603050405020304" pitchFamily="18" charset="0"/>
                <a:cs typeface="Times New Roman" panose="02020603050405020304" pitchFamily="18" charset="0"/>
              </a:rPr>
              <a:t>provide organization with well-trained and well-motivated employees</a:t>
            </a:r>
          </a:p>
          <a:p>
            <a:pPr marL="617220" indent="-457200" algn="just">
              <a:lnSpc>
                <a:spcPct val="150000"/>
              </a:lnSpc>
              <a:buClrTx/>
            </a:pPr>
            <a:r>
              <a:rPr lang="en-US" sz="2900" b="0" dirty="0" smtClean="0">
                <a:solidFill>
                  <a:srgbClr val="000000"/>
                </a:solidFill>
                <a:latin typeface="Times New Roman" panose="02020603050405020304" pitchFamily="18" charset="0"/>
                <a:cs typeface="Times New Roman" panose="02020603050405020304" pitchFamily="18" charset="0"/>
              </a:rPr>
              <a:t>To </a:t>
            </a:r>
            <a:r>
              <a:rPr lang="en-US" sz="2900" b="0" dirty="0">
                <a:solidFill>
                  <a:srgbClr val="000000"/>
                </a:solidFill>
                <a:latin typeface="Times New Roman" panose="02020603050405020304" pitchFamily="18" charset="0"/>
                <a:cs typeface="Times New Roman" panose="02020603050405020304" pitchFamily="18" charset="0"/>
              </a:rPr>
              <a:t>increase the employees satisfaction and self-actualization</a:t>
            </a:r>
          </a:p>
          <a:p>
            <a:pPr marL="617220" indent="-457200" algn="just">
              <a:lnSpc>
                <a:spcPct val="150000"/>
              </a:lnSpc>
              <a:buClrTx/>
            </a:pPr>
            <a:r>
              <a:rPr lang="en-US" sz="2900" b="0" dirty="0" smtClean="0">
                <a:solidFill>
                  <a:srgbClr val="000000"/>
                </a:solidFill>
                <a:latin typeface="Times New Roman" panose="02020603050405020304" pitchFamily="18" charset="0"/>
                <a:cs typeface="Times New Roman" panose="02020603050405020304" pitchFamily="18" charset="0"/>
              </a:rPr>
              <a:t>To </a:t>
            </a:r>
            <a:r>
              <a:rPr lang="en-US" sz="2900" b="0" dirty="0">
                <a:solidFill>
                  <a:srgbClr val="000000"/>
                </a:solidFill>
                <a:latin typeface="Times New Roman" panose="02020603050405020304" pitchFamily="18" charset="0"/>
                <a:cs typeface="Times New Roman" panose="02020603050405020304" pitchFamily="18" charset="0"/>
              </a:rPr>
              <a:t>develop and maintain the quality of work life</a:t>
            </a:r>
          </a:p>
          <a:p>
            <a:pPr marL="617220" indent="-457200" algn="just">
              <a:lnSpc>
                <a:spcPct val="150000"/>
              </a:lnSpc>
              <a:buClrTx/>
            </a:pPr>
            <a:r>
              <a:rPr lang="en-US" sz="2900" b="0" dirty="0" smtClean="0">
                <a:solidFill>
                  <a:srgbClr val="000000"/>
                </a:solidFill>
                <a:latin typeface="Times New Roman" panose="02020603050405020304" pitchFamily="18" charset="0"/>
                <a:cs typeface="Times New Roman" panose="02020603050405020304" pitchFamily="18" charset="0"/>
              </a:rPr>
              <a:t>To </a:t>
            </a:r>
            <a:r>
              <a:rPr lang="en-US" sz="2900" b="0" dirty="0">
                <a:solidFill>
                  <a:srgbClr val="000000"/>
                </a:solidFill>
                <a:latin typeface="Times New Roman" panose="02020603050405020304" pitchFamily="18" charset="0"/>
                <a:cs typeface="Times New Roman" panose="02020603050405020304" pitchFamily="18" charset="0"/>
              </a:rPr>
              <a:t>communicate HR policies to all employees.</a:t>
            </a:r>
          </a:p>
          <a:p>
            <a:pPr marL="617220" indent="-457200" algn="just">
              <a:lnSpc>
                <a:spcPct val="150000"/>
              </a:lnSpc>
              <a:buClrTx/>
            </a:pPr>
            <a:r>
              <a:rPr lang="en-US" sz="2900" b="0" dirty="0" smtClean="0">
                <a:solidFill>
                  <a:srgbClr val="000000"/>
                </a:solidFill>
                <a:latin typeface="Times New Roman" panose="02020603050405020304" pitchFamily="18" charset="0"/>
                <a:cs typeface="Times New Roman" panose="02020603050405020304" pitchFamily="18" charset="0"/>
              </a:rPr>
              <a:t>To </a:t>
            </a:r>
            <a:r>
              <a:rPr lang="en-US" sz="2900" b="0" dirty="0">
                <a:solidFill>
                  <a:srgbClr val="000000"/>
                </a:solidFill>
                <a:latin typeface="Times New Roman" panose="02020603050405020304" pitchFamily="18" charset="0"/>
                <a:cs typeface="Times New Roman" panose="02020603050405020304" pitchFamily="18" charset="0"/>
              </a:rPr>
              <a:t>help maintain ethical polices and behavior.</a:t>
            </a:r>
          </a:p>
          <a:p>
            <a:pPr marL="617220" indent="-457200" algn="just">
              <a:lnSpc>
                <a:spcPct val="150000"/>
              </a:lnSpc>
              <a:buClrTx/>
            </a:pPr>
            <a:endParaRPr lang="en-US" sz="26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800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Explain manpower planning process</a:t>
            </a:r>
          </a:p>
        </p:txBody>
      </p:sp>
      <p:sp>
        <p:nvSpPr>
          <p:cNvPr id="4" name="Slide Number Placeholder 3"/>
          <p:cNvSpPr>
            <a:spLocks noGrp="1"/>
          </p:cNvSpPr>
          <p:nvPr>
            <p:ph type="sldNum" sz="quarter" idx="4"/>
          </p:nvPr>
        </p:nvSpPr>
        <p:spPr/>
        <p:txBody>
          <a:bodyPr/>
          <a:lstStyle/>
          <a:p>
            <a:fld id="{B6F15528-21DE-4FAA-801E-634DDDAF4B2B}" type="slidenum">
              <a:rPr lang="en-US" smtClean="0"/>
              <a:t>7</a:t>
            </a:fld>
            <a:endParaRPr lang="en-US" dirty="0"/>
          </a:p>
        </p:txBody>
      </p:sp>
      <p:sp>
        <p:nvSpPr>
          <p:cNvPr id="5" name="Content Placeholder 4"/>
          <p:cNvSpPr>
            <a:spLocks noGrp="1"/>
          </p:cNvSpPr>
          <p:nvPr>
            <p:ph idx="1"/>
          </p:nvPr>
        </p:nvSpPr>
        <p:spPr>
          <a:xfrm>
            <a:off x="35256" y="685800"/>
            <a:ext cx="9032544" cy="5611504"/>
          </a:xfrm>
        </p:spPr>
        <p:txBody>
          <a:bodyPr>
            <a:normAutofit fontScale="70000" lnSpcReduction="20000"/>
          </a:bodyPr>
          <a:lstStyle/>
          <a:p>
            <a:pPr marL="617220" indent="-457200" algn="just">
              <a:lnSpc>
                <a:spcPct val="150000"/>
              </a:lnSpc>
              <a:buClrTx/>
              <a:buFont typeface="Arial" panose="020B0604020202020204" pitchFamily="34" charset="0"/>
              <a:buChar char="•"/>
            </a:pPr>
            <a:r>
              <a:rPr lang="en-US" sz="2900" dirty="0">
                <a:solidFill>
                  <a:srgbClr val="000000"/>
                </a:solidFill>
                <a:latin typeface="Times New Roman" panose="02020603050405020304" pitchFamily="18" charset="0"/>
                <a:cs typeface="Times New Roman" panose="02020603050405020304" pitchFamily="18" charset="0"/>
              </a:rPr>
              <a:t>M</a:t>
            </a:r>
            <a:r>
              <a:rPr lang="en-US" sz="2900" dirty="0" smtClean="0">
                <a:solidFill>
                  <a:srgbClr val="000000"/>
                </a:solidFill>
                <a:latin typeface="Times New Roman" panose="02020603050405020304" pitchFamily="18" charset="0"/>
                <a:cs typeface="Times New Roman" panose="02020603050405020304" pitchFamily="18" charset="0"/>
              </a:rPr>
              <a:t>anpower </a:t>
            </a:r>
            <a:r>
              <a:rPr lang="en-US" sz="2900" dirty="0">
                <a:solidFill>
                  <a:srgbClr val="000000"/>
                </a:solidFill>
                <a:latin typeface="Times New Roman" panose="02020603050405020304" pitchFamily="18" charset="0"/>
                <a:cs typeface="Times New Roman" panose="02020603050405020304" pitchFamily="18" charset="0"/>
              </a:rPr>
              <a:t>planning </a:t>
            </a:r>
            <a:r>
              <a:rPr lang="en-US" sz="2900" dirty="0" smtClean="0">
                <a:solidFill>
                  <a:srgbClr val="000000"/>
                </a:solidFill>
                <a:latin typeface="Times New Roman" panose="02020603050405020304" pitchFamily="18" charset="0"/>
                <a:cs typeface="Times New Roman" panose="02020603050405020304" pitchFamily="18" charset="0"/>
              </a:rPr>
              <a:t>process: </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Manpower </a:t>
            </a:r>
            <a:r>
              <a:rPr lang="en-US" sz="2600" b="0" dirty="0">
                <a:solidFill>
                  <a:srgbClr val="000000"/>
                </a:solidFill>
                <a:latin typeface="Times New Roman" panose="02020603050405020304" pitchFamily="18" charset="0"/>
                <a:cs typeface="Times New Roman" panose="02020603050405020304" pitchFamily="18" charset="0"/>
              </a:rPr>
              <a:t>Planning which is also called as Human Resource Planning consists of putting right number of people, right kind of people at the right place, right time, doing the right things for which they are suited for the achievement of goals of the organization.</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Human </a:t>
            </a:r>
            <a:r>
              <a:rPr lang="en-US" sz="2600" b="0" dirty="0">
                <a:solidFill>
                  <a:srgbClr val="000000"/>
                </a:solidFill>
                <a:latin typeface="Times New Roman" panose="02020603050405020304" pitchFamily="18" charset="0"/>
                <a:cs typeface="Times New Roman" panose="02020603050405020304" pitchFamily="18" charset="0"/>
              </a:rPr>
              <a:t>Resource Planning has got an important place in the arena of industrialization.</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Human </a:t>
            </a:r>
            <a:r>
              <a:rPr lang="en-US" sz="2600" b="0" dirty="0">
                <a:solidFill>
                  <a:srgbClr val="000000"/>
                </a:solidFill>
                <a:latin typeface="Times New Roman" panose="02020603050405020304" pitchFamily="18" charset="0"/>
                <a:cs typeface="Times New Roman" panose="02020603050405020304" pitchFamily="18" charset="0"/>
              </a:rPr>
              <a:t>Resource Planning has to be a systems approach and is carried out in a set procedure.</a:t>
            </a:r>
          </a:p>
          <a:p>
            <a:pPr marL="617220" indent="-457200" algn="just">
              <a:lnSpc>
                <a:spcPct val="150000"/>
              </a:lnSpc>
              <a:buClrTx/>
            </a:pPr>
            <a:r>
              <a:rPr lang="en-US" sz="2600" dirty="0" smtClean="0">
                <a:solidFill>
                  <a:srgbClr val="026AE8"/>
                </a:solidFill>
                <a:latin typeface="Times New Roman" panose="02020603050405020304" pitchFamily="18" charset="0"/>
                <a:cs typeface="Times New Roman" panose="02020603050405020304" pitchFamily="18" charset="0"/>
              </a:rPr>
              <a:t>The </a:t>
            </a:r>
            <a:r>
              <a:rPr lang="en-US" sz="2600" dirty="0">
                <a:solidFill>
                  <a:srgbClr val="026AE8"/>
                </a:solidFill>
                <a:latin typeface="Times New Roman" panose="02020603050405020304" pitchFamily="18" charset="0"/>
                <a:cs typeface="Times New Roman" panose="02020603050405020304" pitchFamily="18" charset="0"/>
              </a:rPr>
              <a:t>procedure is as follows</a:t>
            </a:r>
            <a:r>
              <a:rPr lang="en-US" sz="2600" dirty="0" smtClean="0">
                <a:solidFill>
                  <a:srgbClr val="026AE8"/>
                </a:solidFill>
                <a:latin typeface="Times New Roman" panose="02020603050405020304" pitchFamily="18" charset="0"/>
                <a:cs typeface="Times New Roman" panose="02020603050405020304" pitchFamily="18" charset="0"/>
              </a:rPr>
              <a:t>:</a:t>
            </a:r>
            <a:endParaRPr lang="en-US" sz="2400" dirty="0">
              <a:solidFill>
                <a:srgbClr val="026AE8"/>
              </a:solidFill>
              <a:latin typeface="Times New Roman" panose="02020603050405020304" pitchFamily="18" charset="0"/>
              <a:cs typeface="Times New Roman" panose="02020603050405020304" pitchFamily="18" charset="0"/>
            </a:endParaRPr>
          </a:p>
          <a:p>
            <a:pPr marL="909955" lvl="2" indent="-457200" algn="just">
              <a:lnSpc>
                <a:spcPct val="150000"/>
              </a:lnSpc>
              <a:buClrTx/>
            </a:pPr>
            <a:r>
              <a:rPr lang="en-US" sz="2400" dirty="0">
                <a:solidFill>
                  <a:srgbClr val="000000"/>
                </a:solidFill>
                <a:latin typeface="Times New Roman" panose="02020603050405020304" pitchFamily="18" charset="0"/>
                <a:cs typeface="Times New Roman" panose="02020603050405020304" pitchFamily="18" charset="0"/>
              </a:rPr>
              <a:t>1)	Analyzing the current manpower inventory</a:t>
            </a:r>
          </a:p>
          <a:p>
            <a:pPr marL="909955" lvl="2" indent="-457200" algn="just">
              <a:lnSpc>
                <a:spcPct val="150000"/>
              </a:lnSpc>
              <a:buClrTx/>
            </a:pPr>
            <a:r>
              <a:rPr lang="en-US" sz="2400" dirty="0">
                <a:solidFill>
                  <a:srgbClr val="000000"/>
                </a:solidFill>
                <a:latin typeface="Times New Roman" panose="02020603050405020304" pitchFamily="18" charset="0"/>
                <a:cs typeface="Times New Roman" panose="02020603050405020304" pitchFamily="18" charset="0"/>
              </a:rPr>
              <a:t>2)	Making future manpower forecasts</a:t>
            </a:r>
          </a:p>
          <a:p>
            <a:pPr marL="909955" lvl="2" indent="-457200" algn="just">
              <a:lnSpc>
                <a:spcPct val="150000"/>
              </a:lnSpc>
              <a:buClrTx/>
            </a:pPr>
            <a:r>
              <a:rPr lang="en-US" sz="2400" dirty="0">
                <a:solidFill>
                  <a:srgbClr val="000000"/>
                </a:solidFill>
                <a:latin typeface="Times New Roman" panose="02020603050405020304" pitchFamily="18" charset="0"/>
                <a:cs typeface="Times New Roman" panose="02020603050405020304" pitchFamily="18" charset="0"/>
              </a:rPr>
              <a:t>3)	Developing employment programs</a:t>
            </a:r>
          </a:p>
          <a:p>
            <a:pPr marL="909955" lvl="2" indent="-457200" algn="just">
              <a:lnSpc>
                <a:spcPct val="150000"/>
              </a:lnSpc>
              <a:buClrTx/>
            </a:pPr>
            <a:r>
              <a:rPr lang="en-US" sz="2400" dirty="0">
                <a:solidFill>
                  <a:srgbClr val="000000"/>
                </a:solidFill>
                <a:latin typeface="Times New Roman" panose="02020603050405020304" pitchFamily="18" charset="0"/>
                <a:cs typeface="Times New Roman" panose="02020603050405020304" pitchFamily="18" charset="0"/>
              </a:rPr>
              <a:t>4)	Design training </a:t>
            </a:r>
            <a:r>
              <a:rPr lang="en-US" sz="2400" dirty="0" smtClean="0">
                <a:solidFill>
                  <a:srgbClr val="000000"/>
                </a:solidFill>
                <a:latin typeface="Times New Roman" panose="02020603050405020304" pitchFamily="18" charset="0"/>
                <a:cs typeface="Times New Roman" panose="02020603050405020304" pitchFamily="18" charset="0"/>
              </a:rPr>
              <a:t>programs</a:t>
            </a:r>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465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fade">
                                      <p:cBhvr>
                                        <p:cTn id="35" dur="1000"/>
                                        <p:tgtEl>
                                          <p:spTgt spid="5">
                                            <p:txEl>
                                              <p:pRg st="5" end="5"/>
                                            </p:txEl>
                                          </p:spTgt>
                                        </p:tgtEl>
                                      </p:cBhvr>
                                    </p:animEffect>
                                    <p:anim calcmode="lin" valueType="num">
                                      <p:cBhvr>
                                        <p:cTn id="3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Effect transition="in" filter="fade">
                                      <p:cBhvr>
                                        <p:cTn id="40" dur="1000"/>
                                        <p:tgtEl>
                                          <p:spTgt spid="5">
                                            <p:txEl>
                                              <p:pRg st="6" end="6"/>
                                            </p:txEl>
                                          </p:spTgt>
                                        </p:tgtEl>
                                      </p:cBhvr>
                                    </p:animEffect>
                                    <p:anim calcmode="lin" valueType="num">
                                      <p:cBhvr>
                                        <p:cTn id="41"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animEffect transition="in" filter="fade">
                                      <p:cBhvr>
                                        <p:cTn id="45" dur="1000"/>
                                        <p:tgtEl>
                                          <p:spTgt spid="5">
                                            <p:txEl>
                                              <p:pRg st="7" end="7"/>
                                            </p:txEl>
                                          </p:spTgt>
                                        </p:tgtEl>
                                      </p:cBhvr>
                                    </p:animEffect>
                                    <p:anim calcmode="lin" valueType="num">
                                      <p:cBhvr>
                                        <p:cTn id="46"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5">
                                            <p:txEl>
                                              <p:pRg st="8" end="8"/>
                                            </p:txEl>
                                          </p:spTgt>
                                        </p:tgtEl>
                                        <p:attrNameLst>
                                          <p:attrName>style.visibility</p:attrName>
                                        </p:attrNameLst>
                                      </p:cBhvr>
                                      <p:to>
                                        <p:strVal val="visible"/>
                                      </p:to>
                                    </p:set>
                                    <p:animEffect transition="in" filter="fade">
                                      <p:cBhvr>
                                        <p:cTn id="50" dur="1000"/>
                                        <p:tgtEl>
                                          <p:spTgt spid="5">
                                            <p:txEl>
                                              <p:pRg st="8" end="8"/>
                                            </p:txEl>
                                          </p:spTgt>
                                        </p:tgtEl>
                                      </p:cBhvr>
                                    </p:animEffect>
                                    <p:anim calcmode="lin" valueType="num">
                                      <p:cBhvr>
                                        <p:cTn id="51"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2"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Explain manpower planning process</a:t>
            </a:r>
          </a:p>
        </p:txBody>
      </p:sp>
      <p:sp>
        <p:nvSpPr>
          <p:cNvPr id="4" name="Slide Number Placeholder 3"/>
          <p:cNvSpPr>
            <a:spLocks noGrp="1"/>
          </p:cNvSpPr>
          <p:nvPr>
            <p:ph type="sldNum" sz="quarter" idx="4"/>
          </p:nvPr>
        </p:nvSpPr>
        <p:spPr/>
        <p:txBody>
          <a:bodyPr/>
          <a:lstStyle/>
          <a:p>
            <a:fld id="{B6F15528-21DE-4FAA-801E-634DDDAF4B2B}" type="slidenum">
              <a:rPr lang="en-US" smtClean="0"/>
              <a:t>8</a:t>
            </a:fld>
            <a:endParaRPr lang="en-US" dirty="0"/>
          </a:p>
        </p:txBody>
      </p:sp>
      <p:sp>
        <p:nvSpPr>
          <p:cNvPr id="5" name="Content Placeholder 4"/>
          <p:cNvSpPr>
            <a:spLocks noGrp="1"/>
          </p:cNvSpPr>
          <p:nvPr>
            <p:ph idx="1"/>
          </p:nvPr>
        </p:nvSpPr>
        <p:spPr>
          <a:xfrm>
            <a:off x="35256" y="685800"/>
            <a:ext cx="9032544" cy="5611504"/>
          </a:xfrm>
        </p:spPr>
        <p:txBody>
          <a:bodyPr>
            <a:normAutofit fontScale="92500" lnSpcReduction="20000"/>
          </a:bodyPr>
          <a:lstStyle/>
          <a:p>
            <a:pPr marL="160020" indent="0" algn="just">
              <a:lnSpc>
                <a:spcPct val="150000"/>
              </a:lnSpc>
              <a:buClrTx/>
              <a:buNone/>
            </a:pPr>
            <a:r>
              <a:rPr lang="en-US" sz="2900" dirty="0" smtClean="0">
                <a:solidFill>
                  <a:srgbClr val="000000"/>
                </a:solidFill>
                <a:latin typeface="Times New Roman" panose="02020603050405020304" pitchFamily="18" charset="0"/>
                <a:cs typeface="Times New Roman" panose="02020603050405020304" pitchFamily="18" charset="0"/>
              </a:rPr>
              <a:t>1.  Analyzing </a:t>
            </a:r>
            <a:r>
              <a:rPr lang="en-US" sz="2900" dirty="0">
                <a:solidFill>
                  <a:srgbClr val="000000"/>
                </a:solidFill>
                <a:latin typeface="Times New Roman" panose="02020603050405020304" pitchFamily="18" charset="0"/>
                <a:cs typeface="Times New Roman" panose="02020603050405020304" pitchFamily="18" charset="0"/>
              </a:rPr>
              <a:t>the current manpower inventory</a:t>
            </a:r>
            <a:r>
              <a:rPr lang="en-US" sz="2900" dirty="0" smtClean="0">
                <a:solidFill>
                  <a:srgbClr val="000000"/>
                </a:solidFill>
                <a:latin typeface="Times New Roman" panose="02020603050405020304" pitchFamily="18" charset="0"/>
                <a:cs typeface="Times New Roman" panose="02020603050405020304" pitchFamily="18" charset="0"/>
              </a:rPr>
              <a:t>: </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Before </a:t>
            </a:r>
            <a:r>
              <a:rPr lang="en-US" sz="2600" b="0" dirty="0">
                <a:solidFill>
                  <a:srgbClr val="000000"/>
                </a:solidFill>
                <a:latin typeface="Times New Roman" panose="02020603050405020304" pitchFamily="18" charset="0"/>
                <a:cs typeface="Times New Roman" panose="02020603050405020304" pitchFamily="18" charset="0"/>
              </a:rPr>
              <a:t>a manager makes forecast of future manpower, the current manpower status has to be analyzed. For this the following things have to be </a:t>
            </a:r>
            <a:r>
              <a:rPr lang="en-US" sz="2600" b="0" dirty="0" smtClean="0">
                <a:solidFill>
                  <a:srgbClr val="000000"/>
                </a:solidFill>
                <a:latin typeface="Times New Roman" panose="02020603050405020304" pitchFamily="18" charset="0"/>
                <a:cs typeface="Times New Roman" panose="02020603050405020304" pitchFamily="18" charset="0"/>
              </a:rPr>
              <a:t>noted-</a:t>
            </a:r>
          </a:p>
          <a:p>
            <a:pPr marL="909955" lvl="2" indent="-457200" algn="just">
              <a:lnSpc>
                <a:spcPct val="150000"/>
              </a:lnSpc>
              <a:buClrTx/>
            </a:pPr>
            <a:r>
              <a:rPr lang="en-US" sz="2400" dirty="0" smtClean="0">
                <a:solidFill>
                  <a:srgbClr val="000000"/>
                </a:solidFill>
                <a:latin typeface="Times New Roman" panose="02020603050405020304" pitchFamily="18" charset="0"/>
                <a:cs typeface="Times New Roman" panose="02020603050405020304" pitchFamily="18" charset="0"/>
              </a:rPr>
              <a:t>Type </a:t>
            </a:r>
            <a:r>
              <a:rPr lang="en-US" sz="2400" dirty="0">
                <a:solidFill>
                  <a:srgbClr val="000000"/>
                </a:solidFill>
                <a:latin typeface="Times New Roman" panose="02020603050405020304" pitchFamily="18" charset="0"/>
                <a:cs typeface="Times New Roman" panose="02020603050405020304" pitchFamily="18" charset="0"/>
              </a:rPr>
              <a:t>of organization</a:t>
            </a:r>
          </a:p>
          <a:p>
            <a:pPr marL="909955" lvl="2" indent="-457200" algn="just">
              <a:lnSpc>
                <a:spcPct val="150000"/>
              </a:lnSpc>
              <a:buClrTx/>
            </a:pPr>
            <a:r>
              <a:rPr lang="en-US" sz="2400" dirty="0">
                <a:solidFill>
                  <a:srgbClr val="000000"/>
                </a:solidFill>
                <a:latin typeface="Times New Roman" panose="02020603050405020304" pitchFamily="18" charset="0"/>
                <a:cs typeface="Times New Roman" panose="02020603050405020304" pitchFamily="18" charset="0"/>
              </a:rPr>
              <a:t>	Number of departments</a:t>
            </a:r>
          </a:p>
          <a:p>
            <a:pPr marL="909955" lvl="2" indent="-457200" algn="just">
              <a:lnSpc>
                <a:spcPct val="150000"/>
              </a:lnSpc>
              <a:buClrTx/>
            </a:pPr>
            <a:r>
              <a:rPr lang="en-US" sz="2400" dirty="0">
                <a:solidFill>
                  <a:srgbClr val="000000"/>
                </a:solidFill>
                <a:latin typeface="Times New Roman" panose="02020603050405020304" pitchFamily="18" charset="0"/>
                <a:cs typeface="Times New Roman" panose="02020603050405020304" pitchFamily="18" charset="0"/>
              </a:rPr>
              <a:t>	Number and quantity of such departments</a:t>
            </a:r>
          </a:p>
          <a:p>
            <a:pPr marL="909955" lvl="2" indent="-457200" algn="just">
              <a:lnSpc>
                <a:spcPct val="150000"/>
              </a:lnSpc>
              <a:buClrTx/>
            </a:pPr>
            <a:r>
              <a:rPr lang="en-US" sz="2400" dirty="0">
                <a:solidFill>
                  <a:srgbClr val="000000"/>
                </a:solidFill>
                <a:latin typeface="Times New Roman" panose="02020603050405020304" pitchFamily="18" charset="0"/>
                <a:cs typeface="Times New Roman" panose="02020603050405020304" pitchFamily="18" charset="0"/>
              </a:rPr>
              <a:t>	Employees in these work </a:t>
            </a:r>
            <a:r>
              <a:rPr lang="en-US" sz="2400" dirty="0" smtClean="0">
                <a:solidFill>
                  <a:srgbClr val="000000"/>
                </a:solidFill>
                <a:latin typeface="Times New Roman" panose="02020603050405020304" pitchFamily="18" charset="0"/>
                <a:cs typeface="Times New Roman" panose="02020603050405020304" pitchFamily="18" charset="0"/>
              </a:rPr>
              <a:t>units</a:t>
            </a:r>
            <a:endParaRPr lang="en-US" sz="2400" b="0" dirty="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Once </a:t>
            </a:r>
            <a:r>
              <a:rPr lang="en-US" sz="2600" b="0" dirty="0">
                <a:solidFill>
                  <a:srgbClr val="000000"/>
                </a:solidFill>
                <a:latin typeface="Times New Roman" panose="02020603050405020304" pitchFamily="18" charset="0"/>
                <a:cs typeface="Times New Roman" panose="02020603050405020304" pitchFamily="18" charset="0"/>
              </a:rPr>
              <a:t>these factors are registered by a manager, he goes for the future forecasting.</a:t>
            </a:r>
          </a:p>
          <a:p>
            <a:pPr marL="617220" indent="-457200" algn="just">
              <a:lnSpc>
                <a:spcPct val="150000"/>
              </a:lnSpc>
              <a:buClrTx/>
            </a:pPr>
            <a:endParaRPr lang="en-US" sz="26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47133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Explain manpower planning process</a:t>
            </a:r>
          </a:p>
        </p:txBody>
      </p:sp>
      <p:sp>
        <p:nvSpPr>
          <p:cNvPr id="4" name="Slide Number Placeholder 3"/>
          <p:cNvSpPr>
            <a:spLocks noGrp="1"/>
          </p:cNvSpPr>
          <p:nvPr>
            <p:ph type="sldNum" sz="quarter" idx="4"/>
          </p:nvPr>
        </p:nvSpPr>
        <p:spPr/>
        <p:txBody>
          <a:bodyPr/>
          <a:lstStyle/>
          <a:p>
            <a:fld id="{B6F15528-21DE-4FAA-801E-634DDDAF4B2B}" type="slidenum">
              <a:rPr lang="en-US" smtClean="0"/>
              <a:t>9</a:t>
            </a:fld>
            <a:endParaRPr lang="en-US" dirty="0"/>
          </a:p>
        </p:txBody>
      </p:sp>
      <p:sp>
        <p:nvSpPr>
          <p:cNvPr id="5" name="Content Placeholder 4"/>
          <p:cNvSpPr>
            <a:spLocks noGrp="1"/>
          </p:cNvSpPr>
          <p:nvPr>
            <p:ph idx="1"/>
          </p:nvPr>
        </p:nvSpPr>
        <p:spPr>
          <a:xfrm>
            <a:off x="35256" y="685800"/>
            <a:ext cx="9032544" cy="5611504"/>
          </a:xfrm>
        </p:spPr>
        <p:txBody>
          <a:bodyPr>
            <a:normAutofit fontScale="47500" lnSpcReduction="20000"/>
          </a:bodyPr>
          <a:lstStyle/>
          <a:p>
            <a:pPr marL="160020" indent="0" algn="just">
              <a:lnSpc>
                <a:spcPct val="150000"/>
              </a:lnSpc>
              <a:buClrTx/>
              <a:buNone/>
            </a:pPr>
            <a:r>
              <a:rPr lang="en-US" sz="2900" dirty="0">
                <a:solidFill>
                  <a:srgbClr val="000000"/>
                </a:solidFill>
                <a:latin typeface="Times New Roman" panose="02020603050405020304" pitchFamily="18" charset="0"/>
                <a:cs typeface="Times New Roman" panose="02020603050405020304" pitchFamily="18" charset="0"/>
              </a:rPr>
              <a:t>2</a:t>
            </a:r>
            <a:r>
              <a:rPr lang="en-US" sz="2900" dirty="0" smtClean="0">
                <a:solidFill>
                  <a:srgbClr val="000000"/>
                </a:solidFill>
                <a:latin typeface="Times New Roman" panose="02020603050405020304" pitchFamily="18" charset="0"/>
                <a:cs typeface="Times New Roman" panose="02020603050405020304" pitchFamily="18" charset="0"/>
              </a:rPr>
              <a:t>. </a:t>
            </a:r>
            <a:r>
              <a:rPr lang="en-US" sz="2900" dirty="0">
                <a:solidFill>
                  <a:srgbClr val="000000"/>
                </a:solidFill>
                <a:latin typeface="Times New Roman" panose="02020603050405020304" pitchFamily="18" charset="0"/>
                <a:cs typeface="Times New Roman" panose="02020603050405020304" pitchFamily="18" charset="0"/>
              </a:rPr>
              <a:t>Making future manpower forecasts:: </a:t>
            </a:r>
            <a:endParaRPr lang="en-US" sz="290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3300" b="0" dirty="0" smtClean="0">
                <a:solidFill>
                  <a:srgbClr val="000000"/>
                </a:solidFill>
                <a:latin typeface="Times New Roman" panose="02020603050405020304" pitchFamily="18" charset="0"/>
                <a:cs typeface="Times New Roman" panose="02020603050405020304" pitchFamily="18" charset="0"/>
              </a:rPr>
              <a:t>Once </a:t>
            </a:r>
            <a:r>
              <a:rPr lang="en-US" sz="3300" b="0" dirty="0">
                <a:solidFill>
                  <a:srgbClr val="000000"/>
                </a:solidFill>
                <a:latin typeface="Times New Roman" panose="02020603050405020304" pitchFamily="18" charset="0"/>
                <a:cs typeface="Times New Roman" panose="02020603050405020304" pitchFamily="18" charset="0"/>
              </a:rPr>
              <a:t>the factors affecting the future manpower forecasts are known, planning can be done for the future manpower requirements in several work units.</a:t>
            </a:r>
          </a:p>
          <a:p>
            <a:pPr marL="617220" indent="-457200" algn="just">
              <a:lnSpc>
                <a:spcPct val="150000"/>
              </a:lnSpc>
              <a:buClrTx/>
            </a:pPr>
            <a:r>
              <a:rPr lang="en-US" sz="3300" b="0" dirty="0" smtClean="0">
                <a:solidFill>
                  <a:srgbClr val="000000"/>
                </a:solidFill>
                <a:latin typeface="Times New Roman" panose="02020603050405020304" pitchFamily="18" charset="0"/>
                <a:cs typeface="Times New Roman" panose="02020603050405020304" pitchFamily="18" charset="0"/>
              </a:rPr>
              <a:t>The </a:t>
            </a:r>
            <a:r>
              <a:rPr lang="en-US" sz="3300" b="0" dirty="0">
                <a:solidFill>
                  <a:srgbClr val="000000"/>
                </a:solidFill>
                <a:latin typeface="Times New Roman" panose="02020603050405020304" pitchFamily="18" charset="0"/>
                <a:cs typeface="Times New Roman" panose="02020603050405020304" pitchFamily="18" charset="0"/>
              </a:rPr>
              <a:t>Manpower forecasting techniques commonly employed by the organizations are as follows:</a:t>
            </a:r>
          </a:p>
          <a:p>
            <a:pPr marL="727075" lvl="1" indent="-457200" algn="just">
              <a:lnSpc>
                <a:spcPct val="150000"/>
              </a:lnSpc>
              <a:buClrTx/>
            </a:pPr>
            <a:r>
              <a:rPr lang="en-US" sz="3300" b="1" dirty="0" smtClean="0">
                <a:solidFill>
                  <a:srgbClr val="000000"/>
                </a:solidFill>
                <a:latin typeface="Times New Roman" panose="02020603050405020304" pitchFamily="18" charset="0"/>
                <a:cs typeface="Times New Roman" panose="02020603050405020304" pitchFamily="18" charset="0"/>
              </a:rPr>
              <a:t>Expert </a:t>
            </a:r>
            <a:r>
              <a:rPr lang="en-US" sz="3300" b="1" dirty="0">
                <a:solidFill>
                  <a:srgbClr val="000000"/>
                </a:solidFill>
                <a:latin typeface="Times New Roman" panose="02020603050405020304" pitchFamily="18" charset="0"/>
                <a:cs typeface="Times New Roman" panose="02020603050405020304" pitchFamily="18" charset="0"/>
              </a:rPr>
              <a:t>Forecasts: </a:t>
            </a:r>
            <a:r>
              <a:rPr lang="en-US" sz="3300" b="0" dirty="0">
                <a:solidFill>
                  <a:srgbClr val="000000"/>
                </a:solidFill>
                <a:latin typeface="Times New Roman" panose="02020603050405020304" pitchFamily="18" charset="0"/>
                <a:cs typeface="Times New Roman" panose="02020603050405020304" pitchFamily="18" charset="0"/>
              </a:rPr>
              <a:t>This includes informal decisions, formal expert surveys and Delphi technique.</a:t>
            </a:r>
          </a:p>
          <a:p>
            <a:pPr marL="727075" lvl="1" indent="-457200" algn="just">
              <a:lnSpc>
                <a:spcPct val="150000"/>
              </a:lnSpc>
              <a:buClrTx/>
            </a:pPr>
            <a:r>
              <a:rPr lang="en-US" sz="3300" b="1" dirty="0">
                <a:solidFill>
                  <a:srgbClr val="000000"/>
                </a:solidFill>
                <a:latin typeface="Times New Roman" panose="02020603050405020304" pitchFamily="18" charset="0"/>
                <a:cs typeface="Times New Roman" panose="02020603050405020304" pitchFamily="18" charset="0"/>
              </a:rPr>
              <a:t>Trend Analysis: </a:t>
            </a:r>
            <a:r>
              <a:rPr lang="en-US" sz="3300" b="0" dirty="0">
                <a:solidFill>
                  <a:srgbClr val="000000"/>
                </a:solidFill>
                <a:latin typeface="Times New Roman" panose="02020603050405020304" pitchFamily="18" charset="0"/>
                <a:cs typeface="Times New Roman" panose="02020603050405020304" pitchFamily="18" charset="0"/>
              </a:rPr>
              <a:t>Manpower needs can be projected through extrapolation (projecting past trends), indexation (using base year as basis), and statistical analysis (central tendency measure).</a:t>
            </a:r>
          </a:p>
          <a:p>
            <a:pPr marL="727075" lvl="1" indent="-457200" algn="just">
              <a:lnSpc>
                <a:spcPct val="150000"/>
              </a:lnSpc>
              <a:buClrTx/>
            </a:pPr>
            <a:r>
              <a:rPr lang="en-US" sz="3300" b="1" dirty="0">
                <a:solidFill>
                  <a:srgbClr val="000000"/>
                </a:solidFill>
                <a:latin typeface="Times New Roman" panose="02020603050405020304" pitchFamily="18" charset="0"/>
                <a:cs typeface="Times New Roman" panose="02020603050405020304" pitchFamily="18" charset="0"/>
              </a:rPr>
              <a:t>Work Load Analysis: </a:t>
            </a:r>
            <a:r>
              <a:rPr lang="en-US" sz="3300" b="0" dirty="0">
                <a:solidFill>
                  <a:srgbClr val="000000"/>
                </a:solidFill>
                <a:latin typeface="Times New Roman" panose="02020603050405020304" pitchFamily="18" charset="0"/>
                <a:cs typeface="Times New Roman" panose="02020603050405020304" pitchFamily="18" charset="0"/>
              </a:rPr>
              <a:t>It is dependent upon the nature of work load in a department, in a branch or in a division.</a:t>
            </a:r>
          </a:p>
          <a:p>
            <a:pPr marL="727075" lvl="1" indent="-457200" algn="just">
              <a:lnSpc>
                <a:spcPct val="150000"/>
              </a:lnSpc>
              <a:buClrTx/>
            </a:pPr>
            <a:r>
              <a:rPr lang="en-US" sz="3300" b="1" dirty="0">
                <a:solidFill>
                  <a:srgbClr val="000000"/>
                </a:solidFill>
                <a:latin typeface="Times New Roman" panose="02020603050405020304" pitchFamily="18" charset="0"/>
                <a:cs typeface="Times New Roman" panose="02020603050405020304" pitchFamily="18" charset="0"/>
              </a:rPr>
              <a:t>Work Force Analysis: </a:t>
            </a:r>
            <a:r>
              <a:rPr lang="en-US" sz="3300" b="0" dirty="0">
                <a:solidFill>
                  <a:srgbClr val="000000"/>
                </a:solidFill>
                <a:latin typeface="Times New Roman" panose="02020603050405020304" pitchFamily="18" charset="0"/>
                <a:cs typeface="Times New Roman" panose="02020603050405020304" pitchFamily="18" charset="0"/>
              </a:rPr>
              <a:t>Whenever production and time period has to be analyzed, due allowances have to be made for getting net manpower requirements.</a:t>
            </a:r>
          </a:p>
          <a:p>
            <a:pPr marL="727075" lvl="1" indent="-457200" algn="just">
              <a:lnSpc>
                <a:spcPct val="150000"/>
              </a:lnSpc>
              <a:buClrTx/>
            </a:pPr>
            <a:r>
              <a:rPr lang="en-US" sz="3300" b="1" dirty="0">
                <a:solidFill>
                  <a:srgbClr val="000000"/>
                </a:solidFill>
                <a:latin typeface="Times New Roman" panose="02020603050405020304" pitchFamily="18" charset="0"/>
                <a:cs typeface="Times New Roman" panose="02020603050405020304" pitchFamily="18" charset="0"/>
              </a:rPr>
              <a:t>Other methods: </a:t>
            </a:r>
            <a:r>
              <a:rPr lang="en-US" sz="3300" b="0" dirty="0">
                <a:solidFill>
                  <a:srgbClr val="000000"/>
                </a:solidFill>
                <a:latin typeface="Times New Roman" panose="02020603050405020304" pitchFamily="18" charset="0"/>
                <a:cs typeface="Times New Roman" panose="02020603050405020304" pitchFamily="18" charset="0"/>
              </a:rPr>
              <a:t>Several Mathematical models, with the aid of computers are used to forecast manpower needs, like budget and </a:t>
            </a:r>
            <a:r>
              <a:rPr lang="en-US" sz="3300" b="0" dirty="0" smtClean="0">
                <a:solidFill>
                  <a:srgbClr val="000000"/>
                </a:solidFill>
                <a:latin typeface="Times New Roman" panose="02020603050405020304" pitchFamily="18" charset="0"/>
                <a:cs typeface="Times New Roman" panose="02020603050405020304" pitchFamily="18" charset="0"/>
              </a:rPr>
              <a:t>planning </a:t>
            </a:r>
            <a:r>
              <a:rPr lang="en-US" sz="3300" b="0" dirty="0">
                <a:solidFill>
                  <a:srgbClr val="000000"/>
                </a:solidFill>
                <a:latin typeface="Times New Roman" panose="02020603050405020304" pitchFamily="18" charset="0"/>
                <a:cs typeface="Times New Roman" panose="02020603050405020304" pitchFamily="18" charset="0"/>
              </a:rPr>
              <a:t>analysis, regression, new venture analysis</a:t>
            </a:r>
            <a:r>
              <a:rPr lang="en-US" sz="3300" b="0" dirty="0" smtClean="0">
                <a:solidFill>
                  <a:srgbClr val="000000"/>
                </a:solidFill>
                <a:latin typeface="Times New Roman" panose="02020603050405020304" pitchFamily="18" charset="0"/>
                <a:cs typeface="Times New Roman" panose="02020603050405020304" pitchFamily="18" charset="0"/>
              </a:rPr>
              <a:t>.</a:t>
            </a:r>
            <a:endParaRPr lang="en-US" sz="33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35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1000"/>
                                        <p:tgtEl>
                                          <p:spTgt spid="5">
                                            <p:txEl>
                                              <p:pRg st="2" end="2"/>
                                            </p:txEl>
                                          </p:spTgt>
                                        </p:tgtEl>
                                      </p:cBhvr>
                                    </p:animEffect>
                                    <p:anim calcmode="lin" valueType="num">
                                      <p:cBhvr>
                                        <p:cTn id="1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1000"/>
                                        <p:tgtEl>
                                          <p:spTgt spid="5">
                                            <p:txEl>
                                              <p:pRg st="3" end="3"/>
                                            </p:txEl>
                                          </p:spTgt>
                                        </p:tgtEl>
                                      </p:cBhvr>
                                    </p:animEffect>
                                    <p:anim calcmode="lin" valueType="num">
                                      <p:cBhvr>
                                        <p:cTn id="21"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fade">
                                      <p:cBhvr>
                                        <p:cTn id="34" dur="1000"/>
                                        <p:tgtEl>
                                          <p:spTgt spid="5">
                                            <p:txEl>
                                              <p:pRg st="5" end="5"/>
                                            </p:txEl>
                                          </p:spTgt>
                                        </p:tgtEl>
                                      </p:cBhvr>
                                    </p:animEffect>
                                    <p:anim calcmode="lin" valueType="num">
                                      <p:cBhvr>
                                        <p:cTn id="35"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Effect transition="in" filter="fade">
                                      <p:cBhvr>
                                        <p:cTn id="41" dur="1000"/>
                                        <p:tgtEl>
                                          <p:spTgt spid="5">
                                            <p:txEl>
                                              <p:pRg st="6" end="6"/>
                                            </p:txEl>
                                          </p:spTgt>
                                        </p:tgtEl>
                                      </p:cBhvr>
                                    </p:animEffect>
                                    <p:anim calcmode="lin" valueType="num">
                                      <p:cBhvr>
                                        <p:cTn id="4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5">
                                            <p:txEl>
                                              <p:pRg st="7" end="7"/>
                                            </p:txEl>
                                          </p:spTgt>
                                        </p:tgtEl>
                                        <p:attrNameLst>
                                          <p:attrName>style.visibility</p:attrName>
                                        </p:attrNameLst>
                                      </p:cBhvr>
                                      <p:to>
                                        <p:strVal val="visible"/>
                                      </p:to>
                                    </p:set>
                                    <p:animEffect transition="in" filter="fade">
                                      <p:cBhvr>
                                        <p:cTn id="48" dur="1000"/>
                                        <p:tgtEl>
                                          <p:spTgt spid="5">
                                            <p:txEl>
                                              <p:pRg st="7" end="7"/>
                                            </p:txEl>
                                          </p:spTgt>
                                        </p:tgtEl>
                                      </p:cBhvr>
                                    </p:animEffect>
                                    <p:anim calcmode="lin" valueType="num">
                                      <p:cBhvr>
                                        <p:cTn id="49"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sdf">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asdf">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TotalTime>
  <Words>1335</Words>
  <Application>Microsoft Office PowerPoint</Application>
  <PresentationFormat>On-screen Show (4:3)</PresentationFormat>
  <Paragraphs>135</Paragraphs>
  <Slides>17</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17</vt:i4>
      </vt:variant>
    </vt:vector>
  </HeadingPairs>
  <TitlesOfParts>
    <vt:vector size="28" baseType="lpstr">
      <vt:lpstr>Arial Unicode MS</vt:lpstr>
      <vt:lpstr>Agency FB</vt:lpstr>
      <vt:lpstr>Andalus</vt:lpstr>
      <vt:lpstr>Arial</vt:lpstr>
      <vt:lpstr>Calibri</vt:lpstr>
      <vt:lpstr>Calibri Light</vt:lpstr>
      <vt:lpstr>Times New Roman</vt:lpstr>
      <vt:lpstr>Wingdings</vt:lpstr>
      <vt:lpstr>asdf</vt:lpstr>
      <vt:lpstr>Custom Design</vt:lpstr>
      <vt:lpstr>1_asdf</vt:lpstr>
      <vt:lpstr>PowerPoint Presentation</vt:lpstr>
      <vt:lpstr> </vt:lpstr>
      <vt:lpstr>HRM (Human Resource Management) and bjectives of HRM.</vt:lpstr>
      <vt:lpstr>HRM and Objectives of HRM</vt:lpstr>
      <vt:lpstr>HRM and Objectives of HRM</vt:lpstr>
      <vt:lpstr>HRM and Objectives of HRM</vt:lpstr>
      <vt:lpstr>Explain manpower planning process</vt:lpstr>
      <vt:lpstr>Explain manpower planning process</vt:lpstr>
      <vt:lpstr>Explain manpower planning process</vt:lpstr>
      <vt:lpstr>Explain manpower planning process</vt:lpstr>
      <vt:lpstr>Sources of Recruitment</vt:lpstr>
      <vt:lpstr>Internal sources of Recruitment</vt:lpstr>
      <vt:lpstr>Internal sources of Recruitment</vt:lpstr>
      <vt:lpstr>External sources of Recruitment</vt:lpstr>
      <vt:lpstr>Internal sources of Recruitment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Asmat Ali</dc:creator>
  <cp:lastModifiedBy>HP</cp:lastModifiedBy>
  <cp:revision>815</cp:revision>
  <dcterms:created xsi:type="dcterms:W3CDTF">2006-08-16T00:00:00Z</dcterms:created>
  <dcterms:modified xsi:type="dcterms:W3CDTF">2021-06-08T09:07:49Z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