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2"/>
    <p:sldMasterId id="2147483654" r:id="rId3"/>
  </p:sldMasterIdLst>
  <p:notesMasterIdLst>
    <p:notesMasterId r:id="rId19"/>
  </p:notesMasterIdLst>
  <p:handoutMasterIdLst>
    <p:handoutMasterId r:id="rId20"/>
  </p:handoutMasterIdLst>
  <p:sldIdLst>
    <p:sldId id="291" r:id="rId4"/>
    <p:sldId id="259" r:id="rId5"/>
    <p:sldId id="297" r:id="rId6"/>
    <p:sldId id="298" r:id="rId7"/>
    <p:sldId id="338" r:id="rId8"/>
    <p:sldId id="339" r:id="rId9"/>
    <p:sldId id="340" r:id="rId10"/>
    <p:sldId id="328" r:id="rId11"/>
    <p:sldId id="341" r:id="rId12"/>
    <p:sldId id="329" r:id="rId13"/>
    <p:sldId id="330" r:id="rId14"/>
    <p:sldId id="342" r:id="rId15"/>
    <p:sldId id="343" r:id="rId16"/>
    <p:sldId id="290" r:id="rId17"/>
    <p:sldId id="289"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6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6AE8"/>
    <a:srgbClr val="8238BA"/>
    <a:srgbClr val="026AD4"/>
    <a:srgbClr val="009ED6"/>
    <a:srgbClr val="D2FEB4"/>
    <a:srgbClr val="719F1D"/>
    <a:srgbClr val="C4FE9C"/>
    <a:srgbClr val="DAFEC2"/>
    <a:srgbClr val="60B018"/>
    <a:srgbClr val="8B58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32" autoAdjust="0"/>
    <p:restoredTop sz="94660"/>
  </p:normalViewPr>
  <p:slideViewPr>
    <p:cSldViewPr>
      <p:cViewPr varScale="1">
        <p:scale>
          <a:sx n="70" d="100"/>
          <a:sy n="70" d="100"/>
        </p:scale>
        <p:origin x="1242" y="30"/>
      </p:cViewPr>
      <p:guideLst>
        <p:guide orient="horz" pos="2160"/>
        <p:guide pos="2867"/>
      </p:guideLst>
    </p:cSldViewPr>
  </p:slideViewPr>
  <p:notesTextViewPr>
    <p:cViewPr>
      <p:scale>
        <a:sx n="100" d="100"/>
        <a:sy n="100" d="100"/>
      </p:scale>
      <p:origin x="0" y="0"/>
    </p:cViewPr>
  </p:notesTextViewPr>
  <p:notesViewPr>
    <p:cSldViewPr>
      <p:cViewPr varScale="1">
        <p:scale>
          <a:sx n="58" d="100"/>
          <a:sy n="58" d="100"/>
        </p:scale>
        <p:origin x="2790"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6312BC5-697F-4AD6-A6ED-13259B29EF34}" type="datetimeFigureOut">
              <a:rPr lang="en-US" smtClean="0"/>
              <a:t>6/10/2021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BF949F1-37EB-4BEE-B0AD-CB3390CB38E2}" type="slidenum">
              <a:rPr lang="en-US" smtClean="0"/>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D35A38-68A7-4133-8C22-F8610ABCE063}" type="datetimeFigureOut">
              <a:rPr lang="en-US" smtClean="0"/>
              <a:t>6/10/2021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C74966-7D49-4521-882F-70C981C6D4C7}"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Tx" preserve="1">
  <p:cSld name="Slide for Title Page">
    <p:spTree>
      <p:nvGrpSpPr>
        <p:cNvPr id="1" name=""/>
        <p:cNvGrpSpPr/>
        <p:nvPr/>
      </p:nvGrpSpPr>
      <p:grpSpPr>
        <a:xfrm>
          <a:off x="0" y="0"/>
          <a:ext cx="0" cy="0"/>
          <a:chOff x="0" y="0"/>
          <a:chExt cx="0" cy="0"/>
        </a:xfrm>
      </p:grpSpPr>
      <p:sp>
        <p:nvSpPr>
          <p:cNvPr id="8" name="Rectangle 7"/>
          <p:cNvSpPr/>
          <p:nvPr/>
        </p:nvSpPr>
        <p:spPr>
          <a:xfrm>
            <a:off x="14" y="0"/>
            <a:ext cx="3276587"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userDrawn="1"/>
        </p:nvSpPr>
        <p:spPr>
          <a:xfrm>
            <a:off x="3249828" y="0"/>
            <a:ext cx="48006" cy="6858000"/>
          </a:xfrm>
          <a:prstGeom prst="rect">
            <a:avLst/>
          </a:prstGeom>
          <a:solidFill>
            <a:srgbClr val="92D050"/>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hasCustomPrompt="1"/>
          </p:nvPr>
        </p:nvSpPr>
        <p:spPr>
          <a:xfrm>
            <a:off x="228601" y="594359"/>
            <a:ext cx="2794707" cy="1920242"/>
          </a:xfrm>
          <a:prstGeom prst="rect">
            <a:avLst/>
          </a:prstGeom>
        </p:spPr>
        <p:txBody>
          <a:bodyPr anchor="b">
            <a:normAutofit/>
          </a:bodyPr>
          <a:lstStyle>
            <a:lvl1pPr algn="l">
              <a:defRPr sz="3600" b="0">
                <a:solidFill>
                  <a:srgbClr val="FFFFFF"/>
                </a:solidFill>
                <a:latin typeface="Agency FB" panose="020B0503020202020204" pitchFamily="34" charset="0"/>
              </a:defRPr>
            </a:lvl1pPr>
          </a:lstStyle>
          <a:p>
            <a:r>
              <a:rPr lang="en-US" dirty="0" smtClean="0"/>
              <a:t>Chapter Name</a:t>
            </a:r>
            <a:endParaRPr lang="en-US" dirty="0"/>
          </a:p>
        </p:txBody>
      </p:sp>
      <p:sp>
        <p:nvSpPr>
          <p:cNvPr id="3" name="Content Placeholder 2"/>
          <p:cNvSpPr>
            <a:spLocks noGrp="1"/>
          </p:cNvSpPr>
          <p:nvPr>
            <p:ph idx="1" hasCustomPrompt="1"/>
          </p:nvPr>
        </p:nvSpPr>
        <p:spPr>
          <a:xfrm>
            <a:off x="3631878" y="838200"/>
            <a:ext cx="5283522" cy="5791200"/>
          </a:xfrm>
          <a:prstGeom prst="rect">
            <a:avLst/>
          </a:prstGeom>
        </p:spPr>
        <p:txBody>
          <a:bodyPr>
            <a:normAutofit/>
          </a:bodyPr>
          <a:lstStyle>
            <a:lvl1pPr marL="91440" indent="-91440">
              <a:buFont typeface="Wingdings" panose="05000000000000000000" pitchFamily="2" charset="2"/>
              <a:buChar char="ü"/>
              <a:defRPr sz="2200"/>
            </a:lvl1pPr>
            <a:lvl2pPr marL="384175" indent="-182880">
              <a:buFont typeface="Wingdings" panose="05000000000000000000" pitchFamily="2" charset="2"/>
              <a:buChar char="Ø"/>
              <a:defRPr/>
            </a:lvl2pPr>
            <a:lvl3pPr marL="567055" indent="-182880">
              <a:buFont typeface="Wingdings" panose="05000000000000000000" pitchFamily="2" charset="2"/>
              <a:buChar char="§"/>
              <a:defRPr sz="1800"/>
            </a:lvl3pPr>
          </a:lstStyle>
          <a:p>
            <a:pPr lvl="0"/>
            <a:r>
              <a:rPr lang="en-US" dirty="0" smtClean="0"/>
              <a:t>Outlines</a:t>
            </a:r>
          </a:p>
          <a:p>
            <a:pPr lvl="2"/>
            <a:r>
              <a:rPr lang="en-US" dirty="0" smtClean="0"/>
              <a:t>Subtopic</a:t>
            </a:r>
            <a:endParaRPr lang="en-US" dirty="0"/>
          </a:p>
        </p:txBody>
      </p:sp>
      <p:sp>
        <p:nvSpPr>
          <p:cNvPr id="4" name="Text Placeholder 3"/>
          <p:cNvSpPr>
            <a:spLocks noGrp="1"/>
          </p:cNvSpPr>
          <p:nvPr>
            <p:ph type="body" sz="half" idx="2" hasCustomPrompt="1"/>
          </p:nvPr>
        </p:nvSpPr>
        <p:spPr>
          <a:xfrm>
            <a:off x="228600" y="4876800"/>
            <a:ext cx="2400300" cy="1428404"/>
          </a:xfrm>
          <a:prstGeom prst="rect">
            <a:avLst/>
          </a:prstGeom>
        </p:spPr>
        <p:txBody>
          <a:bodyPr lIns="91440" rIns="91440">
            <a:normAutofit/>
          </a:bodyPr>
          <a:lstStyle>
            <a:lvl1pPr marL="0" indent="0">
              <a:buNone/>
              <a:defRPr sz="1300" baseline="0">
                <a:solidFill>
                  <a:srgbClr val="FFFFFF"/>
                </a:solidFill>
                <a:latin typeface="Times New Roman" panose="02020603050405020304" pitchFamily="18" charset="0"/>
                <a:cs typeface="Times New Roman" panose="02020603050405020304"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Authors Info</a:t>
            </a:r>
          </a:p>
        </p:txBody>
      </p:sp>
      <p:sp>
        <p:nvSpPr>
          <p:cNvPr id="10" name="TextBox 9"/>
          <p:cNvSpPr txBox="1"/>
          <p:nvPr userDrawn="1"/>
        </p:nvSpPr>
        <p:spPr>
          <a:xfrm>
            <a:off x="5543209" y="279742"/>
            <a:ext cx="1390991" cy="584775"/>
          </a:xfrm>
          <a:prstGeom prst="rect">
            <a:avLst/>
          </a:prstGeom>
          <a:noFill/>
        </p:spPr>
        <p:txBody>
          <a:bodyPr wrap="square" rtlCol="0">
            <a:spAutoFit/>
          </a:bodyPr>
          <a:lstStyle/>
          <a:p>
            <a:r>
              <a:rPr lang="en-US" sz="3200" dirty="0" smtClean="0">
                <a:latin typeface="Agency FB" panose="020B0503020202020204" pitchFamily="34" charset="0"/>
              </a:rPr>
              <a:t>Outlines</a:t>
            </a:r>
            <a:endParaRPr lang="en-US" sz="3200" dirty="0">
              <a:latin typeface="Agency FB" panose="020B0503020202020204" pitchFamily="34" charset="0"/>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Main Slide">
    <p:bg>
      <p:bgRef idx="1001">
        <a:schemeClr val="bg1"/>
      </p:bgRef>
    </p:bg>
    <p:spTree>
      <p:nvGrpSpPr>
        <p:cNvPr id="1" name=""/>
        <p:cNvGrpSpPr/>
        <p:nvPr/>
      </p:nvGrpSpPr>
      <p:grpSpPr>
        <a:xfrm>
          <a:off x="0" y="0"/>
          <a:ext cx="0" cy="0"/>
          <a:chOff x="0" y="0"/>
          <a:chExt cx="0" cy="0"/>
        </a:xfrm>
      </p:grpSpPr>
      <p:sp>
        <p:nvSpPr>
          <p:cNvPr id="10" name="Rectangle 9"/>
          <p:cNvSpPr/>
          <p:nvPr userDrawn="1"/>
        </p:nvSpPr>
        <p:spPr>
          <a:xfrm>
            <a:off x="1" y="6591571"/>
            <a:ext cx="9144001" cy="277091"/>
          </a:xfrm>
          <a:prstGeom prst="rect">
            <a:avLst/>
          </a:prstGeom>
          <a:gradFill flip="none" rotWithShape="1">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userDrawn="1"/>
        </p:nvSpPr>
        <p:spPr>
          <a:xfrm>
            <a:off x="2193326" y="597243"/>
            <a:ext cx="4740874" cy="45719"/>
          </a:xfrm>
          <a:prstGeom prst="rect">
            <a:avLst/>
          </a:prstGeom>
          <a:solidFill>
            <a:schemeClr val="accent1">
              <a:lumMod val="60000"/>
              <a:lumOff val="40000"/>
            </a:schemeClr>
          </a:solidFill>
          <a:ln>
            <a:noFill/>
          </a:ln>
          <a:effectLst>
            <a:outerShdw blurRad="88900" dist="38100" dir="5400000" sx="101000" sy="101000" algn="t" rotWithShape="0">
              <a:schemeClr val="accent1">
                <a:lumMod val="60000"/>
                <a:lumOff val="4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12" name="Title Placeholder 1"/>
          <p:cNvSpPr>
            <a:spLocks noGrp="1"/>
          </p:cNvSpPr>
          <p:nvPr>
            <p:ph type="title"/>
          </p:nvPr>
        </p:nvSpPr>
        <p:spPr>
          <a:xfrm>
            <a:off x="0" y="0"/>
            <a:ext cx="9144000" cy="640081"/>
          </a:xfrm>
          <a:prstGeom prst="rect">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5400000" scaled="1"/>
            <a:tileRect/>
          </a:gradFill>
        </p:spPr>
        <p:txBody>
          <a:bodyPr vert="horz" lIns="91440" tIns="45720" rIns="91440" bIns="45720" rtlCol="0" anchor="b">
            <a:normAutofit/>
          </a:bodyPr>
          <a:lstStyle>
            <a:lvl1pPr>
              <a:defRPr sz="3400"/>
            </a:lvl1pPr>
          </a:lstStyle>
          <a:p>
            <a:r>
              <a:rPr lang="en-US" dirty="0" smtClean="0"/>
              <a:t>Click to edit Master title style</a:t>
            </a:r>
            <a:endParaRPr lang="en-US" dirty="0"/>
          </a:p>
        </p:txBody>
      </p:sp>
      <p:sp>
        <p:nvSpPr>
          <p:cNvPr id="14" name="Footer Placeholder 4"/>
          <p:cNvSpPr>
            <a:spLocks noGrp="1"/>
          </p:cNvSpPr>
          <p:nvPr>
            <p:ph type="ftr" sz="quarter" idx="3"/>
          </p:nvPr>
        </p:nvSpPr>
        <p:spPr>
          <a:xfrm>
            <a:off x="0" y="6597630"/>
            <a:ext cx="8305800" cy="261445"/>
          </a:xfrm>
          <a:prstGeom prst="rect">
            <a:avLst/>
          </a:prstGeom>
        </p:spPr>
        <p:txBody>
          <a:bodyPr vert="horz" lIns="91440" tIns="45720" rIns="91440" bIns="45720" rtlCol="0" anchor="ctr"/>
          <a:lstStyle>
            <a:lvl1pPr algn="l">
              <a:defRPr sz="1200" b="0" cap="none" baseline="0">
                <a:solidFill>
                  <a:schemeClr val="bg1">
                    <a:lumMod val="95000"/>
                  </a:schemeClr>
                </a:solidFill>
                <a:latin typeface="Times New Roman" panose="02020603050405020304" pitchFamily="18" charset="0"/>
                <a:cs typeface="Times New Roman" panose="02020603050405020304" pitchFamily="18" charset="0"/>
              </a:defRPr>
            </a:lvl1pPr>
          </a:lstStyle>
          <a:p>
            <a:r>
              <a:rPr lang="en-US" dirty="0" smtClean="0"/>
              <a:t>Introduction To Computer &amp; ICT – by Dr. Rahman Ali &amp; Asmat Ali</a:t>
            </a:r>
            <a:endParaRPr lang="en-US" dirty="0"/>
          </a:p>
        </p:txBody>
      </p:sp>
      <p:sp>
        <p:nvSpPr>
          <p:cNvPr id="15" name="Slide Number Placeholder 5"/>
          <p:cNvSpPr>
            <a:spLocks noGrp="1"/>
          </p:cNvSpPr>
          <p:nvPr>
            <p:ph type="sldNum" sz="quarter" idx="4"/>
          </p:nvPr>
        </p:nvSpPr>
        <p:spPr>
          <a:xfrm>
            <a:off x="8763000" y="6596743"/>
            <a:ext cx="379709" cy="271919"/>
          </a:xfrm>
          <a:prstGeom prst="rect">
            <a:avLst/>
          </a:prstGeom>
          <a:gradFill flip="none" rotWithShape="1">
            <a:gsLst>
              <a:gs pos="0">
                <a:srgbClr val="026AD4">
                  <a:shade val="30000"/>
                  <a:satMod val="115000"/>
                </a:srgbClr>
              </a:gs>
              <a:gs pos="50000">
                <a:srgbClr val="026AD4">
                  <a:shade val="67500"/>
                  <a:satMod val="115000"/>
                </a:srgbClr>
              </a:gs>
              <a:gs pos="100000">
                <a:srgbClr val="026AD4">
                  <a:shade val="100000"/>
                  <a:satMod val="115000"/>
                </a:srgbClr>
              </a:gs>
            </a:gsLst>
            <a:path path="circle">
              <a:fillToRect l="50000" t="50000" r="50000" b="50000"/>
            </a:path>
            <a:tileRect/>
          </a:gradFill>
        </p:spPr>
        <p:txBody>
          <a:bodyPr vert="horz" lIns="91440" tIns="45720" rIns="91440" bIns="45720" rtlCol="0" anchor="ctr"/>
          <a:lstStyle>
            <a:lvl1pPr algn="r">
              <a:defRPr sz="1300">
                <a:solidFill>
                  <a:schemeClr val="bg1"/>
                </a:solidFill>
              </a:defRPr>
            </a:lvl1pPr>
          </a:lstStyle>
          <a:p>
            <a:fld id="{B6F15528-21DE-4FAA-801E-634DDDAF4B2B}" type="slidenum">
              <a:rPr lang="en-US" smtClean="0"/>
              <a:t>‹#›</a:t>
            </a:fld>
            <a:endParaRPr lang="en-US" dirty="0"/>
          </a:p>
        </p:txBody>
      </p:sp>
      <p:sp>
        <p:nvSpPr>
          <p:cNvPr id="19" name="Content Placeholder 2"/>
          <p:cNvSpPr>
            <a:spLocks noGrp="1"/>
          </p:cNvSpPr>
          <p:nvPr>
            <p:ph idx="1" hasCustomPrompt="1"/>
          </p:nvPr>
        </p:nvSpPr>
        <p:spPr>
          <a:xfrm>
            <a:off x="35256" y="865496"/>
            <a:ext cx="9032544" cy="5611504"/>
          </a:xfrm>
          <a:prstGeom prst="rect">
            <a:avLst/>
          </a:prstGeom>
        </p:spPr>
        <p:txBody>
          <a:bodyPr>
            <a:normAutofit/>
          </a:bodyPr>
          <a:lstStyle>
            <a:lvl1pPr marL="274320" indent="-342900">
              <a:spcBef>
                <a:spcPts val="600"/>
              </a:spcBef>
              <a:spcAft>
                <a:spcPts val="900"/>
              </a:spcAft>
              <a:buClr>
                <a:schemeClr val="tx1">
                  <a:lumMod val="50000"/>
                  <a:lumOff val="50000"/>
                </a:schemeClr>
              </a:buClr>
              <a:buSzPct val="82000"/>
              <a:buFont typeface="Wingdings" panose="05000000000000000000" pitchFamily="2" charset="2"/>
              <a:buChar char="Ø"/>
              <a:defRPr sz="2200" b="1">
                <a:solidFill>
                  <a:schemeClr val="tx1"/>
                </a:solidFill>
                <a:latin typeface="Andalus" panose="02020603050405020304" pitchFamily="18" charset="-78"/>
                <a:ea typeface="Arial Unicode MS" panose="020B0604020202020204" pitchFamily="34" charset="-128"/>
                <a:cs typeface="Andalus" panose="02020603050405020304" pitchFamily="18" charset="-78"/>
              </a:defRPr>
            </a:lvl1pPr>
            <a:lvl2pPr marL="384175" indent="-182880">
              <a:buSzPct val="130000"/>
              <a:buFont typeface="Arial" panose="020B0604020202020204" pitchFamily="34" charset="0"/>
              <a:buChar char="•"/>
              <a:defRPr sz="2000"/>
            </a:lvl2pPr>
            <a:lvl3pPr marL="567055" indent="-182880">
              <a:buSzPct val="130000"/>
              <a:buFont typeface="Arial" panose="020B0604020202020204" pitchFamily="34" charset="0"/>
              <a:buChar char="•"/>
              <a:defRPr sz="2000"/>
            </a:lvl3pPr>
            <a:lvl4pPr marL="749935" indent="-182880">
              <a:buClr>
                <a:srgbClr val="00B0F0"/>
              </a:buClr>
              <a:buFont typeface="Wingdings" panose="05000000000000000000" pitchFamily="2" charset="2"/>
              <a:buChar char="§"/>
              <a:defRPr sz="1800"/>
            </a:lvl4pPr>
            <a:lvl5pPr marL="932815" indent="-182880">
              <a:buClr>
                <a:srgbClr val="00B0F0"/>
              </a:buClr>
              <a:buFont typeface="Wingdings" panose="05000000000000000000" pitchFamily="2" charset="2"/>
              <a:buChar char="§"/>
              <a:defRPr sz="1800"/>
            </a:lvl5pPr>
          </a:lstStyle>
          <a:p>
            <a:pPr lvl="0"/>
            <a:r>
              <a:rPr lang="en-US" dirty="0" smtClean="0"/>
              <a:t>Click to add text</a:t>
            </a:r>
          </a:p>
          <a:p>
            <a:pPr lvl="1"/>
            <a:r>
              <a:rPr lang="en-US" dirty="0" smtClean="0"/>
              <a:t>Topic</a:t>
            </a:r>
          </a:p>
          <a:p>
            <a:pPr lvl="2"/>
            <a:r>
              <a:rPr lang="en-US" dirty="0" smtClean="0"/>
              <a:t>Subtopic</a:t>
            </a:r>
          </a:p>
          <a:p>
            <a:pPr lvl="3"/>
            <a:r>
              <a:rPr lang="en-US" dirty="0" smtClean="0"/>
              <a:t>Sub-topic</a:t>
            </a:r>
          </a:p>
          <a:p>
            <a:pPr lvl="4"/>
            <a:r>
              <a:rPr lang="en-US" dirty="0" smtClean="0"/>
              <a:t>Sub-topic</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Cover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0" y="209550"/>
            <a:ext cx="9144000" cy="6438900"/>
          </a:xfrm>
          <a:prstGeom prst="rect">
            <a:avLst/>
          </a:prstGeom>
        </p:spPr>
      </p:pic>
      <p:sp>
        <p:nvSpPr>
          <p:cNvPr id="5" name="Rectangle 4"/>
          <p:cNvSpPr/>
          <p:nvPr userDrawn="1"/>
        </p:nvSpPr>
        <p:spPr>
          <a:xfrm>
            <a:off x="2090" y="0"/>
            <a:ext cx="9144001" cy="277091"/>
          </a:xfrm>
          <a:prstGeom prst="rect">
            <a:avLst/>
          </a:prstGeom>
          <a:gradFill flip="none" rotWithShape="1">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userDrawn="1"/>
        </p:nvSpPr>
        <p:spPr>
          <a:xfrm rot="10800000">
            <a:off x="1" y="6591571"/>
            <a:ext cx="9144001" cy="277091"/>
          </a:xfrm>
          <a:prstGeom prst="rect">
            <a:avLst/>
          </a:prstGeom>
          <a:gradFill flip="none" rotWithShape="1">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hanks Slide">
    <p:spTree>
      <p:nvGrpSpPr>
        <p:cNvPr id="1" name=""/>
        <p:cNvGrpSpPr/>
        <p:nvPr/>
      </p:nvGrpSpPr>
      <p:grpSpPr>
        <a:xfrm>
          <a:off x="0" y="0"/>
          <a:ext cx="0" cy="0"/>
          <a:chOff x="0" y="0"/>
          <a:chExt cx="0" cy="0"/>
        </a:xfrm>
      </p:grpSpPr>
      <p:sp>
        <p:nvSpPr>
          <p:cNvPr id="5" name="TextBox 6"/>
          <p:cNvSpPr txBox="1"/>
          <p:nvPr userDrawn="1"/>
        </p:nvSpPr>
        <p:spPr>
          <a:xfrm>
            <a:off x="1143000" y="2508239"/>
            <a:ext cx="6781800" cy="2332946"/>
          </a:xfrm>
          <a:prstGeom prst="rect">
            <a:avLst/>
          </a:prstGeom>
          <a:noFill/>
          <a:effectLst>
            <a:outerShdw blurRad="50800" dist="38100" dir="2700000" algn="tl" rotWithShape="0">
              <a:prstClr val="black">
                <a:alpha val="40000"/>
              </a:prstClr>
            </a:outerShdw>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600"/>
              </a:spcBef>
              <a:spcAft>
                <a:spcPts val="900"/>
              </a:spcAft>
              <a:buClr>
                <a:srgbClr val="000000">
                  <a:lumMod val="50000"/>
                  <a:lumOff val="50000"/>
                </a:srgbClr>
              </a:buClr>
              <a:buSzPct val="82000"/>
              <a:buFont typeface="Wingdings" panose="05000000000000000000" pitchFamily="2" charset="2"/>
              <a:buNone/>
              <a:defRPr/>
            </a:pPr>
            <a:r>
              <a:rPr kumimoji="0" lang="en-US" sz="4000" b="0" i="0" u="none" strike="noStrike" kern="1200" cap="none" spc="0" normalizeH="0" baseline="0" noProof="0" dirty="0" smtClean="0">
                <a:ln>
                  <a:noFill/>
                </a:ln>
                <a:solidFill>
                  <a:srgbClr val="005DA2"/>
                </a:solidFill>
                <a:effectLst/>
                <a:uLnTx/>
                <a:uFillTx/>
                <a:latin typeface="Andalus" panose="02020603050405020304" pitchFamily="18" charset="-78"/>
                <a:ea typeface="Arial Unicode MS" panose="020B0604020202020204" pitchFamily="34" charset="-128"/>
                <a:cs typeface="Andalus" panose="02020603050405020304" pitchFamily="18" charset="-78"/>
              </a:rPr>
              <a:t>Thanks!</a:t>
            </a:r>
          </a:p>
          <a:p>
            <a:pPr marL="0" marR="0" lvl="0" indent="0" algn="ctr" defTabSz="914400" rtl="0" eaLnBrk="1" fontAlgn="auto" latinLnBrk="0" hangingPunct="1">
              <a:lnSpc>
                <a:spcPct val="90000"/>
              </a:lnSpc>
              <a:spcBef>
                <a:spcPts val="600"/>
              </a:spcBef>
              <a:spcAft>
                <a:spcPts val="900"/>
              </a:spcAft>
              <a:buClr>
                <a:srgbClr val="000000">
                  <a:lumMod val="50000"/>
                  <a:lumOff val="50000"/>
                </a:srgbClr>
              </a:buClr>
              <a:buSzPct val="82000"/>
              <a:buFont typeface="Wingdings" panose="05000000000000000000" pitchFamily="2" charset="2"/>
              <a:buNone/>
              <a:defRPr/>
            </a:pPr>
            <a:r>
              <a:rPr kumimoji="0" lang="en-US" sz="4000" b="0" i="0" u="none" strike="noStrike" kern="1200" cap="none" spc="0" normalizeH="0" baseline="0" noProof="0" dirty="0" smtClean="0">
                <a:ln>
                  <a:noFill/>
                </a:ln>
                <a:solidFill>
                  <a:srgbClr val="005DA2"/>
                </a:solidFill>
                <a:effectLst/>
                <a:uLnTx/>
                <a:uFillTx/>
                <a:latin typeface="Andalus" panose="02020603050405020304" pitchFamily="18" charset="-78"/>
                <a:ea typeface="Arial Unicode MS" panose="020B0604020202020204" pitchFamily="34" charset="-128"/>
                <a:cs typeface="Andalus" panose="02020603050405020304" pitchFamily="18" charset="-78"/>
              </a:rPr>
              <a:t>Any Questions</a:t>
            </a:r>
          </a:p>
          <a:p>
            <a:pPr marL="0" marR="0" lvl="0" indent="0" algn="ctr" defTabSz="914400" rtl="0" eaLnBrk="1" fontAlgn="auto" latinLnBrk="0" hangingPunct="1">
              <a:lnSpc>
                <a:spcPct val="90000"/>
              </a:lnSpc>
              <a:spcBef>
                <a:spcPts val="600"/>
              </a:spcBef>
              <a:spcAft>
                <a:spcPts val="900"/>
              </a:spcAft>
              <a:buClr>
                <a:srgbClr val="000000">
                  <a:lumMod val="50000"/>
                  <a:lumOff val="50000"/>
                </a:srgbClr>
              </a:buClr>
              <a:buSzPct val="82000"/>
              <a:buFont typeface="Wingdings" panose="05000000000000000000" pitchFamily="2" charset="2"/>
              <a:buNone/>
              <a:defRPr/>
            </a:pPr>
            <a:r>
              <a:rPr kumimoji="0" lang="en-US" sz="5400" b="1" i="0" u="none" strike="noStrike" kern="1200" cap="none" spc="0" normalizeH="0" baseline="0" noProof="0" dirty="0" smtClean="0">
                <a:ln>
                  <a:noFill/>
                </a:ln>
                <a:solidFill>
                  <a:srgbClr val="005DA2"/>
                </a:solidFill>
                <a:effectLst/>
                <a:uLnTx/>
                <a:uFillTx/>
                <a:latin typeface="Andalus" panose="02020603050405020304" pitchFamily="18" charset="-78"/>
                <a:ea typeface="Arial Unicode MS" panose="020B0604020202020204" pitchFamily="34" charset="-128"/>
                <a:cs typeface="Andalus" panose="02020603050405020304" pitchFamily="18" charset="-78"/>
              </a:rPr>
              <a:t>?</a:t>
            </a:r>
          </a:p>
        </p:txBody>
      </p:sp>
      <p:sp>
        <p:nvSpPr>
          <p:cNvPr id="6" name="Rectangle 5"/>
          <p:cNvSpPr/>
          <p:nvPr userDrawn="1"/>
        </p:nvSpPr>
        <p:spPr>
          <a:xfrm>
            <a:off x="1" y="5632440"/>
            <a:ext cx="9144001" cy="1229862"/>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16200000" scaled="1"/>
            <a:tileRect/>
          </a:gra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 name="Rectangle 9"/>
          <p:cNvSpPr/>
          <p:nvPr userDrawn="1"/>
        </p:nvSpPr>
        <p:spPr>
          <a:xfrm>
            <a:off x="-1" y="-4302"/>
            <a:ext cx="9144001" cy="1369541"/>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5400000" scaled="1"/>
            <a:tileRect/>
          </a:gradFill>
          <a:ln>
            <a:noFill/>
          </a:ln>
          <a:effectLst>
            <a:outerShdw blurRad="50800" dist="38100" dir="5400000" algn="t" rotWithShape="0">
              <a:prstClr val="black">
                <a:alpha val="40000"/>
              </a:prstClr>
            </a:outerShdw>
            <a:reflection blurRad="6350" stA="50000" endA="300" endPos="9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Main Slide">
    <p:bg>
      <p:bgRef idx="1001">
        <a:schemeClr val="bg1"/>
      </p:bgRef>
    </p:bg>
    <p:spTree>
      <p:nvGrpSpPr>
        <p:cNvPr id="1" name=""/>
        <p:cNvGrpSpPr/>
        <p:nvPr/>
      </p:nvGrpSpPr>
      <p:grpSpPr>
        <a:xfrm>
          <a:off x="0" y="0"/>
          <a:ext cx="0" cy="0"/>
          <a:chOff x="0" y="0"/>
          <a:chExt cx="0" cy="0"/>
        </a:xfrm>
      </p:grpSpPr>
      <p:sp>
        <p:nvSpPr>
          <p:cNvPr id="19" name="Content Placeholder 2"/>
          <p:cNvSpPr>
            <a:spLocks noGrp="1"/>
          </p:cNvSpPr>
          <p:nvPr>
            <p:ph idx="1" hasCustomPrompt="1"/>
          </p:nvPr>
        </p:nvSpPr>
        <p:spPr>
          <a:xfrm>
            <a:off x="76200" y="1219200"/>
            <a:ext cx="8880144" cy="4495800"/>
          </a:xfrm>
          <a:prstGeom prst="rect">
            <a:avLst/>
          </a:prstGeom>
        </p:spPr>
        <p:txBody>
          <a:bodyPr>
            <a:normAutofit/>
          </a:bodyPr>
          <a:lstStyle>
            <a:lvl1pPr marL="274320" indent="-342900">
              <a:spcBef>
                <a:spcPts val="600"/>
              </a:spcBef>
              <a:spcAft>
                <a:spcPts val="900"/>
              </a:spcAft>
              <a:buClr>
                <a:srgbClr val="00B0F0"/>
              </a:buClr>
              <a:buSzPct val="99000"/>
              <a:buFont typeface="Wingdings" panose="05000000000000000000" pitchFamily="2" charset="2"/>
              <a:buChar char="§"/>
              <a:defRPr sz="2200" b="0">
                <a:solidFill>
                  <a:schemeClr val="tx1"/>
                </a:solidFill>
                <a:latin typeface="Times New Roman" panose="02020603050405020304" pitchFamily="18" charset="0"/>
                <a:ea typeface="Arial Unicode MS" panose="020B0604020202020204" pitchFamily="34" charset="-128"/>
                <a:cs typeface="Times New Roman" panose="02020603050405020304" pitchFamily="18" charset="0"/>
              </a:defRPr>
            </a:lvl1pPr>
            <a:lvl2pPr marL="384175" indent="-182880">
              <a:buSzPct val="130000"/>
              <a:buFont typeface="Arial" panose="020B0604020202020204" pitchFamily="34" charset="0"/>
              <a:buChar char="•"/>
              <a:defRPr sz="2000"/>
            </a:lvl2pPr>
            <a:lvl3pPr marL="567055" indent="-182880">
              <a:buSzPct val="130000"/>
              <a:buFont typeface="Arial" panose="020B0604020202020204" pitchFamily="34" charset="0"/>
              <a:buChar char="•"/>
              <a:defRPr sz="2000"/>
            </a:lvl3pPr>
            <a:lvl4pPr marL="749935" indent="-182880">
              <a:buClr>
                <a:srgbClr val="00B0F0"/>
              </a:buClr>
              <a:buFont typeface="Wingdings" panose="05000000000000000000" pitchFamily="2" charset="2"/>
              <a:buChar char="§"/>
              <a:defRPr sz="1800"/>
            </a:lvl4pPr>
            <a:lvl5pPr marL="932815" indent="-182880">
              <a:buClr>
                <a:srgbClr val="00B0F0"/>
              </a:buClr>
              <a:buFont typeface="Wingdings" panose="05000000000000000000" pitchFamily="2" charset="2"/>
              <a:buChar char="§"/>
              <a:defRPr sz="1800"/>
            </a:lvl5pPr>
          </a:lstStyle>
          <a:p>
            <a:pPr lvl="0"/>
            <a:r>
              <a:rPr lang="en-US" dirty="0" smtClean="0"/>
              <a:t>Click to add text</a:t>
            </a:r>
          </a:p>
        </p:txBody>
      </p:sp>
      <p:sp>
        <p:nvSpPr>
          <p:cNvPr id="13" name="Title Placeholder 1"/>
          <p:cNvSpPr txBox="1"/>
          <p:nvPr userDrawn="1"/>
        </p:nvSpPr>
        <p:spPr>
          <a:xfrm>
            <a:off x="0" y="0"/>
            <a:ext cx="9144000" cy="865496"/>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0" scaled="1"/>
            <a:tileRect/>
          </a:gradFill>
        </p:spPr>
        <p:txBody>
          <a:bodyPr vert="horz" lIns="91440" tIns="45720" rIns="91440" bIns="45720" rtlCol="0" anchor="b">
            <a:normAutofit/>
          </a:bodyPr>
          <a:lstStyle>
            <a:lvl1pPr algn="ctr" defTabSz="914400" rtl="0" eaLnBrk="1" latinLnBrk="0" hangingPunct="1">
              <a:lnSpc>
                <a:spcPct val="85000"/>
              </a:lnSpc>
              <a:spcBef>
                <a:spcPct val="0"/>
              </a:spcBef>
              <a:buNone/>
              <a:defRPr sz="3400" b="1" kern="1200" spc="-50" baseline="0">
                <a:solidFill>
                  <a:schemeClr val="bg1"/>
                </a:solidFill>
                <a:latin typeface="+mj-lt"/>
                <a:ea typeface="+mj-ea"/>
                <a:cs typeface="+mj-cs"/>
              </a:defRPr>
            </a:lvl1pPr>
          </a:lstStyle>
          <a:p>
            <a:endParaRPr lang="en-US" dirty="0">
              <a:solidFill>
                <a:prstClr val="white"/>
              </a:solidFill>
            </a:endParaRPr>
          </a:p>
        </p:txBody>
      </p:sp>
      <p:sp>
        <p:nvSpPr>
          <p:cNvPr id="15" name="Title Placeholder 1"/>
          <p:cNvSpPr txBox="1"/>
          <p:nvPr userDrawn="1"/>
        </p:nvSpPr>
        <p:spPr>
          <a:xfrm rot="10800000">
            <a:off x="0" y="5992504"/>
            <a:ext cx="9144000" cy="865496"/>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0" scaled="1"/>
            <a:tileRect/>
          </a:gradFill>
        </p:spPr>
        <p:txBody>
          <a:bodyPr vert="horz" lIns="91440" tIns="45720" rIns="91440" bIns="45720" rtlCol="0" anchor="b">
            <a:normAutofit/>
          </a:bodyPr>
          <a:lstStyle>
            <a:lvl1pPr algn="ctr" defTabSz="914400" rtl="0" eaLnBrk="1" latinLnBrk="0" hangingPunct="1">
              <a:lnSpc>
                <a:spcPct val="85000"/>
              </a:lnSpc>
              <a:spcBef>
                <a:spcPct val="0"/>
              </a:spcBef>
              <a:buNone/>
              <a:defRPr sz="3400" b="1" kern="1200" spc="-50" baseline="0">
                <a:solidFill>
                  <a:schemeClr val="bg1"/>
                </a:solidFill>
                <a:latin typeface="+mj-lt"/>
                <a:ea typeface="+mj-ea"/>
                <a:cs typeface="+mj-cs"/>
              </a:defRPr>
            </a:lvl1pPr>
          </a:lstStyle>
          <a:p>
            <a:endParaRPr lang="en-US" dirty="0">
              <a:solidFill>
                <a:prstClr val="white"/>
              </a:solidFill>
            </a:endParaRPr>
          </a:p>
        </p:txBody>
      </p:sp>
      <p:sp>
        <p:nvSpPr>
          <p:cNvPr id="2" name="TextBox 1"/>
          <p:cNvSpPr txBox="1"/>
          <p:nvPr userDrawn="1"/>
        </p:nvSpPr>
        <p:spPr>
          <a:xfrm>
            <a:off x="3505200" y="191869"/>
            <a:ext cx="2286000" cy="646331"/>
          </a:xfrm>
          <a:prstGeom prst="rect">
            <a:avLst/>
          </a:prstGeom>
          <a:noFill/>
        </p:spPr>
        <p:txBody>
          <a:bodyPr wrap="square" rtlCol="0">
            <a:spAutoFit/>
          </a:bodyPr>
          <a:lstStyle/>
          <a:p>
            <a:r>
              <a:rPr lang="en-US" sz="3600" dirty="0" smtClean="0">
                <a:solidFill>
                  <a:srgbClr val="000000"/>
                </a:solidFill>
              </a:rPr>
              <a:t>References</a:t>
            </a:r>
            <a:endParaRPr lang="en-US" sz="3600" dirty="0">
              <a:solidFill>
                <a:srgbClr val="000000"/>
              </a:solidFill>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Rectangle 10"/>
          <p:cNvSpPr/>
          <p:nvPr userDrawn="1"/>
        </p:nvSpPr>
        <p:spPr>
          <a:xfrm>
            <a:off x="1" y="6596742"/>
            <a:ext cx="9144001" cy="26125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userDrawn="1"/>
        </p:nvSpPr>
        <p:spPr>
          <a:xfrm>
            <a:off x="1812326" y="609600"/>
            <a:ext cx="5579074" cy="45719"/>
          </a:xfrm>
          <a:prstGeom prst="rect">
            <a:avLst/>
          </a:prstGeom>
          <a:solidFill>
            <a:schemeClr val="accent1">
              <a:lumMod val="60000"/>
              <a:lumOff val="40000"/>
            </a:schemeClr>
          </a:solidFill>
          <a:ln>
            <a:noFill/>
          </a:ln>
          <a:effectLst>
            <a:outerShdw blurRad="88900" dist="38100" dir="5400000" sx="101000" sy="101000" algn="t" rotWithShape="0">
              <a:schemeClr val="accent1">
                <a:lumMod val="60000"/>
                <a:lumOff val="4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Title Placeholder 1"/>
          <p:cNvSpPr txBox="1"/>
          <p:nvPr userDrawn="1"/>
        </p:nvSpPr>
        <p:spPr>
          <a:xfrm>
            <a:off x="0" y="0"/>
            <a:ext cx="9144000" cy="640081"/>
          </a:xfrm>
          <a:prstGeom prst="rect">
            <a:avLst/>
          </a:prstGeom>
          <a:gradFill flip="none" rotWithShape="1">
            <a:gsLst>
              <a:gs pos="0">
                <a:schemeClr val="accent1">
                  <a:lumMod val="40000"/>
                  <a:lumOff val="60000"/>
                  <a:tint val="66000"/>
                  <a:satMod val="160000"/>
                </a:schemeClr>
              </a:gs>
              <a:gs pos="50000">
                <a:schemeClr val="accent1">
                  <a:lumMod val="40000"/>
                  <a:lumOff val="60000"/>
                  <a:tint val="44500"/>
                  <a:satMod val="160000"/>
                </a:schemeClr>
              </a:gs>
              <a:gs pos="100000">
                <a:schemeClr val="accent1">
                  <a:lumMod val="40000"/>
                  <a:lumOff val="60000"/>
                  <a:tint val="23500"/>
                  <a:satMod val="160000"/>
                </a:schemeClr>
              </a:gs>
            </a:gsLst>
            <a:lin ang="5400000" scaled="1"/>
            <a:tileRect/>
          </a:gradFill>
        </p:spPr>
        <p:txBody>
          <a:bodyPr vert="horz" lIns="91440" tIns="45720" rIns="91440" bIns="45720" rtlCol="0" anchor="b">
            <a:normAutofit/>
          </a:bodyPr>
          <a:lstStyle>
            <a:lvl1pPr algn="ctr" defTabSz="914400" rtl="0" eaLnBrk="1" latinLnBrk="0" hangingPunct="1">
              <a:lnSpc>
                <a:spcPct val="85000"/>
              </a:lnSpc>
              <a:spcBef>
                <a:spcPct val="0"/>
              </a:spcBef>
              <a:buNone/>
              <a:defRPr sz="3400" b="1" kern="1200" spc="-50" baseline="0">
                <a:solidFill>
                  <a:schemeClr val="accent2">
                    <a:lumMod val="75000"/>
                  </a:schemeClr>
                </a:solidFill>
                <a:latin typeface="+mj-lt"/>
                <a:ea typeface="+mj-ea"/>
                <a:cs typeface="+mj-cs"/>
              </a:defRPr>
            </a:lvl1pPr>
          </a:lstStyle>
          <a:p>
            <a:r>
              <a:rPr lang="en-US" smtClean="0"/>
              <a:t>Click to edit Master title style</a:t>
            </a:r>
            <a:endParaRPr lang="en-US" dirty="0"/>
          </a:p>
        </p:txBody>
      </p:sp>
      <p:sp>
        <p:nvSpPr>
          <p:cNvPr id="16" name="Content Placeholder 2"/>
          <p:cNvSpPr txBox="1"/>
          <p:nvPr userDrawn="1"/>
        </p:nvSpPr>
        <p:spPr>
          <a:xfrm>
            <a:off x="193344" y="865496"/>
            <a:ext cx="8763000" cy="5562600"/>
          </a:xfrm>
          <a:prstGeom prst="rect">
            <a:avLst/>
          </a:prstGeom>
        </p:spPr>
        <p:txBody>
          <a:bodyPr>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Wingdings" panose="05000000000000000000" pitchFamily="2" charset="2"/>
              <a:buNone/>
              <a:defRPr sz="22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Wingdings" panose="05000000000000000000" pitchFamily="2" charset="2"/>
              <a:buChar char="Ø"/>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Wingdings" panose="05000000000000000000" pitchFamily="2" charset="2"/>
              <a:buChar char="§"/>
              <a:defRPr sz="20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r>
              <a:rPr lang="en-US" dirty="0" smtClean="0"/>
              <a:t>Click to add text</a:t>
            </a:r>
          </a:p>
          <a:p>
            <a:pPr lvl="2"/>
            <a:r>
              <a:rPr lang="en-US" dirty="0" smtClean="0"/>
              <a:t>Topic</a:t>
            </a:r>
          </a:p>
          <a:p>
            <a:pPr lvl="3"/>
            <a:r>
              <a:rPr lang="en-US" dirty="0" smtClean="0"/>
              <a:t>Subtopic</a:t>
            </a:r>
            <a:endParaRPr lang="en-US" dirty="0"/>
          </a:p>
        </p:txBody>
      </p:sp>
      <p:sp>
        <p:nvSpPr>
          <p:cNvPr id="9" name="Footer Placeholder 4"/>
          <p:cNvSpPr>
            <a:spLocks noGrp="1"/>
          </p:cNvSpPr>
          <p:nvPr>
            <p:ph type="ftr" sz="quarter" idx="3"/>
          </p:nvPr>
        </p:nvSpPr>
        <p:spPr>
          <a:xfrm>
            <a:off x="0" y="6597630"/>
            <a:ext cx="8305800" cy="261445"/>
          </a:xfrm>
          <a:prstGeom prst="rect">
            <a:avLst/>
          </a:prstGeom>
        </p:spPr>
        <p:txBody>
          <a:bodyPr vert="horz" lIns="91440" tIns="45720" rIns="91440" bIns="45720" rtlCol="0" anchor="ctr"/>
          <a:lstStyle>
            <a:lvl1pPr algn="l">
              <a:defRPr sz="1200" b="0" cap="none" baseline="0">
                <a:solidFill>
                  <a:schemeClr val="bg1">
                    <a:lumMod val="95000"/>
                  </a:schemeClr>
                </a:solidFill>
                <a:latin typeface="Times New Roman" panose="02020603050405020304" pitchFamily="18" charset="0"/>
                <a:cs typeface="Times New Roman" panose="02020603050405020304" pitchFamily="18" charset="0"/>
              </a:defRPr>
            </a:lvl1pPr>
          </a:lstStyle>
          <a:p>
            <a:r>
              <a:rPr lang="en-US" dirty="0" smtClean="0"/>
              <a:t>Introduction To Computer &amp; ICT – by Dr. Rahman Ali &amp; Asmat Ali</a:t>
            </a:r>
            <a:endParaRPr lang="en-US" dirty="0"/>
          </a:p>
        </p:txBody>
      </p:sp>
      <p:sp>
        <p:nvSpPr>
          <p:cNvPr id="8" name="Slide Number Placeholder 5"/>
          <p:cNvSpPr>
            <a:spLocks noGrp="1"/>
          </p:cNvSpPr>
          <p:nvPr>
            <p:ph type="sldNum" sz="quarter" idx="4"/>
          </p:nvPr>
        </p:nvSpPr>
        <p:spPr>
          <a:xfrm>
            <a:off x="8686800" y="6596743"/>
            <a:ext cx="455909" cy="279448"/>
          </a:xfrm>
          <a:prstGeom prst="rect">
            <a:avLst/>
          </a:prstGeom>
          <a:gradFill flip="none" rotWithShape="1">
            <a:gsLst>
              <a:gs pos="0">
                <a:srgbClr val="026AE8">
                  <a:shade val="30000"/>
                  <a:satMod val="115000"/>
                </a:srgbClr>
              </a:gs>
              <a:gs pos="50000">
                <a:srgbClr val="026AE8">
                  <a:shade val="67500"/>
                  <a:satMod val="115000"/>
                </a:srgbClr>
              </a:gs>
              <a:gs pos="100000">
                <a:srgbClr val="026AE8">
                  <a:shade val="100000"/>
                  <a:satMod val="115000"/>
                </a:srgbClr>
              </a:gs>
            </a:gsLst>
            <a:path path="circle">
              <a:fillToRect l="50000" t="50000" r="50000" b="50000"/>
            </a:path>
            <a:tileRect/>
          </a:gradFill>
        </p:spPr>
        <p:txBody>
          <a:bodyPr vert="horz" lIns="91440" tIns="45720" rIns="91440" bIns="45720" rtlCol="0" anchor="ctr"/>
          <a:lstStyle>
            <a:lvl1pPr algn="r">
              <a:defRPr sz="1500">
                <a:solidFill>
                  <a:schemeClr val="bg1"/>
                </a:solidFill>
              </a:defRPr>
            </a:lvl1pPr>
          </a:lstStyle>
          <a:p>
            <a:fld id="{B6F15528-21DE-4FAA-801E-634DDDAF4B2B}"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hf hdr="0" dt="0"/>
  <p:txStyles>
    <p:titleStyle>
      <a:lvl1pPr algn="ctr" defTabSz="914400" rtl="0" eaLnBrk="1" latinLnBrk="0" hangingPunct="1">
        <a:lnSpc>
          <a:spcPct val="85000"/>
        </a:lnSpc>
        <a:spcBef>
          <a:spcPct val="0"/>
        </a:spcBef>
        <a:buNone/>
        <a:defRPr sz="3600" b="1" kern="1200" spc="-50" baseline="0">
          <a:solidFill>
            <a:schemeClr val="accent2">
              <a:lumMod val="7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1722D5-09A0-4336-890E-E0F066D69F6B}" type="datetimeFigureOut">
              <a:rPr lang="en-US" smtClean="0">
                <a:solidFill>
                  <a:prstClr val="black">
                    <a:tint val="75000"/>
                  </a:prstClr>
                </a:solidFill>
              </a:rPr>
              <a:t>6/10/2021</a:t>
            </a:fld>
            <a:endParaRPr lang="en-US">
              <a:solidFill>
                <a:prstClr val="black">
                  <a:tint val="75000"/>
                </a:prstClr>
              </a:solidFill>
            </a:endParaRPr>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BEE8CE-2593-46E6-B9F1-1E05466F3B95}" type="slidenum">
              <a:rPr lang="en-US" smtClean="0">
                <a:solidFill>
                  <a:prstClr val="black">
                    <a:tint val="75000"/>
                  </a:prstClr>
                </a:solidFill>
              </a:r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2" name="Rectangle 11"/>
          <p:cNvSpPr/>
          <p:nvPr userDrawn="1"/>
        </p:nvSpPr>
        <p:spPr>
          <a:xfrm>
            <a:off x="1812326" y="609600"/>
            <a:ext cx="5579074" cy="45719"/>
          </a:xfrm>
          <a:prstGeom prst="rect">
            <a:avLst/>
          </a:prstGeom>
          <a:solidFill>
            <a:schemeClr val="accent1">
              <a:lumMod val="60000"/>
              <a:lumOff val="40000"/>
            </a:schemeClr>
          </a:solidFill>
          <a:ln>
            <a:noFill/>
          </a:ln>
          <a:effectLst>
            <a:outerShdw blurRad="88900" dist="38100" dir="5400000" sx="101000" sy="101000" algn="t" rotWithShape="0">
              <a:schemeClr val="accent1">
                <a:lumMod val="60000"/>
                <a:lumOff val="4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Title Placeholder 1"/>
          <p:cNvSpPr txBox="1"/>
          <p:nvPr userDrawn="1"/>
        </p:nvSpPr>
        <p:spPr>
          <a:xfrm>
            <a:off x="0" y="0"/>
            <a:ext cx="9144000" cy="640081"/>
          </a:xfrm>
          <a:prstGeom prst="rect">
            <a:avLst/>
          </a:prstGeom>
          <a:gradFill flip="none" rotWithShape="1">
            <a:gsLst>
              <a:gs pos="0">
                <a:schemeClr val="accent1">
                  <a:lumMod val="40000"/>
                  <a:lumOff val="60000"/>
                  <a:tint val="66000"/>
                  <a:satMod val="160000"/>
                </a:schemeClr>
              </a:gs>
              <a:gs pos="50000">
                <a:schemeClr val="accent1">
                  <a:lumMod val="40000"/>
                  <a:lumOff val="60000"/>
                  <a:tint val="44500"/>
                  <a:satMod val="160000"/>
                </a:schemeClr>
              </a:gs>
              <a:gs pos="100000">
                <a:schemeClr val="accent1">
                  <a:lumMod val="40000"/>
                  <a:lumOff val="60000"/>
                  <a:tint val="23500"/>
                  <a:satMod val="160000"/>
                </a:schemeClr>
              </a:gs>
            </a:gsLst>
            <a:lin ang="5400000" scaled="1"/>
            <a:tileRect/>
          </a:gradFill>
        </p:spPr>
        <p:txBody>
          <a:bodyPr vert="horz" lIns="91440" tIns="45720" rIns="91440" bIns="45720" rtlCol="0" anchor="b">
            <a:normAutofit/>
          </a:bodyPr>
          <a:lstStyle>
            <a:lvl1pPr algn="ctr" defTabSz="914400" rtl="0" eaLnBrk="1" latinLnBrk="0" hangingPunct="1">
              <a:lnSpc>
                <a:spcPct val="85000"/>
              </a:lnSpc>
              <a:spcBef>
                <a:spcPct val="0"/>
              </a:spcBef>
              <a:buNone/>
              <a:defRPr sz="3400" b="1" kern="1200" spc="-50" baseline="0">
                <a:solidFill>
                  <a:schemeClr val="accent2">
                    <a:lumMod val="75000"/>
                  </a:schemeClr>
                </a:solidFill>
                <a:latin typeface="+mj-lt"/>
                <a:ea typeface="+mj-ea"/>
                <a:cs typeface="+mj-cs"/>
              </a:defRPr>
            </a:lvl1pPr>
          </a:lstStyle>
          <a:p>
            <a:r>
              <a:rPr lang="en-US" smtClean="0">
                <a:solidFill>
                  <a:srgbClr val="BD582C">
                    <a:lumMod val="75000"/>
                  </a:srgbClr>
                </a:solidFill>
              </a:rPr>
              <a:t>Click to edit Master title style</a:t>
            </a:r>
            <a:endParaRPr lang="en-US" dirty="0">
              <a:solidFill>
                <a:srgbClr val="BD582C">
                  <a:lumMod val="75000"/>
                </a:srgbClr>
              </a:solidFill>
            </a:endParaRPr>
          </a:p>
        </p:txBody>
      </p:sp>
      <p:sp>
        <p:nvSpPr>
          <p:cNvPr id="16" name="Content Placeholder 2"/>
          <p:cNvSpPr txBox="1"/>
          <p:nvPr userDrawn="1"/>
        </p:nvSpPr>
        <p:spPr>
          <a:xfrm>
            <a:off x="193344" y="865496"/>
            <a:ext cx="8763000" cy="5562600"/>
          </a:xfrm>
          <a:prstGeom prst="rect">
            <a:avLst/>
          </a:prstGeom>
        </p:spPr>
        <p:txBody>
          <a:bodyPr>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Wingdings" panose="05000000000000000000" pitchFamily="2" charset="2"/>
              <a:buNone/>
              <a:defRPr sz="22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Wingdings" panose="05000000000000000000" pitchFamily="2" charset="2"/>
              <a:buChar char="Ø"/>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Wingdings" panose="05000000000000000000" pitchFamily="2" charset="2"/>
              <a:buChar char="§"/>
              <a:defRPr sz="20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pPr>
              <a:buClr>
                <a:srgbClr val="E48312"/>
              </a:buClr>
            </a:pPr>
            <a:r>
              <a:rPr lang="en-US" dirty="0" smtClean="0">
                <a:solidFill>
                  <a:srgbClr val="000000">
                    <a:lumMod val="75000"/>
                    <a:lumOff val="25000"/>
                  </a:srgbClr>
                </a:solidFill>
              </a:rPr>
              <a:t>Click to add text</a:t>
            </a:r>
          </a:p>
          <a:p>
            <a:pPr lvl="2">
              <a:buClr>
                <a:srgbClr val="E48312"/>
              </a:buClr>
            </a:pPr>
            <a:r>
              <a:rPr lang="en-US" dirty="0" smtClean="0">
                <a:solidFill>
                  <a:srgbClr val="000000">
                    <a:lumMod val="75000"/>
                    <a:lumOff val="25000"/>
                  </a:srgbClr>
                </a:solidFill>
              </a:rPr>
              <a:t>Topic</a:t>
            </a:r>
          </a:p>
          <a:p>
            <a:pPr lvl="3">
              <a:buClr>
                <a:srgbClr val="E48312"/>
              </a:buClr>
            </a:pPr>
            <a:r>
              <a:rPr lang="en-US" dirty="0" smtClean="0">
                <a:solidFill>
                  <a:srgbClr val="000000">
                    <a:lumMod val="75000"/>
                    <a:lumOff val="25000"/>
                  </a:srgbClr>
                </a:solidFill>
              </a:rPr>
              <a:t>Subtopic</a:t>
            </a:r>
            <a:endParaRPr lang="en-US" dirty="0">
              <a:solidFill>
                <a:srgbClr val="000000">
                  <a:lumMod val="75000"/>
                  <a:lumOff val="25000"/>
                </a:srgbClr>
              </a:solidFill>
            </a:endParaRPr>
          </a:p>
        </p:txBody>
      </p:sp>
      <p:sp>
        <p:nvSpPr>
          <p:cNvPr id="8" name="Rectangle 7"/>
          <p:cNvSpPr/>
          <p:nvPr userDrawn="1"/>
        </p:nvSpPr>
        <p:spPr>
          <a:xfrm>
            <a:off x="1" y="6591571"/>
            <a:ext cx="9144001" cy="277091"/>
          </a:xfrm>
          <a:prstGeom prst="rect">
            <a:avLst/>
          </a:prstGeom>
          <a:gradFill flip="none" rotWithShape="1">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ooter Placeholder 4"/>
          <p:cNvSpPr>
            <a:spLocks noGrp="1"/>
          </p:cNvSpPr>
          <p:nvPr>
            <p:ph type="ftr" sz="quarter" idx="3"/>
          </p:nvPr>
        </p:nvSpPr>
        <p:spPr>
          <a:xfrm>
            <a:off x="0" y="6604686"/>
            <a:ext cx="8305800" cy="261445"/>
          </a:xfrm>
          <a:prstGeom prst="rect">
            <a:avLst/>
          </a:prstGeom>
        </p:spPr>
        <p:txBody>
          <a:bodyPr vert="horz" lIns="91440" tIns="45720" rIns="91440" bIns="45720" rtlCol="0" anchor="ctr"/>
          <a:lstStyle>
            <a:lvl1pPr algn="l">
              <a:defRPr sz="1200" b="0" cap="none" baseline="0">
                <a:solidFill>
                  <a:schemeClr val="bg1">
                    <a:lumMod val="85000"/>
                  </a:schemeClr>
                </a:solidFill>
                <a:latin typeface="Times New Roman" panose="02020603050405020304" pitchFamily="18" charset="0"/>
                <a:cs typeface="Times New Roman" panose="02020603050405020304" pitchFamily="18" charset="0"/>
              </a:defRPr>
            </a:lvl1pPr>
          </a:lstStyle>
          <a:p>
            <a:r>
              <a:rPr lang="en-US" dirty="0" smtClean="0">
                <a:solidFill>
                  <a:prstClr val="white">
                    <a:lumMod val="85000"/>
                  </a:prstClr>
                </a:solidFill>
              </a:rPr>
              <a:t>Introduction To Computer &amp; ICT – by Dr. Rahman Ali &amp; Asmat Ali</a:t>
            </a:r>
            <a:endParaRPr lang="en-US" dirty="0">
              <a:solidFill>
                <a:prstClr val="white">
                  <a:lumMod val="85000"/>
                </a:prstClr>
              </a:solidFill>
            </a:endParaRPr>
          </a:p>
        </p:txBody>
      </p:sp>
      <p:sp>
        <p:nvSpPr>
          <p:cNvPr id="11" name="Slide Number Placeholder 5"/>
          <p:cNvSpPr>
            <a:spLocks noGrp="1"/>
          </p:cNvSpPr>
          <p:nvPr>
            <p:ph type="sldNum" sz="quarter" idx="4"/>
          </p:nvPr>
        </p:nvSpPr>
        <p:spPr>
          <a:xfrm>
            <a:off x="8686800" y="6596743"/>
            <a:ext cx="455909" cy="279448"/>
          </a:xfrm>
          <a:prstGeom prst="rect">
            <a:avLst/>
          </a:prstGeom>
          <a:gradFill flip="none" rotWithShape="1">
            <a:gsLst>
              <a:gs pos="0">
                <a:srgbClr val="026AD4">
                  <a:shade val="30000"/>
                  <a:satMod val="115000"/>
                </a:srgbClr>
              </a:gs>
              <a:gs pos="50000">
                <a:srgbClr val="026AD4">
                  <a:shade val="67500"/>
                  <a:satMod val="115000"/>
                </a:srgbClr>
              </a:gs>
              <a:gs pos="100000">
                <a:srgbClr val="026AD4">
                  <a:shade val="100000"/>
                  <a:satMod val="115000"/>
                </a:srgbClr>
              </a:gs>
            </a:gsLst>
            <a:path path="circle">
              <a:fillToRect l="50000" t="50000" r="50000" b="50000"/>
            </a:path>
            <a:tileRect/>
          </a:gradFill>
        </p:spPr>
        <p:txBody>
          <a:bodyPr vert="horz" lIns="91440" tIns="45720" rIns="91440" bIns="45720" rtlCol="0" anchor="ctr"/>
          <a:lstStyle>
            <a:lvl1pPr algn="r">
              <a:defRPr sz="1500">
                <a:solidFill>
                  <a:schemeClr val="bg1"/>
                </a:solidFill>
              </a:defRPr>
            </a:lvl1pPr>
          </a:lstStyle>
          <a:p>
            <a:fld id="{B6F15528-21DE-4FAA-801E-634DDDAF4B2B}" type="slidenum">
              <a:rPr lang="en-US" smtClean="0">
                <a:solidFill>
                  <a:prstClr val="white"/>
                </a:solidFill>
              </a:rPr>
              <a:t>‹#›</a:t>
            </a:fld>
            <a:endParaRPr lang="en-US" dirty="0">
              <a:solidFill>
                <a:prstClr val="white"/>
              </a:solidFill>
            </a:endParaRPr>
          </a:p>
        </p:txBody>
      </p:sp>
    </p:spTree>
  </p:cSld>
  <p:clrMap bg1="lt1" tx1="dk1" bg2="lt2" tx2="dk2" accent1="accent1" accent2="accent2" accent3="accent3" accent4="accent4" accent5="accent5" accent6="accent6" hlink="hlink" folHlink="folHlink"/>
  <p:sldLayoutIdLst>
    <p:sldLayoutId id="2147483655" r:id="rId1"/>
  </p:sldLayoutIdLst>
  <p:timing>
    <p:tnLst>
      <p:par>
        <p:cTn id="1" dur="indefinite" restart="never" nodeType="tmRoot"/>
      </p:par>
    </p:tnLst>
  </p:timing>
  <p:hf hdr="0" dt="0"/>
  <p:txStyles>
    <p:titleStyle>
      <a:lvl1pPr algn="ctr" defTabSz="914400" rtl="0" eaLnBrk="1" latinLnBrk="0" hangingPunct="1">
        <a:lnSpc>
          <a:spcPct val="85000"/>
        </a:lnSpc>
        <a:spcBef>
          <a:spcPct val="0"/>
        </a:spcBef>
        <a:buNone/>
        <a:defRPr sz="3600" b="1" kern="1200" spc="-50" baseline="0">
          <a:solidFill>
            <a:schemeClr val="accent2">
              <a:lumMod val="7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6F15528-21DE-4FAA-801E-634DDDAF4B2B}" type="slidenum">
              <a:rPr kumimoji="0" lang="en-US" sz="1300" b="0" i="0" u="none" strike="noStrike" kern="1200" cap="none" spc="0" normalizeH="0" baseline="0" noProof="0" smtClean="0">
                <a:ln>
                  <a:noFill/>
                </a:ln>
                <a:solidFill>
                  <a:prstClr val="white"/>
                </a:solidFill>
                <a:effectLst/>
                <a:uLnTx/>
                <a:uFillTx/>
                <a:latin typeface="Calibri" panose="020F0502020204030204"/>
                <a:ea typeface="+mn-ea"/>
                <a:cs typeface="+mn-cs"/>
              </a:rPr>
              <a:t>1</a:t>
            </a:fld>
            <a:endParaRPr kumimoji="0" lang="en-US" sz="13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Content Placeholder 4"/>
          <p:cNvSpPr>
            <a:spLocks noGrp="1"/>
          </p:cNvSpPr>
          <p:nvPr>
            <p:ph idx="1"/>
          </p:nvPr>
        </p:nvSpPr>
        <p:spPr>
          <a:xfrm>
            <a:off x="121538" y="803583"/>
            <a:ext cx="9032544" cy="5611504"/>
          </a:xfrm>
        </p:spPr>
        <p:txBody>
          <a:bodyPr>
            <a:normAutofit/>
          </a:bodyPr>
          <a:lstStyle/>
          <a:p>
            <a:pPr marL="201295" lvl="1" indent="0" algn="ctr">
              <a:buNone/>
            </a:pPr>
            <a:r>
              <a:rPr lang="en-US" sz="2800" b="1" dirty="0" smtClean="0">
                <a:latin typeface="Times New Roman" panose="02020603050405020304" pitchFamily="18" charset="0"/>
                <a:cs typeface="Times New Roman" panose="02020603050405020304" pitchFamily="18" charset="0"/>
              </a:rPr>
              <a:t>Introduction To Management</a:t>
            </a:r>
          </a:p>
          <a:p>
            <a:pPr marL="201295" lvl="1" indent="0" algn="ctr">
              <a:buNone/>
            </a:pPr>
            <a:r>
              <a:rPr lang="en-US" dirty="0" smtClean="0">
                <a:latin typeface="Times New Roman" panose="02020603050405020304" pitchFamily="18" charset="0"/>
                <a:cs typeface="Times New Roman" panose="02020603050405020304" pitchFamily="18" charset="0"/>
              </a:rPr>
              <a:t>Course Code</a:t>
            </a:r>
            <a:r>
              <a:rPr lang="en-US" dirty="0">
                <a:latin typeface="Times New Roman" panose="02020603050405020304" pitchFamily="18" charset="0"/>
                <a:cs typeface="Times New Roman" panose="02020603050405020304" pitchFamily="18" charset="0"/>
              </a:rPr>
              <a:t>: GC152</a:t>
            </a:r>
            <a:endParaRPr lang="en-US" dirty="0" smtClean="0">
              <a:latin typeface="Times New Roman" panose="02020603050405020304" pitchFamily="18" charset="0"/>
              <a:cs typeface="Times New Roman" panose="02020603050405020304" pitchFamily="18" charset="0"/>
            </a:endParaRPr>
          </a:p>
          <a:p>
            <a:pPr marL="201295" lvl="1" indent="0" algn="ctr">
              <a:buNone/>
            </a:pPr>
            <a:endParaRPr lang="en-US" sz="2800" dirty="0" smtClean="0">
              <a:latin typeface="Times New Roman" panose="02020603050405020304" pitchFamily="18" charset="0"/>
              <a:cs typeface="Times New Roman" panose="02020603050405020304" pitchFamily="18" charset="0"/>
            </a:endParaRPr>
          </a:p>
          <a:p>
            <a:pPr marL="201295" lvl="1" indent="0" algn="ctr">
              <a:buNone/>
            </a:pPr>
            <a:r>
              <a:rPr lang="en-US" sz="2800" dirty="0" smtClean="0">
                <a:latin typeface="Times New Roman" panose="02020603050405020304" pitchFamily="18" charset="0"/>
                <a:cs typeface="Times New Roman" panose="02020603050405020304" pitchFamily="18" charset="0"/>
              </a:rPr>
              <a:t>Lecture # </a:t>
            </a:r>
            <a:r>
              <a:rPr lang="en-US" sz="2800" dirty="0" smtClean="0">
                <a:latin typeface="Times New Roman" panose="02020603050405020304" pitchFamily="18" charset="0"/>
                <a:cs typeface="Times New Roman" panose="02020603050405020304" pitchFamily="18" charset="0"/>
              </a:rPr>
              <a:t>26</a:t>
            </a:r>
            <a:endParaRPr lang="en-US" sz="2800" dirty="0" smtClean="0">
              <a:latin typeface="Times New Roman" panose="02020603050405020304" pitchFamily="18" charset="0"/>
              <a:cs typeface="Times New Roman" panose="02020603050405020304" pitchFamily="18" charset="0"/>
            </a:endParaRPr>
          </a:p>
          <a:p>
            <a:pPr marL="201295" lvl="1" indent="0">
              <a:buNone/>
            </a:pPr>
            <a:endParaRPr lang="en-US" dirty="0" smtClean="0"/>
          </a:p>
          <a:p>
            <a:pPr marL="201295" lvl="1" indent="0" algn="ctr">
              <a:buNone/>
            </a:pPr>
            <a:r>
              <a:rPr lang="en-US" dirty="0" smtClean="0">
                <a:latin typeface="Times New Roman" panose="02020603050405020304" pitchFamily="18" charset="0"/>
                <a:cs typeface="Times New Roman" panose="02020603050405020304" pitchFamily="18" charset="0"/>
              </a:rPr>
              <a:t>By</a:t>
            </a:r>
          </a:p>
          <a:p>
            <a:pPr marL="201295" lvl="1" indent="0" algn="ctr">
              <a:buNone/>
            </a:pPr>
            <a:r>
              <a:rPr lang="en-US" dirty="0" smtClean="0">
                <a:latin typeface="Times New Roman" panose="02020603050405020304" pitchFamily="18" charset="0"/>
                <a:cs typeface="Times New Roman" panose="02020603050405020304" pitchFamily="18" charset="0"/>
              </a:rPr>
              <a:t>ISLAM ZADA</a:t>
            </a:r>
          </a:p>
          <a:p>
            <a:pPr marL="201295" lvl="1" indent="0">
              <a:buNone/>
            </a:pPr>
            <a:endParaRPr lang="en-US" dirty="0" smtClean="0"/>
          </a:p>
          <a:p>
            <a:pPr marL="201295" lvl="1" indent="0">
              <a:buNone/>
            </a:pPr>
            <a:endParaRPr lang="en-US" dirty="0" smtClean="0"/>
          </a:p>
          <a:p>
            <a:pPr marL="201295" lvl="1" indent="0">
              <a:buNone/>
            </a:pPr>
            <a:endParaRPr lang="en-US" dirty="0"/>
          </a:p>
          <a:p>
            <a:pPr marL="201295" lvl="1" indent="0">
              <a:buNone/>
            </a:pPr>
            <a:endParaRPr lang="en-US" dirty="0" smtClean="0"/>
          </a:p>
          <a:p>
            <a:pPr marL="201295" lvl="1" indent="0">
              <a:buNone/>
            </a:pPr>
            <a:endParaRPr lang="en-US" dirty="0"/>
          </a:p>
          <a:p>
            <a:pPr marL="201295" lvl="1" indent="0">
              <a:buNone/>
            </a:pPr>
            <a:endParaRPr lang="en-US" dirty="0" smtClean="0"/>
          </a:p>
          <a:p>
            <a:pPr marL="201295" lvl="1" indent="0" algn="ctr">
              <a:buNone/>
            </a:pPr>
            <a:r>
              <a:rPr lang="en-US" b="1" dirty="0" smtClean="0">
                <a:latin typeface="Times New Roman" panose="02020603050405020304" pitchFamily="18" charset="0"/>
                <a:cs typeface="Times New Roman" panose="02020603050405020304" pitchFamily="18" charset="0"/>
              </a:rPr>
              <a:t>Lecturer in Department of Computer Science &amp; Software Engineering,</a:t>
            </a:r>
          </a:p>
          <a:p>
            <a:pPr marL="201295" lvl="1" indent="0" algn="ctr">
              <a:buNone/>
            </a:pPr>
            <a:r>
              <a:rPr lang="en-US" b="1" dirty="0" smtClean="0">
                <a:latin typeface="Times New Roman" panose="02020603050405020304" pitchFamily="18" charset="0"/>
                <a:cs typeface="Times New Roman" panose="02020603050405020304" pitchFamily="18" charset="0"/>
              </a:rPr>
              <a:t>International Islamic University, Islamabad.</a:t>
            </a:r>
            <a:endParaRPr lang="en-US" b="1" dirty="0">
              <a:latin typeface="Times New Roman" panose="02020603050405020304" pitchFamily="18" charset="0"/>
              <a:cs typeface="Times New Roman" panose="02020603050405020304" pitchFamily="18" charset="0"/>
            </a:endParaRPr>
          </a:p>
        </p:txBody>
      </p:sp>
      <p:pic>
        <p:nvPicPr>
          <p:cNvPr id="1028" name="Picture 4" descr="International Islamic University, Islamabad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6543" y="3672840"/>
            <a:ext cx="1297457" cy="12801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a:t>Ethics and advantages (importance) of ethics.</a:t>
            </a:r>
            <a:endParaRPr lang="en-US" i="1" dirty="0"/>
          </a:p>
        </p:txBody>
      </p:sp>
      <p:sp>
        <p:nvSpPr>
          <p:cNvPr id="4" name="Slide Number Placeholder 3"/>
          <p:cNvSpPr>
            <a:spLocks noGrp="1"/>
          </p:cNvSpPr>
          <p:nvPr>
            <p:ph type="sldNum" sz="quarter" idx="4"/>
          </p:nvPr>
        </p:nvSpPr>
        <p:spPr/>
        <p:txBody>
          <a:bodyPr/>
          <a:lstStyle/>
          <a:p>
            <a:fld id="{B6F15528-21DE-4FAA-801E-634DDDAF4B2B}" type="slidenum">
              <a:rPr lang="en-US" smtClean="0"/>
              <a:t>10</a:t>
            </a:fld>
            <a:endParaRPr lang="en-US" dirty="0"/>
          </a:p>
        </p:txBody>
      </p:sp>
      <p:sp>
        <p:nvSpPr>
          <p:cNvPr id="5" name="Content Placeholder 4"/>
          <p:cNvSpPr>
            <a:spLocks noGrp="1"/>
          </p:cNvSpPr>
          <p:nvPr>
            <p:ph idx="1"/>
          </p:nvPr>
        </p:nvSpPr>
        <p:spPr>
          <a:xfrm>
            <a:off x="35256" y="685800"/>
            <a:ext cx="9032544" cy="5611504"/>
          </a:xfrm>
        </p:spPr>
        <p:txBody>
          <a:bodyPr>
            <a:normAutofit fontScale="77500" lnSpcReduction="20000"/>
          </a:bodyPr>
          <a:lstStyle/>
          <a:p>
            <a:pPr marL="617220" indent="-457200" algn="just">
              <a:lnSpc>
                <a:spcPct val="150000"/>
              </a:lnSpc>
              <a:buClrTx/>
            </a:pPr>
            <a:r>
              <a:rPr lang="en-US" sz="2600" b="0" dirty="0" smtClean="0">
                <a:solidFill>
                  <a:srgbClr val="000000"/>
                </a:solidFill>
                <a:latin typeface="Times New Roman" panose="02020603050405020304" pitchFamily="18" charset="0"/>
                <a:cs typeface="Times New Roman" panose="02020603050405020304" pitchFamily="18" charset="0"/>
              </a:rPr>
              <a:t>Management </a:t>
            </a:r>
            <a:r>
              <a:rPr lang="en-US" sz="2600" b="0" dirty="0">
                <a:solidFill>
                  <a:srgbClr val="000000"/>
                </a:solidFill>
                <a:latin typeface="Times New Roman" panose="02020603050405020304" pitchFamily="18" charset="0"/>
                <a:cs typeface="Times New Roman" panose="02020603050405020304" pitchFamily="18" charset="0"/>
              </a:rPr>
              <a:t>ethics is the ethical (proper/right) treatment of employees, stockholders, owners and the public by a </a:t>
            </a:r>
            <a:r>
              <a:rPr lang="en-US" sz="2600" b="0" dirty="0" smtClean="0">
                <a:solidFill>
                  <a:srgbClr val="000000"/>
                </a:solidFill>
                <a:latin typeface="Times New Roman" panose="02020603050405020304" pitchFamily="18" charset="0"/>
                <a:cs typeface="Times New Roman" panose="02020603050405020304" pitchFamily="18" charset="0"/>
              </a:rPr>
              <a:t>company.</a:t>
            </a:r>
          </a:p>
          <a:p>
            <a:pPr marL="617220" indent="-457200" algn="just">
              <a:lnSpc>
                <a:spcPct val="150000"/>
              </a:lnSpc>
              <a:buClrTx/>
            </a:pPr>
            <a:r>
              <a:rPr lang="en-US" sz="2600" b="0" dirty="0" smtClean="0">
                <a:solidFill>
                  <a:srgbClr val="000000"/>
                </a:solidFill>
                <a:latin typeface="Times New Roman" panose="02020603050405020304" pitchFamily="18" charset="0"/>
                <a:cs typeface="Times New Roman" panose="02020603050405020304" pitchFamily="18" charset="0"/>
              </a:rPr>
              <a:t>A </a:t>
            </a:r>
            <a:r>
              <a:rPr lang="en-US" sz="2600" b="0" dirty="0">
                <a:solidFill>
                  <a:srgbClr val="000000"/>
                </a:solidFill>
                <a:latin typeface="Times New Roman" panose="02020603050405020304" pitchFamily="18" charset="0"/>
                <a:cs typeface="Times New Roman" panose="02020603050405020304" pitchFamily="18" charset="0"/>
              </a:rPr>
              <a:t>company, while needing to make a profit, should have good ethics.</a:t>
            </a:r>
          </a:p>
          <a:p>
            <a:pPr marL="617220" indent="-457200" algn="just">
              <a:lnSpc>
                <a:spcPct val="150000"/>
              </a:lnSpc>
              <a:buClrTx/>
            </a:pPr>
            <a:r>
              <a:rPr lang="en-US" sz="2600" b="0" dirty="0" smtClean="0">
                <a:solidFill>
                  <a:srgbClr val="000000"/>
                </a:solidFill>
                <a:latin typeface="Times New Roman" panose="02020603050405020304" pitchFamily="18" charset="0"/>
                <a:cs typeface="Times New Roman" panose="02020603050405020304" pitchFamily="18" charset="0"/>
              </a:rPr>
              <a:t>Employees </a:t>
            </a:r>
            <a:r>
              <a:rPr lang="en-US" sz="2600" b="0" dirty="0">
                <a:solidFill>
                  <a:srgbClr val="000000"/>
                </a:solidFill>
                <a:latin typeface="Times New Roman" panose="02020603050405020304" pitchFamily="18" charset="0"/>
                <a:cs typeface="Times New Roman" panose="02020603050405020304" pitchFamily="18" charset="0"/>
              </a:rPr>
              <a:t>should be treated well, whether they are employed here or overseas.</a:t>
            </a:r>
          </a:p>
          <a:p>
            <a:pPr marL="617220" indent="-457200" algn="just">
              <a:lnSpc>
                <a:spcPct val="150000"/>
              </a:lnSpc>
              <a:buClrTx/>
            </a:pPr>
            <a:r>
              <a:rPr lang="en-US" sz="2600" b="0" dirty="0" smtClean="0">
                <a:solidFill>
                  <a:srgbClr val="000000"/>
                </a:solidFill>
                <a:latin typeface="Times New Roman" panose="02020603050405020304" pitchFamily="18" charset="0"/>
                <a:cs typeface="Times New Roman" panose="02020603050405020304" pitchFamily="18" charset="0"/>
              </a:rPr>
              <a:t>By </a:t>
            </a:r>
            <a:r>
              <a:rPr lang="en-US" sz="2600" b="0" dirty="0">
                <a:solidFill>
                  <a:srgbClr val="000000"/>
                </a:solidFill>
                <a:latin typeface="Times New Roman" panose="02020603050405020304" pitchFamily="18" charset="0"/>
                <a:cs typeface="Times New Roman" panose="02020603050405020304" pitchFamily="18" charset="0"/>
              </a:rPr>
              <a:t>being respectful of the environment in the community a compound ethics, and good, honest records also show respect to stockholders and owners.</a:t>
            </a:r>
          </a:p>
          <a:p>
            <a:pPr marL="617220" indent="-457200" algn="just">
              <a:lnSpc>
                <a:spcPct val="150000"/>
              </a:lnSpc>
              <a:buClrTx/>
            </a:pPr>
            <a:r>
              <a:rPr lang="en-US" sz="2600" b="0" dirty="0" smtClean="0">
                <a:solidFill>
                  <a:srgbClr val="000000"/>
                </a:solidFill>
                <a:latin typeface="Times New Roman" panose="02020603050405020304" pitchFamily="18" charset="0"/>
                <a:cs typeface="Times New Roman" panose="02020603050405020304" pitchFamily="18" charset="0"/>
              </a:rPr>
              <a:t>Ethics </a:t>
            </a:r>
            <a:r>
              <a:rPr lang="en-US" sz="2600" b="0" dirty="0">
                <a:solidFill>
                  <a:srgbClr val="000000"/>
                </a:solidFill>
                <a:latin typeface="Times New Roman" panose="02020603050405020304" pitchFamily="18" charset="0"/>
                <a:cs typeface="Times New Roman" panose="02020603050405020304" pitchFamily="18" charset="0"/>
              </a:rPr>
              <a:t>and ethical behaviors are the essential parts of healthy management.</a:t>
            </a:r>
          </a:p>
          <a:p>
            <a:pPr marL="617220" indent="-457200" algn="just">
              <a:lnSpc>
                <a:spcPct val="150000"/>
              </a:lnSpc>
              <a:buClrTx/>
            </a:pPr>
            <a:r>
              <a:rPr lang="en-US" sz="2600" b="0" dirty="0" smtClean="0">
                <a:solidFill>
                  <a:srgbClr val="000000"/>
                </a:solidFill>
                <a:latin typeface="Times New Roman" panose="02020603050405020304" pitchFamily="18" charset="0"/>
                <a:cs typeface="Times New Roman" panose="02020603050405020304" pitchFamily="18" charset="0"/>
              </a:rPr>
              <a:t>From </a:t>
            </a:r>
            <a:r>
              <a:rPr lang="en-US" sz="2600" b="0" dirty="0">
                <a:solidFill>
                  <a:srgbClr val="000000"/>
                </a:solidFill>
                <a:latin typeface="Times New Roman" panose="02020603050405020304" pitchFamily="18" charset="0"/>
                <a:cs typeface="Times New Roman" panose="02020603050405020304" pitchFamily="18" charset="0"/>
              </a:rPr>
              <a:t>a management perspective, behaving ethically is an integral part of long-term career </a:t>
            </a:r>
            <a:r>
              <a:rPr lang="en-US" sz="2600" b="0" dirty="0" smtClean="0">
                <a:solidFill>
                  <a:srgbClr val="000000"/>
                </a:solidFill>
                <a:latin typeface="Times New Roman" panose="02020603050405020304" pitchFamily="18" charset="0"/>
                <a:cs typeface="Times New Roman" panose="02020603050405020304" pitchFamily="18" charset="0"/>
              </a:rPr>
              <a:t>success</a:t>
            </a:r>
            <a:endParaRPr lang="en-US" sz="2600" b="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4655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1000"/>
                                        <p:tgtEl>
                                          <p:spTgt spid="5">
                                            <p:txEl>
                                              <p:pRg st="3" end="3"/>
                                            </p:txEl>
                                          </p:spTgt>
                                        </p:tgtEl>
                                      </p:cBhvr>
                                    </p:animEffect>
                                    <p:anim calcmode="lin" valueType="num">
                                      <p:cBhvr>
                                        <p:cTn id="2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Effect transition="in" filter="fade">
                                      <p:cBhvr>
                                        <p:cTn id="35" dur="1000"/>
                                        <p:tgtEl>
                                          <p:spTgt spid="5">
                                            <p:txEl>
                                              <p:pRg st="4" end="4"/>
                                            </p:txEl>
                                          </p:spTgt>
                                        </p:tgtEl>
                                      </p:cBhvr>
                                    </p:animEffect>
                                    <p:anim calcmode="lin" valueType="num">
                                      <p:cBhvr>
                                        <p:cTn id="36"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5">
                                            <p:txEl>
                                              <p:pRg st="5" end="5"/>
                                            </p:txEl>
                                          </p:spTgt>
                                        </p:tgtEl>
                                        <p:attrNameLst>
                                          <p:attrName>style.visibility</p:attrName>
                                        </p:attrNameLst>
                                      </p:cBhvr>
                                      <p:to>
                                        <p:strVal val="visible"/>
                                      </p:to>
                                    </p:set>
                                    <p:animEffect transition="in" filter="fade">
                                      <p:cBhvr>
                                        <p:cTn id="42" dur="1000"/>
                                        <p:tgtEl>
                                          <p:spTgt spid="5">
                                            <p:txEl>
                                              <p:pRg st="5" end="5"/>
                                            </p:txEl>
                                          </p:spTgt>
                                        </p:tgtEl>
                                      </p:cBhvr>
                                    </p:animEffect>
                                    <p:anim calcmode="lin" valueType="num">
                                      <p:cBhvr>
                                        <p:cTn id="43"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a:t>Advantages (importance) ethics</a:t>
            </a:r>
            <a:endParaRPr lang="en-US" i="1" dirty="0"/>
          </a:p>
        </p:txBody>
      </p:sp>
      <p:sp>
        <p:nvSpPr>
          <p:cNvPr id="4" name="Slide Number Placeholder 3"/>
          <p:cNvSpPr>
            <a:spLocks noGrp="1"/>
          </p:cNvSpPr>
          <p:nvPr>
            <p:ph type="sldNum" sz="quarter" idx="4"/>
          </p:nvPr>
        </p:nvSpPr>
        <p:spPr/>
        <p:txBody>
          <a:bodyPr/>
          <a:lstStyle/>
          <a:p>
            <a:fld id="{B6F15528-21DE-4FAA-801E-634DDDAF4B2B}" type="slidenum">
              <a:rPr lang="en-US" smtClean="0"/>
              <a:t>11</a:t>
            </a:fld>
            <a:endParaRPr lang="en-US" dirty="0"/>
          </a:p>
        </p:txBody>
      </p:sp>
      <p:sp>
        <p:nvSpPr>
          <p:cNvPr id="5" name="Content Placeholder 4"/>
          <p:cNvSpPr>
            <a:spLocks noGrp="1"/>
          </p:cNvSpPr>
          <p:nvPr>
            <p:ph idx="1"/>
          </p:nvPr>
        </p:nvSpPr>
        <p:spPr>
          <a:xfrm>
            <a:off x="35256" y="685800"/>
            <a:ext cx="9032544" cy="5611504"/>
          </a:xfrm>
        </p:spPr>
        <p:txBody>
          <a:bodyPr>
            <a:normAutofit fontScale="62500" lnSpcReduction="20000"/>
          </a:bodyPr>
          <a:lstStyle/>
          <a:p>
            <a:pPr marL="160020" indent="0" algn="just">
              <a:lnSpc>
                <a:spcPct val="150000"/>
              </a:lnSpc>
              <a:buClrTx/>
              <a:buNone/>
            </a:pPr>
            <a:r>
              <a:rPr lang="en-US" sz="2900" dirty="0" smtClean="0">
                <a:solidFill>
                  <a:srgbClr val="000000"/>
                </a:solidFill>
                <a:latin typeface="Times New Roman" panose="02020603050405020304" pitchFamily="18" charset="0"/>
                <a:cs typeface="Times New Roman" panose="02020603050405020304" pitchFamily="18" charset="0"/>
              </a:rPr>
              <a:t>1</a:t>
            </a:r>
            <a:r>
              <a:rPr lang="en-US" sz="2900" dirty="0">
                <a:solidFill>
                  <a:srgbClr val="000000"/>
                </a:solidFill>
                <a:latin typeface="Times New Roman" panose="02020603050405020304" pitchFamily="18" charset="0"/>
                <a:cs typeface="Times New Roman" panose="02020603050405020304" pitchFamily="18" charset="0"/>
              </a:rPr>
              <a:t>.	Satisfying Basic Human Needs: : </a:t>
            </a:r>
            <a:endParaRPr lang="en-US" sz="2900" dirty="0" smtClean="0">
              <a:solidFill>
                <a:srgbClr val="000000"/>
              </a:solidFill>
              <a:latin typeface="Times New Roman" panose="02020603050405020304" pitchFamily="18" charset="0"/>
              <a:cs typeface="Times New Roman" panose="02020603050405020304" pitchFamily="18" charset="0"/>
            </a:endParaRPr>
          </a:p>
          <a:p>
            <a:pPr marL="617220" indent="-457200" algn="just">
              <a:lnSpc>
                <a:spcPct val="150000"/>
              </a:lnSpc>
              <a:buClrTx/>
            </a:pPr>
            <a:r>
              <a:rPr lang="en-US" sz="2600" b="0" dirty="0">
                <a:solidFill>
                  <a:srgbClr val="000000"/>
                </a:solidFill>
                <a:latin typeface="Times New Roman" panose="02020603050405020304" pitchFamily="18" charset="0"/>
                <a:cs typeface="Times New Roman" panose="02020603050405020304" pitchFamily="18" charset="0"/>
              </a:rPr>
              <a:t>Being fair, honest and ethical is one the basic human </a:t>
            </a:r>
            <a:r>
              <a:rPr lang="en-US" sz="2600" b="0" dirty="0" smtClean="0">
                <a:solidFill>
                  <a:srgbClr val="000000"/>
                </a:solidFill>
                <a:latin typeface="Times New Roman" panose="02020603050405020304" pitchFamily="18" charset="0"/>
                <a:cs typeface="Times New Roman" panose="02020603050405020304" pitchFamily="18" charset="0"/>
              </a:rPr>
              <a:t>needs.</a:t>
            </a:r>
          </a:p>
          <a:p>
            <a:pPr marL="617220" indent="-457200" algn="just">
              <a:lnSpc>
                <a:spcPct val="150000"/>
              </a:lnSpc>
              <a:buClrTx/>
            </a:pPr>
            <a:r>
              <a:rPr lang="en-US" sz="2600" b="0" dirty="0" smtClean="0">
                <a:solidFill>
                  <a:srgbClr val="000000"/>
                </a:solidFill>
                <a:latin typeface="Times New Roman" panose="02020603050405020304" pitchFamily="18" charset="0"/>
                <a:cs typeface="Times New Roman" panose="02020603050405020304" pitchFamily="18" charset="0"/>
              </a:rPr>
              <a:t>Every </a:t>
            </a:r>
            <a:r>
              <a:rPr lang="en-US" sz="2600" b="0" dirty="0">
                <a:solidFill>
                  <a:srgbClr val="000000"/>
                </a:solidFill>
                <a:latin typeface="Times New Roman" panose="02020603050405020304" pitchFamily="18" charset="0"/>
                <a:cs typeface="Times New Roman" panose="02020603050405020304" pitchFamily="18" charset="0"/>
              </a:rPr>
              <a:t>employee desires to be such himself and to work for an organization that is fair and ethical in its practices</a:t>
            </a:r>
            <a:r>
              <a:rPr lang="en-US" sz="2600" b="0" dirty="0" smtClean="0">
                <a:solidFill>
                  <a:srgbClr val="000000"/>
                </a:solidFill>
                <a:latin typeface="Times New Roman" panose="02020603050405020304" pitchFamily="18" charset="0"/>
                <a:cs typeface="Times New Roman" panose="02020603050405020304" pitchFamily="18" charset="0"/>
              </a:rPr>
              <a:t>.</a:t>
            </a:r>
          </a:p>
          <a:p>
            <a:pPr marL="674370" indent="-514350" algn="just">
              <a:lnSpc>
                <a:spcPct val="150000"/>
              </a:lnSpc>
              <a:buClrTx/>
              <a:buAutoNum type="arabicPeriod" startAt="2"/>
            </a:pPr>
            <a:r>
              <a:rPr lang="en-US" sz="2600" dirty="0" smtClean="0">
                <a:solidFill>
                  <a:srgbClr val="000000"/>
                </a:solidFill>
                <a:latin typeface="Times New Roman" panose="02020603050405020304" pitchFamily="18" charset="0"/>
                <a:cs typeface="Times New Roman" panose="02020603050405020304" pitchFamily="18" charset="0"/>
              </a:rPr>
              <a:t>Creating </a:t>
            </a:r>
            <a:r>
              <a:rPr lang="en-US" sz="2600" dirty="0">
                <a:solidFill>
                  <a:srgbClr val="000000"/>
                </a:solidFill>
                <a:latin typeface="Times New Roman" panose="02020603050405020304" pitchFamily="18" charset="0"/>
                <a:cs typeface="Times New Roman" panose="02020603050405020304" pitchFamily="18" charset="0"/>
              </a:rPr>
              <a:t>Credibility: </a:t>
            </a:r>
            <a:endParaRPr lang="en-US" sz="2600" dirty="0" smtClean="0">
              <a:solidFill>
                <a:srgbClr val="000000"/>
              </a:solidFill>
              <a:latin typeface="Times New Roman" panose="02020603050405020304" pitchFamily="18" charset="0"/>
              <a:cs typeface="Times New Roman" panose="02020603050405020304" pitchFamily="18" charset="0"/>
            </a:endParaRPr>
          </a:p>
          <a:p>
            <a:pPr marL="674370" indent="-514350" algn="just">
              <a:lnSpc>
                <a:spcPct val="150000"/>
              </a:lnSpc>
              <a:buClrTx/>
            </a:pPr>
            <a:r>
              <a:rPr lang="en-US" sz="2600" b="0" dirty="0" smtClean="0">
                <a:solidFill>
                  <a:srgbClr val="000000"/>
                </a:solidFill>
                <a:latin typeface="Times New Roman" panose="02020603050405020304" pitchFamily="18" charset="0"/>
                <a:cs typeface="Times New Roman" panose="02020603050405020304" pitchFamily="18" charset="0"/>
              </a:rPr>
              <a:t>An </a:t>
            </a:r>
            <a:r>
              <a:rPr lang="en-US" sz="2600" b="0" dirty="0">
                <a:solidFill>
                  <a:srgbClr val="000000"/>
                </a:solidFill>
                <a:latin typeface="Times New Roman" panose="02020603050405020304" pitchFamily="18" charset="0"/>
                <a:cs typeface="Times New Roman" panose="02020603050405020304" pitchFamily="18" charset="0"/>
              </a:rPr>
              <a:t>organization that is believed to be driven by moral values is respected in the society even by those who may have no information about the working and the businesses or an organization. </a:t>
            </a:r>
            <a:endParaRPr lang="en-US" sz="2600" b="0" dirty="0" smtClean="0">
              <a:solidFill>
                <a:srgbClr val="000000"/>
              </a:solidFill>
              <a:latin typeface="Times New Roman" panose="02020603050405020304" pitchFamily="18" charset="0"/>
              <a:cs typeface="Times New Roman" panose="02020603050405020304" pitchFamily="18" charset="0"/>
            </a:endParaRPr>
          </a:p>
          <a:p>
            <a:pPr marL="674370" indent="-514350" algn="just">
              <a:lnSpc>
                <a:spcPct val="150000"/>
              </a:lnSpc>
              <a:buClrTx/>
            </a:pPr>
            <a:r>
              <a:rPr lang="en-US" sz="2600" b="0" dirty="0" smtClean="0">
                <a:solidFill>
                  <a:srgbClr val="000000"/>
                </a:solidFill>
                <a:latin typeface="Times New Roman" panose="02020603050405020304" pitchFamily="18" charset="0"/>
                <a:cs typeface="Times New Roman" panose="02020603050405020304" pitchFamily="18" charset="0"/>
              </a:rPr>
              <a:t>Infosys</a:t>
            </a:r>
            <a:r>
              <a:rPr lang="en-US" sz="2600" b="0" dirty="0">
                <a:solidFill>
                  <a:srgbClr val="000000"/>
                </a:solidFill>
                <a:latin typeface="Times New Roman" panose="02020603050405020304" pitchFamily="18" charset="0"/>
                <a:cs typeface="Times New Roman" panose="02020603050405020304" pitchFamily="18" charset="0"/>
              </a:rPr>
              <a:t>, for example is perceived as an organization for good corporate governance and social responsibility initiatives. </a:t>
            </a:r>
            <a:endParaRPr lang="en-US" sz="2600" b="0" dirty="0" smtClean="0">
              <a:solidFill>
                <a:srgbClr val="000000"/>
              </a:solidFill>
              <a:latin typeface="Times New Roman" panose="02020603050405020304" pitchFamily="18" charset="0"/>
              <a:cs typeface="Times New Roman" panose="02020603050405020304" pitchFamily="18" charset="0"/>
            </a:endParaRPr>
          </a:p>
          <a:p>
            <a:pPr marL="674370" indent="-514350" algn="just">
              <a:lnSpc>
                <a:spcPct val="150000"/>
              </a:lnSpc>
              <a:buClrTx/>
            </a:pPr>
            <a:r>
              <a:rPr lang="en-US" sz="2600" b="0" dirty="0" smtClean="0">
                <a:solidFill>
                  <a:srgbClr val="000000"/>
                </a:solidFill>
                <a:latin typeface="Times New Roman" panose="02020603050405020304" pitchFamily="18" charset="0"/>
                <a:cs typeface="Times New Roman" panose="02020603050405020304" pitchFamily="18" charset="0"/>
              </a:rPr>
              <a:t>This </a:t>
            </a:r>
            <a:r>
              <a:rPr lang="en-US" sz="2600" b="0" dirty="0">
                <a:solidFill>
                  <a:srgbClr val="000000"/>
                </a:solidFill>
                <a:latin typeface="Times New Roman" panose="02020603050405020304" pitchFamily="18" charset="0"/>
                <a:cs typeface="Times New Roman" panose="02020603050405020304" pitchFamily="18" charset="0"/>
              </a:rPr>
              <a:t>perception is held far and wide even by those who do not even know what business the organization is into.</a:t>
            </a:r>
            <a:endParaRPr lang="en-US" sz="2600" b="0" dirty="0">
              <a:solidFill>
                <a:srgbClr val="000000"/>
              </a:solidFill>
              <a:latin typeface="Times New Roman" panose="02020603050405020304" pitchFamily="18" charset="0"/>
              <a:cs typeface="Times New Roman" panose="02020603050405020304" pitchFamily="18" charset="0"/>
            </a:endParaRPr>
          </a:p>
          <a:p>
            <a:pPr marL="617220" indent="-457200" algn="just">
              <a:lnSpc>
                <a:spcPct val="150000"/>
              </a:lnSpc>
              <a:buClrTx/>
            </a:pPr>
            <a:endParaRPr lang="en-US" sz="2600" b="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47133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a:t>Advantages (importance) ethics</a:t>
            </a:r>
            <a:endParaRPr lang="en-US" i="1" dirty="0"/>
          </a:p>
        </p:txBody>
      </p:sp>
      <p:sp>
        <p:nvSpPr>
          <p:cNvPr id="4" name="Slide Number Placeholder 3"/>
          <p:cNvSpPr>
            <a:spLocks noGrp="1"/>
          </p:cNvSpPr>
          <p:nvPr>
            <p:ph type="sldNum" sz="quarter" idx="4"/>
          </p:nvPr>
        </p:nvSpPr>
        <p:spPr/>
        <p:txBody>
          <a:bodyPr/>
          <a:lstStyle/>
          <a:p>
            <a:fld id="{B6F15528-21DE-4FAA-801E-634DDDAF4B2B}" type="slidenum">
              <a:rPr lang="en-US" smtClean="0"/>
              <a:t>12</a:t>
            </a:fld>
            <a:endParaRPr lang="en-US" dirty="0"/>
          </a:p>
        </p:txBody>
      </p:sp>
      <p:sp>
        <p:nvSpPr>
          <p:cNvPr id="5" name="Content Placeholder 4"/>
          <p:cNvSpPr>
            <a:spLocks noGrp="1"/>
          </p:cNvSpPr>
          <p:nvPr>
            <p:ph idx="1"/>
          </p:nvPr>
        </p:nvSpPr>
        <p:spPr>
          <a:xfrm>
            <a:off x="35256" y="685800"/>
            <a:ext cx="9032544" cy="5611504"/>
          </a:xfrm>
        </p:spPr>
        <p:txBody>
          <a:bodyPr>
            <a:normAutofit fontScale="62500" lnSpcReduction="20000"/>
          </a:bodyPr>
          <a:lstStyle/>
          <a:p>
            <a:pPr marL="160020" indent="0" algn="just">
              <a:lnSpc>
                <a:spcPct val="150000"/>
              </a:lnSpc>
              <a:buClrTx/>
              <a:buNone/>
            </a:pPr>
            <a:r>
              <a:rPr lang="en-US" sz="2900" dirty="0" smtClean="0">
                <a:solidFill>
                  <a:srgbClr val="000000"/>
                </a:solidFill>
                <a:latin typeface="Times New Roman" panose="02020603050405020304" pitchFamily="18" charset="0"/>
                <a:cs typeface="Times New Roman" panose="02020603050405020304" pitchFamily="18" charset="0"/>
              </a:rPr>
              <a:t>3</a:t>
            </a:r>
            <a:r>
              <a:rPr lang="en-US" sz="2900" dirty="0">
                <a:solidFill>
                  <a:srgbClr val="000000"/>
                </a:solidFill>
                <a:latin typeface="Times New Roman" panose="02020603050405020304" pitchFamily="18" charset="0"/>
                <a:cs typeface="Times New Roman" panose="02020603050405020304" pitchFamily="18" charset="0"/>
              </a:rPr>
              <a:t>.	Uniting People and Leadership: </a:t>
            </a:r>
            <a:endParaRPr lang="en-US" sz="2900" dirty="0" smtClean="0">
              <a:solidFill>
                <a:srgbClr val="000000"/>
              </a:solidFill>
              <a:latin typeface="Times New Roman" panose="02020603050405020304" pitchFamily="18" charset="0"/>
              <a:cs typeface="Times New Roman" panose="02020603050405020304" pitchFamily="18" charset="0"/>
            </a:endParaRPr>
          </a:p>
          <a:p>
            <a:pPr marL="617220" indent="-457200" algn="just">
              <a:lnSpc>
                <a:spcPct val="150000"/>
              </a:lnSpc>
              <a:buClrTx/>
            </a:pPr>
            <a:r>
              <a:rPr lang="en-US" sz="2600" b="0" dirty="0">
                <a:solidFill>
                  <a:srgbClr val="000000"/>
                </a:solidFill>
                <a:latin typeface="Times New Roman" panose="02020603050405020304" pitchFamily="18" charset="0"/>
                <a:cs typeface="Times New Roman" panose="02020603050405020304" pitchFamily="18" charset="0"/>
              </a:rPr>
              <a:t>An organization driven by values is revered by its employees also. </a:t>
            </a:r>
            <a:endParaRPr lang="en-US" sz="2600" b="0" dirty="0" smtClean="0">
              <a:solidFill>
                <a:srgbClr val="000000"/>
              </a:solidFill>
              <a:latin typeface="Times New Roman" panose="02020603050405020304" pitchFamily="18" charset="0"/>
              <a:cs typeface="Times New Roman" panose="02020603050405020304" pitchFamily="18" charset="0"/>
            </a:endParaRPr>
          </a:p>
          <a:p>
            <a:pPr marL="617220" indent="-457200" algn="just">
              <a:lnSpc>
                <a:spcPct val="150000"/>
              </a:lnSpc>
              <a:buClrTx/>
            </a:pPr>
            <a:r>
              <a:rPr lang="en-US" sz="2600" b="0" dirty="0" smtClean="0">
                <a:solidFill>
                  <a:srgbClr val="000000"/>
                </a:solidFill>
                <a:latin typeface="Times New Roman" panose="02020603050405020304" pitchFamily="18" charset="0"/>
                <a:cs typeface="Times New Roman" panose="02020603050405020304" pitchFamily="18" charset="0"/>
              </a:rPr>
              <a:t>They </a:t>
            </a:r>
            <a:r>
              <a:rPr lang="en-US" sz="2600" b="0" dirty="0">
                <a:solidFill>
                  <a:srgbClr val="000000"/>
                </a:solidFill>
                <a:latin typeface="Times New Roman" panose="02020603050405020304" pitchFamily="18" charset="0"/>
                <a:cs typeface="Times New Roman" panose="02020603050405020304" pitchFamily="18" charset="0"/>
              </a:rPr>
              <a:t>are the common thread that brings the employees and the decision makers on a common platform. </a:t>
            </a:r>
            <a:endParaRPr lang="en-US" sz="2600" b="0" dirty="0" smtClean="0">
              <a:solidFill>
                <a:srgbClr val="000000"/>
              </a:solidFill>
              <a:latin typeface="Times New Roman" panose="02020603050405020304" pitchFamily="18" charset="0"/>
              <a:cs typeface="Times New Roman" panose="02020603050405020304" pitchFamily="18" charset="0"/>
            </a:endParaRPr>
          </a:p>
          <a:p>
            <a:pPr marL="617220" indent="-457200" algn="just">
              <a:lnSpc>
                <a:spcPct val="150000"/>
              </a:lnSpc>
              <a:buClrTx/>
            </a:pPr>
            <a:r>
              <a:rPr lang="en-US" sz="2600" b="0" dirty="0" smtClean="0">
                <a:solidFill>
                  <a:srgbClr val="000000"/>
                </a:solidFill>
                <a:latin typeface="Times New Roman" panose="02020603050405020304" pitchFamily="18" charset="0"/>
                <a:cs typeface="Times New Roman" panose="02020603050405020304" pitchFamily="18" charset="0"/>
              </a:rPr>
              <a:t>This </a:t>
            </a:r>
            <a:r>
              <a:rPr lang="en-US" sz="2600" b="0" dirty="0">
                <a:solidFill>
                  <a:srgbClr val="000000"/>
                </a:solidFill>
                <a:latin typeface="Times New Roman" panose="02020603050405020304" pitchFamily="18" charset="0"/>
                <a:cs typeface="Times New Roman" panose="02020603050405020304" pitchFamily="18" charset="0"/>
              </a:rPr>
              <a:t>goes a long way in aligning behaviors within the organization towards achievement of one common goal or mission</a:t>
            </a:r>
            <a:r>
              <a:rPr lang="en-US" sz="2600" b="0" dirty="0" smtClean="0">
                <a:solidFill>
                  <a:srgbClr val="000000"/>
                </a:solidFill>
                <a:latin typeface="Times New Roman" panose="02020603050405020304" pitchFamily="18" charset="0"/>
                <a:cs typeface="Times New Roman" panose="02020603050405020304" pitchFamily="18" charset="0"/>
              </a:rPr>
              <a:t>..</a:t>
            </a:r>
          </a:p>
          <a:p>
            <a:pPr marL="160020" indent="0" algn="just">
              <a:lnSpc>
                <a:spcPct val="150000"/>
              </a:lnSpc>
              <a:buClrTx/>
              <a:buNone/>
            </a:pPr>
            <a:r>
              <a:rPr lang="en-US" sz="2600" dirty="0" smtClean="0">
                <a:solidFill>
                  <a:srgbClr val="000000"/>
                </a:solidFill>
                <a:latin typeface="Times New Roman" panose="02020603050405020304" pitchFamily="18" charset="0"/>
                <a:cs typeface="Times New Roman" panose="02020603050405020304" pitchFamily="18" charset="0"/>
              </a:rPr>
              <a:t>4.	Improving Decision Making: : </a:t>
            </a:r>
          </a:p>
          <a:p>
            <a:pPr marL="674370" indent="-514350" algn="just">
              <a:lnSpc>
                <a:spcPct val="150000"/>
              </a:lnSpc>
              <a:buClrTx/>
            </a:pPr>
            <a:r>
              <a:rPr lang="en-US" sz="2600" b="0" dirty="0">
                <a:solidFill>
                  <a:srgbClr val="000000"/>
                </a:solidFill>
                <a:latin typeface="Times New Roman" panose="02020603050405020304" pitchFamily="18" charset="0"/>
                <a:cs typeface="Times New Roman" panose="02020603050405020304" pitchFamily="18" charset="0"/>
              </a:rPr>
              <a:t>A man’s destiny is the sums total of all the decisions that he/she takes in course of his life. The same holds true for organizations. </a:t>
            </a:r>
            <a:endParaRPr lang="en-US" sz="2600" b="0" dirty="0" smtClean="0">
              <a:solidFill>
                <a:srgbClr val="000000"/>
              </a:solidFill>
              <a:latin typeface="Times New Roman" panose="02020603050405020304" pitchFamily="18" charset="0"/>
              <a:cs typeface="Times New Roman" panose="02020603050405020304" pitchFamily="18" charset="0"/>
            </a:endParaRPr>
          </a:p>
          <a:p>
            <a:pPr marL="674370" indent="-514350" algn="just">
              <a:lnSpc>
                <a:spcPct val="150000"/>
              </a:lnSpc>
              <a:buClrTx/>
            </a:pPr>
            <a:r>
              <a:rPr lang="en-US" sz="2600" b="0" dirty="0" smtClean="0">
                <a:solidFill>
                  <a:srgbClr val="000000"/>
                </a:solidFill>
                <a:latin typeface="Times New Roman" panose="02020603050405020304" pitchFamily="18" charset="0"/>
                <a:cs typeface="Times New Roman" panose="02020603050405020304" pitchFamily="18" charset="0"/>
              </a:rPr>
              <a:t>Decisions </a:t>
            </a:r>
            <a:r>
              <a:rPr lang="en-US" sz="2600" b="0" dirty="0">
                <a:solidFill>
                  <a:srgbClr val="000000"/>
                </a:solidFill>
                <a:latin typeface="Times New Roman" panose="02020603050405020304" pitchFamily="18" charset="0"/>
                <a:cs typeface="Times New Roman" panose="02020603050405020304" pitchFamily="18" charset="0"/>
              </a:rPr>
              <a:t>are driven by values. </a:t>
            </a:r>
            <a:endParaRPr lang="en-US" sz="2600" b="0" dirty="0" smtClean="0">
              <a:solidFill>
                <a:srgbClr val="000000"/>
              </a:solidFill>
              <a:latin typeface="Times New Roman" panose="02020603050405020304" pitchFamily="18" charset="0"/>
              <a:cs typeface="Times New Roman" panose="02020603050405020304" pitchFamily="18" charset="0"/>
            </a:endParaRPr>
          </a:p>
          <a:p>
            <a:pPr marL="674370" indent="-514350" algn="just">
              <a:lnSpc>
                <a:spcPct val="150000"/>
              </a:lnSpc>
              <a:buClrTx/>
            </a:pPr>
            <a:r>
              <a:rPr lang="en-US" sz="2600" b="0" dirty="0" smtClean="0">
                <a:solidFill>
                  <a:srgbClr val="000000"/>
                </a:solidFill>
                <a:latin typeface="Times New Roman" panose="02020603050405020304" pitchFamily="18" charset="0"/>
                <a:cs typeface="Times New Roman" panose="02020603050405020304" pitchFamily="18" charset="0"/>
              </a:rPr>
              <a:t>For </a:t>
            </a:r>
            <a:r>
              <a:rPr lang="en-US" sz="2600" b="0" dirty="0">
                <a:solidFill>
                  <a:srgbClr val="000000"/>
                </a:solidFill>
                <a:latin typeface="Times New Roman" panose="02020603050405020304" pitchFamily="18" charset="0"/>
                <a:cs typeface="Times New Roman" panose="02020603050405020304" pitchFamily="18" charset="0"/>
              </a:rPr>
              <a:t>example an organization that does not value competition will be </a:t>
            </a:r>
            <a:r>
              <a:rPr lang="en-US" sz="2600" b="0" dirty="0" err="1">
                <a:solidFill>
                  <a:srgbClr val="000000"/>
                </a:solidFill>
                <a:latin typeface="Times New Roman" panose="02020603050405020304" pitchFamily="18" charset="0"/>
                <a:cs typeface="Times New Roman" panose="02020603050405020304" pitchFamily="18" charset="0"/>
              </a:rPr>
              <a:t>fierced</a:t>
            </a:r>
            <a:r>
              <a:rPr lang="en-US" sz="2600" b="0" dirty="0">
                <a:solidFill>
                  <a:srgbClr val="000000"/>
                </a:solidFill>
                <a:latin typeface="Times New Roman" panose="02020603050405020304" pitchFamily="18" charset="0"/>
                <a:cs typeface="Times New Roman" panose="02020603050405020304" pitchFamily="18" charset="0"/>
              </a:rPr>
              <a:t> in its operations aiming to wipe out its competitors and establish a monopoly in the market.</a:t>
            </a:r>
            <a:endParaRPr lang="en-US" sz="2600" b="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81027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a:t>Advantages (importance) ethics</a:t>
            </a:r>
            <a:endParaRPr lang="en-US" i="1" dirty="0"/>
          </a:p>
        </p:txBody>
      </p:sp>
      <p:sp>
        <p:nvSpPr>
          <p:cNvPr id="4" name="Slide Number Placeholder 3"/>
          <p:cNvSpPr>
            <a:spLocks noGrp="1"/>
          </p:cNvSpPr>
          <p:nvPr>
            <p:ph type="sldNum" sz="quarter" idx="4"/>
          </p:nvPr>
        </p:nvSpPr>
        <p:spPr/>
        <p:txBody>
          <a:bodyPr/>
          <a:lstStyle/>
          <a:p>
            <a:fld id="{B6F15528-21DE-4FAA-801E-634DDDAF4B2B}" type="slidenum">
              <a:rPr lang="en-US" smtClean="0"/>
              <a:t>13</a:t>
            </a:fld>
            <a:endParaRPr lang="en-US" dirty="0"/>
          </a:p>
        </p:txBody>
      </p:sp>
      <p:sp>
        <p:nvSpPr>
          <p:cNvPr id="5" name="Content Placeholder 4"/>
          <p:cNvSpPr>
            <a:spLocks noGrp="1"/>
          </p:cNvSpPr>
          <p:nvPr>
            <p:ph idx="1"/>
          </p:nvPr>
        </p:nvSpPr>
        <p:spPr>
          <a:xfrm>
            <a:off x="35256" y="685800"/>
            <a:ext cx="9032544" cy="5611504"/>
          </a:xfrm>
        </p:spPr>
        <p:txBody>
          <a:bodyPr>
            <a:normAutofit fontScale="55000" lnSpcReduction="20000"/>
          </a:bodyPr>
          <a:lstStyle/>
          <a:p>
            <a:pPr marL="160020" indent="0" algn="just">
              <a:lnSpc>
                <a:spcPct val="150000"/>
              </a:lnSpc>
              <a:buClrTx/>
              <a:buNone/>
            </a:pPr>
            <a:r>
              <a:rPr lang="en-US" sz="2900" dirty="0" smtClean="0">
                <a:solidFill>
                  <a:srgbClr val="000000"/>
                </a:solidFill>
                <a:latin typeface="Times New Roman" panose="02020603050405020304" pitchFamily="18" charset="0"/>
                <a:cs typeface="Times New Roman" panose="02020603050405020304" pitchFamily="18" charset="0"/>
              </a:rPr>
              <a:t>5</a:t>
            </a:r>
            <a:r>
              <a:rPr lang="en-US" sz="2900" dirty="0">
                <a:solidFill>
                  <a:srgbClr val="000000"/>
                </a:solidFill>
                <a:latin typeface="Times New Roman" panose="02020603050405020304" pitchFamily="18" charset="0"/>
                <a:cs typeface="Times New Roman" panose="02020603050405020304" pitchFamily="18" charset="0"/>
              </a:rPr>
              <a:t>.	Long Term Gains: </a:t>
            </a:r>
            <a:endParaRPr lang="en-US" sz="2900" dirty="0" smtClean="0">
              <a:solidFill>
                <a:srgbClr val="000000"/>
              </a:solidFill>
              <a:latin typeface="Times New Roman" panose="02020603050405020304" pitchFamily="18" charset="0"/>
              <a:cs typeface="Times New Roman" panose="02020603050405020304" pitchFamily="18" charset="0"/>
            </a:endParaRPr>
          </a:p>
          <a:p>
            <a:pPr marL="617220" indent="-457200" algn="just">
              <a:lnSpc>
                <a:spcPct val="150000"/>
              </a:lnSpc>
              <a:buClrTx/>
            </a:pPr>
            <a:r>
              <a:rPr lang="en-US" sz="2600" b="0" dirty="0">
                <a:solidFill>
                  <a:srgbClr val="000000"/>
                </a:solidFill>
                <a:latin typeface="Times New Roman" panose="02020603050405020304" pitchFamily="18" charset="0"/>
                <a:cs typeface="Times New Roman" panose="02020603050405020304" pitchFamily="18" charset="0"/>
              </a:rPr>
              <a:t>: Organizations guided by ethics and values are profitable in the long run, though in the short run they may seem to lose money. </a:t>
            </a:r>
            <a:endParaRPr lang="en-US" sz="2600" b="0" dirty="0" smtClean="0">
              <a:solidFill>
                <a:srgbClr val="000000"/>
              </a:solidFill>
              <a:latin typeface="Times New Roman" panose="02020603050405020304" pitchFamily="18" charset="0"/>
              <a:cs typeface="Times New Roman" panose="02020603050405020304" pitchFamily="18" charset="0"/>
            </a:endParaRPr>
          </a:p>
          <a:p>
            <a:pPr marL="617220" indent="-457200" algn="just">
              <a:lnSpc>
                <a:spcPct val="150000"/>
              </a:lnSpc>
              <a:buClrTx/>
            </a:pPr>
            <a:r>
              <a:rPr lang="en-US" sz="2600" b="0" dirty="0" smtClean="0">
                <a:solidFill>
                  <a:srgbClr val="000000"/>
                </a:solidFill>
                <a:latin typeface="Times New Roman" panose="02020603050405020304" pitchFamily="18" charset="0"/>
                <a:cs typeface="Times New Roman" panose="02020603050405020304" pitchFamily="18" charset="0"/>
              </a:rPr>
              <a:t>Tata </a:t>
            </a:r>
            <a:r>
              <a:rPr lang="en-US" sz="2600" b="0" dirty="0">
                <a:solidFill>
                  <a:srgbClr val="000000"/>
                </a:solidFill>
                <a:latin typeface="Times New Roman" panose="02020603050405020304" pitchFamily="18" charset="0"/>
                <a:cs typeface="Times New Roman" panose="02020603050405020304" pitchFamily="18" charset="0"/>
              </a:rPr>
              <a:t>group, one of the largest business conglomerates in India was seen on the verge of decline at the beginning of 1990’s, which soon turned out to be otherwise. </a:t>
            </a:r>
            <a:endParaRPr lang="en-US" sz="2600" b="0" dirty="0" smtClean="0">
              <a:solidFill>
                <a:srgbClr val="000000"/>
              </a:solidFill>
              <a:latin typeface="Times New Roman" panose="02020603050405020304" pitchFamily="18" charset="0"/>
              <a:cs typeface="Times New Roman" panose="02020603050405020304" pitchFamily="18" charset="0"/>
            </a:endParaRPr>
          </a:p>
          <a:p>
            <a:pPr marL="617220" indent="-457200" algn="just">
              <a:lnSpc>
                <a:spcPct val="150000"/>
              </a:lnSpc>
              <a:buClrTx/>
            </a:pPr>
            <a:r>
              <a:rPr lang="en-US" sz="2600" b="0" dirty="0" smtClean="0">
                <a:solidFill>
                  <a:srgbClr val="000000"/>
                </a:solidFill>
                <a:latin typeface="Times New Roman" panose="02020603050405020304" pitchFamily="18" charset="0"/>
                <a:cs typeface="Times New Roman" panose="02020603050405020304" pitchFamily="18" charset="0"/>
              </a:rPr>
              <a:t>The </a:t>
            </a:r>
            <a:r>
              <a:rPr lang="en-US" sz="2600" b="0" dirty="0">
                <a:solidFill>
                  <a:srgbClr val="000000"/>
                </a:solidFill>
                <a:latin typeface="Times New Roman" panose="02020603050405020304" pitchFamily="18" charset="0"/>
                <a:cs typeface="Times New Roman" panose="02020603050405020304" pitchFamily="18" charset="0"/>
              </a:rPr>
              <a:t>same company’s </a:t>
            </a:r>
            <a:r>
              <a:rPr lang="en-US" sz="2600" b="0" dirty="0" smtClean="0">
                <a:solidFill>
                  <a:srgbClr val="000000"/>
                </a:solidFill>
                <a:latin typeface="Times New Roman" panose="02020603050405020304" pitchFamily="18" charset="0"/>
                <a:cs typeface="Times New Roman" panose="02020603050405020304" pitchFamily="18" charset="0"/>
              </a:rPr>
              <a:t>Tata NANO </a:t>
            </a:r>
            <a:r>
              <a:rPr lang="en-US" sz="2600" b="0" dirty="0">
                <a:solidFill>
                  <a:srgbClr val="000000"/>
                </a:solidFill>
                <a:latin typeface="Times New Roman" panose="02020603050405020304" pitchFamily="18" charset="0"/>
                <a:cs typeface="Times New Roman" panose="02020603050405020304" pitchFamily="18" charset="0"/>
              </a:rPr>
              <a:t>car was predicted as a failure, and failed to do well but the same is picking up fast now</a:t>
            </a:r>
            <a:r>
              <a:rPr lang="en-US" sz="2600" b="0" dirty="0" smtClean="0">
                <a:solidFill>
                  <a:srgbClr val="000000"/>
                </a:solidFill>
                <a:latin typeface="Times New Roman" panose="02020603050405020304" pitchFamily="18" charset="0"/>
                <a:cs typeface="Times New Roman" panose="02020603050405020304" pitchFamily="18" charset="0"/>
              </a:rPr>
              <a:t>...</a:t>
            </a:r>
          </a:p>
          <a:p>
            <a:pPr marL="160020" indent="0" algn="just">
              <a:lnSpc>
                <a:spcPct val="150000"/>
              </a:lnSpc>
              <a:buClrTx/>
              <a:buNone/>
            </a:pPr>
            <a:r>
              <a:rPr lang="en-US" sz="2600" dirty="0" smtClean="0">
                <a:solidFill>
                  <a:srgbClr val="000000"/>
                </a:solidFill>
                <a:latin typeface="Times New Roman" panose="02020603050405020304" pitchFamily="18" charset="0"/>
                <a:cs typeface="Times New Roman" panose="02020603050405020304" pitchFamily="18" charset="0"/>
              </a:rPr>
              <a:t>6</a:t>
            </a:r>
            <a:r>
              <a:rPr lang="en-US" sz="2600" dirty="0">
                <a:solidFill>
                  <a:srgbClr val="000000"/>
                </a:solidFill>
                <a:latin typeface="Times New Roman" panose="02020603050405020304" pitchFamily="18" charset="0"/>
                <a:cs typeface="Times New Roman" panose="02020603050405020304" pitchFamily="18" charset="0"/>
              </a:rPr>
              <a:t>.	Securing the Society: </a:t>
            </a:r>
            <a:endParaRPr lang="en-US" sz="2600" dirty="0" smtClean="0">
              <a:solidFill>
                <a:srgbClr val="000000"/>
              </a:solidFill>
              <a:latin typeface="Times New Roman" panose="02020603050405020304" pitchFamily="18" charset="0"/>
              <a:cs typeface="Times New Roman" panose="02020603050405020304" pitchFamily="18" charset="0"/>
            </a:endParaRPr>
          </a:p>
          <a:p>
            <a:pPr marL="674370" indent="-514350" algn="just">
              <a:lnSpc>
                <a:spcPct val="150000"/>
              </a:lnSpc>
              <a:buClrTx/>
            </a:pPr>
            <a:r>
              <a:rPr lang="en-US" sz="2600" b="0" dirty="0">
                <a:solidFill>
                  <a:srgbClr val="000000"/>
                </a:solidFill>
                <a:latin typeface="Times New Roman" panose="02020603050405020304" pitchFamily="18" charset="0"/>
                <a:cs typeface="Times New Roman" panose="02020603050405020304" pitchFamily="18" charset="0"/>
              </a:rPr>
              <a:t>Often ethics succeeds law in safeguarding the society. </a:t>
            </a:r>
            <a:endParaRPr lang="en-US" sz="2600" b="0" dirty="0" smtClean="0">
              <a:solidFill>
                <a:srgbClr val="000000"/>
              </a:solidFill>
              <a:latin typeface="Times New Roman" panose="02020603050405020304" pitchFamily="18" charset="0"/>
              <a:cs typeface="Times New Roman" panose="02020603050405020304" pitchFamily="18" charset="0"/>
            </a:endParaRPr>
          </a:p>
          <a:p>
            <a:pPr marL="674370" indent="-514350" algn="just">
              <a:lnSpc>
                <a:spcPct val="150000"/>
              </a:lnSpc>
              <a:buClrTx/>
            </a:pPr>
            <a:r>
              <a:rPr lang="en-US" sz="2600" b="0" dirty="0" smtClean="0">
                <a:solidFill>
                  <a:srgbClr val="000000"/>
                </a:solidFill>
                <a:latin typeface="Times New Roman" panose="02020603050405020304" pitchFamily="18" charset="0"/>
                <a:cs typeface="Times New Roman" panose="02020603050405020304" pitchFamily="18" charset="0"/>
              </a:rPr>
              <a:t>The </a:t>
            </a:r>
            <a:r>
              <a:rPr lang="en-US" sz="2600" b="0" dirty="0">
                <a:solidFill>
                  <a:srgbClr val="000000"/>
                </a:solidFill>
                <a:latin typeface="Times New Roman" panose="02020603050405020304" pitchFamily="18" charset="0"/>
                <a:cs typeface="Times New Roman" panose="02020603050405020304" pitchFamily="18" charset="0"/>
              </a:rPr>
              <a:t>law machinery is often found acting as a mute spectator, unable to save the society and the environment. </a:t>
            </a:r>
            <a:endParaRPr lang="en-US" sz="2600" b="0" dirty="0" smtClean="0">
              <a:solidFill>
                <a:srgbClr val="000000"/>
              </a:solidFill>
              <a:latin typeface="Times New Roman" panose="02020603050405020304" pitchFamily="18" charset="0"/>
              <a:cs typeface="Times New Roman" panose="02020603050405020304" pitchFamily="18" charset="0"/>
            </a:endParaRPr>
          </a:p>
          <a:p>
            <a:pPr marL="674370" indent="-514350" algn="just">
              <a:lnSpc>
                <a:spcPct val="150000"/>
              </a:lnSpc>
              <a:buClrTx/>
            </a:pPr>
            <a:r>
              <a:rPr lang="en-US" sz="2600" b="0" dirty="0" smtClean="0">
                <a:solidFill>
                  <a:srgbClr val="000000"/>
                </a:solidFill>
                <a:latin typeface="Times New Roman" panose="02020603050405020304" pitchFamily="18" charset="0"/>
                <a:cs typeface="Times New Roman" panose="02020603050405020304" pitchFamily="18" charset="0"/>
              </a:rPr>
              <a:t>Technology</a:t>
            </a:r>
            <a:r>
              <a:rPr lang="en-US" sz="2600" b="0" dirty="0">
                <a:solidFill>
                  <a:srgbClr val="000000"/>
                </a:solidFill>
                <a:latin typeface="Times New Roman" panose="02020603050405020304" pitchFamily="18" charset="0"/>
                <a:cs typeface="Times New Roman" panose="02020603050405020304" pitchFamily="18" charset="0"/>
              </a:rPr>
              <a:t>, for example is growing at such a fast pace that the by the time law comes up with a regulation we have a newer technology with new threats replacing the older one. </a:t>
            </a:r>
            <a:endParaRPr lang="en-US" sz="2600" b="0" dirty="0" smtClean="0">
              <a:solidFill>
                <a:srgbClr val="000000"/>
              </a:solidFill>
              <a:latin typeface="Times New Roman" panose="02020603050405020304" pitchFamily="18" charset="0"/>
              <a:cs typeface="Times New Roman" panose="02020603050405020304" pitchFamily="18" charset="0"/>
            </a:endParaRPr>
          </a:p>
          <a:p>
            <a:pPr marL="674370" indent="-514350" algn="just">
              <a:lnSpc>
                <a:spcPct val="150000"/>
              </a:lnSpc>
              <a:buClrTx/>
            </a:pPr>
            <a:r>
              <a:rPr lang="en-US" sz="2600" b="0" dirty="0" smtClean="0">
                <a:solidFill>
                  <a:srgbClr val="000000"/>
                </a:solidFill>
                <a:latin typeface="Times New Roman" panose="02020603050405020304" pitchFamily="18" charset="0"/>
                <a:cs typeface="Times New Roman" panose="02020603050405020304" pitchFamily="18" charset="0"/>
              </a:rPr>
              <a:t>Lawyers </a:t>
            </a:r>
            <a:r>
              <a:rPr lang="en-US" sz="2600" b="0" dirty="0">
                <a:solidFill>
                  <a:srgbClr val="000000"/>
                </a:solidFill>
                <a:latin typeface="Times New Roman" panose="02020603050405020304" pitchFamily="18" charset="0"/>
                <a:cs typeface="Times New Roman" panose="02020603050405020304" pitchFamily="18" charset="0"/>
              </a:rPr>
              <a:t>and public interest litigations may not help a great deal but ethics can..</a:t>
            </a:r>
            <a:endParaRPr lang="en-US" sz="2600" b="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39376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lnSpc>
                <a:spcPct val="150000"/>
              </a:lnSpc>
            </a:pPr>
            <a:r>
              <a:rPr lang="en-US" smtClean="0"/>
              <a:t>Mcgraw.Hill.Software_Project_Management_2nd_Edition</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1" y="594359"/>
            <a:ext cx="2971799" cy="1920242"/>
          </a:xfrm>
        </p:spPr>
        <p:txBody>
          <a:bodyPr>
            <a:normAutofit/>
          </a:bodyPr>
          <a:lstStyle/>
          <a:p>
            <a:r>
              <a:rPr lang="en-US" sz="3200" dirty="0" smtClean="0"/>
              <a:t/>
            </a:r>
            <a:br>
              <a:rPr lang="en-US" sz="3200" dirty="0" smtClean="0"/>
            </a:br>
            <a:endParaRPr lang="en-US" sz="3100" dirty="0">
              <a:cs typeface="Times New Roman" panose="02020603050405020304" pitchFamily="18" charset="0"/>
            </a:endParaRPr>
          </a:p>
        </p:txBody>
      </p:sp>
      <p:sp>
        <p:nvSpPr>
          <p:cNvPr id="3" name="Content Placeholder 2"/>
          <p:cNvSpPr>
            <a:spLocks noGrp="1"/>
          </p:cNvSpPr>
          <p:nvPr>
            <p:ph idx="1"/>
          </p:nvPr>
        </p:nvSpPr>
        <p:spPr>
          <a:xfrm>
            <a:off x="3505200" y="838200"/>
            <a:ext cx="5283522" cy="5791200"/>
          </a:xfrm>
        </p:spPr>
        <p:txBody>
          <a:bodyPr>
            <a:normAutofit/>
          </a:bodyPr>
          <a:lstStyle/>
          <a:p>
            <a:endParaRPr lang="en-US" dirty="0" smtClean="0"/>
          </a:p>
          <a:p>
            <a:r>
              <a:rPr lang="en-US" dirty="0"/>
              <a:t>Corporate Social Responsibility (CSR</a:t>
            </a:r>
            <a:r>
              <a:rPr lang="en-US" dirty="0" smtClean="0"/>
              <a:t>)</a:t>
            </a:r>
          </a:p>
          <a:p>
            <a:r>
              <a:rPr lang="en-US" dirty="0" smtClean="0"/>
              <a:t>Characteristics </a:t>
            </a:r>
            <a:r>
              <a:rPr lang="en-US" dirty="0"/>
              <a:t>(nature) Corporate Social Responsibility (CSR</a:t>
            </a:r>
            <a:r>
              <a:rPr lang="en-US" dirty="0" smtClean="0"/>
              <a:t>)</a:t>
            </a:r>
          </a:p>
          <a:p>
            <a:r>
              <a:rPr lang="en-US" dirty="0" smtClean="0"/>
              <a:t>Advantages </a:t>
            </a:r>
            <a:r>
              <a:rPr lang="en-US" dirty="0"/>
              <a:t>(importance) of Corporate Social Responsibility (CSR</a:t>
            </a:r>
            <a:r>
              <a:rPr lang="en-US" dirty="0" smtClean="0"/>
              <a:t>).</a:t>
            </a:r>
          </a:p>
          <a:p>
            <a:r>
              <a:rPr lang="en-US" dirty="0"/>
              <a:t>Ethics and advantages (importance) of </a:t>
            </a:r>
            <a:r>
              <a:rPr lang="en-US" dirty="0" smtClean="0"/>
              <a:t>ethics</a:t>
            </a:r>
          </a:p>
          <a:p>
            <a:endParaRPr lang="en-US" dirty="0" smtClean="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53" y="152400"/>
            <a:ext cx="9144000" cy="640081"/>
          </a:xfrm>
        </p:spPr>
        <p:txBody>
          <a:bodyPr>
            <a:normAutofit/>
          </a:bodyPr>
          <a:lstStyle/>
          <a:p>
            <a:r>
              <a:rPr lang="en-US" sz="2800" dirty="0"/>
              <a:t>Corporate Social Responsibility (CSR).</a:t>
            </a:r>
            <a:endParaRPr lang="en-US" sz="2800" dirty="0"/>
          </a:p>
        </p:txBody>
      </p:sp>
      <p:sp>
        <p:nvSpPr>
          <p:cNvPr id="4" name="Slide Number Placeholder 3"/>
          <p:cNvSpPr>
            <a:spLocks noGrp="1"/>
          </p:cNvSpPr>
          <p:nvPr>
            <p:ph type="sldNum" sz="quarter" idx="4"/>
          </p:nvPr>
        </p:nvSpPr>
        <p:spPr/>
        <p:txBody>
          <a:bodyPr/>
          <a:lstStyle/>
          <a:p>
            <a:fld id="{B6F15528-21DE-4FAA-801E-634DDDAF4B2B}" type="slidenum">
              <a:rPr lang="en-US" smtClean="0"/>
              <a:t>3</a:t>
            </a:fld>
            <a:endParaRPr lang="en-US" dirty="0"/>
          </a:p>
        </p:txBody>
      </p:sp>
      <p:sp>
        <p:nvSpPr>
          <p:cNvPr id="5" name="Content Placeholder 4"/>
          <p:cNvSpPr>
            <a:spLocks noGrp="1"/>
          </p:cNvSpPr>
          <p:nvPr>
            <p:ph idx="1"/>
          </p:nvPr>
        </p:nvSpPr>
        <p:spPr>
          <a:xfrm>
            <a:off x="35256" y="762000"/>
            <a:ext cx="9032544" cy="5611504"/>
          </a:xfrm>
        </p:spPr>
        <p:txBody>
          <a:bodyPr>
            <a:normAutofit/>
          </a:bodyPr>
          <a:lstStyle/>
          <a:p>
            <a:pPr marL="342900" algn="just">
              <a:lnSpc>
                <a:spcPct val="110000"/>
              </a:lnSpc>
              <a:buFont typeface="Wingdings" panose="05000000000000000000" charset="0"/>
              <a:buChar char="§"/>
            </a:pPr>
            <a:r>
              <a:rPr lang="en-US" sz="2600" dirty="0" smtClean="0">
                <a:solidFill>
                  <a:srgbClr val="000000"/>
                </a:solidFill>
                <a:latin typeface="Times New Roman" panose="02020603050405020304" pitchFamily="18" charset="0"/>
                <a:cs typeface="Times New Roman" panose="02020603050405020304" pitchFamily="18" charset="0"/>
              </a:rPr>
              <a:t>CSR</a:t>
            </a:r>
            <a:r>
              <a:rPr lang="en-US" sz="2600" dirty="0" smtClean="0">
                <a:solidFill>
                  <a:srgbClr val="000000"/>
                </a:solidFill>
                <a:latin typeface="Times New Roman" panose="02020603050405020304" pitchFamily="18" charset="0"/>
                <a:cs typeface="Times New Roman" panose="02020603050405020304" pitchFamily="18" charset="0"/>
              </a:rPr>
              <a:t>:  </a:t>
            </a:r>
            <a:endParaRPr lang="en-US" sz="2600" dirty="0" smtClean="0">
              <a:solidFill>
                <a:srgbClr val="000000"/>
              </a:solidFill>
              <a:latin typeface="Times New Roman" panose="02020603050405020304" pitchFamily="18" charset="0"/>
              <a:cs typeface="Times New Roman" panose="02020603050405020304" pitchFamily="18" charset="0"/>
            </a:endParaRPr>
          </a:p>
          <a:p>
            <a:pPr marL="452755" lvl="1" algn="just">
              <a:lnSpc>
                <a:spcPct val="150000"/>
              </a:lnSpc>
            </a:pPr>
            <a:r>
              <a:rPr lang="en-US" sz="2400" dirty="0" smtClean="0">
                <a:solidFill>
                  <a:srgbClr val="000000"/>
                </a:solidFill>
                <a:latin typeface="Times New Roman" panose="02020603050405020304" pitchFamily="18" charset="0"/>
                <a:cs typeface="Times New Roman" panose="02020603050405020304" pitchFamily="18" charset="0"/>
              </a:rPr>
              <a:t>Corporate </a:t>
            </a:r>
            <a:r>
              <a:rPr lang="en-US" sz="2400" dirty="0">
                <a:solidFill>
                  <a:srgbClr val="000000"/>
                </a:solidFill>
                <a:latin typeface="Times New Roman" panose="02020603050405020304" pitchFamily="18" charset="0"/>
                <a:cs typeface="Times New Roman" panose="02020603050405020304" pitchFamily="18" charset="0"/>
              </a:rPr>
              <a:t>Social Responsibility is a management concept whereby companies integrate social and environmental concerns in their business operations and interactions with their </a:t>
            </a:r>
            <a:r>
              <a:rPr lang="en-US" sz="2400" dirty="0" smtClean="0">
                <a:solidFill>
                  <a:srgbClr val="000000"/>
                </a:solidFill>
                <a:latin typeface="Times New Roman" panose="02020603050405020304" pitchFamily="18" charset="0"/>
                <a:cs typeface="Times New Roman" panose="02020603050405020304" pitchFamily="18" charset="0"/>
              </a:rPr>
              <a:t>stakeholders.</a:t>
            </a:r>
          </a:p>
          <a:p>
            <a:pPr marL="452755" lvl="1" algn="just">
              <a:lnSpc>
                <a:spcPct val="150000"/>
              </a:lnSpc>
            </a:pPr>
            <a:r>
              <a:rPr lang="en-US" sz="2400" dirty="0" smtClean="0">
                <a:solidFill>
                  <a:srgbClr val="000000"/>
                </a:solidFill>
                <a:latin typeface="Times New Roman" panose="02020603050405020304" pitchFamily="18" charset="0"/>
                <a:cs typeface="Times New Roman" panose="02020603050405020304" pitchFamily="18" charset="0"/>
              </a:rPr>
              <a:t>CSR </a:t>
            </a:r>
            <a:r>
              <a:rPr lang="en-US" sz="2400" dirty="0">
                <a:solidFill>
                  <a:srgbClr val="000000"/>
                </a:solidFill>
                <a:latin typeface="Times New Roman" panose="02020603050405020304" pitchFamily="18" charset="0"/>
                <a:cs typeface="Times New Roman" panose="02020603050405020304" pitchFamily="18" charset="0"/>
              </a:rPr>
              <a:t>is generally understood as being the way through which a company achieves a balance of economic, environmental and social imperatives while at the same time addressing the expectations of shareholders and </a:t>
            </a:r>
            <a:r>
              <a:rPr lang="en-US" sz="2400" dirty="0" smtClean="0">
                <a:solidFill>
                  <a:srgbClr val="000000"/>
                </a:solidFill>
                <a:latin typeface="Times New Roman" panose="02020603050405020304" pitchFamily="18" charset="0"/>
                <a:cs typeface="Times New Roman" panose="02020603050405020304" pitchFamily="18" charset="0"/>
              </a:rPr>
              <a:t>stakeholders</a:t>
            </a:r>
            <a:endParaRPr lang="en-US" sz="24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1000"/>
                                        <p:tgtEl>
                                          <p:spTgt spid="5">
                                            <p:txEl>
                                              <p:pRg st="1" end="1"/>
                                            </p:txEl>
                                          </p:spTgt>
                                        </p:tgtEl>
                                      </p:cBhvr>
                                    </p:animEffect>
                                    <p:anim calcmode="lin" valueType="num">
                                      <p:cBhvr>
                                        <p:cTn id="8"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fade">
                                      <p:cBhvr>
                                        <p:cTn id="14" dur="1000"/>
                                        <p:tgtEl>
                                          <p:spTgt spid="5">
                                            <p:txEl>
                                              <p:pRg st="2" end="2"/>
                                            </p:txEl>
                                          </p:spTgt>
                                        </p:tgtEl>
                                      </p:cBhvr>
                                    </p:animEffect>
                                    <p:anim calcmode="lin" valueType="num">
                                      <p:cBhvr>
                                        <p:cTn id="1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a:t>Characteristics (nature) Corporate Social Responsibility (CSR)</a:t>
            </a:r>
            <a:endParaRPr lang="en-US" i="1" dirty="0"/>
          </a:p>
        </p:txBody>
      </p:sp>
      <p:sp>
        <p:nvSpPr>
          <p:cNvPr id="4" name="Slide Number Placeholder 3"/>
          <p:cNvSpPr>
            <a:spLocks noGrp="1"/>
          </p:cNvSpPr>
          <p:nvPr>
            <p:ph type="sldNum" sz="quarter" idx="4"/>
          </p:nvPr>
        </p:nvSpPr>
        <p:spPr/>
        <p:txBody>
          <a:bodyPr/>
          <a:lstStyle/>
          <a:p>
            <a:fld id="{B6F15528-21DE-4FAA-801E-634DDDAF4B2B}" type="slidenum">
              <a:rPr lang="en-US" smtClean="0"/>
              <a:t>4</a:t>
            </a:fld>
            <a:endParaRPr lang="en-US" dirty="0"/>
          </a:p>
        </p:txBody>
      </p:sp>
      <p:sp>
        <p:nvSpPr>
          <p:cNvPr id="5" name="Content Placeholder 4"/>
          <p:cNvSpPr>
            <a:spLocks noGrp="1"/>
          </p:cNvSpPr>
          <p:nvPr>
            <p:ph idx="1"/>
          </p:nvPr>
        </p:nvSpPr>
        <p:spPr>
          <a:xfrm>
            <a:off x="35256" y="533400"/>
            <a:ext cx="9032544" cy="6019800"/>
          </a:xfrm>
        </p:spPr>
        <p:txBody>
          <a:bodyPr>
            <a:noAutofit/>
          </a:bodyPr>
          <a:lstStyle/>
          <a:p>
            <a:pPr marL="160020" indent="0" algn="just">
              <a:lnSpc>
                <a:spcPct val="150000"/>
              </a:lnSpc>
              <a:buNone/>
            </a:pPr>
            <a:r>
              <a:rPr lang="en-US" sz="1600" dirty="0" smtClean="0">
                <a:solidFill>
                  <a:srgbClr val="000000"/>
                </a:solidFill>
                <a:latin typeface="Times New Roman" panose="02020603050405020304" pitchFamily="18" charset="0"/>
                <a:cs typeface="Times New Roman" panose="02020603050405020304" pitchFamily="18" charset="0"/>
              </a:rPr>
              <a:t>1. </a:t>
            </a:r>
            <a:r>
              <a:rPr lang="en-US" sz="1600" dirty="0" smtClean="0">
                <a:solidFill>
                  <a:srgbClr val="000000"/>
                </a:solidFill>
                <a:latin typeface="Times New Roman" panose="02020603050405020304" pitchFamily="18" charset="0"/>
                <a:cs typeface="Times New Roman" panose="02020603050405020304" pitchFamily="18" charset="0"/>
              </a:rPr>
              <a:t>Concerned </a:t>
            </a:r>
            <a:r>
              <a:rPr lang="en-US" sz="1600" dirty="0">
                <a:solidFill>
                  <a:srgbClr val="000000"/>
                </a:solidFill>
                <a:latin typeface="Times New Roman" panose="02020603050405020304" pitchFamily="18" charset="0"/>
                <a:cs typeface="Times New Roman" panose="02020603050405020304" pitchFamily="18" charset="0"/>
              </a:rPr>
              <a:t>with social prestige:</a:t>
            </a:r>
            <a:endParaRPr lang="en-US" sz="1600" b="1" dirty="0" smtClean="0">
              <a:solidFill>
                <a:srgbClr val="000000"/>
              </a:solidFill>
              <a:latin typeface="Times New Roman" panose="02020603050405020304" pitchFamily="18" charset="0"/>
              <a:cs typeface="Times New Roman" panose="02020603050405020304" pitchFamily="18" charset="0"/>
            </a:endParaRPr>
          </a:p>
          <a:p>
            <a:pPr marL="502920" algn="just">
              <a:lnSpc>
                <a:spcPct val="150000"/>
              </a:lnSpc>
              <a:buClrTx/>
            </a:pPr>
            <a:r>
              <a:rPr lang="en-US" sz="1600" b="0" dirty="0">
                <a:solidFill>
                  <a:srgbClr val="000000"/>
                </a:solidFill>
                <a:latin typeface="Times New Roman" panose="02020603050405020304" pitchFamily="18" charset="0"/>
                <a:cs typeface="Times New Roman" panose="02020603050405020304" pitchFamily="18" charset="0"/>
              </a:rPr>
              <a:t>Business is an activity connected with the production, sale or distribution of a commodity or services with a view to satisfy diverse needs of the society. </a:t>
            </a:r>
            <a:endParaRPr lang="en-US" sz="1600" b="0" dirty="0" smtClean="0">
              <a:solidFill>
                <a:srgbClr val="000000"/>
              </a:solidFill>
              <a:latin typeface="Times New Roman" panose="02020603050405020304" pitchFamily="18" charset="0"/>
              <a:cs typeface="Times New Roman" panose="02020603050405020304" pitchFamily="18" charset="0"/>
            </a:endParaRPr>
          </a:p>
          <a:p>
            <a:pPr marL="502920" algn="just">
              <a:lnSpc>
                <a:spcPct val="150000"/>
              </a:lnSpc>
              <a:buClrTx/>
            </a:pPr>
            <a:r>
              <a:rPr lang="en-US" sz="1600" b="0" dirty="0" smtClean="0">
                <a:solidFill>
                  <a:srgbClr val="000000"/>
                </a:solidFill>
                <a:latin typeface="Times New Roman" panose="02020603050405020304" pitchFamily="18" charset="0"/>
                <a:cs typeface="Times New Roman" panose="02020603050405020304" pitchFamily="18" charset="0"/>
              </a:rPr>
              <a:t>The </a:t>
            </a:r>
            <a:r>
              <a:rPr lang="en-US" sz="1600" b="0" dirty="0">
                <a:solidFill>
                  <a:srgbClr val="000000"/>
                </a:solidFill>
                <a:latin typeface="Times New Roman" panose="02020603050405020304" pitchFamily="18" charset="0"/>
                <a:cs typeface="Times New Roman" panose="02020603050405020304" pitchFamily="18" charset="0"/>
              </a:rPr>
              <a:t>more effectively a business unit caters to the needs of society, the greater will be its social </a:t>
            </a:r>
            <a:r>
              <a:rPr lang="en-US" sz="1600" b="0" dirty="0" smtClean="0">
                <a:solidFill>
                  <a:srgbClr val="000000"/>
                </a:solidFill>
                <a:latin typeface="Times New Roman" panose="02020603050405020304" pitchFamily="18" charset="0"/>
                <a:cs typeface="Times New Roman" panose="02020603050405020304" pitchFamily="18" charset="0"/>
              </a:rPr>
              <a:t>prestige.</a:t>
            </a:r>
            <a:endParaRPr lang="en-US" sz="1600" b="0" dirty="0" smtClean="0">
              <a:solidFill>
                <a:srgbClr val="000000"/>
              </a:solidFill>
              <a:latin typeface="Times New Roman" panose="02020603050405020304" pitchFamily="18" charset="0"/>
              <a:cs typeface="Times New Roman" panose="02020603050405020304" pitchFamily="18" charset="0"/>
            </a:endParaRPr>
          </a:p>
          <a:p>
            <a:pPr marL="160020" lvl="0" indent="0" algn="just">
              <a:lnSpc>
                <a:spcPct val="150000"/>
              </a:lnSpc>
              <a:buNone/>
            </a:pPr>
            <a:r>
              <a:rPr lang="en-US" sz="1600" dirty="0">
                <a:solidFill>
                  <a:srgbClr val="000000"/>
                </a:solidFill>
                <a:latin typeface="Times New Roman" panose="02020603050405020304" pitchFamily="18" charset="0"/>
                <a:cs typeface="Times New Roman" panose="02020603050405020304" pitchFamily="18" charset="0"/>
              </a:rPr>
              <a:t>2. </a:t>
            </a:r>
            <a:r>
              <a:rPr lang="en-US" sz="1600" dirty="0" smtClean="0">
                <a:solidFill>
                  <a:srgbClr val="000000"/>
                </a:solidFill>
                <a:latin typeface="Times New Roman" panose="02020603050405020304" pitchFamily="18" charset="0"/>
                <a:cs typeface="Times New Roman" panose="02020603050405020304" pitchFamily="18" charset="0"/>
              </a:rPr>
              <a:t>Applicable </a:t>
            </a:r>
            <a:r>
              <a:rPr lang="en-US" sz="1600" dirty="0">
                <a:solidFill>
                  <a:srgbClr val="000000"/>
                </a:solidFill>
                <a:latin typeface="Times New Roman" panose="02020603050405020304" pitchFamily="18" charset="0"/>
                <a:cs typeface="Times New Roman" panose="02020603050405020304" pitchFamily="18" charset="0"/>
              </a:rPr>
              <a:t>to both private and public sector: </a:t>
            </a:r>
            <a:endParaRPr lang="en-US" sz="1600" dirty="0">
              <a:solidFill>
                <a:srgbClr val="000000"/>
              </a:solidFill>
              <a:latin typeface="Times New Roman" panose="02020603050405020304" pitchFamily="18" charset="0"/>
              <a:cs typeface="Times New Roman" panose="02020603050405020304" pitchFamily="18" charset="0"/>
            </a:endParaRPr>
          </a:p>
          <a:p>
            <a:pPr marL="617220" indent="-457200" algn="just">
              <a:lnSpc>
                <a:spcPct val="150000"/>
              </a:lnSpc>
              <a:buClrTx/>
            </a:pPr>
            <a:r>
              <a:rPr lang="en-US" sz="1600" b="0" dirty="0">
                <a:solidFill>
                  <a:srgbClr val="000000"/>
                </a:solidFill>
                <a:latin typeface="Times New Roman" panose="02020603050405020304" pitchFamily="18" charset="0"/>
                <a:cs typeface="Times New Roman" panose="02020603050405020304" pitchFamily="18" charset="0"/>
              </a:rPr>
              <a:t>The concept of social responsibility of business in universal in its applicability. </a:t>
            </a:r>
            <a:endParaRPr lang="en-US" sz="1600" b="0" dirty="0" smtClean="0">
              <a:solidFill>
                <a:srgbClr val="000000"/>
              </a:solidFill>
              <a:latin typeface="Times New Roman" panose="02020603050405020304" pitchFamily="18" charset="0"/>
              <a:cs typeface="Times New Roman" panose="02020603050405020304" pitchFamily="18" charset="0"/>
            </a:endParaRPr>
          </a:p>
          <a:p>
            <a:pPr marL="617220" indent="-457200" algn="just">
              <a:lnSpc>
                <a:spcPct val="150000"/>
              </a:lnSpc>
              <a:buClrTx/>
            </a:pPr>
            <a:r>
              <a:rPr lang="en-US" sz="1600" b="0" dirty="0" smtClean="0">
                <a:solidFill>
                  <a:srgbClr val="000000"/>
                </a:solidFill>
                <a:latin typeface="Times New Roman" panose="02020603050405020304" pitchFamily="18" charset="0"/>
                <a:cs typeface="Times New Roman" panose="02020603050405020304" pitchFamily="18" charset="0"/>
              </a:rPr>
              <a:t>Every </a:t>
            </a:r>
            <a:r>
              <a:rPr lang="en-US" sz="1600" b="0" dirty="0">
                <a:solidFill>
                  <a:srgbClr val="000000"/>
                </a:solidFill>
                <a:latin typeface="Times New Roman" panose="02020603050405020304" pitchFamily="18" charset="0"/>
                <a:cs typeface="Times New Roman" panose="02020603050405020304" pitchFamily="18" charset="0"/>
              </a:rPr>
              <a:t>business unit has certain social obligations to discharge. </a:t>
            </a:r>
            <a:endParaRPr lang="en-US" sz="1600" b="0" dirty="0" smtClean="0">
              <a:solidFill>
                <a:srgbClr val="000000"/>
              </a:solidFill>
              <a:latin typeface="Times New Roman" panose="02020603050405020304" pitchFamily="18" charset="0"/>
              <a:cs typeface="Times New Roman" panose="02020603050405020304" pitchFamily="18" charset="0"/>
            </a:endParaRPr>
          </a:p>
          <a:p>
            <a:pPr marL="617220" indent="-457200" algn="just">
              <a:lnSpc>
                <a:spcPct val="150000"/>
              </a:lnSpc>
              <a:buClrTx/>
            </a:pPr>
            <a:r>
              <a:rPr lang="en-US" sz="1600" b="0" dirty="0" smtClean="0">
                <a:solidFill>
                  <a:srgbClr val="000000"/>
                </a:solidFill>
                <a:latin typeface="Times New Roman" panose="02020603050405020304" pitchFamily="18" charset="0"/>
                <a:cs typeface="Times New Roman" panose="02020603050405020304" pitchFamily="18" charset="0"/>
              </a:rPr>
              <a:t>Whether </a:t>
            </a:r>
            <a:r>
              <a:rPr lang="en-US" sz="1600" b="0" dirty="0">
                <a:solidFill>
                  <a:srgbClr val="000000"/>
                </a:solidFill>
                <a:latin typeface="Times New Roman" panose="02020603050405020304" pitchFamily="18" charset="0"/>
                <a:cs typeface="Times New Roman" panose="02020603050405020304" pitchFamily="18" charset="0"/>
              </a:rPr>
              <a:t>it functions in the private sector or in the public sector. </a:t>
            </a:r>
            <a:endParaRPr lang="en-US" sz="1600" b="0" dirty="0" smtClean="0">
              <a:solidFill>
                <a:srgbClr val="000000"/>
              </a:solidFill>
              <a:latin typeface="Times New Roman" panose="02020603050405020304" pitchFamily="18" charset="0"/>
              <a:cs typeface="Times New Roman" panose="02020603050405020304" pitchFamily="18" charset="0"/>
            </a:endParaRPr>
          </a:p>
          <a:p>
            <a:pPr marL="617220" indent="-457200" algn="just">
              <a:lnSpc>
                <a:spcPct val="150000"/>
              </a:lnSpc>
              <a:buClrTx/>
            </a:pPr>
            <a:r>
              <a:rPr lang="en-US" sz="1600" b="0" dirty="0" smtClean="0">
                <a:solidFill>
                  <a:srgbClr val="000000"/>
                </a:solidFill>
                <a:latin typeface="Times New Roman" panose="02020603050405020304" pitchFamily="18" charset="0"/>
                <a:cs typeface="Times New Roman" panose="02020603050405020304" pitchFamily="18" charset="0"/>
              </a:rPr>
              <a:t>The </a:t>
            </a:r>
            <a:r>
              <a:rPr lang="en-US" sz="1600" b="0" dirty="0">
                <a:solidFill>
                  <a:srgbClr val="000000"/>
                </a:solidFill>
                <a:latin typeface="Times New Roman" panose="02020603050405020304" pitchFamily="18" charset="0"/>
                <a:cs typeface="Times New Roman" panose="02020603050405020304" pitchFamily="18" charset="0"/>
              </a:rPr>
              <a:t>public sector units are not immune from social responsibility, In fact, public sector lies come into being out of the belief and experience that the private enterprise are neglecting their social responsibilities. Therefore public sector has greater responsibilities as compared to the private sector</a:t>
            </a:r>
            <a:r>
              <a:rPr lang="en-US" sz="1600" b="0" dirty="0" smtClean="0">
                <a:solidFill>
                  <a:srgbClr val="000000"/>
                </a:solidFill>
                <a:latin typeface="Times New Roman" panose="02020603050405020304" pitchFamily="18" charset="0"/>
                <a:cs typeface="Times New Roman" panose="02020603050405020304" pitchFamily="18" charset="0"/>
              </a:rPr>
              <a:t>.</a:t>
            </a:r>
            <a:endParaRPr lang="en-US" sz="1600" b="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44089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a:t>Characteristics (nature) Corporate Social Responsibility (CSR)</a:t>
            </a:r>
            <a:endParaRPr lang="en-US" i="1" dirty="0"/>
          </a:p>
        </p:txBody>
      </p:sp>
      <p:sp>
        <p:nvSpPr>
          <p:cNvPr id="4" name="Slide Number Placeholder 3"/>
          <p:cNvSpPr>
            <a:spLocks noGrp="1"/>
          </p:cNvSpPr>
          <p:nvPr>
            <p:ph type="sldNum" sz="quarter" idx="4"/>
          </p:nvPr>
        </p:nvSpPr>
        <p:spPr/>
        <p:txBody>
          <a:bodyPr/>
          <a:lstStyle/>
          <a:p>
            <a:fld id="{B6F15528-21DE-4FAA-801E-634DDDAF4B2B}" type="slidenum">
              <a:rPr lang="en-US" smtClean="0"/>
              <a:t>5</a:t>
            </a:fld>
            <a:endParaRPr lang="en-US" dirty="0"/>
          </a:p>
        </p:txBody>
      </p:sp>
      <p:sp>
        <p:nvSpPr>
          <p:cNvPr id="5" name="Content Placeholder 4"/>
          <p:cNvSpPr>
            <a:spLocks noGrp="1"/>
          </p:cNvSpPr>
          <p:nvPr>
            <p:ph idx="1"/>
          </p:nvPr>
        </p:nvSpPr>
        <p:spPr>
          <a:xfrm>
            <a:off x="35256" y="533400"/>
            <a:ext cx="9032544" cy="6019800"/>
          </a:xfrm>
        </p:spPr>
        <p:txBody>
          <a:bodyPr>
            <a:noAutofit/>
          </a:bodyPr>
          <a:lstStyle/>
          <a:p>
            <a:pPr marL="160020" indent="0" algn="just">
              <a:lnSpc>
                <a:spcPct val="100000"/>
              </a:lnSpc>
              <a:buNone/>
            </a:pPr>
            <a:r>
              <a:rPr lang="en-US" sz="1800" dirty="0" smtClean="0">
                <a:solidFill>
                  <a:srgbClr val="000000"/>
                </a:solidFill>
                <a:latin typeface="Times New Roman" panose="02020603050405020304" pitchFamily="18" charset="0"/>
                <a:cs typeface="Times New Roman" panose="02020603050405020304" pitchFamily="18" charset="0"/>
              </a:rPr>
              <a:t>3</a:t>
            </a:r>
            <a:r>
              <a:rPr lang="en-US" sz="1800" dirty="0">
                <a:solidFill>
                  <a:srgbClr val="000000"/>
                </a:solidFill>
                <a:latin typeface="Times New Roman" panose="02020603050405020304" pitchFamily="18" charset="0"/>
                <a:cs typeface="Times New Roman" panose="02020603050405020304" pitchFamily="18" charset="0"/>
              </a:rPr>
              <a:t>.	Balance between individual and social interests:</a:t>
            </a:r>
            <a:endParaRPr lang="en-US" sz="1800" b="1" dirty="0" smtClean="0">
              <a:solidFill>
                <a:srgbClr val="000000"/>
              </a:solidFill>
              <a:latin typeface="Times New Roman" panose="02020603050405020304" pitchFamily="18" charset="0"/>
              <a:cs typeface="Times New Roman" panose="02020603050405020304" pitchFamily="18" charset="0"/>
            </a:endParaRPr>
          </a:p>
          <a:p>
            <a:pPr marL="502920" algn="just">
              <a:lnSpc>
                <a:spcPct val="100000"/>
              </a:lnSpc>
              <a:buClrTx/>
            </a:pPr>
            <a:r>
              <a:rPr lang="en-US" sz="1800" b="0" dirty="0">
                <a:solidFill>
                  <a:srgbClr val="000000"/>
                </a:solidFill>
                <a:latin typeface="Times New Roman" panose="02020603050405020304" pitchFamily="18" charset="0"/>
                <a:cs typeface="Times New Roman" panose="02020603050405020304" pitchFamily="18" charset="0"/>
              </a:rPr>
              <a:t>The basis of the concept of social responsibility is the realization of the fact that business unit has to strike a balance between its own interests and those of the society. </a:t>
            </a:r>
            <a:endParaRPr lang="en-US" sz="1800" b="0" dirty="0" smtClean="0">
              <a:solidFill>
                <a:srgbClr val="000000"/>
              </a:solidFill>
              <a:latin typeface="Times New Roman" panose="02020603050405020304" pitchFamily="18" charset="0"/>
              <a:cs typeface="Times New Roman" panose="02020603050405020304" pitchFamily="18" charset="0"/>
            </a:endParaRPr>
          </a:p>
          <a:p>
            <a:pPr marL="502920" algn="just">
              <a:lnSpc>
                <a:spcPct val="100000"/>
              </a:lnSpc>
              <a:buClrTx/>
            </a:pPr>
            <a:r>
              <a:rPr lang="en-US" sz="1800" b="0" dirty="0" smtClean="0">
                <a:solidFill>
                  <a:srgbClr val="000000"/>
                </a:solidFill>
                <a:latin typeface="Times New Roman" panose="02020603050405020304" pitchFamily="18" charset="0"/>
                <a:cs typeface="Times New Roman" panose="02020603050405020304" pitchFamily="18" charset="0"/>
              </a:rPr>
              <a:t>A </a:t>
            </a:r>
            <a:r>
              <a:rPr lang="en-US" sz="1800" b="0" dirty="0">
                <a:solidFill>
                  <a:srgbClr val="000000"/>
                </a:solidFill>
                <a:latin typeface="Times New Roman" panose="02020603050405020304" pitchFamily="18" charset="0"/>
                <a:cs typeface="Times New Roman" panose="02020603050405020304" pitchFamily="18" charset="0"/>
              </a:rPr>
              <a:t>business house that concentrates only on personal gains at the cost of social interests cannot survive for long. </a:t>
            </a:r>
            <a:endParaRPr lang="en-US" sz="1800" b="0" dirty="0" smtClean="0">
              <a:solidFill>
                <a:srgbClr val="000000"/>
              </a:solidFill>
              <a:latin typeface="Times New Roman" panose="02020603050405020304" pitchFamily="18" charset="0"/>
              <a:cs typeface="Times New Roman" panose="02020603050405020304" pitchFamily="18" charset="0"/>
            </a:endParaRPr>
          </a:p>
          <a:p>
            <a:pPr marL="502920" algn="just">
              <a:lnSpc>
                <a:spcPct val="100000"/>
              </a:lnSpc>
              <a:buClrTx/>
            </a:pPr>
            <a:r>
              <a:rPr lang="en-US" sz="1800" b="0" dirty="0" smtClean="0">
                <a:solidFill>
                  <a:srgbClr val="000000"/>
                </a:solidFill>
                <a:latin typeface="Times New Roman" panose="02020603050405020304" pitchFamily="18" charset="0"/>
                <a:cs typeface="Times New Roman" panose="02020603050405020304" pitchFamily="18" charset="0"/>
              </a:rPr>
              <a:t>Similarly </a:t>
            </a:r>
            <a:r>
              <a:rPr lang="en-US" sz="1800" b="0" dirty="0">
                <a:solidFill>
                  <a:srgbClr val="000000"/>
                </a:solidFill>
                <a:latin typeface="Times New Roman" panose="02020603050405020304" pitchFamily="18" charset="0"/>
                <a:cs typeface="Times New Roman" panose="02020603050405020304" pitchFamily="18" charset="0"/>
              </a:rPr>
              <a:t>a firm that gives too much importance to social interests at the cost of personal gains cannot flourish and must close down sooner or later..</a:t>
            </a:r>
            <a:endParaRPr lang="en-US" sz="1800" b="0" dirty="0" smtClean="0">
              <a:solidFill>
                <a:srgbClr val="000000"/>
              </a:solidFill>
              <a:latin typeface="Times New Roman" panose="02020603050405020304" pitchFamily="18" charset="0"/>
              <a:cs typeface="Times New Roman" panose="02020603050405020304" pitchFamily="18" charset="0"/>
            </a:endParaRPr>
          </a:p>
          <a:p>
            <a:pPr marL="160020" lvl="0" indent="0" algn="just">
              <a:lnSpc>
                <a:spcPct val="100000"/>
              </a:lnSpc>
              <a:buNone/>
            </a:pPr>
            <a:r>
              <a:rPr lang="en-US" sz="1800" dirty="0" smtClean="0">
                <a:solidFill>
                  <a:srgbClr val="000000"/>
                </a:solidFill>
                <a:latin typeface="Times New Roman" panose="02020603050405020304" pitchFamily="18" charset="0"/>
                <a:cs typeface="Times New Roman" panose="02020603050405020304" pitchFamily="18" charset="0"/>
              </a:rPr>
              <a:t>4</a:t>
            </a:r>
            <a:r>
              <a:rPr lang="en-US" sz="1800" dirty="0">
                <a:solidFill>
                  <a:srgbClr val="000000"/>
                </a:solidFill>
                <a:latin typeface="Times New Roman" panose="02020603050405020304" pitchFamily="18" charset="0"/>
                <a:cs typeface="Times New Roman" panose="02020603050405020304" pitchFamily="18" charset="0"/>
              </a:rPr>
              <a:t>.	Continuous process: </a:t>
            </a:r>
            <a:endParaRPr lang="en-US" sz="1800" dirty="0">
              <a:solidFill>
                <a:srgbClr val="000000"/>
              </a:solidFill>
              <a:latin typeface="Times New Roman" panose="02020603050405020304" pitchFamily="18" charset="0"/>
              <a:cs typeface="Times New Roman" panose="02020603050405020304" pitchFamily="18" charset="0"/>
            </a:endParaRPr>
          </a:p>
          <a:p>
            <a:pPr marL="617220" indent="-457200" algn="just">
              <a:lnSpc>
                <a:spcPct val="100000"/>
              </a:lnSpc>
              <a:buClrTx/>
            </a:pPr>
            <a:r>
              <a:rPr lang="en-US" sz="1800" b="0" dirty="0">
                <a:solidFill>
                  <a:srgbClr val="000000"/>
                </a:solidFill>
                <a:latin typeface="Times New Roman" panose="02020603050405020304" pitchFamily="18" charset="0"/>
                <a:cs typeface="Times New Roman" panose="02020603050405020304" pitchFamily="18" charset="0"/>
              </a:rPr>
              <a:t>Social responsibility is a continuous process. So long as business functions, it must discharge its obligations to the society. </a:t>
            </a:r>
            <a:endParaRPr lang="en-US" sz="1800" b="0" dirty="0" smtClean="0">
              <a:solidFill>
                <a:srgbClr val="000000"/>
              </a:solidFill>
              <a:latin typeface="Times New Roman" panose="02020603050405020304" pitchFamily="18" charset="0"/>
              <a:cs typeface="Times New Roman" panose="02020603050405020304" pitchFamily="18" charset="0"/>
            </a:endParaRPr>
          </a:p>
          <a:p>
            <a:pPr marL="617220" indent="-457200" algn="just">
              <a:lnSpc>
                <a:spcPct val="100000"/>
              </a:lnSpc>
              <a:buClrTx/>
            </a:pPr>
            <a:r>
              <a:rPr lang="en-US" sz="1800" b="0" dirty="0" smtClean="0">
                <a:solidFill>
                  <a:srgbClr val="000000"/>
                </a:solidFill>
                <a:latin typeface="Times New Roman" panose="02020603050405020304" pitchFamily="18" charset="0"/>
                <a:cs typeface="Times New Roman" panose="02020603050405020304" pitchFamily="18" charset="0"/>
              </a:rPr>
              <a:t>It </a:t>
            </a:r>
            <a:r>
              <a:rPr lang="en-US" sz="1800" b="0" dirty="0">
                <a:solidFill>
                  <a:srgbClr val="000000"/>
                </a:solidFill>
                <a:latin typeface="Times New Roman" panose="02020603050405020304" pitchFamily="18" charset="0"/>
                <a:cs typeface="Times New Roman" panose="02020603050405020304" pitchFamily="18" charset="0"/>
              </a:rPr>
              <a:t>has to provide society with the commodity or services continuously. It has to maintain the quality of its product for ever. It has to maintain the prices of its product at its legitimate level. </a:t>
            </a:r>
            <a:endParaRPr lang="en-US" sz="1800" b="0" dirty="0" smtClean="0">
              <a:solidFill>
                <a:srgbClr val="000000"/>
              </a:solidFill>
              <a:latin typeface="Times New Roman" panose="02020603050405020304" pitchFamily="18" charset="0"/>
              <a:cs typeface="Times New Roman" panose="02020603050405020304" pitchFamily="18" charset="0"/>
            </a:endParaRPr>
          </a:p>
          <a:p>
            <a:pPr marL="617220" indent="-457200" algn="just">
              <a:lnSpc>
                <a:spcPct val="100000"/>
              </a:lnSpc>
              <a:buClrTx/>
            </a:pPr>
            <a:r>
              <a:rPr lang="en-US" sz="1800" b="0" dirty="0" smtClean="0">
                <a:solidFill>
                  <a:srgbClr val="000000"/>
                </a:solidFill>
                <a:latin typeface="Times New Roman" panose="02020603050405020304" pitchFamily="18" charset="0"/>
                <a:cs typeface="Times New Roman" panose="02020603050405020304" pitchFamily="18" charset="0"/>
              </a:rPr>
              <a:t>It </a:t>
            </a:r>
            <a:r>
              <a:rPr lang="en-US" sz="1800" b="0" dirty="0">
                <a:solidFill>
                  <a:srgbClr val="000000"/>
                </a:solidFill>
                <a:latin typeface="Times New Roman" panose="02020603050405020304" pitchFamily="18" charset="0"/>
                <a:cs typeface="Times New Roman" panose="02020603050405020304" pitchFamily="18" charset="0"/>
              </a:rPr>
              <a:t>has to pursue welfare — oriented activities continuously. Any disturbance in this continuous process would jeopardize not only the social prestige. But the very existence of the business unit.</a:t>
            </a:r>
            <a:endParaRPr lang="en-US" sz="1800" b="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89182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a:t>Characteristics (nature) Corporate Social Responsibility (CSR)</a:t>
            </a:r>
            <a:endParaRPr lang="en-US" i="1" dirty="0"/>
          </a:p>
        </p:txBody>
      </p:sp>
      <p:sp>
        <p:nvSpPr>
          <p:cNvPr id="4" name="Slide Number Placeholder 3"/>
          <p:cNvSpPr>
            <a:spLocks noGrp="1"/>
          </p:cNvSpPr>
          <p:nvPr>
            <p:ph type="sldNum" sz="quarter" idx="4"/>
          </p:nvPr>
        </p:nvSpPr>
        <p:spPr/>
        <p:txBody>
          <a:bodyPr/>
          <a:lstStyle/>
          <a:p>
            <a:fld id="{B6F15528-21DE-4FAA-801E-634DDDAF4B2B}" type="slidenum">
              <a:rPr lang="en-US" smtClean="0"/>
              <a:t>6</a:t>
            </a:fld>
            <a:endParaRPr lang="en-US" dirty="0"/>
          </a:p>
        </p:txBody>
      </p:sp>
      <p:sp>
        <p:nvSpPr>
          <p:cNvPr id="5" name="Content Placeholder 4"/>
          <p:cNvSpPr>
            <a:spLocks noGrp="1"/>
          </p:cNvSpPr>
          <p:nvPr>
            <p:ph idx="1"/>
          </p:nvPr>
        </p:nvSpPr>
        <p:spPr>
          <a:xfrm>
            <a:off x="35256" y="533400"/>
            <a:ext cx="9032544" cy="6019800"/>
          </a:xfrm>
        </p:spPr>
        <p:txBody>
          <a:bodyPr>
            <a:noAutofit/>
          </a:bodyPr>
          <a:lstStyle/>
          <a:p>
            <a:pPr marL="160020" indent="0" algn="just">
              <a:lnSpc>
                <a:spcPct val="100000"/>
              </a:lnSpc>
              <a:buNone/>
            </a:pPr>
            <a:r>
              <a:rPr lang="en-US" sz="1800" dirty="0" smtClean="0">
                <a:solidFill>
                  <a:srgbClr val="000000"/>
                </a:solidFill>
                <a:latin typeface="Times New Roman" panose="02020603050405020304" pitchFamily="18" charset="0"/>
                <a:cs typeface="Times New Roman" panose="02020603050405020304" pitchFamily="18" charset="0"/>
              </a:rPr>
              <a:t>5</a:t>
            </a:r>
            <a:r>
              <a:rPr lang="en-US" sz="1800" dirty="0">
                <a:solidFill>
                  <a:srgbClr val="000000"/>
                </a:solidFill>
                <a:latin typeface="Times New Roman" panose="02020603050405020304" pitchFamily="18" charset="0"/>
                <a:cs typeface="Times New Roman" panose="02020603050405020304" pitchFamily="18" charset="0"/>
              </a:rPr>
              <a:t>.	Two—way process:</a:t>
            </a:r>
            <a:endParaRPr lang="en-US" sz="1800" b="1" dirty="0" smtClean="0">
              <a:solidFill>
                <a:srgbClr val="000000"/>
              </a:solidFill>
              <a:latin typeface="Times New Roman" panose="02020603050405020304" pitchFamily="18" charset="0"/>
              <a:cs typeface="Times New Roman" panose="02020603050405020304" pitchFamily="18" charset="0"/>
            </a:endParaRPr>
          </a:p>
          <a:p>
            <a:pPr marL="502920" algn="just">
              <a:lnSpc>
                <a:spcPct val="100000"/>
              </a:lnSpc>
              <a:buClrTx/>
            </a:pPr>
            <a:r>
              <a:rPr lang="en-US" sz="1800" b="0" dirty="0">
                <a:solidFill>
                  <a:srgbClr val="000000"/>
                </a:solidFill>
                <a:latin typeface="Times New Roman" panose="02020603050405020304" pitchFamily="18" charset="0"/>
                <a:cs typeface="Times New Roman" panose="02020603050405020304" pitchFamily="18" charset="0"/>
              </a:rPr>
              <a:t>Just as a business house has to discharge obligations to the various sections of the society, similarly the society has to fulfill some obligations to the business too, it is the responsibility of the society to create and maintain an atmosphere which is conducive to the functioning and growth of business. </a:t>
            </a:r>
            <a:endParaRPr lang="en-US" sz="1800" b="0" dirty="0" smtClean="0">
              <a:solidFill>
                <a:srgbClr val="000000"/>
              </a:solidFill>
              <a:latin typeface="Times New Roman" panose="02020603050405020304" pitchFamily="18" charset="0"/>
              <a:cs typeface="Times New Roman" panose="02020603050405020304" pitchFamily="18" charset="0"/>
            </a:endParaRPr>
          </a:p>
          <a:p>
            <a:pPr marL="502920" algn="just">
              <a:lnSpc>
                <a:spcPct val="100000"/>
              </a:lnSpc>
              <a:buClrTx/>
            </a:pPr>
            <a:r>
              <a:rPr lang="en-US" sz="1800" b="0" dirty="0" smtClean="0">
                <a:solidFill>
                  <a:srgbClr val="000000"/>
                </a:solidFill>
                <a:latin typeface="Times New Roman" panose="02020603050405020304" pitchFamily="18" charset="0"/>
                <a:cs typeface="Times New Roman" panose="02020603050405020304" pitchFamily="18" charset="0"/>
              </a:rPr>
              <a:t>How </a:t>
            </a:r>
            <a:r>
              <a:rPr lang="en-US" sz="1800" b="0" dirty="0">
                <a:solidFill>
                  <a:srgbClr val="000000"/>
                </a:solidFill>
                <a:latin typeface="Times New Roman" panose="02020603050405020304" pitchFamily="18" charset="0"/>
                <a:cs typeface="Times New Roman" panose="02020603050405020304" pitchFamily="18" charset="0"/>
              </a:rPr>
              <a:t>can a business firm fulfill its obligations to society? unless it earns enough profits..</a:t>
            </a:r>
            <a:endParaRPr lang="en-US" sz="1800" b="0" dirty="0" smtClean="0">
              <a:solidFill>
                <a:srgbClr val="000000"/>
              </a:solidFill>
              <a:latin typeface="Times New Roman" panose="02020603050405020304" pitchFamily="18" charset="0"/>
              <a:cs typeface="Times New Roman" panose="02020603050405020304" pitchFamily="18" charset="0"/>
            </a:endParaRPr>
          </a:p>
          <a:p>
            <a:pPr marL="160020" lvl="0" indent="0" algn="just">
              <a:lnSpc>
                <a:spcPct val="100000"/>
              </a:lnSpc>
              <a:buNone/>
            </a:pPr>
            <a:r>
              <a:rPr lang="en-US" sz="1800" dirty="0" smtClean="0">
                <a:solidFill>
                  <a:srgbClr val="000000"/>
                </a:solidFill>
                <a:latin typeface="Times New Roman" panose="02020603050405020304" pitchFamily="18" charset="0"/>
                <a:cs typeface="Times New Roman" panose="02020603050405020304" pitchFamily="18" charset="0"/>
              </a:rPr>
              <a:t>6</a:t>
            </a:r>
            <a:r>
              <a:rPr lang="en-US" sz="1800" dirty="0">
                <a:solidFill>
                  <a:srgbClr val="000000"/>
                </a:solidFill>
                <a:latin typeface="Times New Roman" panose="02020603050405020304" pitchFamily="18" charset="0"/>
                <a:cs typeface="Times New Roman" panose="02020603050405020304" pitchFamily="18" charset="0"/>
              </a:rPr>
              <a:t>.	Spirit of trusteeship: </a:t>
            </a:r>
            <a:endParaRPr lang="en-US" sz="1800" dirty="0">
              <a:solidFill>
                <a:srgbClr val="000000"/>
              </a:solidFill>
              <a:latin typeface="Times New Roman" panose="02020603050405020304" pitchFamily="18" charset="0"/>
              <a:cs typeface="Times New Roman" panose="02020603050405020304" pitchFamily="18" charset="0"/>
            </a:endParaRPr>
          </a:p>
          <a:p>
            <a:pPr marL="617220" indent="-457200" algn="just">
              <a:lnSpc>
                <a:spcPct val="100000"/>
              </a:lnSpc>
              <a:buClrTx/>
            </a:pPr>
            <a:r>
              <a:rPr lang="en-US" sz="1800" b="0" dirty="0">
                <a:solidFill>
                  <a:srgbClr val="000000"/>
                </a:solidFill>
                <a:latin typeface="Times New Roman" panose="02020603050405020304" pitchFamily="18" charset="0"/>
                <a:cs typeface="Times New Roman" panose="02020603050405020304" pitchFamily="18" charset="0"/>
              </a:rPr>
              <a:t>The idea of trusteeship was propounded by Tolstoy, Ruskin and Mahatma Gandhi. According to this principle, the managers of business are only </a:t>
            </a:r>
            <a:r>
              <a:rPr lang="en-US" sz="1800" b="0" dirty="0" smtClean="0">
                <a:solidFill>
                  <a:srgbClr val="000000"/>
                </a:solidFill>
                <a:latin typeface="Times New Roman" panose="02020603050405020304" pitchFamily="18" charset="0"/>
                <a:cs typeface="Times New Roman" panose="02020603050405020304" pitchFamily="18" charset="0"/>
              </a:rPr>
              <a:t>the trustees </a:t>
            </a:r>
            <a:r>
              <a:rPr lang="en-US" sz="1800" b="0" dirty="0">
                <a:solidFill>
                  <a:srgbClr val="000000"/>
                </a:solidFill>
                <a:latin typeface="Times New Roman" panose="02020603050405020304" pitchFamily="18" charset="0"/>
                <a:cs typeface="Times New Roman" panose="02020603050405020304" pitchFamily="18" charset="0"/>
              </a:rPr>
              <a:t>of their property and it is their moral duty to use and manage all of their property for the welfare of the society. </a:t>
            </a:r>
            <a:endParaRPr lang="en-US" sz="1800" b="0" dirty="0" smtClean="0">
              <a:solidFill>
                <a:srgbClr val="000000"/>
              </a:solidFill>
              <a:latin typeface="Times New Roman" panose="02020603050405020304" pitchFamily="18" charset="0"/>
              <a:cs typeface="Times New Roman" panose="02020603050405020304" pitchFamily="18" charset="0"/>
            </a:endParaRPr>
          </a:p>
          <a:p>
            <a:pPr marL="617220" indent="-457200" algn="just">
              <a:lnSpc>
                <a:spcPct val="100000"/>
              </a:lnSpc>
              <a:buClrTx/>
            </a:pPr>
            <a:r>
              <a:rPr lang="en-US" sz="1800" b="0" dirty="0">
                <a:solidFill>
                  <a:srgbClr val="000000"/>
                </a:solidFill>
                <a:latin typeface="Times New Roman" panose="02020603050405020304" pitchFamily="18" charset="0"/>
                <a:cs typeface="Times New Roman" panose="02020603050405020304" pitchFamily="18" charset="0"/>
              </a:rPr>
              <a:t>No individual has any tight to hold any property for personal gain only and to use it against the interests of society. </a:t>
            </a:r>
            <a:endParaRPr lang="en-US" sz="1800" b="0" dirty="0" smtClean="0">
              <a:solidFill>
                <a:srgbClr val="000000"/>
              </a:solidFill>
              <a:latin typeface="Times New Roman" panose="02020603050405020304" pitchFamily="18" charset="0"/>
              <a:cs typeface="Times New Roman" panose="02020603050405020304" pitchFamily="18" charset="0"/>
            </a:endParaRPr>
          </a:p>
          <a:p>
            <a:pPr marL="617220" indent="-457200" algn="just">
              <a:lnSpc>
                <a:spcPct val="100000"/>
              </a:lnSpc>
              <a:buClrTx/>
            </a:pPr>
            <a:r>
              <a:rPr lang="en-US" sz="1800" b="0" dirty="0" smtClean="0">
                <a:solidFill>
                  <a:srgbClr val="000000"/>
                </a:solidFill>
                <a:latin typeface="Times New Roman" panose="02020603050405020304" pitchFamily="18" charset="0"/>
                <a:cs typeface="Times New Roman" panose="02020603050405020304" pitchFamily="18" charset="0"/>
              </a:rPr>
              <a:t>All </a:t>
            </a:r>
            <a:r>
              <a:rPr lang="en-US" sz="1800" b="0" dirty="0">
                <a:solidFill>
                  <a:srgbClr val="000000"/>
                </a:solidFill>
                <a:latin typeface="Times New Roman" panose="02020603050405020304" pitchFamily="18" charset="0"/>
                <a:cs typeface="Times New Roman" panose="02020603050405020304" pitchFamily="18" charset="0"/>
              </a:rPr>
              <a:t>resources must be fully utilized for production of goods and services. Keeping in view the needs of the society. </a:t>
            </a:r>
            <a:endParaRPr lang="en-US" sz="1800" b="0" dirty="0" smtClean="0">
              <a:solidFill>
                <a:srgbClr val="000000"/>
              </a:solidFill>
              <a:latin typeface="Times New Roman" panose="02020603050405020304" pitchFamily="18" charset="0"/>
              <a:cs typeface="Times New Roman" panose="02020603050405020304" pitchFamily="18" charset="0"/>
            </a:endParaRPr>
          </a:p>
          <a:p>
            <a:pPr marL="617220" indent="-457200" algn="just">
              <a:lnSpc>
                <a:spcPct val="100000"/>
              </a:lnSpc>
              <a:buClrTx/>
            </a:pPr>
            <a:r>
              <a:rPr lang="en-US" sz="1800" b="0" dirty="0" smtClean="0">
                <a:solidFill>
                  <a:srgbClr val="000000"/>
                </a:solidFill>
                <a:latin typeface="Times New Roman" panose="02020603050405020304" pitchFamily="18" charset="0"/>
                <a:cs typeface="Times New Roman" panose="02020603050405020304" pitchFamily="18" charset="0"/>
              </a:rPr>
              <a:t>As </a:t>
            </a:r>
            <a:r>
              <a:rPr lang="en-US" sz="1800" b="0" dirty="0">
                <a:solidFill>
                  <a:srgbClr val="000000"/>
                </a:solidFill>
                <a:latin typeface="Times New Roman" panose="02020603050405020304" pitchFamily="18" charset="0"/>
                <a:cs typeface="Times New Roman" panose="02020603050405020304" pitchFamily="18" charset="0"/>
              </a:rPr>
              <a:t>far back as in 1927, a top industrialist had remarked, “We consider ourselves to be the trustees of out wealth, which is to be managed only for the benefits of workers and  consumers”</a:t>
            </a:r>
            <a:endParaRPr lang="en-US" sz="1800" b="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94412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a:t>Characteristics (nature) Corporate Social Responsibility (CSR)</a:t>
            </a:r>
            <a:endParaRPr lang="en-US" i="1" dirty="0"/>
          </a:p>
        </p:txBody>
      </p:sp>
      <p:sp>
        <p:nvSpPr>
          <p:cNvPr id="4" name="Slide Number Placeholder 3"/>
          <p:cNvSpPr>
            <a:spLocks noGrp="1"/>
          </p:cNvSpPr>
          <p:nvPr>
            <p:ph type="sldNum" sz="quarter" idx="4"/>
          </p:nvPr>
        </p:nvSpPr>
        <p:spPr/>
        <p:txBody>
          <a:bodyPr/>
          <a:lstStyle/>
          <a:p>
            <a:fld id="{B6F15528-21DE-4FAA-801E-634DDDAF4B2B}" type="slidenum">
              <a:rPr lang="en-US" smtClean="0"/>
              <a:t>7</a:t>
            </a:fld>
            <a:endParaRPr lang="en-US" dirty="0"/>
          </a:p>
        </p:txBody>
      </p:sp>
      <p:sp>
        <p:nvSpPr>
          <p:cNvPr id="5" name="Content Placeholder 4"/>
          <p:cNvSpPr>
            <a:spLocks noGrp="1"/>
          </p:cNvSpPr>
          <p:nvPr>
            <p:ph idx="1"/>
          </p:nvPr>
        </p:nvSpPr>
        <p:spPr>
          <a:xfrm>
            <a:off x="35256" y="685800"/>
            <a:ext cx="9032544" cy="6019800"/>
          </a:xfrm>
        </p:spPr>
        <p:txBody>
          <a:bodyPr>
            <a:noAutofit/>
          </a:bodyPr>
          <a:lstStyle/>
          <a:p>
            <a:pPr marL="160020" indent="0" algn="just">
              <a:lnSpc>
                <a:spcPct val="100000"/>
              </a:lnSpc>
              <a:buNone/>
            </a:pPr>
            <a:r>
              <a:rPr lang="en-US" sz="1800" dirty="0" smtClean="0">
                <a:solidFill>
                  <a:srgbClr val="000000"/>
                </a:solidFill>
                <a:latin typeface="Times New Roman" panose="02020603050405020304" pitchFamily="18" charset="0"/>
                <a:cs typeface="Times New Roman" panose="02020603050405020304" pitchFamily="18" charset="0"/>
              </a:rPr>
              <a:t>7</a:t>
            </a:r>
            <a:r>
              <a:rPr lang="en-US" sz="1800" dirty="0">
                <a:solidFill>
                  <a:srgbClr val="000000"/>
                </a:solidFill>
                <a:latin typeface="Times New Roman" panose="02020603050405020304" pitchFamily="18" charset="0"/>
                <a:cs typeface="Times New Roman" panose="02020603050405020304" pitchFamily="18" charset="0"/>
              </a:rPr>
              <a:t>.	Essential for the growth of business: </a:t>
            </a:r>
            <a:endParaRPr lang="en-US" sz="1800" b="1" dirty="0" smtClean="0">
              <a:solidFill>
                <a:srgbClr val="000000"/>
              </a:solidFill>
              <a:latin typeface="Times New Roman" panose="02020603050405020304" pitchFamily="18" charset="0"/>
              <a:cs typeface="Times New Roman" panose="02020603050405020304" pitchFamily="18" charset="0"/>
            </a:endParaRPr>
          </a:p>
          <a:p>
            <a:pPr marL="502920" algn="just">
              <a:lnSpc>
                <a:spcPct val="100000"/>
              </a:lnSpc>
              <a:buClrTx/>
            </a:pPr>
            <a:r>
              <a:rPr lang="en-US" sz="1800" b="0" dirty="0">
                <a:solidFill>
                  <a:srgbClr val="000000"/>
                </a:solidFill>
                <a:latin typeface="Times New Roman" panose="02020603050405020304" pitchFamily="18" charset="0"/>
                <a:cs typeface="Times New Roman" panose="02020603050405020304" pitchFamily="18" charset="0"/>
              </a:rPr>
              <a:t>A business firm that neglects the expectations of the society cannot prosper. </a:t>
            </a:r>
            <a:endParaRPr lang="en-US" sz="1800" b="0" dirty="0" smtClean="0">
              <a:solidFill>
                <a:srgbClr val="000000"/>
              </a:solidFill>
              <a:latin typeface="Times New Roman" panose="02020603050405020304" pitchFamily="18" charset="0"/>
              <a:cs typeface="Times New Roman" panose="02020603050405020304" pitchFamily="18" charset="0"/>
            </a:endParaRPr>
          </a:p>
          <a:p>
            <a:pPr marL="502920" algn="just">
              <a:lnSpc>
                <a:spcPct val="100000"/>
              </a:lnSpc>
              <a:buClrTx/>
            </a:pPr>
            <a:r>
              <a:rPr lang="en-US" sz="1800" b="0" dirty="0" smtClean="0">
                <a:solidFill>
                  <a:srgbClr val="000000"/>
                </a:solidFill>
                <a:latin typeface="Times New Roman" panose="02020603050405020304" pitchFamily="18" charset="0"/>
                <a:cs typeface="Times New Roman" panose="02020603050405020304" pitchFamily="18" charset="0"/>
              </a:rPr>
              <a:t>A </a:t>
            </a:r>
            <a:r>
              <a:rPr lang="en-US" sz="1800" b="0" dirty="0">
                <a:solidFill>
                  <a:srgbClr val="000000"/>
                </a:solidFill>
                <a:latin typeface="Times New Roman" panose="02020603050405020304" pitchFamily="18" charset="0"/>
                <a:cs typeface="Times New Roman" panose="02020603050405020304" pitchFamily="18" charset="0"/>
              </a:rPr>
              <a:t>sympathetic attitude of various sections of the society is essential for the success of business. The co-operation of the workers. </a:t>
            </a:r>
            <a:endParaRPr lang="en-US" sz="1800" b="0" dirty="0" smtClean="0">
              <a:solidFill>
                <a:srgbClr val="000000"/>
              </a:solidFill>
              <a:latin typeface="Times New Roman" panose="02020603050405020304" pitchFamily="18" charset="0"/>
              <a:cs typeface="Times New Roman" panose="02020603050405020304" pitchFamily="18" charset="0"/>
            </a:endParaRPr>
          </a:p>
          <a:p>
            <a:pPr marL="502920" algn="just">
              <a:lnSpc>
                <a:spcPct val="100000"/>
              </a:lnSpc>
              <a:buClrTx/>
            </a:pPr>
            <a:r>
              <a:rPr lang="en-US" sz="1800" b="0" dirty="0" smtClean="0">
                <a:solidFill>
                  <a:srgbClr val="000000"/>
                </a:solidFill>
                <a:latin typeface="Times New Roman" panose="02020603050405020304" pitchFamily="18" charset="0"/>
                <a:cs typeface="Times New Roman" panose="02020603050405020304" pitchFamily="18" charset="0"/>
              </a:rPr>
              <a:t>Good </a:t>
            </a:r>
            <a:r>
              <a:rPr lang="en-US" sz="1800" b="0" dirty="0">
                <a:solidFill>
                  <a:srgbClr val="000000"/>
                </a:solidFill>
                <a:latin typeface="Times New Roman" panose="02020603050405020304" pitchFamily="18" charset="0"/>
                <a:cs typeface="Times New Roman" panose="02020603050405020304" pitchFamily="18" charset="0"/>
              </a:rPr>
              <a:t>wishes of the local population and attachment of the consumers are essential to the growth of business unit. </a:t>
            </a:r>
            <a:endParaRPr lang="en-US" sz="1800" b="0" dirty="0" smtClean="0">
              <a:solidFill>
                <a:srgbClr val="000000"/>
              </a:solidFill>
              <a:latin typeface="Times New Roman" panose="02020603050405020304" pitchFamily="18" charset="0"/>
              <a:cs typeface="Times New Roman" panose="02020603050405020304" pitchFamily="18" charset="0"/>
            </a:endParaRPr>
          </a:p>
          <a:p>
            <a:pPr marL="502920" algn="just">
              <a:lnSpc>
                <a:spcPct val="100000"/>
              </a:lnSpc>
              <a:buClrTx/>
            </a:pPr>
            <a:r>
              <a:rPr lang="en-US" sz="1800" b="0" dirty="0" smtClean="0">
                <a:solidFill>
                  <a:srgbClr val="000000"/>
                </a:solidFill>
                <a:latin typeface="Times New Roman" panose="02020603050405020304" pitchFamily="18" charset="0"/>
                <a:cs typeface="Times New Roman" panose="02020603050405020304" pitchFamily="18" charset="0"/>
              </a:rPr>
              <a:t>Therefore</a:t>
            </a:r>
            <a:r>
              <a:rPr lang="en-US" sz="1800" b="0" dirty="0">
                <a:solidFill>
                  <a:srgbClr val="000000"/>
                </a:solidFill>
                <a:latin typeface="Times New Roman" panose="02020603050405020304" pitchFamily="18" charset="0"/>
                <a:cs typeface="Times New Roman" panose="02020603050405020304" pitchFamily="18" charset="0"/>
              </a:rPr>
              <a:t>, the manager of business must not neglect their duty towards all these section of society...</a:t>
            </a:r>
            <a:endParaRPr lang="en-US" sz="1800" b="0" dirty="0" smtClean="0">
              <a:solidFill>
                <a:srgbClr val="000000"/>
              </a:solidFill>
              <a:latin typeface="Times New Roman" panose="02020603050405020304" pitchFamily="18" charset="0"/>
              <a:cs typeface="Times New Roman" panose="02020603050405020304" pitchFamily="18" charset="0"/>
            </a:endParaRPr>
          </a:p>
          <a:p>
            <a:pPr marL="160020" lvl="0" indent="0" algn="just">
              <a:lnSpc>
                <a:spcPct val="100000"/>
              </a:lnSpc>
              <a:buNone/>
            </a:pPr>
            <a:endParaRPr lang="en-US" sz="1800" b="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12874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319"/>
            <a:ext cx="9144000" cy="640081"/>
          </a:xfrm>
        </p:spPr>
        <p:txBody>
          <a:bodyPr>
            <a:normAutofit fontScale="90000"/>
          </a:bodyPr>
          <a:lstStyle/>
          <a:p>
            <a:r>
              <a:rPr lang="en-US" i="1" dirty="0"/>
              <a:t>Advantages (importance) of Corporate Social Responsibility (CSR)</a:t>
            </a:r>
            <a:endParaRPr lang="en-US" i="1" dirty="0"/>
          </a:p>
        </p:txBody>
      </p:sp>
      <p:sp>
        <p:nvSpPr>
          <p:cNvPr id="4" name="Slide Number Placeholder 3"/>
          <p:cNvSpPr>
            <a:spLocks noGrp="1"/>
          </p:cNvSpPr>
          <p:nvPr>
            <p:ph type="sldNum" sz="quarter" idx="4"/>
          </p:nvPr>
        </p:nvSpPr>
        <p:spPr/>
        <p:txBody>
          <a:bodyPr/>
          <a:lstStyle/>
          <a:p>
            <a:fld id="{B6F15528-21DE-4FAA-801E-634DDDAF4B2B}" type="slidenum">
              <a:rPr lang="en-US" smtClean="0"/>
              <a:t>8</a:t>
            </a:fld>
            <a:endParaRPr lang="en-US" dirty="0"/>
          </a:p>
        </p:txBody>
      </p:sp>
      <p:sp>
        <p:nvSpPr>
          <p:cNvPr id="5" name="Content Placeholder 4"/>
          <p:cNvSpPr>
            <a:spLocks noGrp="1"/>
          </p:cNvSpPr>
          <p:nvPr>
            <p:ph idx="1"/>
          </p:nvPr>
        </p:nvSpPr>
        <p:spPr>
          <a:xfrm>
            <a:off x="35256" y="1094096"/>
            <a:ext cx="9032544" cy="5611504"/>
          </a:xfrm>
        </p:spPr>
        <p:txBody>
          <a:bodyPr>
            <a:normAutofit fontScale="55000" lnSpcReduction="20000"/>
          </a:bodyPr>
          <a:lstStyle/>
          <a:p>
            <a:pPr marL="160020" indent="0" algn="just">
              <a:lnSpc>
                <a:spcPct val="150000"/>
              </a:lnSpc>
              <a:buClrTx/>
              <a:buNone/>
            </a:pPr>
            <a:r>
              <a:rPr lang="en-US" sz="2900" dirty="0">
                <a:solidFill>
                  <a:srgbClr val="000000"/>
                </a:solidFill>
                <a:latin typeface="Times New Roman" panose="02020603050405020304" pitchFamily="18" charset="0"/>
                <a:cs typeface="Times New Roman" panose="02020603050405020304" pitchFamily="18" charset="0"/>
              </a:rPr>
              <a:t>1.	Satisfied Employees: </a:t>
            </a:r>
            <a:endParaRPr lang="en-US" sz="2900" dirty="0" smtClean="0">
              <a:solidFill>
                <a:srgbClr val="000000"/>
              </a:solidFill>
              <a:latin typeface="Times New Roman" panose="02020603050405020304" pitchFamily="18" charset="0"/>
              <a:cs typeface="Times New Roman" panose="02020603050405020304" pitchFamily="18" charset="0"/>
            </a:endParaRPr>
          </a:p>
          <a:p>
            <a:pPr marL="617220" indent="-457200" algn="just">
              <a:lnSpc>
                <a:spcPct val="150000"/>
              </a:lnSpc>
              <a:buClrTx/>
            </a:pPr>
            <a:r>
              <a:rPr lang="en-US" sz="2900" b="0" dirty="0" smtClean="0">
                <a:solidFill>
                  <a:srgbClr val="000000"/>
                </a:solidFill>
                <a:latin typeface="Times New Roman" panose="02020603050405020304" pitchFamily="18" charset="0"/>
                <a:cs typeface="Times New Roman" panose="02020603050405020304" pitchFamily="18" charset="0"/>
              </a:rPr>
              <a:t>Employees </a:t>
            </a:r>
            <a:r>
              <a:rPr lang="en-US" sz="2900" b="0" dirty="0">
                <a:solidFill>
                  <a:srgbClr val="000000"/>
                </a:solidFill>
                <a:latin typeface="Times New Roman" panose="02020603050405020304" pitchFamily="18" charset="0"/>
                <a:cs typeface="Times New Roman" panose="02020603050405020304" pitchFamily="18" charset="0"/>
              </a:rPr>
              <a:t>want to feel proud of the organization they work for. </a:t>
            </a:r>
            <a:endParaRPr lang="en-US" sz="2900" b="0" dirty="0" smtClean="0">
              <a:solidFill>
                <a:srgbClr val="000000"/>
              </a:solidFill>
              <a:latin typeface="Times New Roman" panose="02020603050405020304" pitchFamily="18" charset="0"/>
              <a:cs typeface="Times New Roman" panose="02020603050405020304" pitchFamily="18" charset="0"/>
            </a:endParaRPr>
          </a:p>
          <a:p>
            <a:pPr marL="617220" indent="-457200" algn="just">
              <a:lnSpc>
                <a:spcPct val="150000"/>
              </a:lnSpc>
              <a:buClrTx/>
            </a:pPr>
            <a:r>
              <a:rPr lang="en-US" sz="2900" b="0" dirty="0" smtClean="0">
                <a:solidFill>
                  <a:srgbClr val="000000"/>
                </a:solidFill>
                <a:latin typeface="Times New Roman" panose="02020603050405020304" pitchFamily="18" charset="0"/>
                <a:cs typeface="Times New Roman" panose="02020603050405020304" pitchFamily="18" charset="0"/>
              </a:rPr>
              <a:t>An </a:t>
            </a:r>
            <a:r>
              <a:rPr lang="en-US" sz="2900" b="0" dirty="0">
                <a:solidFill>
                  <a:srgbClr val="000000"/>
                </a:solidFill>
                <a:latin typeface="Times New Roman" panose="02020603050405020304" pitchFamily="18" charset="0"/>
                <a:cs typeface="Times New Roman" panose="02020603050405020304" pitchFamily="18" charset="0"/>
              </a:rPr>
              <a:t>employee with a positive attitude towards the company is less likely to look for a job elsewhere. </a:t>
            </a:r>
            <a:endParaRPr lang="en-US" sz="2900" b="0" dirty="0" smtClean="0">
              <a:solidFill>
                <a:srgbClr val="000000"/>
              </a:solidFill>
              <a:latin typeface="Times New Roman" panose="02020603050405020304" pitchFamily="18" charset="0"/>
              <a:cs typeface="Times New Roman" panose="02020603050405020304" pitchFamily="18" charset="0"/>
            </a:endParaRPr>
          </a:p>
          <a:p>
            <a:pPr marL="617220" indent="-457200" algn="just">
              <a:lnSpc>
                <a:spcPct val="150000"/>
              </a:lnSpc>
              <a:buClrTx/>
            </a:pPr>
            <a:r>
              <a:rPr lang="en-US" sz="2900" b="0" dirty="0" smtClean="0">
                <a:solidFill>
                  <a:srgbClr val="000000"/>
                </a:solidFill>
                <a:latin typeface="Times New Roman" panose="02020603050405020304" pitchFamily="18" charset="0"/>
                <a:cs typeface="Times New Roman" panose="02020603050405020304" pitchFamily="18" charset="0"/>
              </a:rPr>
              <a:t>It </a:t>
            </a:r>
            <a:r>
              <a:rPr lang="en-US" sz="2900" b="0" dirty="0">
                <a:solidFill>
                  <a:srgbClr val="000000"/>
                </a:solidFill>
                <a:latin typeface="Times New Roman" panose="02020603050405020304" pitchFamily="18" charset="0"/>
                <a:cs typeface="Times New Roman" panose="02020603050405020304" pitchFamily="18" charset="0"/>
              </a:rPr>
              <a:t>is also likely that you will receive more job applications because people want to work for you.</a:t>
            </a:r>
          </a:p>
          <a:p>
            <a:pPr marL="160020" indent="0" algn="just">
              <a:lnSpc>
                <a:spcPct val="150000"/>
              </a:lnSpc>
              <a:buClrTx/>
              <a:buNone/>
            </a:pPr>
            <a:r>
              <a:rPr lang="en-US" sz="2900" dirty="0">
                <a:solidFill>
                  <a:srgbClr val="000000"/>
                </a:solidFill>
                <a:latin typeface="Times New Roman" panose="02020603050405020304" pitchFamily="18" charset="0"/>
                <a:cs typeface="Times New Roman" panose="02020603050405020304" pitchFamily="18" charset="0"/>
              </a:rPr>
              <a:t>2.	Commitment with Stakeholders: </a:t>
            </a:r>
            <a:endParaRPr lang="en-US" sz="2900" dirty="0" smtClean="0">
              <a:solidFill>
                <a:srgbClr val="000000"/>
              </a:solidFill>
              <a:latin typeface="Times New Roman" panose="02020603050405020304" pitchFamily="18" charset="0"/>
              <a:cs typeface="Times New Roman" panose="02020603050405020304" pitchFamily="18" charset="0"/>
            </a:endParaRPr>
          </a:p>
          <a:p>
            <a:pPr marL="617220" indent="-457200" algn="just">
              <a:lnSpc>
                <a:spcPct val="150000"/>
              </a:lnSpc>
              <a:buClrTx/>
            </a:pPr>
            <a:r>
              <a:rPr lang="en-US" sz="2900" b="0" dirty="0" smtClean="0">
                <a:solidFill>
                  <a:srgbClr val="000000"/>
                </a:solidFill>
                <a:latin typeface="Times New Roman" panose="02020603050405020304" pitchFamily="18" charset="0"/>
                <a:cs typeface="Times New Roman" panose="02020603050405020304" pitchFamily="18" charset="0"/>
              </a:rPr>
              <a:t>CSR </a:t>
            </a:r>
            <a:r>
              <a:rPr lang="en-US" sz="2900" b="0" dirty="0">
                <a:solidFill>
                  <a:srgbClr val="000000"/>
                </a:solidFill>
                <a:latin typeface="Times New Roman" panose="02020603050405020304" pitchFamily="18" charset="0"/>
                <a:cs typeface="Times New Roman" panose="02020603050405020304" pitchFamily="18" charset="0"/>
              </a:rPr>
              <a:t>requires engagement with internal and external stakeholders so it enables enterprises to anticipate better and take advantage of fast changing expectations in society as well as operating conditions. </a:t>
            </a:r>
            <a:endParaRPr lang="en-US" sz="2900" b="0" dirty="0" smtClean="0">
              <a:solidFill>
                <a:srgbClr val="000000"/>
              </a:solidFill>
              <a:latin typeface="Times New Roman" panose="02020603050405020304" pitchFamily="18" charset="0"/>
              <a:cs typeface="Times New Roman" panose="02020603050405020304" pitchFamily="18" charset="0"/>
            </a:endParaRPr>
          </a:p>
          <a:p>
            <a:pPr marL="617220" indent="-457200" algn="just">
              <a:lnSpc>
                <a:spcPct val="150000"/>
              </a:lnSpc>
              <a:buClrTx/>
            </a:pPr>
            <a:r>
              <a:rPr lang="en-US" sz="2900" b="0" dirty="0" smtClean="0">
                <a:solidFill>
                  <a:srgbClr val="000000"/>
                </a:solidFill>
                <a:latin typeface="Times New Roman" panose="02020603050405020304" pitchFamily="18" charset="0"/>
                <a:cs typeface="Times New Roman" panose="02020603050405020304" pitchFamily="18" charset="0"/>
              </a:rPr>
              <a:t>This </a:t>
            </a:r>
            <a:r>
              <a:rPr lang="en-US" sz="2900" b="0" dirty="0">
                <a:solidFill>
                  <a:srgbClr val="000000"/>
                </a:solidFill>
                <a:latin typeface="Times New Roman" panose="02020603050405020304" pitchFamily="18" charset="0"/>
                <a:cs typeface="Times New Roman" panose="02020603050405020304" pitchFamily="18" charset="0"/>
              </a:rPr>
              <a:t>means it can also act as a driver for the development of new markets and create real opportunities for growth.</a:t>
            </a:r>
          </a:p>
          <a:p>
            <a:pPr marL="617220" indent="-457200" algn="just">
              <a:lnSpc>
                <a:spcPct val="150000"/>
              </a:lnSpc>
              <a:buClrTx/>
            </a:pPr>
            <a:endParaRPr lang="en-US" sz="2600" b="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48001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319"/>
            <a:ext cx="9144000" cy="640081"/>
          </a:xfrm>
        </p:spPr>
        <p:txBody>
          <a:bodyPr>
            <a:normAutofit fontScale="90000"/>
          </a:bodyPr>
          <a:lstStyle/>
          <a:p>
            <a:r>
              <a:rPr lang="en-US" i="1" dirty="0"/>
              <a:t>Advantages (importance) of Corporate Social Responsibility (CSR)</a:t>
            </a:r>
            <a:endParaRPr lang="en-US" i="1" dirty="0"/>
          </a:p>
        </p:txBody>
      </p:sp>
      <p:sp>
        <p:nvSpPr>
          <p:cNvPr id="4" name="Slide Number Placeholder 3"/>
          <p:cNvSpPr>
            <a:spLocks noGrp="1"/>
          </p:cNvSpPr>
          <p:nvPr>
            <p:ph type="sldNum" sz="quarter" idx="4"/>
          </p:nvPr>
        </p:nvSpPr>
        <p:spPr/>
        <p:txBody>
          <a:bodyPr/>
          <a:lstStyle/>
          <a:p>
            <a:fld id="{B6F15528-21DE-4FAA-801E-634DDDAF4B2B}" type="slidenum">
              <a:rPr lang="en-US" smtClean="0"/>
              <a:t>9</a:t>
            </a:fld>
            <a:endParaRPr lang="en-US" dirty="0"/>
          </a:p>
        </p:txBody>
      </p:sp>
      <p:sp>
        <p:nvSpPr>
          <p:cNvPr id="5" name="Content Placeholder 4"/>
          <p:cNvSpPr>
            <a:spLocks noGrp="1"/>
          </p:cNvSpPr>
          <p:nvPr>
            <p:ph idx="1"/>
          </p:nvPr>
        </p:nvSpPr>
        <p:spPr>
          <a:xfrm>
            <a:off x="35256" y="865496"/>
            <a:ext cx="9032544" cy="5611504"/>
          </a:xfrm>
        </p:spPr>
        <p:txBody>
          <a:bodyPr>
            <a:noAutofit/>
          </a:bodyPr>
          <a:lstStyle/>
          <a:p>
            <a:pPr marL="674370" indent="-514350" algn="just">
              <a:lnSpc>
                <a:spcPct val="150000"/>
              </a:lnSpc>
              <a:buClrTx/>
              <a:buAutoNum type="arabicPeriod" startAt="3"/>
            </a:pPr>
            <a:r>
              <a:rPr lang="en-US" sz="1600" dirty="0" smtClean="0">
                <a:solidFill>
                  <a:srgbClr val="000000"/>
                </a:solidFill>
                <a:latin typeface="Times New Roman" panose="02020603050405020304" pitchFamily="18" charset="0"/>
                <a:cs typeface="Times New Roman" panose="02020603050405020304" pitchFamily="18" charset="0"/>
              </a:rPr>
              <a:t>Creating </a:t>
            </a:r>
            <a:r>
              <a:rPr lang="en-US" sz="1600" dirty="0">
                <a:solidFill>
                  <a:srgbClr val="000000"/>
                </a:solidFill>
                <a:latin typeface="Times New Roman" panose="02020603050405020304" pitchFamily="18" charset="0"/>
                <a:cs typeface="Times New Roman" panose="02020603050405020304" pitchFamily="18" charset="0"/>
              </a:rPr>
              <a:t>long-term employee, Consumer and citizen Trust: </a:t>
            </a:r>
            <a:endParaRPr lang="en-US" sz="1600" dirty="0" smtClean="0">
              <a:solidFill>
                <a:srgbClr val="000000"/>
              </a:solidFill>
              <a:latin typeface="Times New Roman" panose="02020603050405020304" pitchFamily="18" charset="0"/>
              <a:cs typeface="Times New Roman" panose="02020603050405020304" pitchFamily="18" charset="0"/>
            </a:endParaRPr>
          </a:p>
          <a:p>
            <a:pPr marL="617220" indent="-457200" algn="just">
              <a:lnSpc>
                <a:spcPct val="150000"/>
              </a:lnSpc>
              <a:buClrTx/>
            </a:pPr>
            <a:r>
              <a:rPr lang="en-US" sz="1600" b="0" dirty="0" smtClean="0">
                <a:solidFill>
                  <a:srgbClr val="000000"/>
                </a:solidFill>
                <a:latin typeface="Times New Roman" panose="02020603050405020304" pitchFamily="18" charset="0"/>
                <a:cs typeface="Times New Roman" panose="02020603050405020304" pitchFamily="18" charset="0"/>
              </a:rPr>
              <a:t>By </a:t>
            </a:r>
            <a:r>
              <a:rPr lang="en-US" sz="1600" b="0" dirty="0">
                <a:solidFill>
                  <a:srgbClr val="000000"/>
                </a:solidFill>
                <a:latin typeface="Times New Roman" panose="02020603050405020304" pitchFamily="18" charset="0"/>
                <a:cs typeface="Times New Roman" panose="02020603050405020304" pitchFamily="18" charset="0"/>
              </a:rPr>
              <a:t>addressing their social responsibility, enterprises can build long-term employee, consumer and citizen trust as a basis for sustainable business models. </a:t>
            </a:r>
            <a:endParaRPr lang="en-US" sz="1600" b="0" dirty="0" smtClean="0">
              <a:solidFill>
                <a:srgbClr val="000000"/>
              </a:solidFill>
              <a:latin typeface="Times New Roman" panose="02020603050405020304" pitchFamily="18" charset="0"/>
              <a:cs typeface="Times New Roman" panose="02020603050405020304" pitchFamily="18" charset="0"/>
            </a:endParaRPr>
          </a:p>
          <a:p>
            <a:pPr marL="617220" indent="-457200" algn="just">
              <a:lnSpc>
                <a:spcPct val="150000"/>
              </a:lnSpc>
              <a:buClrTx/>
            </a:pPr>
            <a:r>
              <a:rPr lang="en-US" sz="1600" b="0" dirty="0" smtClean="0">
                <a:solidFill>
                  <a:srgbClr val="000000"/>
                </a:solidFill>
                <a:latin typeface="Times New Roman" panose="02020603050405020304" pitchFamily="18" charset="0"/>
                <a:cs typeface="Times New Roman" panose="02020603050405020304" pitchFamily="18" charset="0"/>
              </a:rPr>
              <a:t>This </a:t>
            </a:r>
            <a:r>
              <a:rPr lang="en-US" sz="1600" b="0" dirty="0">
                <a:solidFill>
                  <a:srgbClr val="000000"/>
                </a:solidFill>
                <a:latin typeface="Times New Roman" panose="02020603050405020304" pitchFamily="18" charset="0"/>
                <a:cs typeface="Times New Roman" panose="02020603050405020304" pitchFamily="18" charset="0"/>
              </a:rPr>
              <a:t>helps to create an environment in which enterprises can innovate and grow. </a:t>
            </a:r>
            <a:endParaRPr lang="en-US" sz="1600" b="0" dirty="0" smtClean="0">
              <a:solidFill>
                <a:srgbClr val="000000"/>
              </a:solidFill>
              <a:latin typeface="Times New Roman" panose="02020603050405020304" pitchFamily="18" charset="0"/>
              <a:cs typeface="Times New Roman" panose="02020603050405020304" pitchFamily="18" charset="0"/>
            </a:endParaRPr>
          </a:p>
          <a:p>
            <a:pPr marL="617220" indent="-457200" algn="just">
              <a:lnSpc>
                <a:spcPct val="150000"/>
              </a:lnSpc>
              <a:buClrTx/>
            </a:pPr>
            <a:r>
              <a:rPr lang="en-US" sz="1600" b="0" dirty="0" smtClean="0">
                <a:solidFill>
                  <a:srgbClr val="000000"/>
                </a:solidFill>
                <a:latin typeface="Times New Roman" panose="02020603050405020304" pitchFamily="18" charset="0"/>
                <a:cs typeface="Times New Roman" panose="02020603050405020304" pitchFamily="18" charset="0"/>
              </a:rPr>
              <a:t>The </a:t>
            </a:r>
            <a:r>
              <a:rPr lang="en-US" sz="1600" b="0" dirty="0">
                <a:solidFill>
                  <a:srgbClr val="000000"/>
                </a:solidFill>
                <a:latin typeface="Times New Roman" panose="02020603050405020304" pitchFamily="18" charset="0"/>
                <a:cs typeface="Times New Roman" panose="02020603050405020304" pitchFamily="18" charset="0"/>
              </a:rPr>
              <a:t>economic crisis and its social consequences have to some extent damaged the levels of trust in business and have focused public attention on the social and ethical performance of enterprises, including on issues such as bonuses and executive pay.</a:t>
            </a:r>
          </a:p>
          <a:p>
            <a:pPr marL="674370" indent="-514350" algn="just">
              <a:lnSpc>
                <a:spcPct val="150000"/>
              </a:lnSpc>
              <a:buClrTx/>
              <a:buAutoNum type="arabicPeriod" startAt="4"/>
            </a:pPr>
            <a:r>
              <a:rPr lang="en-US" sz="1600" dirty="0" smtClean="0">
                <a:solidFill>
                  <a:srgbClr val="000000"/>
                </a:solidFill>
                <a:latin typeface="Times New Roman" panose="02020603050405020304" pitchFamily="18" charset="0"/>
                <a:cs typeface="Times New Roman" panose="02020603050405020304" pitchFamily="18" charset="0"/>
              </a:rPr>
              <a:t>Costs </a:t>
            </a:r>
            <a:r>
              <a:rPr lang="en-US" sz="1600" dirty="0">
                <a:solidFill>
                  <a:srgbClr val="000000"/>
                </a:solidFill>
                <a:latin typeface="Times New Roman" panose="02020603050405020304" pitchFamily="18" charset="0"/>
                <a:cs typeface="Times New Roman" panose="02020603050405020304" pitchFamily="18" charset="0"/>
              </a:rPr>
              <a:t>Reductions: </a:t>
            </a:r>
            <a:endParaRPr lang="en-US" sz="1600" dirty="0" smtClean="0">
              <a:solidFill>
                <a:srgbClr val="000000"/>
              </a:solidFill>
              <a:latin typeface="Times New Roman" panose="02020603050405020304" pitchFamily="18" charset="0"/>
              <a:cs typeface="Times New Roman" panose="02020603050405020304" pitchFamily="18" charset="0"/>
            </a:endParaRPr>
          </a:p>
          <a:p>
            <a:pPr marL="617220" indent="-457200" algn="just">
              <a:lnSpc>
                <a:spcPct val="150000"/>
              </a:lnSpc>
              <a:buClrTx/>
            </a:pPr>
            <a:r>
              <a:rPr lang="en-US" sz="1600" b="0" dirty="0" smtClean="0">
                <a:solidFill>
                  <a:srgbClr val="000000"/>
                </a:solidFill>
                <a:latin typeface="Times New Roman" panose="02020603050405020304" pitchFamily="18" charset="0"/>
                <a:cs typeface="Times New Roman" panose="02020603050405020304" pitchFamily="18" charset="0"/>
              </a:rPr>
              <a:t>Companies </a:t>
            </a:r>
            <a:r>
              <a:rPr lang="en-US" sz="1600" b="0" dirty="0">
                <a:solidFill>
                  <a:srgbClr val="000000"/>
                </a:solidFill>
                <a:latin typeface="Times New Roman" panose="02020603050405020304" pitchFamily="18" charset="0"/>
                <a:cs typeface="Times New Roman" panose="02020603050405020304" pitchFamily="18" charset="0"/>
              </a:rPr>
              <a:t>can reduce the recurring and non-recurring costs by hiring the right person at the right job with effective retention strategies. </a:t>
            </a:r>
            <a:endParaRPr lang="en-US" sz="1600" b="0" dirty="0" smtClean="0">
              <a:solidFill>
                <a:srgbClr val="000000"/>
              </a:solidFill>
              <a:latin typeface="Times New Roman" panose="02020603050405020304" pitchFamily="18" charset="0"/>
              <a:cs typeface="Times New Roman" panose="02020603050405020304" pitchFamily="18" charset="0"/>
            </a:endParaRPr>
          </a:p>
          <a:p>
            <a:pPr marL="617220" indent="-457200" algn="just">
              <a:lnSpc>
                <a:spcPct val="150000"/>
              </a:lnSpc>
              <a:buClrTx/>
            </a:pPr>
            <a:r>
              <a:rPr lang="en-US" sz="1600" b="0" dirty="0" smtClean="0">
                <a:solidFill>
                  <a:srgbClr val="000000"/>
                </a:solidFill>
                <a:latin typeface="Times New Roman" panose="02020603050405020304" pitchFamily="18" charset="0"/>
                <a:cs typeface="Times New Roman" panose="02020603050405020304" pitchFamily="18" charset="0"/>
              </a:rPr>
              <a:t>Because </a:t>
            </a:r>
            <a:r>
              <a:rPr lang="en-US" sz="1600" b="0" dirty="0">
                <a:solidFill>
                  <a:srgbClr val="000000"/>
                </a:solidFill>
                <a:latin typeface="Times New Roman" panose="02020603050405020304" pitchFamily="18" charset="0"/>
                <a:cs typeface="Times New Roman" panose="02020603050405020304" pitchFamily="18" charset="0"/>
              </a:rPr>
              <a:t>retention cost is lesser than recruitment cost. Organizations can also implement energy savings programs through energy audits</a:t>
            </a:r>
            <a:r>
              <a:rPr lang="en-US" sz="1600" b="0" dirty="0" smtClean="0">
                <a:solidFill>
                  <a:srgbClr val="000000"/>
                </a:solidFill>
                <a:latin typeface="Times New Roman" panose="02020603050405020304" pitchFamily="18" charset="0"/>
                <a:cs typeface="Times New Roman" panose="02020603050405020304" pitchFamily="18" charset="0"/>
              </a:rPr>
              <a:t>.</a:t>
            </a:r>
          </a:p>
          <a:p>
            <a:pPr marL="617220" indent="-457200" algn="just">
              <a:lnSpc>
                <a:spcPct val="150000"/>
              </a:lnSpc>
              <a:buClrTx/>
            </a:pPr>
            <a:r>
              <a:rPr lang="en-US" sz="1600" b="0" dirty="0" smtClean="0">
                <a:solidFill>
                  <a:srgbClr val="000000"/>
                </a:solidFill>
                <a:latin typeface="Times New Roman" panose="02020603050405020304" pitchFamily="18" charset="0"/>
                <a:cs typeface="Times New Roman" panose="02020603050405020304" pitchFamily="18" charset="0"/>
              </a:rPr>
              <a:t> </a:t>
            </a:r>
            <a:r>
              <a:rPr lang="en-US" sz="1600" b="0" dirty="0">
                <a:solidFill>
                  <a:srgbClr val="000000"/>
                </a:solidFill>
                <a:latin typeface="Times New Roman" panose="02020603050405020304" pitchFamily="18" charset="0"/>
                <a:cs typeface="Times New Roman" panose="02020603050405020304" pitchFamily="18" charset="0"/>
              </a:rPr>
              <a:t>Effective CSR can assist the companies in managing potential risks and liabilities very effectively. </a:t>
            </a:r>
            <a:endParaRPr lang="en-US" sz="1600" b="0" dirty="0" smtClean="0">
              <a:solidFill>
                <a:srgbClr val="000000"/>
              </a:solidFill>
              <a:latin typeface="Times New Roman" panose="02020603050405020304" pitchFamily="18" charset="0"/>
              <a:cs typeface="Times New Roman" panose="02020603050405020304" pitchFamily="18" charset="0"/>
            </a:endParaRPr>
          </a:p>
          <a:p>
            <a:pPr marL="617220" indent="-457200" algn="just">
              <a:lnSpc>
                <a:spcPct val="150000"/>
              </a:lnSpc>
              <a:buClrTx/>
            </a:pPr>
            <a:r>
              <a:rPr lang="en-US" sz="1600" b="0" dirty="0" smtClean="0">
                <a:solidFill>
                  <a:srgbClr val="000000"/>
                </a:solidFill>
                <a:latin typeface="Times New Roman" panose="02020603050405020304" pitchFamily="18" charset="0"/>
                <a:cs typeface="Times New Roman" panose="02020603050405020304" pitchFamily="18" charset="0"/>
              </a:rPr>
              <a:t>These </a:t>
            </a:r>
            <a:r>
              <a:rPr lang="en-US" sz="1600" b="0" dirty="0">
                <a:solidFill>
                  <a:srgbClr val="000000"/>
                </a:solidFill>
                <a:latin typeface="Times New Roman" panose="02020603050405020304" pitchFamily="18" charset="0"/>
                <a:cs typeface="Times New Roman" panose="02020603050405020304" pitchFamily="18" charset="0"/>
              </a:rPr>
              <a:t>all together will create good-will for the company with very minimum investment in advertising.</a:t>
            </a:r>
          </a:p>
          <a:p>
            <a:pPr marL="617220" indent="-457200" algn="just">
              <a:lnSpc>
                <a:spcPct val="150000"/>
              </a:lnSpc>
              <a:buClrTx/>
            </a:pPr>
            <a:endParaRPr lang="en-US" sz="1600" b="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5555073"/>
      </p:ext>
    </p:extLst>
  </p:cSld>
  <p:clrMapOvr>
    <a:masterClrMapping/>
  </p:clrMapOvr>
  <p:timing>
    <p:tnLst>
      <p:par>
        <p:cTn id="1" dur="indefinite" restart="never" nodeType="tmRoot"/>
      </p:par>
    </p:tnLst>
  </p:timing>
</p:sld>
</file>

<file path=ppt/theme/theme1.xml><?xml version="1.0" encoding="utf-8"?>
<a:theme xmlns:a="http://schemas.openxmlformats.org/drawingml/2006/main" name="asdf">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asdf">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903</TotalTime>
  <Words>1684</Words>
  <Application>Microsoft Office PowerPoint</Application>
  <PresentationFormat>On-screen Show (4:3)</PresentationFormat>
  <Paragraphs>123</Paragraphs>
  <Slides>15</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15</vt:i4>
      </vt:variant>
    </vt:vector>
  </HeadingPairs>
  <TitlesOfParts>
    <vt:vector size="26" baseType="lpstr">
      <vt:lpstr>Arial Unicode MS</vt:lpstr>
      <vt:lpstr>Agency FB</vt:lpstr>
      <vt:lpstr>Andalus</vt:lpstr>
      <vt:lpstr>Arial</vt:lpstr>
      <vt:lpstr>Calibri</vt:lpstr>
      <vt:lpstr>Calibri Light</vt:lpstr>
      <vt:lpstr>Times New Roman</vt:lpstr>
      <vt:lpstr>Wingdings</vt:lpstr>
      <vt:lpstr>asdf</vt:lpstr>
      <vt:lpstr>Custom Design</vt:lpstr>
      <vt:lpstr>1_asdf</vt:lpstr>
      <vt:lpstr>PowerPoint Presentation</vt:lpstr>
      <vt:lpstr> </vt:lpstr>
      <vt:lpstr>Corporate Social Responsibility (CSR).</vt:lpstr>
      <vt:lpstr>Characteristics (nature) Corporate Social Responsibility (CSR)</vt:lpstr>
      <vt:lpstr>Characteristics (nature) Corporate Social Responsibility (CSR)</vt:lpstr>
      <vt:lpstr>Characteristics (nature) Corporate Social Responsibility (CSR)</vt:lpstr>
      <vt:lpstr>Characteristics (nature) Corporate Social Responsibility (CSR)</vt:lpstr>
      <vt:lpstr>Advantages (importance) of Corporate Social Responsibility (CSR)</vt:lpstr>
      <vt:lpstr>Advantages (importance) of Corporate Social Responsibility (CSR)</vt:lpstr>
      <vt:lpstr>Ethics and advantages (importance) of ethics.</vt:lpstr>
      <vt:lpstr>Advantages (importance) ethics</vt:lpstr>
      <vt:lpstr>Advantages (importance) ethics</vt:lpstr>
      <vt:lpstr>Advantages (importance) ethics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Asmat Ali</dc:creator>
  <cp:lastModifiedBy>HP</cp:lastModifiedBy>
  <cp:revision>839</cp:revision>
  <dcterms:created xsi:type="dcterms:W3CDTF">2006-08-16T00:00:00Z</dcterms:created>
  <dcterms:modified xsi:type="dcterms:W3CDTF">2021-06-10T10:48:13Z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1033-11.2.0.10078</vt:lpwstr>
  </property>
</Properties>
</file>