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2" r:id="rId2"/>
    <p:sldMasterId id="2147483735" r:id="rId3"/>
  </p:sldMasterIdLst>
  <p:notesMasterIdLst>
    <p:notesMasterId r:id="rId20"/>
  </p:notesMasterIdLst>
  <p:handoutMasterIdLst>
    <p:handoutMasterId r:id="rId21"/>
  </p:handoutMasterIdLst>
  <p:sldIdLst>
    <p:sldId id="291" r:id="rId4"/>
    <p:sldId id="259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90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8BA"/>
    <a:srgbClr val="026AD4"/>
    <a:srgbClr val="026AE8"/>
    <a:srgbClr val="009ED6"/>
    <a:srgbClr val="D2FEB4"/>
    <a:srgbClr val="719F1D"/>
    <a:srgbClr val="C4FE9C"/>
    <a:srgbClr val="DAFEC2"/>
    <a:srgbClr val="60B018"/>
    <a:srgbClr val="8B5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>
      <p:cViewPr varScale="1">
        <p:scale>
          <a:sx n="70" d="100"/>
          <a:sy n="7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2BC5-697F-4AD6-A6ED-13259B29EF3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49F1-37EB-4BEE-B0AD-CB3390C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5A38-68A7-4133-8C22-F8610ABCE0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74966-7D49-4521-882F-70C981C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lide for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7658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3249828" y="0"/>
            <a:ext cx="48006" cy="685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1" y="594359"/>
            <a:ext cx="2794707" cy="192024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>
                <a:solidFill>
                  <a:srgbClr val="FFFFFF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1878" y="838200"/>
            <a:ext cx="5283522" cy="5791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>
              <a:buFont typeface="Wingdings" panose="05000000000000000000" pitchFamily="2" charset="2"/>
              <a:buChar char="ü"/>
              <a:defRPr sz="2200"/>
            </a:lvl1pPr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Outlines</a:t>
            </a:r>
          </a:p>
          <a:p>
            <a:pPr lvl="2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28600" y="4876800"/>
            <a:ext cx="2400300" cy="142840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30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Authors Info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43209" y="279742"/>
            <a:ext cx="13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Outlines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2193326" y="597243"/>
            <a:ext cx="47408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596743"/>
            <a:ext cx="379709" cy="271919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56" y="865496"/>
            <a:ext cx="9032544" cy="56115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chemeClr val="tx1">
                  <a:lumMod val="50000"/>
                  <a:lumOff val="50000"/>
                </a:schemeClr>
              </a:buClr>
              <a:buSzPct val="82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Topic</a:t>
            </a:r>
          </a:p>
          <a:p>
            <a:pPr lvl="2"/>
            <a:r>
              <a:rPr lang="en-US" dirty="0" smtClean="0"/>
              <a:t>Subtopic</a:t>
            </a:r>
          </a:p>
          <a:p>
            <a:pPr lvl="3"/>
            <a:r>
              <a:rPr lang="en-US" dirty="0" smtClean="0"/>
              <a:t>Sub-topic</a:t>
            </a:r>
          </a:p>
          <a:p>
            <a:pPr lvl="4"/>
            <a:r>
              <a:rPr lang="en-US" dirty="0" smtClean="0"/>
              <a:t>Sub-topic</a:t>
            </a:r>
          </a:p>
        </p:txBody>
      </p:sp>
    </p:spTree>
    <p:extLst>
      <p:ext uri="{BB962C8B-B14F-4D97-AF65-F5344CB8AC3E}">
        <p14:creationId xmlns:p14="http://schemas.microsoft.com/office/powerpoint/2010/main" val="132561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64389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090" y="0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 rot="10800000"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3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 userDrawn="1"/>
        </p:nvSpPr>
        <p:spPr>
          <a:xfrm>
            <a:off x="1143000" y="2508239"/>
            <a:ext cx="6781800" cy="23329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Thanks!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Any Questions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0000">
                  <a:lumMod val="50000"/>
                  <a:lumOff val="50000"/>
                </a:srgbClr>
              </a:buClr>
              <a:buSzPct val="82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Andalus" panose="02020603050405020304" pitchFamily="18" charset="-78"/>
                <a:ea typeface="Arial Unicode MS" panose="020B0604020202020204" pitchFamily="34" charset="-128"/>
                <a:cs typeface="Andalus" panose="02020603050405020304" pitchFamily="18" charset="-78"/>
              </a:rPr>
              <a:t>?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5632440"/>
            <a:ext cx="9144001" cy="122986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" y="-4302"/>
            <a:ext cx="9144001" cy="136954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219200"/>
            <a:ext cx="8880144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342900">
              <a:spcBef>
                <a:spcPts val="600"/>
              </a:spcBef>
              <a:spcAft>
                <a:spcPts val="900"/>
              </a:spcAft>
              <a:buClr>
                <a:srgbClr val="00B0F0"/>
              </a:buClr>
              <a:buSzPct val="99000"/>
              <a:buFont typeface="Wingdings" panose="05000000000000000000" pitchFamily="2" charset="2"/>
              <a:buChar char="§"/>
              <a:defRPr sz="22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defRPr>
            </a:lvl1pPr>
            <a:lvl2pPr marL="384048" indent="-182880">
              <a:buSzPct val="130000"/>
              <a:buFont typeface="Arial" panose="020B0604020202020204" pitchFamily="34" charset="0"/>
              <a:buChar char="•"/>
              <a:defRPr sz="2000"/>
            </a:lvl2pPr>
            <a:lvl3pPr marL="566928" indent="-182880">
              <a:buSzPct val="130000"/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4pPr>
            <a:lvl5pPr marL="932688" indent="-182880">
              <a:buClr>
                <a:srgbClr val="00B0F0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 rot="10800000">
            <a:off x="0" y="5992504"/>
            <a:ext cx="9144000" cy="86549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05200" y="1918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References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3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6596742"/>
            <a:ext cx="9144001" cy="2612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Topic</a:t>
            </a:r>
          </a:p>
          <a:p>
            <a:pPr lvl="3"/>
            <a:r>
              <a:rPr lang="en-US" dirty="0" smtClean="0"/>
              <a:t>Subtopic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630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Introduction To Computer &amp; ICT – by Dr. Rahman Ali &amp; Asmat Ali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E8">
                  <a:shade val="30000"/>
                  <a:satMod val="115000"/>
                </a:srgbClr>
              </a:gs>
              <a:gs pos="50000">
                <a:srgbClr val="026AE8">
                  <a:shade val="67500"/>
                  <a:satMod val="115000"/>
                </a:srgbClr>
              </a:gs>
              <a:gs pos="100000">
                <a:srgbClr val="026AE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22D5-09A0-4336-890E-E0F066D69F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E8CE-2593-46E6-B9F1-1E05466F3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812326" y="609600"/>
            <a:ext cx="557907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88900" dist="38100" dir="5400000" sx="101000" sy="101000" algn="t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0" y="0"/>
            <a:ext cx="9144000" cy="640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400" b="1" kern="1200" spc="-50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BD582C">
                    <a:lumMod val="75000"/>
                  </a:srgbClr>
                </a:solidFill>
              </a:rPr>
              <a:t>Click to edit Master title style</a:t>
            </a:r>
            <a:endParaRPr lang="en-US" dirty="0">
              <a:solidFill>
                <a:srgbClr val="BD582C">
                  <a:lumMod val="75000"/>
                </a:srgbClr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93344" y="865496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Click to add text</a:t>
            </a:r>
          </a:p>
          <a:p>
            <a:pPr lvl="2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Topic</a:t>
            </a:r>
          </a:p>
          <a:p>
            <a:pPr lvl="3">
              <a:buClr>
                <a:srgbClr val="E48312"/>
              </a:buClr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Subtopic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6591571"/>
            <a:ext cx="9144001" cy="2770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04686"/>
            <a:ext cx="8305800" cy="26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cap="none" baseline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Introduction To Computer &amp; ICT – by Dr. Rahman Ali &amp; Asmat Ali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96743"/>
            <a:ext cx="455909" cy="279448"/>
          </a:xfrm>
          <a:prstGeom prst="rect">
            <a:avLst/>
          </a:prstGeom>
          <a:gradFill flip="none" rotWithShape="1">
            <a:gsLst>
              <a:gs pos="0">
                <a:srgbClr val="026AD4">
                  <a:shade val="30000"/>
                  <a:satMod val="115000"/>
                </a:srgbClr>
              </a:gs>
              <a:gs pos="50000">
                <a:srgbClr val="026AD4">
                  <a:shade val="67500"/>
                  <a:satMod val="115000"/>
                </a:srgbClr>
              </a:gs>
              <a:gs pos="100000">
                <a:srgbClr val="026AD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538" y="803583"/>
            <a:ext cx="9032544" cy="5611504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GC152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201168" lvl="1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 ZADA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Department of Computer Science &amp; Software Engineering,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Islamic University, Islamabad.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nternational Islamic University, Islamabad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3" y="3672840"/>
            <a:ext cx="129745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command: </a:t>
            </a:r>
            <a:r>
              <a:rPr lang="en-US" sz="2000" b="0" dirty="0" smtClean="0">
                <a:solidFill>
                  <a:srgbClr val="000000"/>
                </a:solidFill>
              </a:rPr>
              <a:t>Subordinates </a:t>
            </a:r>
            <a:r>
              <a:rPr lang="en-US" sz="2000" b="0" dirty="0">
                <a:solidFill>
                  <a:srgbClr val="000000"/>
                </a:solidFill>
              </a:rPr>
              <a:t>should receive orders and be answerable to one and only one boss at a time. In other words, subordinates should not receive instructions from more than one person.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Unity </a:t>
            </a:r>
            <a:r>
              <a:rPr lang="en-US" sz="2000" b="0" dirty="0">
                <a:solidFill>
                  <a:srgbClr val="000000"/>
                </a:solidFill>
              </a:rPr>
              <a:t>of command provides the enterprise of disciplined, stable and orderly existence. It creates harmonious relationship between superiors and sub-ordinates.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Unity of Direction: </a:t>
            </a:r>
            <a:r>
              <a:rPr lang="en-US" sz="2000" b="0" dirty="0">
                <a:solidFill>
                  <a:srgbClr val="000000"/>
                </a:solidFill>
              </a:rPr>
              <a:t>the entire organization should be moving towards a common direction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According </a:t>
            </a:r>
            <a:r>
              <a:rPr lang="en-US" sz="2000" b="0" dirty="0">
                <a:solidFill>
                  <a:srgbClr val="000000"/>
                </a:solidFill>
              </a:rPr>
              <a:t>to this principle, efforts of all the members of the organization should be directed towards common goal.</a:t>
            </a:r>
          </a:p>
        </p:txBody>
      </p:sp>
    </p:spTree>
    <p:extLst>
      <p:ext uri="{BB962C8B-B14F-4D97-AF65-F5344CB8AC3E}">
        <p14:creationId xmlns:p14="http://schemas.microsoft.com/office/powerpoint/2010/main" val="27839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Scalar Chain: </a:t>
            </a:r>
            <a:r>
              <a:rPr lang="en-US" sz="2000" b="0" dirty="0" smtClean="0">
                <a:solidFill>
                  <a:srgbClr val="000000"/>
                </a:solidFill>
              </a:rPr>
              <a:t>Managers </a:t>
            </a:r>
            <a:r>
              <a:rPr lang="en-US" sz="2000" b="0" dirty="0">
                <a:solidFill>
                  <a:srgbClr val="000000"/>
                </a:solidFill>
              </a:rPr>
              <a:t>in hierarchies are part of a chain like authority scale. Each manager, from the first line supervisor to the president, possesses certain amounts of authority.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000000"/>
                </a:solidFill>
              </a:rPr>
              <a:t>The President possesses the most authority; </a:t>
            </a:r>
            <a:r>
              <a:rPr lang="en-US" sz="2000" b="0" dirty="0" smtClean="0">
                <a:solidFill>
                  <a:srgbClr val="000000"/>
                </a:solidFill>
              </a:rPr>
              <a:t>the first line supervisor </a:t>
            </a:r>
            <a:r>
              <a:rPr lang="en-US" sz="2000" b="0" dirty="0">
                <a:solidFill>
                  <a:srgbClr val="000000"/>
                </a:solidFill>
              </a:rPr>
              <a:t>the least. Lower level managers should always keep upper level managers informed of their work activities.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existence of a scalar chain and adherence to it are necessary if the organization is to be successful.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Discipline</a:t>
            </a:r>
            <a:r>
              <a:rPr lang="en-US" sz="2000" b="0" dirty="0">
                <a:solidFill>
                  <a:srgbClr val="000000"/>
                </a:solidFill>
              </a:rPr>
              <a:t>: According to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, “Discipline means sincerity, respect of authority and observance of rules and regulation of the enterprise”.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This </a:t>
            </a:r>
            <a:r>
              <a:rPr lang="en-US" sz="2000" b="0" dirty="0">
                <a:solidFill>
                  <a:srgbClr val="000000"/>
                </a:solidFill>
              </a:rPr>
              <a:t>principle applies that subordinate should respect their superiors and obey their order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Initiative: </a:t>
            </a:r>
            <a:r>
              <a:rPr lang="en-US" sz="2000" b="0" dirty="0" smtClean="0">
                <a:solidFill>
                  <a:srgbClr val="000000"/>
                </a:solidFill>
              </a:rPr>
              <a:t>Workers </a:t>
            </a:r>
            <a:r>
              <a:rPr lang="en-US" sz="2000" b="0" dirty="0">
                <a:solidFill>
                  <a:srgbClr val="000000"/>
                </a:solidFill>
              </a:rPr>
              <a:t>should be encouraged to take initiative in the work assigned to them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advised to them.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advised that management should provide opportunity to its employees to suggest ideas, experiences and new method of work.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Fair 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remuneration: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suggested that remuneration to be paid to the workers should be fair, reasonable, satisfactory and rewarding of the efforts.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As </a:t>
            </a:r>
            <a:r>
              <a:rPr lang="en-US" sz="2000" b="0" dirty="0">
                <a:solidFill>
                  <a:srgbClr val="000000"/>
                </a:solidFill>
              </a:rPr>
              <a:t>far as possible remuneration should satisfy employer as well as employee.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err="1" smtClean="0">
                <a:solidFill>
                  <a:srgbClr val="000000"/>
                </a:solidFill>
              </a:rPr>
              <a:t>Fayol</a:t>
            </a:r>
            <a:r>
              <a:rPr lang="en-US" sz="2000" b="0" dirty="0" smtClean="0">
                <a:solidFill>
                  <a:srgbClr val="000000"/>
                </a:solidFill>
              </a:rPr>
              <a:t> </a:t>
            </a:r>
            <a:r>
              <a:rPr lang="en-US" sz="2000" b="0" dirty="0">
                <a:solidFill>
                  <a:srgbClr val="000000"/>
                </a:solidFill>
              </a:rPr>
              <a:t>also recommended provision of other benefits such as free education, medical and residential facilities to workers.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Stability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emphasized that employees should not be moved frequently, from one job to another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Stability of Tenure of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Personnel: </a:t>
            </a:r>
            <a:r>
              <a:rPr lang="en-US" sz="2000" b="0" dirty="0" smtClean="0">
                <a:solidFill>
                  <a:srgbClr val="000000"/>
                </a:solidFill>
              </a:rPr>
              <a:t>Retaining </a:t>
            </a:r>
            <a:r>
              <a:rPr lang="en-US" sz="2000" b="0" dirty="0">
                <a:solidFill>
                  <a:srgbClr val="000000"/>
                </a:solidFill>
              </a:rPr>
              <a:t>productive employees should always be a high priority of management.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Recruitment </a:t>
            </a:r>
            <a:r>
              <a:rPr lang="en-US" sz="2000" b="0" dirty="0">
                <a:solidFill>
                  <a:srgbClr val="000000"/>
                </a:solidFill>
              </a:rPr>
              <a:t>and Selection Costs, as well as increased product-reject rates are usually associated with hiring new workers.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Espirit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 Corps: </a:t>
            </a:r>
            <a:r>
              <a:rPr lang="en-US" sz="2000" b="0" dirty="0">
                <a:solidFill>
                  <a:srgbClr val="000000"/>
                </a:solidFill>
              </a:rPr>
              <a:t>Management should encourage harmony and general good feelings among employees.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.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need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4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4653"/>
            <a:ext cx="71323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Management, 13th Edition International Student Version, John R. </a:t>
            </a:r>
            <a:r>
              <a:rPr lang="en-US" dirty="0" err="1"/>
              <a:t>Schermerhorn</a:t>
            </a:r>
            <a:r>
              <a:rPr lang="en-US" dirty="0"/>
              <a:t> Jr., Daniel G. </a:t>
            </a:r>
            <a:r>
              <a:rPr lang="en-US" dirty="0" err="1"/>
              <a:t>Bachrach</a:t>
            </a:r>
            <a:r>
              <a:rPr lang="en-US" dirty="0"/>
              <a:t>, ISBN: 978-1-118-95118-7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Introduction </a:t>
            </a:r>
            <a:r>
              <a:rPr lang="en-US" dirty="0"/>
              <a:t>to Management-4th Edition. Author(s):Richard </a:t>
            </a:r>
            <a:r>
              <a:rPr lang="en-US" dirty="0" err="1"/>
              <a:t>Pettinger</a:t>
            </a:r>
            <a:r>
              <a:rPr lang="en-US" dirty="0"/>
              <a:t>,   publisher: Red Globe </a:t>
            </a:r>
            <a:r>
              <a:rPr lang="en-US" dirty="0" smtClean="0"/>
              <a:t>Press.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594359"/>
            <a:ext cx="2971799" cy="19202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1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</a:t>
            </a:r>
            <a:r>
              <a:rPr lang="en-US" dirty="0"/>
              <a:t>of scientific </a:t>
            </a:r>
            <a:r>
              <a:rPr lang="en-US" dirty="0" smtClean="0"/>
              <a:t>management</a:t>
            </a:r>
          </a:p>
          <a:p>
            <a:r>
              <a:rPr lang="en-US" dirty="0"/>
              <a:t>limitations of scientific approach of management </a:t>
            </a:r>
            <a:endParaRPr lang="en-US" dirty="0" smtClean="0"/>
          </a:p>
          <a:p>
            <a:r>
              <a:rPr lang="en-US" dirty="0"/>
              <a:t>business operation </a:t>
            </a:r>
            <a:endParaRPr lang="en-US" dirty="0" smtClean="0"/>
          </a:p>
          <a:p>
            <a:r>
              <a:rPr lang="en-US" dirty="0"/>
              <a:t>14 principles of management </a:t>
            </a:r>
            <a:endParaRPr lang="en-US" dirty="0" smtClean="0"/>
          </a:p>
          <a:p>
            <a:r>
              <a:rPr lang="en-US" dirty="0"/>
              <a:t>Hierarchy of need theory.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0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scientific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048" lvl="2" indent="0" algn="just">
              <a:lnSpc>
                <a:spcPct val="150000"/>
              </a:lnSpc>
              <a:buNone/>
            </a:pPr>
            <a:r>
              <a:rPr lang="en-US" dirty="0" smtClean="0"/>
              <a:t>It </a:t>
            </a:r>
            <a:r>
              <a:rPr lang="en-US" dirty="0"/>
              <a:t>is a classical management approach that emphasizes the scientific study of work methods to improve the efficiency of the workers: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Task Planning: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task planning is all about the total amount of work an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average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worker can do during a day under normal conditions. Management should decide in advance what work is to be done, by whom, where and when</a:t>
            </a:r>
            <a:r>
              <a:rPr lang="en-US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Time Study: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The time study indicates that minimum time required finishing a particular job.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time study would indicate the time taken by workers to finish particular job is being recorded first and this information is being used to develop standard time.</a:t>
            </a:r>
          </a:p>
        </p:txBody>
      </p:sp>
    </p:spTree>
    <p:extLst>
      <p:ext uri="{BB962C8B-B14F-4D97-AF65-F5344CB8AC3E}">
        <p14:creationId xmlns:p14="http://schemas.microsoft.com/office/powerpoint/2010/main" val="39451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scientific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Motion study: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Motion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study is useful to find out best order of activity to do a particular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job</a:t>
            </a:r>
            <a:r>
              <a:rPr lang="en-US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Functional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Foremanship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In order to achieve better production control, Taylor has given the concept of foremanship.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the factory has divided into various department.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each department has in-charge of specialist.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These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functional foremanship playing role of specialist and provide expert advice to workers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1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of scientific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Standardization: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scientific Management standards have to be set well in advance for the task, materials, work method, quality, time, and cost and working condition etc.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This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helps in simplifying the process of production and which reduce waste, improve quality of product and maximum utilization of available resources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Differential piece rate system: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order to motivate workers, incentive based wage system has been developed.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This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concept of piece rate system is based on competence of workers.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competent workers are paid more wages than incompetent one.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also encourages incompetent workers to improve their performance and achieve their standards.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of scientific approach of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</a:rPr>
              <a:t>Limitations of scientific approach of management given by F. W. Taylor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Unfair mechanism: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Management main objective is to increase workers’ productivity but management did not share the benefits of increased productivity with workers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Depersonalized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Work: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Scientific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management everything is standardized. In short, workers have to do work repeatedly.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These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generate monotony and boredom..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of scientific approach of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Un-psychological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scientific Management there is no specific information given that how wages should be distributed as a result it becomes un-psychological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4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Unoriginal: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F.W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. Taylor has copied this approach from someone else’s approach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Unrealistic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 err="1">
                <a:solidFill>
                  <a:srgbClr val="000000"/>
                </a:solidFill>
                <a:latin typeface="Arial" panose="020B0604020202020204" pitchFamily="34" charset="0"/>
              </a:rPr>
              <a:t>F.W.Taylor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 has not believed in motivation, financial needs also. 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That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is the reason why this concept is unrealistic.</a:t>
            </a:r>
          </a:p>
        </p:txBody>
      </p:sp>
    </p:spTree>
    <p:extLst>
      <p:ext uri="{BB962C8B-B14F-4D97-AF65-F5344CB8AC3E}">
        <p14:creationId xmlns:p14="http://schemas.microsoft.com/office/powerpoint/2010/main" val="7122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business operation given by Henry </a:t>
            </a:r>
            <a:r>
              <a:rPr lang="en-US" dirty="0" err="1"/>
              <a:t>Fayol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0" spc="6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000" b="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en-US" sz="2000" b="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000" b="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en-US" sz="2000" b="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activities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Technical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producing and manufacturing products.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Commercial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Buying, selling and exchange.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Financial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Search for an optimal use of capital.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protecting an employees and property.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Accounting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recording and taking stick of costs, profits and liabilities, maintain balance sheets, and compiling statistics.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Managerial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</a:rPr>
              <a:t>planning, organizing, commanding, coordinating and controlling</a:t>
            </a:r>
            <a:r>
              <a:rPr lang="en-US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principles of management given by Henry </a:t>
            </a:r>
            <a:r>
              <a:rPr lang="en-US" dirty="0" err="1"/>
              <a:t>Fayol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b="0" spc="6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b="0" spc="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b="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b="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2000" b="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en-US" sz="2000" b="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2000" b="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en-US" sz="2000" b="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activities</a:t>
            </a:r>
            <a:endParaRPr lang="en-US" sz="2000" b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Division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work: </a:t>
            </a:r>
            <a:r>
              <a:rPr lang="en-US" sz="2000" b="0" dirty="0">
                <a:solidFill>
                  <a:srgbClr val="000000"/>
                </a:solidFill>
              </a:rPr>
              <a:t>According to Henry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work should be divided and subdivided with various individual according to their expertise skills and knowledge in a particular area.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With </a:t>
            </a:r>
            <a:r>
              <a:rPr lang="en-US" sz="2000" b="0" dirty="0">
                <a:solidFill>
                  <a:srgbClr val="000000"/>
                </a:solidFill>
              </a:rPr>
              <a:t>division of work it helps individual in acquiring speed, accuracy in his performance. Specialization </a:t>
            </a:r>
            <a:r>
              <a:rPr lang="en-US" sz="2000" b="0" dirty="0" smtClean="0">
                <a:solidFill>
                  <a:srgbClr val="000000"/>
                </a:solidFill>
              </a:rPr>
              <a:t>leads </a:t>
            </a:r>
            <a:r>
              <a:rPr lang="en-US" sz="2000" b="0" dirty="0">
                <a:solidFill>
                  <a:srgbClr val="000000"/>
                </a:solidFill>
              </a:rPr>
              <a:t>to efficiency and effectiveness for organization</a:t>
            </a:r>
            <a:r>
              <a:rPr lang="en-US" sz="2000" b="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Authority and Responsibility: </a:t>
            </a:r>
            <a:r>
              <a:rPr lang="en-US" sz="2000" b="0" dirty="0" smtClean="0">
                <a:solidFill>
                  <a:srgbClr val="000000"/>
                </a:solidFill>
              </a:rPr>
              <a:t>The </a:t>
            </a:r>
            <a:r>
              <a:rPr lang="en-US" sz="2000" b="0" dirty="0">
                <a:solidFill>
                  <a:srgbClr val="000000"/>
                </a:solidFill>
              </a:rPr>
              <a:t>concept of authority and responsibility are closely related.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Authority </a:t>
            </a:r>
            <a:r>
              <a:rPr lang="en-US" sz="2000" b="0" dirty="0">
                <a:solidFill>
                  <a:srgbClr val="000000"/>
                </a:solidFill>
              </a:rPr>
              <a:t>was defined by </a:t>
            </a:r>
            <a:r>
              <a:rPr lang="en-US" sz="2000" b="0" dirty="0" err="1">
                <a:solidFill>
                  <a:srgbClr val="000000"/>
                </a:solidFill>
              </a:rPr>
              <a:t>Fayol</a:t>
            </a:r>
            <a:r>
              <a:rPr lang="en-US" sz="2000" b="0" dirty="0">
                <a:solidFill>
                  <a:srgbClr val="000000"/>
                </a:solidFill>
              </a:rPr>
              <a:t> as the right to give orders and powers to match duty. </a:t>
            </a:r>
            <a:endParaRPr lang="en-US" sz="2000" b="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0" dirty="0" smtClean="0">
                <a:solidFill>
                  <a:srgbClr val="000000"/>
                </a:solidFill>
              </a:rPr>
              <a:t>Responsibility </a:t>
            </a:r>
            <a:r>
              <a:rPr lang="en-US" sz="2000" b="0" dirty="0">
                <a:solidFill>
                  <a:srgbClr val="000000"/>
                </a:solidFill>
              </a:rPr>
              <a:t>involves being accountable, and is therefore naturally associated with authority. Whoever assumes authority also assumes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3956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sdf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</TotalTime>
  <Words>1181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 Unicode MS</vt:lpstr>
      <vt:lpstr>Agency FB</vt:lpstr>
      <vt:lpstr>Andalus</vt:lpstr>
      <vt:lpstr>Arial</vt:lpstr>
      <vt:lpstr>Calibri</vt:lpstr>
      <vt:lpstr>Calibri Light</vt:lpstr>
      <vt:lpstr>Times New Roman</vt:lpstr>
      <vt:lpstr>Wingdings</vt:lpstr>
      <vt:lpstr>asdf</vt:lpstr>
      <vt:lpstr>Custom Design</vt:lpstr>
      <vt:lpstr>1_asdf</vt:lpstr>
      <vt:lpstr>PowerPoint Presentation</vt:lpstr>
      <vt:lpstr> </vt:lpstr>
      <vt:lpstr>Element of scientific management</vt:lpstr>
      <vt:lpstr>Element of scientific management</vt:lpstr>
      <vt:lpstr>Element of scientific management</vt:lpstr>
      <vt:lpstr>Limitations of scientific approach of management </vt:lpstr>
      <vt:lpstr>Limitations of scientific approach of management </vt:lpstr>
      <vt:lpstr>Explain business operation given by Henry Fayol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14 principles of management given by Henry Fayol </vt:lpstr>
      <vt:lpstr>Hierarchy of need theory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Asmat Ali</dc:creator>
  <cp:lastModifiedBy>HP</cp:lastModifiedBy>
  <cp:revision>223</cp:revision>
  <dcterms:created xsi:type="dcterms:W3CDTF">2006-08-16T00:00:00Z</dcterms:created>
  <dcterms:modified xsi:type="dcterms:W3CDTF">2021-05-24T19:26:30Z</dcterms:modified>
</cp:coreProperties>
</file>