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24"/>
  </p:notesMasterIdLst>
  <p:handoutMasterIdLst>
    <p:handoutMasterId r:id="rId25"/>
  </p:handoutMasterIdLst>
  <p:sldIdLst>
    <p:sldId id="291" r:id="rId4"/>
    <p:sldId id="259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0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Safety: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 needs are met, one's attention turns to safety and security in order to be free from the threat of physical and emotional harm.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might be fulfilled by::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Living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 a safe area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Medical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insurance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Job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security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Financial reserve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Maslow's hierarchy, if a person feels that he or she is in harm's way, higher needs will not receive much attention..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Social Needs: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has met the lower level physiological and safety needs, higher level needs become important, the first of which are social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needs are those related to interaction with other people and may include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friends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for belonging</a:t>
            </a: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Need 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to give and receive love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Esteem: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person feels a sense of "belonging", the need to feel important arises.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 may be classified as internal or external. Internal esteem needs are those related to self-esteem such as self-respect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esteem needs are those such as social status and recognition. Some esteem needs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are: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Self-respect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Achievement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Attention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Recognition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Reputation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Maslow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refined his model to include a level between esteem needs and self- actualization: the need for knowledge and aesthetics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Self-Actualization: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quest of reaching one's full potential as a person.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Unlike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level needs, this need is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fully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satisfied; as one grows psychologically there are always new opportunities to continue to grow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Truth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Justice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Wisdom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Meaning</a:t>
            </a:r>
            <a:endParaRPr lang="en-US" sz="220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Self-actualized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 have frequent occurrences of peak experiences, which are energized moments of profound happiness and harmony.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Maslow, only a small percentage of the population reaches the level of self-actualization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1.    Proactive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vs. Reactive: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exceptional leader is always thinking three steps ahead.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his/her own environment with the goal of avoiding problems before they arise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6974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.	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Flexible/Adaptable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handle yourself in unexpected or uncomfortable situations? An effective leader will adapt to new surroundings and situations, doing his/her best to adjust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Good Communicator: </a:t>
            </a: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leader, one must listen...a lot! You must be willing to work to understand the needs and desires of others.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leader asks many questions, considers all options, and leads in the right direction.</a:t>
            </a:r>
          </a:p>
        </p:txBody>
      </p:sp>
    </p:spTree>
    <p:extLst>
      <p:ext uri="{BB962C8B-B14F-4D97-AF65-F5344CB8AC3E}">
        <p14:creationId xmlns:p14="http://schemas.microsoft.com/office/powerpoint/2010/main" val="1546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	Respectful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Treating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 with respect will ultimately earn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5.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Quiet Confidence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of yourself with humble intentions..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6.	Enthusiastic</a:t>
            </a:r>
            <a:r>
              <a:rPr lang="en-US" sz="2800" b="1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800" b="1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/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 is contagious. When a leader is motivated and excited about the cause people will be more inclined to follow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7.	Open-Minded: </a:t>
            </a: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all options when making decisions. </a:t>
            </a:r>
            <a:endParaRPr lang="en-US" sz="21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leader will evaluate the input from all interested parties and work for the betterment of the whole</a:t>
            </a:r>
            <a:r>
              <a:rPr lang="en-US" sz="21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8.   Resourceful: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resources available to you.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don't know the answer to something find out by asking questions. A leader must create access to information.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9.	Rewarding: </a:t>
            </a:r>
            <a:endParaRPr lang="en-US" sz="29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exceptional leader will recognize the efforts of others and reinforce those actions. We all enjoy being recognized for our actions!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	Well Educated: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is power. Work to be well educated on community policies, procedures, organizational norms, etc.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Further, your knowledge of issues and information will only increase your success in leading others.</a:t>
            </a:r>
          </a:p>
          <a:p>
            <a:pPr marL="269748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11.	Open to Change: </a:t>
            </a:r>
          </a:p>
          <a:p>
            <a:pPr marL="34290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leader will take into account all points of view and will be willing to change a policy, program, cultural tradition that is outdated, or no longer beneficial to the group as a whole..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12.   Interested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Feedback: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people feel about your leadership skill set? How can you improve? These are important questions that a leader needs to constantly ask the chapter.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as a gift to improve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13.	Evaluative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events and programs is essential for an organization/group to improve and 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progress.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will constantly evaluate and change programs and policies that are not working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14.	Organized: </a:t>
            </a:r>
            <a:r>
              <a:rPr lang="en-US" sz="2800" i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prepared for meetings, presentations, and events and confident that people around you are prepared and organized as well?.</a:t>
            </a:r>
          </a:p>
          <a:p>
            <a:pPr marL="0" indent="0">
              <a:buNone/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Qualities </a:t>
            </a:r>
            <a:r>
              <a:rPr lang="en-US" dirty="0"/>
              <a:t>of a </a:t>
            </a:r>
            <a:r>
              <a:rPr lang="en-US" dirty="0" smtClean="0"/>
              <a:t>Good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002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1000"/>
              <a:buNone/>
              <a:tabLst>
                <a:tab pos="1053465" algn="l"/>
                <a:tab pos="1054100" algn="l"/>
              </a:tabLst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15.  Consistent: 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tabLst>
                <a:tab pos="596265" algn="l"/>
                <a:tab pos="596900" algn="l"/>
              </a:tabLst>
            </a:pPr>
            <a:r>
              <a:rPr lang="en-US" sz="17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and respect cannot be attained without your leadership being consistent. People must have confidence that their opinions and thoughts will be heard and taken into consideration</a:t>
            </a:r>
            <a:r>
              <a:rPr lang="en-US" sz="17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i="1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16.  Delegator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US" sz="28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800" i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leader realizes that he/she cannot accomplish everything on his own.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will know the talents and interests of people around him/her, thus delegating tasks accordingly</a:t>
            </a: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9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17.	Initiative: </a:t>
            </a:r>
            <a:r>
              <a:rPr lang="en-US" sz="2900" i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leader should work to be the motivator, an initiator. </a:t>
            </a:r>
            <a:endParaRPr lang="en-US" sz="2400" b="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r>
              <a:rPr lang="en-US" sz="2400" b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He/she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be a key element in the planning and implementing of new ideas, programs, policies, events, etc..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None/>
              <a:tabLst>
                <a:tab pos="596265" algn="l"/>
                <a:tab pos="596900" algn="l"/>
              </a:tabLst>
            </a:pPr>
            <a:endParaRPr 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14 </a:t>
            </a:r>
            <a:r>
              <a:rPr lang="en-US" dirty="0"/>
              <a:t>principles of management </a:t>
            </a:r>
            <a:endParaRPr lang="en-US" dirty="0" smtClean="0"/>
          </a:p>
          <a:p>
            <a:r>
              <a:rPr lang="en-US" dirty="0"/>
              <a:t>Hierarchy of need 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qualities of a good leader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Division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work: </a:t>
            </a:r>
            <a:r>
              <a:rPr lang="en-US" sz="2000" b="0" dirty="0">
                <a:solidFill>
                  <a:srgbClr val="000000"/>
                </a:solidFill>
              </a:rPr>
              <a:t>According to Henry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work should be divided and subdivided with various individual according to their expertise skills and knowledge in a particular area.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With </a:t>
            </a:r>
            <a:r>
              <a:rPr lang="en-US" sz="2000" b="0" dirty="0">
                <a:solidFill>
                  <a:srgbClr val="000000"/>
                </a:solidFill>
              </a:rPr>
              <a:t>division of work it helps individual in acquiring speed, accuracy in his performance. Specialization </a:t>
            </a:r>
            <a:r>
              <a:rPr lang="en-US" sz="2000" b="0" dirty="0" smtClean="0">
                <a:solidFill>
                  <a:srgbClr val="000000"/>
                </a:solidFill>
              </a:rPr>
              <a:t>leads </a:t>
            </a:r>
            <a:r>
              <a:rPr lang="en-US" sz="2000" b="0" dirty="0">
                <a:solidFill>
                  <a:srgbClr val="000000"/>
                </a:solidFill>
              </a:rPr>
              <a:t>to efficiency and effectiveness for organization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Authority and Responsibility: </a:t>
            </a: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concept of authority and responsibility are closely related.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Authority </a:t>
            </a:r>
            <a:r>
              <a:rPr lang="en-US" sz="2000" b="0" dirty="0">
                <a:solidFill>
                  <a:srgbClr val="000000"/>
                </a:solidFill>
              </a:rPr>
              <a:t>was defined by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as the right to give orders and powers to match duty.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Responsibility </a:t>
            </a:r>
            <a:r>
              <a:rPr lang="en-US" sz="2000" b="0" dirty="0">
                <a:solidFill>
                  <a:srgbClr val="000000"/>
                </a:solidFill>
              </a:rPr>
              <a:t>involves being accountable, and is therefore naturally associated with authority. Whoever assumes authority also assumes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3956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command: </a:t>
            </a:r>
            <a:r>
              <a:rPr lang="en-US" sz="2000" b="0" dirty="0" smtClean="0">
                <a:solidFill>
                  <a:srgbClr val="000000"/>
                </a:solidFill>
              </a:rPr>
              <a:t>Subordinates </a:t>
            </a:r>
            <a:r>
              <a:rPr lang="en-US" sz="2000" b="0" dirty="0">
                <a:solidFill>
                  <a:srgbClr val="000000"/>
                </a:solidFill>
              </a:rPr>
              <a:t>should receive orders and be answerable to one and only one boss at a time. In other words, subordinates should not receive instructions from more than one person.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Unity </a:t>
            </a:r>
            <a:r>
              <a:rPr lang="en-US" sz="2000" b="0" dirty="0">
                <a:solidFill>
                  <a:srgbClr val="000000"/>
                </a:solidFill>
              </a:rPr>
              <a:t>of command provides the enterprise of disciplined, stable and orderly existence. It creates harmonious relationship between superiors and sub-ordinates.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Direction: </a:t>
            </a:r>
            <a:r>
              <a:rPr lang="en-US" sz="2000" b="0" dirty="0">
                <a:solidFill>
                  <a:srgbClr val="000000"/>
                </a:solidFill>
              </a:rPr>
              <a:t>the entire organization should be moving towards a common direction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According </a:t>
            </a:r>
            <a:r>
              <a:rPr lang="en-US" sz="2000" b="0" dirty="0">
                <a:solidFill>
                  <a:srgbClr val="000000"/>
                </a:solidFill>
              </a:rPr>
              <a:t>to this principle, efforts of all the members of the organization should be directed towards common goal.</a:t>
            </a:r>
          </a:p>
        </p:txBody>
      </p:sp>
    </p:spTree>
    <p:extLst>
      <p:ext uri="{BB962C8B-B14F-4D97-AF65-F5344CB8AC3E}">
        <p14:creationId xmlns:p14="http://schemas.microsoft.com/office/powerpoint/2010/main" val="2783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Scalar Chain: </a:t>
            </a:r>
            <a:r>
              <a:rPr lang="en-US" sz="2000" b="0" dirty="0" smtClean="0">
                <a:solidFill>
                  <a:srgbClr val="000000"/>
                </a:solidFill>
              </a:rPr>
              <a:t>Managers </a:t>
            </a:r>
            <a:r>
              <a:rPr lang="en-US" sz="2000" b="0" dirty="0">
                <a:solidFill>
                  <a:srgbClr val="000000"/>
                </a:solidFill>
              </a:rPr>
              <a:t>in hierarchies are part of a chain like authority scale. Each manager, from the first line supervisor to the president, possesses certain amounts of authority.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000000"/>
                </a:solidFill>
              </a:rPr>
              <a:t>The President possesses the most authority; </a:t>
            </a:r>
            <a:r>
              <a:rPr lang="en-US" sz="2000" b="0" dirty="0" smtClean="0">
                <a:solidFill>
                  <a:srgbClr val="000000"/>
                </a:solidFill>
              </a:rPr>
              <a:t>the first line supervisor </a:t>
            </a:r>
            <a:r>
              <a:rPr lang="en-US" sz="2000" b="0" dirty="0">
                <a:solidFill>
                  <a:srgbClr val="000000"/>
                </a:solidFill>
              </a:rPr>
              <a:t>the least. Lower level managers should always keep upper level managers informed of their work activities.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existence of a scalar chain and adherence to it are necessary if the organization is to be successful.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Discipline</a:t>
            </a:r>
            <a:r>
              <a:rPr lang="en-US" sz="2000" b="0" dirty="0">
                <a:solidFill>
                  <a:srgbClr val="000000"/>
                </a:solidFill>
              </a:rPr>
              <a:t>: According to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, “Discipline means sincerity, respect of authority and observance of rules and regulation of the enterprise”.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This </a:t>
            </a:r>
            <a:r>
              <a:rPr lang="en-US" sz="2000" b="0" dirty="0">
                <a:solidFill>
                  <a:srgbClr val="000000"/>
                </a:solidFill>
              </a:rPr>
              <a:t>principle applies that subordinate should respect their superiors and obey their order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Initiative: </a:t>
            </a:r>
            <a:r>
              <a:rPr lang="en-US" sz="2000" b="0" dirty="0" smtClean="0">
                <a:solidFill>
                  <a:srgbClr val="000000"/>
                </a:solidFill>
              </a:rPr>
              <a:t>Workers </a:t>
            </a:r>
            <a:r>
              <a:rPr lang="en-US" sz="2000" b="0" dirty="0">
                <a:solidFill>
                  <a:srgbClr val="000000"/>
                </a:solidFill>
              </a:rPr>
              <a:t>should be encouraged to take initiative in the work assigned to them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advised to them.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advised that management should provide opportunity to its employees to suggest ideas, experiences and new method of work.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Fair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remuneration: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suggested that remuneration to be paid to the workers should be fair, reasonable, satisfactory and rewarding of the efforts.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As </a:t>
            </a:r>
            <a:r>
              <a:rPr lang="en-US" sz="2000" b="0" dirty="0">
                <a:solidFill>
                  <a:srgbClr val="000000"/>
                </a:solidFill>
              </a:rPr>
              <a:t>far as possible remuneration should satisfy employer as well as employee.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also recommended provision of other benefits such as free education, medical and residential facilities to workers.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Stability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emphasized that employees should not be moved frequently, from one job to another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Stability of Tenure of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Personnel: </a:t>
            </a:r>
            <a:r>
              <a:rPr lang="en-US" sz="2000" b="0" dirty="0" smtClean="0">
                <a:solidFill>
                  <a:srgbClr val="000000"/>
                </a:solidFill>
              </a:rPr>
              <a:t>Retaining </a:t>
            </a:r>
            <a:r>
              <a:rPr lang="en-US" sz="2000" b="0" dirty="0">
                <a:solidFill>
                  <a:srgbClr val="000000"/>
                </a:solidFill>
              </a:rPr>
              <a:t>productive employees should always be a high priority of management.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Recruitment </a:t>
            </a:r>
            <a:r>
              <a:rPr lang="en-US" sz="2000" b="0" dirty="0">
                <a:solidFill>
                  <a:srgbClr val="000000"/>
                </a:solidFill>
              </a:rPr>
              <a:t>and Selection Costs, as well as increased product-reject rates are usually associated with hiring new workers.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Espirit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 Corps: </a:t>
            </a:r>
            <a:r>
              <a:rPr lang="en-US" sz="2000" b="0" dirty="0">
                <a:solidFill>
                  <a:srgbClr val="000000"/>
                </a:solidFill>
              </a:rPr>
              <a:t>Management should encourage harmony and general good feelings among employees.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Physiological</a:t>
            </a:r>
            <a:r>
              <a:rPr lang="en-US" sz="2800" i="1" spc="-35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Needs:</a:t>
            </a:r>
          </a:p>
          <a:p>
            <a:pPr marL="0" lv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  <a:tabLst>
                <a:tab pos="596265" algn="l"/>
                <a:tab pos="596900" algn="l"/>
              </a:tabLst>
            </a:pP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Physiological</a:t>
            </a:r>
            <a:r>
              <a:rPr lang="en-US" sz="2400" b="0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n-US" sz="2400" b="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</a:t>
            </a:r>
            <a:r>
              <a:rPr lang="en-US" sz="2400" b="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</a:t>
            </a:r>
            <a:r>
              <a:rPr lang="en-US" sz="2400" b="0" spc="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life,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en-US" sz="2400" b="0" spc="-2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as:</a:t>
            </a:r>
            <a:endParaRPr lang="en-US" sz="20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water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nourishment</a:t>
            </a:r>
            <a:endParaRPr lang="en-US" sz="1800" b="0" dirty="0"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452628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200" b="0" dirty="0" smtClean="0"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Sleep</a:t>
            </a:r>
            <a:endParaRPr lang="en-US" sz="26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Maslow's theory, if such needs are not satisfied then one's motivation will arise from the quest to satisfy them. </a:t>
            </a:r>
            <a:endPara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"/>
              <a:tabLst>
                <a:tab pos="1053465" algn="l"/>
                <a:tab pos="1054100" algn="l"/>
              </a:tabLst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such as social needs and esteem are not felt until one has met the needs basic to one's bodily functioning.</a:t>
            </a:r>
          </a:p>
          <a:p>
            <a:pPr marL="0" indent="0"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1627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Unicode MS</vt:lpstr>
      <vt:lpstr>Agency FB</vt:lpstr>
      <vt:lpstr>Andalus</vt:lpstr>
      <vt:lpstr>Arial</vt:lpstr>
      <vt:lpstr>Calibri</vt:lpstr>
      <vt:lpstr>Calibri Light</vt:lpstr>
      <vt:lpstr>Cambria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Hierarchy of need theory</vt:lpstr>
      <vt:lpstr>The Qualities of a Good Leader</vt:lpstr>
      <vt:lpstr>The Qualities of a Good Leader</vt:lpstr>
      <vt:lpstr>The Qualities of a Good Leader</vt:lpstr>
      <vt:lpstr>The Qualities of a Good Leader</vt:lpstr>
      <vt:lpstr>The Qualities of a Good Leader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286</cp:revision>
  <dcterms:created xsi:type="dcterms:W3CDTF">2006-08-16T00:00:00Z</dcterms:created>
  <dcterms:modified xsi:type="dcterms:W3CDTF">2021-05-24T19:28:20Z</dcterms:modified>
</cp:coreProperties>
</file>