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54"/>
  </p:notesMasterIdLst>
  <p:handoutMasterIdLst>
    <p:handoutMasterId r:id="rId55"/>
  </p:handoutMasterIdLst>
  <p:sldIdLst>
    <p:sldId id="429" r:id="rId5"/>
    <p:sldId id="478" r:id="rId6"/>
    <p:sldId id="479" r:id="rId7"/>
    <p:sldId id="480" r:id="rId8"/>
    <p:sldId id="481" r:id="rId9"/>
    <p:sldId id="482" r:id="rId10"/>
    <p:sldId id="483" r:id="rId11"/>
    <p:sldId id="484" r:id="rId12"/>
    <p:sldId id="488" r:id="rId13"/>
    <p:sldId id="489" r:id="rId14"/>
    <p:sldId id="453" r:id="rId15"/>
    <p:sldId id="454" r:id="rId16"/>
    <p:sldId id="455" r:id="rId17"/>
    <p:sldId id="456" r:id="rId18"/>
    <p:sldId id="462" r:id="rId19"/>
    <p:sldId id="463" r:id="rId20"/>
    <p:sldId id="457" r:id="rId21"/>
    <p:sldId id="458" r:id="rId22"/>
    <p:sldId id="459" r:id="rId23"/>
    <p:sldId id="461" r:id="rId24"/>
    <p:sldId id="466" r:id="rId25"/>
    <p:sldId id="467" r:id="rId26"/>
    <p:sldId id="468" r:id="rId27"/>
    <p:sldId id="469" r:id="rId28"/>
    <p:sldId id="477" r:id="rId29"/>
    <p:sldId id="470" r:id="rId30"/>
    <p:sldId id="472" r:id="rId31"/>
    <p:sldId id="474" r:id="rId32"/>
    <p:sldId id="475" r:id="rId33"/>
    <p:sldId id="476" r:id="rId34"/>
    <p:sldId id="430" r:id="rId35"/>
    <p:sldId id="432" r:id="rId36"/>
    <p:sldId id="431" r:id="rId37"/>
    <p:sldId id="434" r:id="rId38"/>
    <p:sldId id="437" r:id="rId39"/>
    <p:sldId id="439" r:id="rId40"/>
    <p:sldId id="440" r:id="rId41"/>
    <p:sldId id="441" r:id="rId42"/>
    <p:sldId id="442" r:id="rId43"/>
    <p:sldId id="443" r:id="rId44"/>
    <p:sldId id="444" r:id="rId45"/>
    <p:sldId id="445" r:id="rId46"/>
    <p:sldId id="446" r:id="rId47"/>
    <p:sldId id="447" r:id="rId48"/>
    <p:sldId id="448" r:id="rId49"/>
    <p:sldId id="449" r:id="rId50"/>
    <p:sldId id="450" r:id="rId51"/>
    <p:sldId id="451" r:id="rId52"/>
    <p:sldId id="452"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071" autoAdjust="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512"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CE2E19-F1C7-1A44-A1BF-BF746527AD8B}"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F66DDE8E-CC5F-6543-B2D6-5ECCA8DA2567}">
      <dgm:prSet custT="1"/>
      <dgm:spPr/>
      <dgm:t>
        <a:bodyPr/>
        <a:lstStyle/>
        <a:p>
          <a:pPr rtl="0"/>
          <a:r>
            <a:rPr lang="en-US" sz="2800" b="1" dirty="0" smtClean="0"/>
            <a:t>Analysis</a:t>
          </a:r>
          <a:endParaRPr sz="2800" b="1" dirty="0"/>
        </a:p>
      </dgm:t>
    </dgm:pt>
    <dgm:pt modelId="{61944A93-2651-894F-AB9E-EDB8CD95D4DF}" type="parTrans" cxnId="{940864D5-649B-CA4E-B697-F38B4FB3B9A0}">
      <dgm:prSet/>
      <dgm:spPr/>
      <dgm:t>
        <a:bodyPr/>
        <a:lstStyle/>
        <a:p>
          <a:endParaRPr lang="en-US"/>
        </a:p>
      </dgm:t>
    </dgm:pt>
    <dgm:pt modelId="{80B43BCB-B1D1-BB46-9CC3-E93EA06E7320}" type="sibTrans" cxnId="{940864D5-649B-CA4E-B697-F38B4FB3B9A0}">
      <dgm:prSet/>
      <dgm:spPr/>
      <dgm:t>
        <a:bodyPr/>
        <a:lstStyle/>
        <a:p>
          <a:endParaRPr lang="en-US"/>
        </a:p>
      </dgm:t>
    </dgm:pt>
    <dgm:pt modelId="{AD6142FD-1D93-B148-9BCB-82E7C7E4355E}">
      <dgm:prSet custT="1"/>
      <dgm:spPr/>
      <dgm:t>
        <a:bodyPr/>
        <a:lstStyle/>
        <a:p>
          <a:pPr rtl="0"/>
          <a:r>
            <a:rPr lang="en-US" sz="2800" b="1" dirty="0" smtClean="0"/>
            <a:t>Design</a:t>
          </a:r>
          <a:endParaRPr sz="2800" b="1" dirty="0"/>
        </a:p>
      </dgm:t>
    </dgm:pt>
    <dgm:pt modelId="{962CCA23-971D-2D41-B8E4-CC4A39976CBD}" type="parTrans" cxnId="{B86E2B94-06E9-A54E-BFFC-0B048BF0E4CE}">
      <dgm:prSet/>
      <dgm:spPr/>
      <dgm:t>
        <a:bodyPr/>
        <a:lstStyle/>
        <a:p>
          <a:endParaRPr lang="en-US"/>
        </a:p>
      </dgm:t>
    </dgm:pt>
    <dgm:pt modelId="{D19F763D-A42C-D742-BCA8-47851A71D041}" type="sibTrans" cxnId="{B86E2B94-06E9-A54E-BFFC-0B048BF0E4CE}">
      <dgm:prSet/>
      <dgm:spPr/>
      <dgm:t>
        <a:bodyPr/>
        <a:lstStyle/>
        <a:p>
          <a:endParaRPr lang="en-US"/>
        </a:p>
      </dgm:t>
    </dgm:pt>
    <dgm:pt modelId="{B22C026D-F63F-C44A-9689-7BE0CED83F34}">
      <dgm:prSet custT="1"/>
      <dgm:spPr/>
      <dgm:t>
        <a:bodyPr/>
        <a:lstStyle/>
        <a:p>
          <a:pPr rtl="0"/>
          <a:r>
            <a:rPr lang="en-US" sz="2800" b="1" dirty="0" smtClean="0"/>
            <a:t>OOAD</a:t>
          </a:r>
          <a:endParaRPr sz="2800" b="1" dirty="0"/>
        </a:p>
      </dgm:t>
    </dgm:pt>
    <dgm:pt modelId="{3F2E38D2-28CD-1242-88EF-855D316303C8}" type="parTrans" cxnId="{74BDA9AA-A1E2-B445-A556-357443DC012B}">
      <dgm:prSet/>
      <dgm:spPr/>
      <dgm:t>
        <a:bodyPr/>
        <a:lstStyle/>
        <a:p>
          <a:endParaRPr lang="en-US"/>
        </a:p>
      </dgm:t>
    </dgm:pt>
    <dgm:pt modelId="{6D5B8B87-23BB-704C-94BC-9C03CF622A83}" type="sibTrans" cxnId="{74BDA9AA-A1E2-B445-A556-357443DC012B}">
      <dgm:prSet/>
      <dgm:spPr/>
      <dgm:t>
        <a:bodyPr/>
        <a:lstStyle/>
        <a:p>
          <a:endParaRPr lang="en-US"/>
        </a:p>
      </dgm:t>
    </dgm:pt>
    <dgm:pt modelId="{9AF1A9F6-887C-5F4A-BB22-9A5CDEA3635E}">
      <dgm:prSet/>
      <dgm:spPr/>
      <dgm:t>
        <a:bodyPr/>
        <a:lstStyle/>
        <a:p>
          <a:pPr rtl="0"/>
          <a:r>
            <a:rPr lang="en-US" dirty="0" smtClean="0"/>
            <a:t>understanding, finding and describing concepts in the problem domain.</a:t>
          </a:r>
          <a:endParaRPr dirty="0"/>
        </a:p>
      </dgm:t>
    </dgm:pt>
    <dgm:pt modelId="{AEA25E27-2D06-294A-82A8-84900ACD96B4}" type="parTrans" cxnId="{337BFAEB-CDAE-C041-A126-E5B88DDFF416}">
      <dgm:prSet/>
      <dgm:spPr/>
      <dgm:t>
        <a:bodyPr/>
        <a:lstStyle/>
        <a:p>
          <a:endParaRPr lang="en-US"/>
        </a:p>
      </dgm:t>
    </dgm:pt>
    <dgm:pt modelId="{90435C44-23D8-034F-AE77-78CDC97F6DED}" type="sibTrans" cxnId="{337BFAEB-CDAE-C041-A126-E5B88DDFF416}">
      <dgm:prSet/>
      <dgm:spPr/>
      <dgm:t>
        <a:bodyPr/>
        <a:lstStyle/>
        <a:p>
          <a:endParaRPr lang="en-US"/>
        </a:p>
      </dgm:t>
    </dgm:pt>
    <dgm:pt modelId="{76597048-2E9D-A447-95E2-2512C40B4E59}">
      <dgm:prSet/>
      <dgm:spPr/>
      <dgm:t>
        <a:bodyPr/>
        <a:lstStyle/>
        <a:p>
          <a:pPr rtl="0"/>
          <a:r>
            <a:rPr lang="en-US" dirty="0" smtClean="0"/>
            <a:t>understanding and defining software solution/objects that </a:t>
          </a:r>
          <a:r>
            <a:rPr lang="en-US" i="1" dirty="0" smtClean="0"/>
            <a:t>represent </a:t>
          </a:r>
          <a:r>
            <a:rPr lang="en-US" dirty="0" smtClean="0"/>
            <a:t>the analysis concepts and will eventually be implemented in code.</a:t>
          </a:r>
          <a:endParaRPr dirty="0"/>
        </a:p>
      </dgm:t>
    </dgm:pt>
    <dgm:pt modelId="{9EC327F2-A53D-3B46-B0CB-6B1E7148EFD3}" type="parTrans" cxnId="{F9360EC5-E58B-9E4A-B8A2-CDE4AC842E06}">
      <dgm:prSet/>
      <dgm:spPr/>
      <dgm:t>
        <a:bodyPr/>
        <a:lstStyle/>
        <a:p>
          <a:endParaRPr lang="en-US"/>
        </a:p>
      </dgm:t>
    </dgm:pt>
    <dgm:pt modelId="{6A85F31E-AFFB-A348-B631-281E650CBA3C}" type="sibTrans" cxnId="{F9360EC5-E58B-9E4A-B8A2-CDE4AC842E06}">
      <dgm:prSet/>
      <dgm:spPr/>
      <dgm:t>
        <a:bodyPr/>
        <a:lstStyle/>
        <a:p>
          <a:endParaRPr lang="en-US"/>
        </a:p>
      </dgm:t>
    </dgm:pt>
    <dgm:pt modelId="{4E19B437-AD33-E748-80EC-52472033593E}">
      <dgm:prSet/>
      <dgm:spPr/>
      <dgm:t>
        <a:bodyPr/>
        <a:lstStyle/>
        <a:p>
          <a:pPr rtl="0"/>
          <a:r>
            <a:rPr lang="en-US" dirty="0" smtClean="0"/>
            <a:t>Analysis is object-oriented and design is object-oriented. A software development approach that emphasizes a logical solution based on objects.</a:t>
          </a:r>
          <a:endParaRPr dirty="0"/>
        </a:p>
      </dgm:t>
    </dgm:pt>
    <dgm:pt modelId="{1B79489C-38AF-EA4E-8127-7062DC82AB0D}" type="parTrans" cxnId="{BE47C8B0-575D-B447-9FF1-B15882F9941E}">
      <dgm:prSet/>
      <dgm:spPr/>
      <dgm:t>
        <a:bodyPr/>
        <a:lstStyle/>
        <a:p>
          <a:endParaRPr lang="en-US"/>
        </a:p>
      </dgm:t>
    </dgm:pt>
    <dgm:pt modelId="{F7511F70-DF26-3347-BF8F-93FD87C3F95C}" type="sibTrans" cxnId="{BE47C8B0-575D-B447-9FF1-B15882F9941E}">
      <dgm:prSet/>
      <dgm:spPr/>
      <dgm:t>
        <a:bodyPr/>
        <a:lstStyle/>
        <a:p>
          <a:endParaRPr lang="en-US"/>
        </a:p>
      </dgm:t>
    </dgm:pt>
    <dgm:pt modelId="{49DAC204-10C1-AF43-B111-4BA645BF8FC3}" type="pres">
      <dgm:prSet presAssocID="{D6CE2E19-F1C7-1A44-A1BF-BF746527AD8B}" presName="linear" presStyleCnt="0">
        <dgm:presLayoutVars>
          <dgm:dir/>
          <dgm:animLvl val="lvl"/>
          <dgm:resizeHandles val="exact"/>
        </dgm:presLayoutVars>
      </dgm:prSet>
      <dgm:spPr/>
      <dgm:t>
        <a:bodyPr/>
        <a:lstStyle/>
        <a:p>
          <a:endParaRPr lang="en-US"/>
        </a:p>
      </dgm:t>
    </dgm:pt>
    <dgm:pt modelId="{7584DF4D-14C7-594E-9846-8A8D4C5E945A}" type="pres">
      <dgm:prSet presAssocID="{F66DDE8E-CC5F-6543-B2D6-5ECCA8DA2567}" presName="parentLin" presStyleCnt="0"/>
      <dgm:spPr/>
    </dgm:pt>
    <dgm:pt modelId="{0A841B39-73DE-9A42-A598-30AD3F9A26AE}" type="pres">
      <dgm:prSet presAssocID="{F66DDE8E-CC5F-6543-B2D6-5ECCA8DA2567}" presName="parentLeftMargin" presStyleLbl="node1" presStyleIdx="0" presStyleCnt="3"/>
      <dgm:spPr/>
      <dgm:t>
        <a:bodyPr/>
        <a:lstStyle/>
        <a:p>
          <a:endParaRPr lang="en-US"/>
        </a:p>
      </dgm:t>
    </dgm:pt>
    <dgm:pt modelId="{B8A03E1B-3E23-9340-85B6-2F5DC655953D}" type="pres">
      <dgm:prSet presAssocID="{F66DDE8E-CC5F-6543-B2D6-5ECCA8DA2567}" presName="parentText" presStyleLbl="node1" presStyleIdx="0" presStyleCnt="3">
        <dgm:presLayoutVars>
          <dgm:chMax val="0"/>
          <dgm:bulletEnabled val="1"/>
        </dgm:presLayoutVars>
      </dgm:prSet>
      <dgm:spPr/>
      <dgm:t>
        <a:bodyPr/>
        <a:lstStyle/>
        <a:p>
          <a:endParaRPr lang="en-US"/>
        </a:p>
      </dgm:t>
    </dgm:pt>
    <dgm:pt modelId="{3FE680CF-2B02-DF4E-9E1E-57E891EAC6F4}" type="pres">
      <dgm:prSet presAssocID="{F66DDE8E-CC5F-6543-B2D6-5ECCA8DA2567}" presName="negativeSpace" presStyleCnt="0"/>
      <dgm:spPr/>
    </dgm:pt>
    <dgm:pt modelId="{732393AA-7366-0941-B547-691A50EE12B4}" type="pres">
      <dgm:prSet presAssocID="{F66DDE8E-CC5F-6543-B2D6-5ECCA8DA2567}" presName="childText" presStyleLbl="conFgAcc1" presStyleIdx="0" presStyleCnt="3">
        <dgm:presLayoutVars>
          <dgm:bulletEnabled val="1"/>
        </dgm:presLayoutVars>
      </dgm:prSet>
      <dgm:spPr/>
      <dgm:t>
        <a:bodyPr/>
        <a:lstStyle/>
        <a:p>
          <a:endParaRPr lang="en-US"/>
        </a:p>
      </dgm:t>
    </dgm:pt>
    <dgm:pt modelId="{091BE72F-9860-544D-AB1A-47F3314012DE}" type="pres">
      <dgm:prSet presAssocID="{80B43BCB-B1D1-BB46-9CC3-E93EA06E7320}" presName="spaceBetweenRectangles" presStyleCnt="0"/>
      <dgm:spPr/>
    </dgm:pt>
    <dgm:pt modelId="{05A95C49-6699-CC46-88FA-ACF034B63600}" type="pres">
      <dgm:prSet presAssocID="{AD6142FD-1D93-B148-9BCB-82E7C7E4355E}" presName="parentLin" presStyleCnt="0"/>
      <dgm:spPr/>
    </dgm:pt>
    <dgm:pt modelId="{94779ECB-DE8D-904D-AD90-BF39734DDBDF}" type="pres">
      <dgm:prSet presAssocID="{AD6142FD-1D93-B148-9BCB-82E7C7E4355E}" presName="parentLeftMargin" presStyleLbl="node1" presStyleIdx="0" presStyleCnt="3"/>
      <dgm:spPr/>
      <dgm:t>
        <a:bodyPr/>
        <a:lstStyle/>
        <a:p>
          <a:endParaRPr lang="en-US"/>
        </a:p>
      </dgm:t>
    </dgm:pt>
    <dgm:pt modelId="{2A9B1A4B-6A0C-7346-A85C-4622887E886E}" type="pres">
      <dgm:prSet presAssocID="{AD6142FD-1D93-B148-9BCB-82E7C7E4355E}" presName="parentText" presStyleLbl="node1" presStyleIdx="1" presStyleCnt="3">
        <dgm:presLayoutVars>
          <dgm:chMax val="0"/>
          <dgm:bulletEnabled val="1"/>
        </dgm:presLayoutVars>
      </dgm:prSet>
      <dgm:spPr/>
      <dgm:t>
        <a:bodyPr/>
        <a:lstStyle/>
        <a:p>
          <a:endParaRPr lang="en-US"/>
        </a:p>
      </dgm:t>
    </dgm:pt>
    <dgm:pt modelId="{D75C302B-A620-D64B-815D-1D8AEB1B7219}" type="pres">
      <dgm:prSet presAssocID="{AD6142FD-1D93-B148-9BCB-82E7C7E4355E}" presName="negativeSpace" presStyleCnt="0"/>
      <dgm:spPr/>
    </dgm:pt>
    <dgm:pt modelId="{D9A2C096-83E2-5C4D-8CCB-D0CA17A6D5E5}" type="pres">
      <dgm:prSet presAssocID="{AD6142FD-1D93-B148-9BCB-82E7C7E4355E}" presName="childText" presStyleLbl="conFgAcc1" presStyleIdx="1" presStyleCnt="3">
        <dgm:presLayoutVars>
          <dgm:bulletEnabled val="1"/>
        </dgm:presLayoutVars>
      </dgm:prSet>
      <dgm:spPr/>
      <dgm:t>
        <a:bodyPr/>
        <a:lstStyle/>
        <a:p>
          <a:endParaRPr lang="en-US"/>
        </a:p>
      </dgm:t>
    </dgm:pt>
    <dgm:pt modelId="{48F38C16-3029-3E45-A314-CA6F89B434D0}" type="pres">
      <dgm:prSet presAssocID="{D19F763D-A42C-D742-BCA8-47851A71D041}" presName="spaceBetweenRectangles" presStyleCnt="0"/>
      <dgm:spPr/>
    </dgm:pt>
    <dgm:pt modelId="{C8F490C3-5914-4344-9110-E74A75217FD1}" type="pres">
      <dgm:prSet presAssocID="{B22C026D-F63F-C44A-9689-7BE0CED83F34}" presName="parentLin" presStyleCnt="0"/>
      <dgm:spPr/>
    </dgm:pt>
    <dgm:pt modelId="{C3B5959B-34C6-1444-A84E-929A336EBA64}" type="pres">
      <dgm:prSet presAssocID="{B22C026D-F63F-C44A-9689-7BE0CED83F34}" presName="parentLeftMargin" presStyleLbl="node1" presStyleIdx="1" presStyleCnt="3"/>
      <dgm:spPr/>
      <dgm:t>
        <a:bodyPr/>
        <a:lstStyle/>
        <a:p>
          <a:endParaRPr lang="en-US"/>
        </a:p>
      </dgm:t>
    </dgm:pt>
    <dgm:pt modelId="{3EBE4F5D-DBAC-1A44-9B3D-8E78CF4E65B0}" type="pres">
      <dgm:prSet presAssocID="{B22C026D-F63F-C44A-9689-7BE0CED83F34}" presName="parentText" presStyleLbl="node1" presStyleIdx="2" presStyleCnt="3">
        <dgm:presLayoutVars>
          <dgm:chMax val="0"/>
          <dgm:bulletEnabled val="1"/>
        </dgm:presLayoutVars>
      </dgm:prSet>
      <dgm:spPr/>
      <dgm:t>
        <a:bodyPr/>
        <a:lstStyle/>
        <a:p>
          <a:endParaRPr lang="en-US"/>
        </a:p>
      </dgm:t>
    </dgm:pt>
    <dgm:pt modelId="{7E2A43DC-511E-E546-841E-F7199D666B0E}" type="pres">
      <dgm:prSet presAssocID="{B22C026D-F63F-C44A-9689-7BE0CED83F34}" presName="negativeSpace" presStyleCnt="0"/>
      <dgm:spPr/>
    </dgm:pt>
    <dgm:pt modelId="{70F50DA0-52E5-714E-AA99-58EF803B264F}" type="pres">
      <dgm:prSet presAssocID="{B22C026D-F63F-C44A-9689-7BE0CED83F34}" presName="childText" presStyleLbl="conFgAcc1" presStyleIdx="2" presStyleCnt="3">
        <dgm:presLayoutVars>
          <dgm:bulletEnabled val="1"/>
        </dgm:presLayoutVars>
      </dgm:prSet>
      <dgm:spPr/>
      <dgm:t>
        <a:bodyPr/>
        <a:lstStyle/>
        <a:p>
          <a:endParaRPr lang="en-US"/>
        </a:p>
      </dgm:t>
    </dgm:pt>
  </dgm:ptLst>
  <dgm:cxnLst>
    <dgm:cxn modelId="{BE47C8B0-575D-B447-9FF1-B15882F9941E}" srcId="{B22C026D-F63F-C44A-9689-7BE0CED83F34}" destId="{4E19B437-AD33-E748-80EC-52472033593E}" srcOrd="0" destOrd="0" parTransId="{1B79489C-38AF-EA4E-8127-7062DC82AB0D}" sibTransId="{F7511F70-DF26-3347-BF8F-93FD87C3F95C}"/>
    <dgm:cxn modelId="{74BDA9AA-A1E2-B445-A556-357443DC012B}" srcId="{D6CE2E19-F1C7-1A44-A1BF-BF746527AD8B}" destId="{B22C026D-F63F-C44A-9689-7BE0CED83F34}" srcOrd="2" destOrd="0" parTransId="{3F2E38D2-28CD-1242-88EF-855D316303C8}" sibTransId="{6D5B8B87-23BB-704C-94BC-9C03CF622A83}"/>
    <dgm:cxn modelId="{6D52BFC7-AA42-E947-9802-73C0D938B74B}" type="presOf" srcId="{F66DDE8E-CC5F-6543-B2D6-5ECCA8DA2567}" destId="{B8A03E1B-3E23-9340-85B6-2F5DC655953D}" srcOrd="1" destOrd="0" presId="urn:microsoft.com/office/officeart/2005/8/layout/list1"/>
    <dgm:cxn modelId="{1CFCEDAA-5434-2D4E-9042-B356254BF1F1}" type="presOf" srcId="{F66DDE8E-CC5F-6543-B2D6-5ECCA8DA2567}" destId="{0A841B39-73DE-9A42-A598-30AD3F9A26AE}" srcOrd="0" destOrd="0" presId="urn:microsoft.com/office/officeart/2005/8/layout/list1"/>
    <dgm:cxn modelId="{A4764F45-57F9-8544-8D06-911655262E1B}" type="presOf" srcId="{B22C026D-F63F-C44A-9689-7BE0CED83F34}" destId="{C3B5959B-34C6-1444-A84E-929A336EBA64}" srcOrd="0" destOrd="0" presId="urn:microsoft.com/office/officeart/2005/8/layout/list1"/>
    <dgm:cxn modelId="{B86E2B94-06E9-A54E-BFFC-0B048BF0E4CE}" srcId="{D6CE2E19-F1C7-1A44-A1BF-BF746527AD8B}" destId="{AD6142FD-1D93-B148-9BCB-82E7C7E4355E}" srcOrd="1" destOrd="0" parTransId="{962CCA23-971D-2D41-B8E4-CC4A39976CBD}" sibTransId="{D19F763D-A42C-D742-BCA8-47851A71D041}"/>
    <dgm:cxn modelId="{02D21FA1-875A-C544-A9D9-FB1208C1D6DC}" type="presOf" srcId="{9AF1A9F6-887C-5F4A-BB22-9A5CDEA3635E}" destId="{732393AA-7366-0941-B547-691A50EE12B4}" srcOrd="0" destOrd="0" presId="urn:microsoft.com/office/officeart/2005/8/layout/list1"/>
    <dgm:cxn modelId="{A9FE3AD6-F852-FA46-B35A-FB20516218D0}" type="presOf" srcId="{B22C026D-F63F-C44A-9689-7BE0CED83F34}" destId="{3EBE4F5D-DBAC-1A44-9B3D-8E78CF4E65B0}" srcOrd="1" destOrd="0" presId="urn:microsoft.com/office/officeart/2005/8/layout/list1"/>
    <dgm:cxn modelId="{940864D5-649B-CA4E-B697-F38B4FB3B9A0}" srcId="{D6CE2E19-F1C7-1A44-A1BF-BF746527AD8B}" destId="{F66DDE8E-CC5F-6543-B2D6-5ECCA8DA2567}" srcOrd="0" destOrd="0" parTransId="{61944A93-2651-894F-AB9E-EDB8CD95D4DF}" sibTransId="{80B43BCB-B1D1-BB46-9CC3-E93EA06E7320}"/>
    <dgm:cxn modelId="{8B10B4E2-9BDA-9E46-9437-95661A70B879}" type="presOf" srcId="{AD6142FD-1D93-B148-9BCB-82E7C7E4355E}" destId="{94779ECB-DE8D-904D-AD90-BF39734DDBDF}" srcOrd="0" destOrd="0" presId="urn:microsoft.com/office/officeart/2005/8/layout/list1"/>
    <dgm:cxn modelId="{18AAEC60-1EEE-5F4A-A874-1A4352EF77CE}" type="presOf" srcId="{AD6142FD-1D93-B148-9BCB-82E7C7E4355E}" destId="{2A9B1A4B-6A0C-7346-A85C-4622887E886E}" srcOrd="1" destOrd="0" presId="urn:microsoft.com/office/officeart/2005/8/layout/list1"/>
    <dgm:cxn modelId="{F9360EC5-E58B-9E4A-B8A2-CDE4AC842E06}" srcId="{AD6142FD-1D93-B148-9BCB-82E7C7E4355E}" destId="{76597048-2E9D-A447-95E2-2512C40B4E59}" srcOrd="0" destOrd="0" parTransId="{9EC327F2-A53D-3B46-B0CB-6B1E7148EFD3}" sibTransId="{6A85F31E-AFFB-A348-B631-281E650CBA3C}"/>
    <dgm:cxn modelId="{337BFAEB-CDAE-C041-A126-E5B88DDFF416}" srcId="{F66DDE8E-CC5F-6543-B2D6-5ECCA8DA2567}" destId="{9AF1A9F6-887C-5F4A-BB22-9A5CDEA3635E}" srcOrd="0" destOrd="0" parTransId="{AEA25E27-2D06-294A-82A8-84900ACD96B4}" sibTransId="{90435C44-23D8-034F-AE77-78CDC97F6DED}"/>
    <dgm:cxn modelId="{C9F9E472-716E-1647-B293-3B8ABA438ED5}" type="presOf" srcId="{4E19B437-AD33-E748-80EC-52472033593E}" destId="{70F50DA0-52E5-714E-AA99-58EF803B264F}" srcOrd="0" destOrd="0" presId="urn:microsoft.com/office/officeart/2005/8/layout/list1"/>
    <dgm:cxn modelId="{FC195BC7-A4F3-884C-B52D-178082D511D9}" type="presOf" srcId="{D6CE2E19-F1C7-1A44-A1BF-BF746527AD8B}" destId="{49DAC204-10C1-AF43-B111-4BA645BF8FC3}" srcOrd="0" destOrd="0" presId="urn:microsoft.com/office/officeart/2005/8/layout/list1"/>
    <dgm:cxn modelId="{811C87C3-B445-9547-9179-EEA7CBDE0C5F}" type="presOf" srcId="{76597048-2E9D-A447-95E2-2512C40B4E59}" destId="{D9A2C096-83E2-5C4D-8CCB-D0CA17A6D5E5}" srcOrd="0" destOrd="0" presId="urn:microsoft.com/office/officeart/2005/8/layout/list1"/>
    <dgm:cxn modelId="{A4F8948F-37A9-9248-81DA-8BD6B6750B92}" type="presParOf" srcId="{49DAC204-10C1-AF43-B111-4BA645BF8FC3}" destId="{7584DF4D-14C7-594E-9846-8A8D4C5E945A}" srcOrd="0" destOrd="0" presId="urn:microsoft.com/office/officeart/2005/8/layout/list1"/>
    <dgm:cxn modelId="{9C14ACE4-409A-CA47-B530-B7608A2E6102}" type="presParOf" srcId="{7584DF4D-14C7-594E-9846-8A8D4C5E945A}" destId="{0A841B39-73DE-9A42-A598-30AD3F9A26AE}" srcOrd="0" destOrd="0" presId="urn:microsoft.com/office/officeart/2005/8/layout/list1"/>
    <dgm:cxn modelId="{39430085-FB4E-A346-8EF8-7B58674D3C85}" type="presParOf" srcId="{7584DF4D-14C7-594E-9846-8A8D4C5E945A}" destId="{B8A03E1B-3E23-9340-85B6-2F5DC655953D}" srcOrd="1" destOrd="0" presId="urn:microsoft.com/office/officeart/2005/8/layout/list1"/>
    <dgm:cxn modelId="{1DA2D132-62F7-0A4B-9388-4E83A724E263}" type="presParOf" srcId="{49DAC204-10C1-AF43-B111-4BA645BF8FC3}" destId="{3FE680CF-2B02-DF4E-9E1E-57E891EAC6F4}" srcOrd="1" destOrd="0" presId="urn:microsoft.com/office/officeart/2005/8/layout/list1"/>
    <dgm:cxn modelId="{CF5A37A2-FC45-8F40-B72B-8D9F839CDDE3}" type="presParOf" srcId="{49DAC204-10C1-AF43-B111-4BA645BF8FC3}" destId="{732393AA-7366-0941-B547-691A50EE12B4}" srcOrd="2" destOrd="0" presId="urn:microsoft.com/office/officeart/2005/8/layout/list1"/>
    <dgm:cxn modelId="{76A8FB0F-82B8-BB4D-9B2F-73FF0FCCC4C7}" type="presParOf" srcId="{49DAC204-10C1-AF43-B111-4BA645BF8FC3}" destId="{091BE72F-9860-544D-AB1A-47F3314012DE}" srcOrd="3" destOrd="0" presId="urn:microsoft.com/office/officeart/2005/8/layout/list1"/>
    <dgm:cxn modelId="{23DF0EB4-4C0A-C14E-9671-3E3888C7A920}" type="presParOf" srcId="{49DAC204-10C1-AF43-B111-4BA645BF8FC3}" destId="{05A95C49-6699-CC46-88FA-ACF034B63600}" srcOrd="4" destOrd="0" presId="urn:microsoft.com/office/officeart/2005/8/layout/list1"/>
    <dgm:cxn modelId="{B41E89BA-6250-5C42-AB68-27B2DFD25D80}" type="presParOf" srcId="{05A95C49-6699-CC46-88FA-ACF034B63600}" destId="{94779ECB-DE8D-904D-AD90-BF39734DDBDF}" srcOrd="0" destOrd="0" presId="urn:microsoft.com/office/officeart/2005/8/layout/list1"/>
    <dgm:cxn modelId="{06D5A597-8B7B-7C44-8D3C-8FC9E45F857E}" type="presParOf" srcId="{05A95C49-6699-CC46-88FA-ACF034B63600}" destId="{2A9B1A4B-6A0C-7346-A85C-4622887E886E}" srcOrd="1" destOrd="0" presId="urn:microsoft.com/office/officeart/2005/8/layout/list1"/>
    <dgm:cxn modelId="{29929641-764F-B743-9C6E-F38A1F95D97A}" type="presParOf" srcId="{49DAC204-10C1-AF43-B111-4BA645BF8FC3}" destId="{D75C302B-A620-D64B-815D-1D8AEB1B7219}" srcOrd="5" destOrd="0" presId="urn:microsoft.com/office/officeart/2005/8/layout/list1"/>
    <dgm:cxn modelId="{8711F70D-5736-984B-BA95-315306FD672D}" type="presParOf" srcId="{49DAC204-10C1-AF43-B111-4BA645BF8FC3}" destId="{D9A2C096-83E2-5C4D-8CCB-D0CA17A6D5E5}" srcOrd="6" destOrd="0" presId="urn:microsoft.com/office/officeart/2005/8/layout/list1"/>
    <dgm:cxn modelId="{4C49EC23-0645-CE40-B8CD-352545861BDE}" type="presParOf" srcId="{49DAC204-10C1-AF43-B111-4BA645BF8FC3}" destId="{48F38C16-3029-3E45-A314-CA6F89B434D0}" srcOrd="7" destOrd="0" presId="urn:microsoft.com/office/officeart/2005/8/layout/list1"/>
    <dgm:cxn modelId="{0FF92937-DF83-C64B-84CB-41CB67780096}" type="presParOf" srcId="{49DAC204-10C1-AF43-B111-4BA645BF8FC3}" destId="{C8F490C3-5914-4344-9110-E74A75217FD1}" srcOrd="8" destOrd="0" presId="urn:microsoft.com/office/officeart/2005/8/layout/list1"/>
    <dgm:cxn modelId="{7B5A34CA-69D0-194D-B432-DAD8B9E3E29B}" type="presParOf" srcId="{C8F490C3-5914-4344-9110-E74A75217FD1}" destId="{C3B5959B-34C6-1444-A84E-929A336EBA64}" srcOrd="0" destOrd="0" presId="urn:microsoft.com/office/officeart/2005/8/layout/list1"/>
    <dgm:cxn modelId="{AA8B6B74-BDB8-A343-A2A3-45FCF667CD6C}" type="presParOf" srcId="{C8F490C3-5914-4344-9110-E74A75217FD1}" destId="{3EBE4F5D-DBAC-1A44-9B3D-8E78CF4E65B0}" srcOrd="1" destOrd="0" presId="urn:microsoft.com/office/officeart/2005/8/layout/list1"/>
    <dgm:cxn modelId="{B4308956-D191-3D4A-956F-48411181C281}" type="presParOf" srcId="{49DAC204-10C1-AF43-B111-4BA645BF8FC3}" destId="{7E2A43DC-511E-E546-841E-F7199D666B0E}" srcOrd="9" destOrd="0" presId="urn:microsoft.com/office/officeart/2005/8/layout/list1"/>
    <dgm:cxn modelId="{DF95C0AD-ED1A-F74F-ABD6-DD08DE4C5803}" type="presParOf" srcId="{49DAC204-10C1-AF43-B111-4BA645BF8FC3}" destId="{70F50DA0-52E5-714E-AA99-58EF803B264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09A212-C8CE-49F4-A70A-189757590944}" type="slidenum">
              <a:rPr lang="en-US" smtClean="0"/>
              <a:t>‹#›</a:t>
            </a:fld>
            <a:endParaRPr lang="en-US"/>
          </a:p>
        </p:txBody>
      </p:sp>
      <p:sp>
        <p:nvSpPr>
          <p:cNvPr id="6" name="Header Placeholder 5"/>
          <p:cNvSpPr>
            <a:spLocks noGrp="1"/>
          </p:cNvSpPr>
          <p:nvPr>
            <p:ph type="hdr" sz="quarter"/>
          </p:nvPr>
        </p:nvSpPr>
        <p:spPr>
          <a:xfrm>
            <a:off x="1905000" y="152400"/>
            <a:ext cx="2971800" cy="457200"/>
          </a:xfrm>
          <a:prstGeom prst="rect">
            <a:avLst/>
          </a:prstGeom>
        </p:spPr>
        <p:txBody>
          <a:bodyPr vert="horz" lIns="91440" tIns="45720" rIns="91440" bIns="45720" rtlCol="0"/>
          <a:lstStyle>
            <a:lvl1pPr algn="l">
              <a:defRPr sz="1200"/>
            </a:lvl1pPr>
          </a:lstStyle>
          <a:p>
            <a:pPr algn="ctr"/>
            <a:endParaRPr lang="en-US" dirty="0"/>
          </a:p>
        </p:txBody>
      </p:sp>
    </p:spTree>
    <p:extLst>
      <p:ext uri="{BB962C8B-B14F-4D97-AF65-F5344CB8AC3E}">
        <p14:creationId xmlns:p14="http://schemas.microsoft.com/office/powerpoint/2010/main" val="5759063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336531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13005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2ABA1E99-DB90-E541-B6F0-42DEA74325F8}" type="slidenum">
              <a:rPr lang="en-GB" sz="1200"/>
              <a:pPr eaLnBrk="1" hangingPunct="1"/>
              <a:t>1</a:t>
            </a:fld>
            <a:endParaRPr lang="en-GB"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DAC1BBC0-0C18-064B-9CDC-CC1CA5EB9504}" type="slidenum">
              <a:rPr lang="en-US" sz="1200"/>
              <a:pPr eaLnBrk="1" hangingPunct="1"/>
              <a:t>11</a:t>
            </a:fld>
            <a:endParaRPr lang="en-US" sz="120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8"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E887030E-8D62-4B46-98A0-1500DD74ED72}" type="slidenum">
              <a:rPr lang="en-US" sz="1200"/>
              <a:pPr eaLnBrk="1" hangingPunct="1"/>
              <a:t>12</a:t>
            </a:fld>
            <a:endParaRPr lang="en-US" sz="120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6" name="Rectangle 3"/>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6656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90AB68F9-E4B5-AB40-BAFF-5516AC8CD4EE}" type="slidenum">
              <a:rPr lang="en-GB" sz="1200"/>
              <a:pPr eaLnBrk="1" hangingPunct="1"/>
              <a:t>13</a:t>
            </a:fld>
            <a:endParaRPr lang="en-GB"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6861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AED86AAF-8008-604D-967F-E4BF00098457}" type="slidenum">
              <a:rPr lang="en-GB" sz="1200"/>
              <a:pPr eaLnBrk="1" hangingPunct="1"/>
              <a:t>14</a:t>
            </a:fld>
            <a:endParaRPr lang="en-GB"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8294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8A7B6DDE-E2AF-2C40-8133-6F5F92303A1B}" type="slidenum">
              <a:rPr lang="en-GB" sz="1200"/>
              <a:pPr eaLnBrk="1" hangingPunct="1"/>
              <a:t>15</a:t>
            </a:fld>
            <a:endParaRPr lang="en-GB"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84996"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50C7E0C0-BE84-FC4E-80CB-63C03911622C}" type="slidenum">
              <a:rPr lang="en-GB" sz="1200"/>
              <a:pPr eaLnBrk="1" hangingPunct="1"/>
              <a:t>16</a:t>
            </a:fld>
            <a:endParaRPr lang="en-GB"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4757"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sz="1000">
              <a:latin typeface="Calibri"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A8605B4E-6856-0641-8B10-BB1633F5A802}" type="slidenum">
              <a:rPr lang="en-US" sz="1200"/>
              <a:pPr eaLnBrk="1" hangingPunct="1"/>
              <a:t>19</a:t>
            </a:fld>
            <a:endParaRPr lang="en-US" sz="1200"/>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6804" name="Rectangle 3"/>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alibri" charset="0"/>
                <a:ea typeface="ＭＳ Ｐゴシック" charset="0"/>
                <a:cs typeface="ＭＳ Ｐゴシック" charset="0"/>
              </a:rPr>
              <a:t>a.k.a. &gt;&gt; also known as.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7885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BF830A5B-B110-364A-96AB-17AF1672A12A}" type="slidenum">
              <a:rPr lang="en-GB" sz="1200"/>
              <a:pPr eaLnBrk="1" hangingPunct="1"/>
              <a:t>20</a:t>
            </a:fld>
            <a:endParaRPr lang="en-GB"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22531"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fld id="{E73183F4-DE17-D044-B053-63BAD32F198D}" type="slidenum">
              <a:rPr lang="en-GB" sz="1200"/>
              <a:pPr eaLnBrk="1" hangingPunct="1"/>
              <a:t>2</a:t>
            </a:fld>
            <a:endParaRPr lang="en-GB"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9318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868B6A37-EC5B-F64E-ADB1-280DA021DCE1}" type="slidenum">
              <a:rPr lang="en-GB" sz="1200"/>
              <a:pPr eaLnBrk="1" hangingPunct="1"/>
              <a:t>21</a:t>
            </a:fld>
            <a:endParaRPr lang="en-GB"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Slide Number Placeholder 4"/>
          <p:cNvSpPr>
            <a:spLocks noGrp="1"/>
          </p:cNvSpPr>
          <p:nvPr>
            <p:ph type="sldNum" sz="quarter" idx="11"/>
          </p:nvPr>
        </p:nvSpPr>
        <p:spPr>
          <a:xfrm>
            <a:off x="3884613" y="8685213"/>
            <a:ext cx="2971800" cy="457200"/>
          </a:xfrm>
          <a:prstGeom prst="rect">
            <a:avLst/>
          </a:prstGeom>
        </p:spPr>
        <p:txBody>
          <a:bodyPr/>
          <a:lstStyle/>
          <a:p>
            <a:fld id="{D1C3E538-3269-45C5-B5F6-BB55EAC1E186}" type="slidenum">
              <a:rPr lang="en-US" smtClean="0"/>
              <a:t>22</a:t>
            </a:fld>
            <a:endParaRPr lang="en-US"/>
          </a:p>
        </p:txBody>
      </p:sp>
    </p:spTree>
    <p:extLst>
      <p:ext uri="{BB962C8B-B14F-4D97-AF65-F5344CB8AC3E}">
        <p14:creationId xmlns:p14="http://schemas.microsoft.com/office/powerpoint/2010/main" val="3788849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95236"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FB5DD4BA-91E4-9F42-9034-A0DF87B5E96F}" type="slidenum">
              <a:rPr lang="en-GB" sz="1200"/>
              <a:pPr eaLnBrk="1" hangingPunct="1"/>
              <a:t>23</a:t>
            </a:fld>
            <a:endParaRPr lang="en-GB"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5"/>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Slide Number Placeholder 4"/>
          <p:cNvSpPr>
            <a:spLocks noGrp="1"/>
          </p:cNvSpPr>
          <p:nvPr>
            <p:ph type="sldNum" sz="quarter" idx="11"/>
          </p:nvPr>
        </p:nvSpPr>
        <p:spPr>
          <a:xfrm>
            <a:off x="3884613" y="8685213"/>
            <a:ext cx="2971800" cy="457200"/>
          </a:xfrm>
          <a:prstGeom prst="rect">
            <a:avLst/>
          </a:prstGeom>
        </p:spPr>
        <p:txBody>
          <a:bodyPr/>
          <a:lstStyle/>
          <a:p>
            <a:fld id="{D1C3E538-3269-45C5-B5F6-BB55EAC1E186}" type="slidenum">
              <a:rPr lang="en-US" smtClean="0"/>
              <a:t>25</a:t>
            </a:fld>
            <a:endParaRPr lang="en-US"/>
          </a:p>
        </p:txBody>
      </p:sp>
    </p:spTree>
    <p:extLst>
      <p:ext uri="{BB962C8B-B14F-4D97-AF65-F5344CB8AC3E}">
        <p14:creationId xmlns:p14="http://schemas.microsoft.com/office/powerpoint/2010/main" val="2636544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DF2B4A93-F84F-564F-A421-A2EA81EB4E29}" type="slidenum">
              <a:rPr lang="en-US" sz="1200"/>
              <a:pPr eaLnBrk="1" hangingPunct="1"/>
              <a:t>26</a:t>
            </a:fld>
            <a:endParaRPr lang="en-US" sz="1200"/>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9332" name="Rectangle 3"/>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000" dirty="0">
              <a:latin typeface="Calibri" charset="0"/>
              <a:ea typeface="ＭＳ Ｐゴシック" charset="0"/>
              <a:cs typeface="ＭＳ Ｐゴシック" charset="0"/>
            </a:endParaRPr>
          </a:p>
        </p:txBody>
      </p:sp>
      <p:sp>
        <p:nvSpPr>
          <p:cNvPr id="10138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3D432159-76CB-EE49-8C4C-F23B114FEB8A}" type="slidenum">
              <a:rPr lang="en-GB" sz="1200"/>
              <a:pPr eaLnBrk="1" hangingPunct="1"/>
              <a:t>27</a:t>
            </a:fld>
            <a:endParaRPr lang="en-GB"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10957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A8E28E84-74EB-504B-93EB-969FA1A67BBB}" type="slidenum">
              <a:rPr lang="en-GB" sz="1200"/>
              <a:pPr eaLnBrk="1" hangingPunct="1"/>
              <a:t>28</a:t>
            </a:fld>
            <a:endParaRPr lang="en-GB"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923026B0-51D9-7940-AD87-05350C3F1B97}" type="slidenum">
              <a:rPr lang="en-US" sz="1200"/>
              <a:pPr eaLnBrk="1" hangingPunct="1"/>
              <a:t>29</a:t>
            </a:fld>
            <a:endParaRPr lang="en-US" sz="120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20" name="Rectangle 3"/>
          <p:cNvSpPr>
            <a:spLocks noGrp="1" noChangeArrowheads="1"/>
          </p:cNvSpPr>
          <p:nvPr>
            <p:ph type="body" idx="1"/>
          </p:nvPr>
        </p:nvSpPr>
        <p:spPr bwMode="auto">
          <a:xfrm>
            <a:off x="914400" y="4344988"/>
            <a:ext cx="50292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11366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F925C7C8-1FC6-6E44-9C1A-60BEE65B330B}" type="slidenum">
              <a:rPr lang="en-GB" sz="1200"/>
              <a:pPr eaLnBrk="1" hangingPunct="1"/>
              <a:t>30</a:t>
            </a:fld>
            <a:endParaRPr lang="en-GB"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26627"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fld id="{374B1997-10B2-A24F-B154-624EE522999F}" type="slidenum">
              <a:rPr lang="en-GB" sz="1200"/>
              <a:pPr eaLnBrk="1" hangingPunct="1"/>
              <a:t>3</a:t>
            </a:fld>
            <a:endParaRPr lang="en-GB"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0446EDF6-702F-1E4D-A845-5E097A53DD18}" type="slidenum">
              <a:rPr lang="en-US" sz="1200"/>
              <a:pPr eaLnBrk="1" hangingPunct="1"/>
              <a:t>31</a:t>
            </a:fld>
            <a:endParaRPr lang="en-US" sz="1200"/>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2100" name="Rectangle 3"/>
          <p:cNvSpPr>
            <a:spLocks noGrp="1" noChangeArrowheads="1"/>
          </p:cNvSpPr>
          <p:nvPr>
            <p:ph type="body" idx="1"/>
          </p:nvPr>
        </p:nvSpPr>
        <p:spPr bwMode="auto">
          <a:xfrm>
            <a:off x="914400" y="4343400"/>
            <a:ext cx="50292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7BE50D37-C9B5-FB42-8FA8-A795F40C0822}" type="slidenum">
              <a:rPr lang="en-US" sz="1200"/>
              <a:pPr eaLnBrk="1" hangingPunct="1"/>
              <a:t>32</a:t>
            </a:fld>
            <a:endParaRPr lang="en-US" sz="1200"/>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0292" name="Rectangle 3"/>
          <p:cNvSpPr>
            <a:spLocks noGrp="1" noChangeArrowheads="1"/>
          </p:cNvSpPr>
          <p:nvPr>
            <p:ph type="body" idx="1"/>
          </p:nvPr>
        </p:nvSpPr>
        <p:spPr bwMode="auto">
          <a:xfrm>
            <a:off x="685800" y="4341813"/>
            <a:ext cx="5486400"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13824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1168E404-648A-CC4F-A9F8-4950DBD4DBE1}" type="slidenum">
              <a:rPr lang="en-GB" sz="1200"/>
              <a:pPr eaLnBrk="1" hangingPunct="1"/>
              <a:t>33</a:t>
            </a:fld>
            <a:endParaRPr lang="en-GB"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6042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7458A44F-7DE6-AE4B-A9E3-01440D26724B}" type="slidenum">
              <a:rPr lang="en-GB" sz="1200"/>
              <a:pPr eaLnBrk="1" hangingPunct="1"/>
              <a:t>34</a:t>
            </a:fld>
            <a:endParaRPr lang="en-GB"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84911055-AE46-7941-A48D-A80775161D30}" type="slidenum">
              <a:rPr lang="en-US" sz="1200"/>
              <a:pPr eaLnBrk="1" hangingPunct="1"/>
              <a:t>35</a:t>
            </a:fld>
            <a:endParaRPr lang="en-US" sz="1200"/>
          </a:p>
        </p:txBody>
      </p:sp>
      <p:sp>
        <p:nvSpPr>
          <p:cNvPr id="175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5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2150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C5EA3146-EDCE-224F-A471-1162919D5DFD}" type="slidenum">
              <a:rPr lang="en-GB" sz="1200"/>
              <a:pPr eaLnBrk="1" hangingPunct="1"/>
              <a:t>36</a:t>
            </a:fld>
            <a:endParaRPr lang="en-GB"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4096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95A21933-5163-CC41-9D64-155F1A082A35}" type="slidenum">
              <a:rPr lang="en-GB" sz="1200"/>
              <a:pPr eaLnBrk="1" hangingPunct="1"/>
              <a:t>37</a:t>
            </a:fld>
            <a:endParaRPr lang="en-GB"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GB" sz="1200" b="1" i="0" kern="1200" dirty="0" smtClean="0">
                <a:solidFill>
                  <a:schemeClr val="tx1"/>
                </a:solidFill>
                <a:effectLst/>
                <a:latin typeface="+mn-lt"/>
                <a:ea typeface="+mn-ea"/>
                <a:cs typeface="+mn-cs"/>
              </a:rPr>
              <a:t>De jure standards</a:t>
            </a:r>
            <a:r>
              <a:rPr lang="en-GB" sz="1200" b="0" i="0" kern="1200" dirty="0" smtClean="0">
                <a:solidFill>
                  <a:schemeClr val="tx1"/>
                </a:solidFill>
                <a:effectLst/>
                <a:latin typeface="+mn-lt"/>
                <a:ea typeface="+mn-ea"/>
                <a:cs typeface="+mn-cs"/>
              </a:rPr>
              <a:t> refer to </a:t>
            </a:r>
            <a:r>
              <a:rPr lang="en-GB" sz="1200" b="1" i="0" kern="1200" dirty="0" smtClean="0">
                <a:solidFill>
                  <a:schemeClr val="tx1"/>
                </a:solidFill>
                <a:effectLst/>
                <a:latin typeface="+mn-lt"/>
                <a:ea typeface="+mn-ea"/>
                <a:cs typeface="+mn-cs"/>
              </a:rPr>
              <a:t>standards</a:t>
            </a:r>
            <a:r>
              <a:rPr lang="en-GB" sz="1200" b="0" i="0" kern="1200" dirty="0" smtClean="0">
                <a:solidFill>
                  <a:schemeClr val="tx1"/>
                </a:solidFill>
                <a:effectLst/>
                <a:latin typeface="+mn-lt"/>
                <a:ea typeface="+mn-ea"/>
                <a:cs typeface="+mn-cs"/>
              </a:rPr>
              <a:t> that are established by law, while </a:t>
            </a:r>
            <a:r>
              <a:rPr lang="en-GB" sz="1200" b="1" i="0" kern="1200" dirty="0" smtClean="0">
                <a:solidFill>
                  <a:schemeClr val="tx1"/>
                </a:solidFill>
                <a:effectLst/>
                <a:latin typeface="+mn-lt"/>
                <a:ea typeface="+mn-ea"/>
                <a:cs typeface="+mn-cs"/>
              </a:rPr>
              <a:t>de facto standards</a:t>
            </a:r>
            <a:r>
              <a:rPr lang="en-GB" sz="1200" b="0" i="0" kern="1200" dirty="0" smtClean="0">
                <a:solidFill>
                  <a:schemeClr val="tx1"/>
                </a:solidFill>
                <a:effectLst/>
                <a:latin typeface="+mn-lt"/>
                <a:ea typeface="+mn-ea"/>
                <a:cs typeface="+mn-cs"/>
              </a:rPr>
              <a:t> are </a:t>
            </a:r>
            <a:r>
              <a:rPr lang="en-GB" sz="1200" b="1" i="0" kern="1200" dirty="0" smtClean="0">
                <a:solidFill>
                  <a:schemeClr val="tx1"/>
                </a:solidFill>
                <a:effectLst/>
                <a:latin typeface="+mn-lt"/>
                <a:ea typeface="+mn-ea"/>
                <a:cs typeface="+mn-cs"/>
              </a:rPr>
              <a:t>standards</a:t>
            </a:r>
            <a:r>
              <a:rPr lang="en-GB" sz="1200" b="0" i="0" kern="1200" dirty="0" smtClean="0">
                <a:solidFill>
                  <a:schemeClr val="tx1"/>
                </a:solidFill>
                <a:effectLst/>
                <a:latin typeface="+mn-lt"/>
                <a:ea typeface="+mn-ea"/>
                <a:cs typeface="+mn-cs"/>
              </a:rPr>
              <a:t> that are based on facts but not formally recognized. These terms can be applied to a wide range of contexts, but they are most often used to describe certain business, legal, or political situations.</a:t>
            </a:r>
            <a:endParaRPr lang="en-GB" dirty="0">
              <a:latin typeface="Calibri" charset="0"/>
              <a:ea typeface="ＭＳ Ｐゴシック" charset="0"/>
              <a:cs typeface="ＭＳ Ｐゴシック" charset="0"/>
            </a:endParaRPr>
          </a:p>
        </p:txBody>
      </p:sp>
      <p:sp>
        <p:nvSpPr>
          <p:cNvPr id="2253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595D0409-457B-9F43-B2CB-E334F8F8D325}" type="slidenum">
              <a:rPr lang="en-GB" sz="1200"/>
              <a:pPr eaLnBrk="1" hangingPunct="1"/>
              <a:t>38</a:t>
            </a:fld>
            <a:endParaRPr lang="en-GB"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3482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25414EC1-32A8-EF47-944D-E48628892D87}" type="slidenum">
              <a:rPr lang="en-GB" sz="1200"/>
              <a:pPr eaLnBrk="1" hangingPunct="1"/>
              <a:t>39</a:t>
            </a:fld>
            <a:endParaRPr lang="en-GB"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000750" y="90488"/>
            <a:ext cx="857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2" tIns="45716" rIns="91432" bIns="45716" anchor="ctr"/>
          <a:lstStyle/>
          <a:p>
            <a:endParaRPr lang="en-GB"/>
          </a:p>
        </p:txBody>
      </p:sp>
      <p:sp>
        <p:nvSpPr>
          <p:cNvPr id="38915" name="Rectangle 3"/>
          <p:cNvSpPr>
            <a:spLocks noChangeArrowheads="1"/>
          </p:cNvSpPr>
          <p:nvPr/>
        </p:nvSpPr>
        <p:spPr bwMode="auto">
          <a:xfrm>
            <a:off x="6529388" y="8869363"/>
            <a:ext cx="328612"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0" tIns="44446" rIns="90480" bIns="44446" anchor="b">
            <a:spAutoFit/>
          </a:bodyPr>
          <a:lstStyle/>
          <a:p>
            <a:pPr algn="r" eaLnBrk="0" hangingPunct="0"/>
            <a:r>
              <a:rPr lang="en-GB" sz="1200">
                <a:latin typeface="Times New Roman" charset="0"/>
              </a:rPr>
              <a:t>11</a:t>
            </a:r>
          </a:p>
        </p:txBody>
      </p:sp>
      <p:sp>
        <p:nvSpPr>
          <p:cNvPr id="38916" name="Rectangle 4"/>
          <p:cNvSpPr>
            <a:spLocks noChangeArrowheads="1"/>
          </p:cNvSpPr>
          <p:nvPr/>
        </p:nvSpPr>
        <p:spPr bwMode="auto">
          <a:xfrm>
            <a:off x="0" y="8869363"/>
            <a:ext cx="650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2" tIns="45716" rIns="91432" bIns="45716" anchor="ctr"/>
          <a:lstStyle/>
          <a:p>
            <a:endParaRPr lang="en-GB"/>
          </a:p>
        </p:txBody>
      </p:sp>
      <p:sp>
        <p:nvSpPr>
          <p:cNvPr id="38917" name="Rectangle 5"/>
          <p:cNvSpPr>
            <a:spLocks noChangeArrowheads="1"/>
          </p:cNvSpPr>
          <p:nvPr/>
        </p:nvSpPr>
        <p:spPr bwMode="auto">
          <a:xfrm>
            <a:off x="0" y="90488"/>
            <a:ext cx="6937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2" tIns="45716" rIns="91432" bIns="45716" anchor="ctr"/>
          <a:lstStyle/>
          <a:p>
            <a:endParaRPr lang="en-GB"/>
          </a:p>
        </p:txBody>
      </p:sp>
      <p:sp>
        <p:nvSpPr>
          <p:cNvPr id="38918" name="Rectangle 6"/>
          <p:cNvSpPr>
            <a:spLocks noGrp="1" noRot="1" noChangeAspect="1" noChangeArrowheads="1" noTextEdit="1"/>
          </p:cNvSpPr>
          <p:nvPr>
            <p:ph type="sldImg"/>
          </p:nvPr>
        </p:nvSpPr>
        <p:spPr bwMode="auto">
          <a:xfrm>
            <a:off x="1152525" y="692150"/>
            <a:ext cx="4552950"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9" name="Rectangle 7"/>
          <p:cNvSpPr>
            <a:spLocks noGrp="1" noChangeArrowheads="1"/>
          </p:cNvSpPr>
          <p:nvPr>
            <p:ph type="body" idx="1"/>
          </p:nvPr>
        </p:nvSpPr>
        <p:spPr bwMode="auto">
          <a:xfrm>
            <a:off x="914400" y="5443538"/>
            <a:ext cx="5102225" cy="310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24579"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fld id="{2AA4CC48-1E66-AB46-BA36-6F06F92BCD48}" type="slidenum">
              <a:rPr lang="en-GB" sz="1200"/>
              <a:pPr eaLnBrk="1" hangingPunct="1"/>
              <a:t>4</a:t>
            </a:fld>
            <a:endParaRPr lang="en-GB"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8"/>
          <p:cNvSpPr>
            <a:spLocks noGrp="1" noRot="1" noChangeAspect="1" noChangeArrowheads="1" noTextEdit="1"/>
          </p:cNvSpPr>
          <p:nvPr>
            <p:ph type="sldImg"/>
          </p:nvPr>
        </p:nvSpPr>
        <p:spPr bwMode="auto">
          <a:xfrm>
            <a:off x="2249488" y="606425"/>
            <a:ext cx="4340225" cy="32559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Rectangle 102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Arial" charset="0"/>
              <a:ea typeface="ＭＳ Ｐゴシック" charset="0"/>
              <a:cs typeface="ＭＳ Ｐゴシック" charset="0"/>
            </a:endParaRPr>
          </a:p>
        </p:txBody>
      </p:sp>
      <p:sp>
        <p:nvSpPr>
          <p:cNvPr id="43012" name="Text Box 1030"/>
          <p:cNvSpPr txBox="1">
            <a:spLocks noChangeArrowheads="1"/>
          </p:cNvSpPr>
          <p:nvPr/>
        </p:nvSpPr>
        <p:spPr bwMode="auto">
          <a:xfrm>
            <a:off x="304800" y="1211263"/>
            <a:ext cx="1828800" cy="137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1112" tIns="45555" rIns="91112" bIns="45555">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t>This diagram was also shown in the previous module. We are repeating it here because we will provide examples of a few of these diagrams on the pages which follow.</a:t>
            </a:r>
          </a:p>
          <a:p>
            <a:pPr eaLnBrk="1" hangingPunct="1">
              <a:spcBef>
                <a:spcPct val="50000"/>
              </a:spcBef>
            </a:pPr>
            <a:r>
              <a:rPr lang="en-US"/>
              <a:t>The UML emphasizes a graphical language for representing models, but provides little/no guidance on when and how to use these diagrams. This is an area where the RUP helps. It describes the kinds of project artifacts needed, including diagrams, and puts them in the context of an overall project plan.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4506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32C633D5-C04F-CD4E-9857-A90124F06D61}" type="slidenum">
              <a:rPr lang="en-GB" sz="1200"/>
              <a:pPr eaLnBrk="1" hangingPunct="1"/>
              <a:t>42</a:t>
            </a:fld>
            <a:endParaRPr lang="en-GB"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Rot="1" noChangeAspect="1" noChangeArrowheads="1" noTextEdit="1"/>
          </p:cNvSpPr>
          <p:nvPr>
            <p:ph type="sldImg"/>
          </p:nvPr>
        </p:nvSpPr>
        <p:spPr bwMode="auto">
          <a:xfrm>
            <a:off x="2249488" y="606425"/>
            <a:ext cx="4340225" cy="32559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7"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47108" name="Text Box 1028"/>
          <p:cNvSpPr txBox="1">
            <a:spLocks noChangeArrowheads="1"/>
          </p:cNvSpPr>
          <p:nvPr/>
        </p:nvSpPr>
        <p:spPr bwMode="auto">
          <a:xfrm>
            <a:off x="304800" y="1211263"/>
            <a:ext cx="1828800" cy="188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1112" tIns="45555" rIns="91112" bIns="45555">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t>It can be very difficult to explain what a process is, if people aren</a:t>
            </a:r>
            <a:r>
              <a:rPr lang="ja-JP" altLang="en-US"/>
              <a:t>’</a:t>
            </a:r>
            <a:r>
              <a:rPr lang="en-US"/>
              <a:t>t already familiar with it. An informal example most people can relate to is the process of balancing a checkbook at the end of the month. Most of us have developed a process we use - the same steps every month. It shortens the time required to accomplish the task and ensures that we don</a:t>
            </a:r>
            <a:r>
              <a:rPr lang="ja-JP" altLang="en-US"/>
              <a:t>’</a:t>
            </a:r>
            <a:r>
              <a:rPr lang="en-US"/>
              <a:t>t forget any steps. The same applies to a software engineering process. We want it to be repeatable and ensure that all required tasks are accomplished when required. Of course, a software engineering process is much more complex than balancing a checkbook and there is a tremendous amount of information contained in the RUP.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009815A7-5E60-0D4F-B132-3B80C64FA475}" type="slidenum">
              <a:rPr lang="en-US" sz="1200"/>
              <a:pPr eaLnBrk="1" hangingPunct="1"/>
              <a:t>44</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3D88B150-F5E2-3741-AB34-FA43E0ED9DE1}" type="slidenum">
              <a:rPr lang="en-US" sz="1200"/>
              <a:pPr eaLnBrk="1" hangingPunct="1"/>
              <a:t>45</a:t>
            </a:fld>
            <a:endParaRPr lang="en-US" sz="1200"/>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Rot="1" noChangeAspect="1" noChangeArrowheads="1" noTextEdit="1"/>
          </p:cNvSpPr>
          <p:nvPr>
            <p:ph type="sldImg"/>
          </p:nvPr>
        </p:nvSpPr>
        <p:spPr bwMode="auto">
          <a:xfrm>
            <a:off x="2249488" y="606425"/>
            <a:ext cx="4340225" cy="32559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Arial" charset="0"/>
              <a:ea typeface="ＭＳ Ｐゴシック" charset="0"/>
              <a:cs typeface="ＭＳ Ｐゴシック" charset="0"/>
            </a:endParaRPr>
          </a:p>
        </p:txBody>
      </p:sp>
      <p:sp>
        <p:nvSpPr>
          <p:cNvPr id="55300" name="Text Box 1028"/>
          <p:cNvSpPr txBox="1">
            <a:spLocks noChangeArrowheads="1"/>
          </p:cNvSpPr>
          <p:nvPr/>
        </p:nvSpPr>
        <p:spPr bwMode="auto">
          <a:xfrm>
            <a:off x="304800" y="1211263"/>
            <a:ext cx="1828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1112" tIns="45555" rIns="91112" bIns="45555">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t>This ties the process back to the 6 best practices already covered. The 6 best practices are embodied in the process.  The process provides direction on how to apply the 6 best practices throughout the life cycle.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2249488" y="606425"/>
            <a:ext cx="4340225" cy="32559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spcBef>
                <a:spcPts val="300"/>
              </a:spcBef>
              <a:spcAft>
                <a:spcPts val="800"/>
              </a:spcAft>
            </a:pPr>
            <a:endParaRPr lang="en-GB">
              <a:latin typeface="Arial" charset="0"/>
              <a:ea typeface="ＭＳ Ｐゴシック" charset="0"/>
              <a:cs typeface="ＭＳ Ｐゴシック" charset="0"/>
            </a:endParaRPr>
          </a:p>
        </p:txBody>
      </p:sp>
      <p:sp>
        <p:nvSpPr>
          <p:cNvPr id="59396" name="Text Box 4"/>
          <p:cNvSpPr txBox="1">
            <a:spLocks noChangeArrowheads="1"/>
          </p:cNvSpPr>
          <p:nvPr/>
        </p:nvSpPr>
        <p:spPr bwMode="auto">
          <a:xfrm>
            <a:off x="304800" y="1211263"/>
            <a:ext cx="1828800" cy="170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1112" tIns="45555" rIns="91112" bIns="45555">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t>The student notes are quite extensive. There is no need to go into that much detail in class. The important thing is to understand how the RUP uses phases to organize the life cycle.</a:t>
            </a:r>
          </a:p>
          <a:p>
            <a:pPr eaLnBrk="1" hangingPunct="1">
              <a:spcBef>
                <a:spcPct val="50000"/>
              </a:spcBef>
            </a:pPr>
            <a:r>
              <a:rPr lang="en-US"/>
              <a:t>You can also mention that we deliberately chose names that do not match the waterfall names (analysis, design, implementation, and test) to emphasize that they are NOT the same as the waterfall phases. </a:t>
            </a:r>
          </a:p>
          <a:p>
            <a:pPr eaLnBrk="1" hangingPunct="1">
              <a:spcBef>
                <a:spcPct val="50000"/>
              </a:spcBef>
            </a:pPr>
            <a:r>
              <a:rPr lang="en-US"/>
              <a:t>Some ways of describing the phases in common terminology:</a:t>
            </a:r>
          </a:p>
          <a:p>
            <a:pPr eaLnBrk="1" hangingPunct="1">
              <a:spcBef>
                <a:spcPct val="50000"/>
              </a:spcBef>
            </a:pPr>
            <a:r>
              <a:rPr lang="en-US"/>
              <a:t>Inception - bid and proposal</a:t>
            </a:r>
          </a:p>
          <a:p>
            <a:pPr eaLnBrk="1" hangingPunct="1">
              <a:spcBef>
                <a:spcPct val="50000"/>
              </a:spcBef>
            </a:pPr>
            <a:r>
              <a:rPr lang="en-US"/>
              <a:t>Elaboration - Building blueprints </a:t>
            </a:r>
          </a:p>
          <a:p>
            <a:pPr eaLnBrk="1" hangingPunct="1">
              <a:spcBef>
                <a:spcPct val="50000"/>
              </a:spcBef>
            </a:pPr>
            <a:r>
              <a:rPr lang="en-US"/>
              <a:t>Construction - I think I</a:t>
            </a:r>
            <a:r>
              <a:rPr lang="ja-JP" altLang="en-US"/>
              <a:t>’</a:t>
            </a:r>
            <a:r>
              <a:rPr lang="en-US"/>
              <a:t>m done</a:t>
            </a:r>
          </a:p>
          <a:p>
            <a:pPr eaLnBrk="1" hangingPunct="1">
              <a:spcBef>
                <a:spcPct val="50000"/>
              </a:spcBef>
            </a:pPr>
            <a:r>
              <a:rPr lang="en-US"/>
              <a:t>Transition - how do users react?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6144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fld id="{5EC0DEDF-4607-6C48-A86C-30AA3DC2AA3F}" type="slidenum">
              <a:rPr lang="en-GB" sz="1200"/>
              <a:pPr eaLnBrk="1" hangingPunct="1"/>
              <a:t>48</a:t>
            </a:fld>
            <a:endParaRPr lang="en-GB"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30723"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fld id="{767BB956-B939-BC4D-9D47-D4B7197A1DA8}" type="slidenum">
              <a:rPr lang="en-GB" sz="1200"/>
              <a:pPr eaLnBrk="1" hangingPunct="1"/>
              <a:t>5</a:t>
            </a:fld>
            <a:endParaRPr lang="en-GB"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fld id="{7617DB87-7CC3-A649-85F7-9306FD75642E}" type="slidenum">
              <a:rPr lang="en-GB" sz="1200"/>
              <a:pPr eaLnBrk="1" hangingPunct="1"/>
              <a:t>6</a:t>
            </a:fld>
            <a:endParaRPr lang="en-GB" sz="1200"/>
          </a:p>
        </p:txBody>
      </p:sp>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34819"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fld id="{FC9135E9-B1AE-0F4B-8DA1-D5A914A6C10F}" type="slidenum">
              <a:rPr lang="en-GB" sz="1200"/>
              <a:pPr eaLnBrk="1" hangingPunct="1"/>
              <a:t>7</a:t>
            </a:fld>
            <a:endParaRPr lang="en-GB"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5" name="Slide Number Placeholder 4"/>
          <p:cNvSpPr>
            <a:spLocks noGrp="1"/>
          </p:cNvSpPr>
          <p:nvPr>
            <p:ph type="sldNum" sz="quarter" idx="11"/>
          </p:nvPr>
        </p:nvSpPr>
        <p:spPr>
          <a:xfrm>
            <a:off x="3884613" y="8685213"/>
            <a:ext cx="2971800" cy="457200"/>
          </a:xfrm>
          <a:prstGeom prst="rect">
            <a:avLst/>
          </a:prstGeom>
        </p:spPr>
        <p:txBody>
          <a:bodyPr/>
          <a:lstStyle/>
          <a:p>
            <a:fld id="{D1C3E538-3269-45C5-B5F6-BB55EAC1E186}" type="slidenum">
              <a:rPr lang="en-US" smtClean="0"/>
              <a:t>8</a:t>
            </a:fld>
            <a:endParaRPr lang="en-US"/>
          </a:p>
        </p:txBody>
      </p:sp>
    </p:spTree>
    <p:extLst>
      <p:ext uri="{BB962C8B-B14F-4D97-AF65-F5344CB8AC3E}">
        <p14:creationId xmlns:p14="http://schemas.microsoft.com/office/powerpoint/2010/main" val="1863133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latin typeface="Calibri" charset="0"/>
              <a:ea typeface="ＭＳ Ｐゴシック" charset="0"/>
              <a:cs typeface="ＭＳ Ｐゴシック" charset="0"/>
            </a:endParaRPr>
          </a:p>
        </p:txBody>
      </p:sp>
      <p:sp>
        <p:nvSpPr>
          <p:cNvPr id="57347"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charset="0"/>
                <a:ea typeface="ＭＳ Ｐゴシック" charset="0"/>
                <a:cs typeface="ＭＳ Ｐゴシック" charset="0"/>
              </a:defRPr>
            </a:lvl1pPr>
            <a:lvl2pPr marL="742950" indent="-285750" eaLnBrk="0" hangingPunct="0">
              <a:defRPr sz="2000" b="1">
                <a:solidFill>
                  <a:schemeClr val="tx1"/>
                </a:solidFill>
                <a:latin typeface="Arial" charset="0"/>
                <a:ea typeface="ＭＳ Ｐゴシック" charset="0"/>
              </a:defRPr>
            </a:lvl2pPr>
            <a:lvl3pPr marL="1143000" indent="-228600" eaLnBrk="0" hangingPunct="0">
              <a:defRPr sz="2000" b="1">
                <a:solidFill>
                  <a:schemeClr val="tx1"/>
                </a:solidFill>
                <a:latin typeface="Arial" charset="0"/>
                <a:ea typeface="ＭＳ Ｐゴシック" charset="0"/>
              </a:defRPr>
            </a:lvl3pPr>
            <a:lvl4pPr marL="1600200" indent="-228600" eaLnBrk="0" hangingPunct="0">
              <a:defRPr sz="2000" b="1">
                <a:solidFill>
                  <a:schemeClr val="tx1"/>
                </a:solidFill>
                <a:latin typeface="Arial" charset="0"/>
                <a:ea typeface="ＭＳ Ｐゴシック" charset="0"/>
              </a:defRPr>
            </a:lvl4pPr>
            <a:lvl5pPr marL="2057400" indent="-228600" eaLnBrk="0" hangingPunct="0">
              <a:defRPr sz="2000" b="1">
                <a:solidFill>
                  <a:schemeClr val="tx1"/>
                </a:solidFill>
                <a:latin typeface="Arial" charset="0"/>
                <a:ea typeface="ＭＳ Ｐゴシック" charset="0"/>
              </a:defRPr>
            </a:lvl5pPr>
            <a:lvl6pPr marL="2514600" indent="-228600" eaLnBrk="0" fontAlgn="base" hangingPunct="0">
              <a:spcBef>
                <a:spcPct val="0"/>
              </a:spcBef>
              <a:spcAft>
                <a:spcPct val="0"/>
              </a:spcAft>
              <a:defRPr sz="2000" b="1">
                <a:solidFill>
                  <a:schemeClr val="tx1"/>
                </a:solidFill>
                <a:latin typeface="Arial" charset="0"/>
                <a:ea typeface="ＭＳ Ｐゴシック" charset="0"/>
              </a:defRPr>
            </a:lvl6pPr>
            <a:lvl7pPr marL="2971800" indent="-228600" eaLnBrk="0" fontAlgn="base" hangingPunct="0">
              <a:spcBef>
                <a:spcPct val="0"/>
              </a:spcBef>
              <a:spcAft>
                <a:spcPct val="0"/>
              </a:spcAft>
              <a:defRPr sz="2000" b="1">
                <a:solidFill>
                  <a:schemeClr val="tx1"/>
                </a:solidFill>
                <a:latin typeface="Arial" charset="0"/>
                <a:ea typeface="ＭＳ Ｐゴシック" charset="0"/>
              </a:defRPr>
            </a:lvl7pPr>
            <a:lvl8pPr marL="3429000" indent="-228600" eaLnBrk="0" fontAlgn="base" hangingPunct="0">
              <a:spcBef>
                <a:spcPct val="0"/>
              </a:spcBef>
              <a:spcAft>
                <a:spcPct val="0"/>
              </a:spcAft>
              <a:defRPr sz="2000" b="1">
                <a:solidFill>
                  <a:schemeClr val="tx1"/>
                </a:solidFill>
                <a:latin typeface="Arial" charset="0"/>
                <a:ea typeface="ＭＳ Ｐゴシック" charset="0"/>
              </a:defRPr>
            </a:lvl8pPr>
            <a:lvl9pPr marL="3886200" indent="-228600" eaLnBrk="0" fontAlgn="base" hangingPunct="0">
              <a:spcBef>
                <a:spcPct val="0"/>
              </a:spcBef>
              <a:spcAft>
                <a:spcPct val="0"/>
              </a:spcAft>
              <a:defRPr sz="2000" b="1">
                <a:solidFill>
                  <a:schemeClr val="tx1"/>
                </a:solidFill>
                <a:latin typeface="Arial" charset="0"/>
                <a:ea typeface="ＭＳ Ｐゴシック" charset="0"/>
              </a:defRPr>
            </a:lvl9pPr>
          </a:lstStyle>
          <a:p>
            <a:pPr eaLnBrk="1" hangingPunct="1"/>
            <a:fld id="{32B176C1-BCDF-854D-B56E-1CD3CA7964D3}" type="slidenum">
              <a:rPr lang="en-GB" sz="1200"/>
              <a:pPr eaLnBrk="1" hangingPunct="1"/>
              <a:t>9</a:t>
            </a:fld>
            <a:endParaRPr lang="en-GB"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userDrawn="1"/>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p>
        </p:txBody>
      </p:sp>
      <p:sp>
        <p:nvSpPr>
          <p:cNvPr id="6" name="Slide Number Placeholder 5"/>
          <p:cNvSpPr>
            <a:spLocks noGrp="1"/>
          </p:cNvSpPr>
          <p:nvPr>
            <p:ph type="sldNum" sz="quarter" idx="12"/>
          </p:nvPr>
        </p:nvSpPr>
        <p:spPr>
          <a:xfrm>
            <a:off x="146304" y="6210300"/>
            <a:ext cx="457200" cy="457200"/>
          </a:xfrm>
          <a:prstGeom prst="ellipse">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p>
        </p:txBody>
      </p:sp>
      <p:sp>
        <p:nvSpPr>
          <p:cNvPr id="6" name="Slide Number Placeholder 5"/>
          <p:cNvSpPr>
            <a:spLocks noGrp="1"/>
          </p:cNvSpPr>
          <p:nvPr>
            <p:ph type="sldNum" sz="quarter" idx="12"/>
          </p:nvPr>
        </p:nvSpPr>
        <p:spPr>
          <a:xfrm>
            <a:off x="146304" y="6210300"/>
            <a:ext cx="457200" cy="457200"/>
          </a:xfrm>
          <a:prstGeom prst="ellipse">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graphicFrame>
        <p:nvGraphicFramePr>
          <p:cNvPr id="6" name="Object 57"/>
          <p:cNvGraphicFramePr>
            <a:graphicFrameLocks noChangeAspect="1"/>
          </p:cNvGraphicFramePr>
          <p:nvPr userDrawn="1"/>
        </p:nvGraphicFramePr>
        <p:xfrm>
          <a:off x="4763" y="4763"/>
          <a:ext cx="9136062" cy="6850062"/>
        </p:xfrm>
        <a:graphic>
          <a:graphicData uri="http://schemas.openxmlformats.org/presentationml/2006/ole">
            <mc:AlternateContent xmlns:mc="http://schemas.openxmlformats.org/markup-compatibility/2006">
              <mc:Choice xmlns:v="urn:schemas-microsoft-com:vml" Requires="v">
                <p:oleObj spid="_x0000_s1331" name="Photo Editor Photo" r:id="rId3" imgW="9135750" imgH="6849431" progId="MSPhotoEd.3">
                  <p:embed/>
                </p:oleObj>
              </mc:Choice>
              <mc:Fallback>
                <p:oleObj name="Photo Editor Photo" r:id="rId3" imgW="9135750" imgH="6849431"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4763"/>
                        <a:ext cx="9136062" cy="685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200025"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00025" y="1881188"/>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162425" y="1881188"/>
            <a:ext cx="38100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162425" y="4129088"/>
            <a:ext cx="38100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638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219200"/>
            <a:ext cx="8229600" cy="51816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800100" y="6172200"/>
            <a:ext cx="4000500" cy="457200"/>
          </a:xfrm>
          <a:prstGeom prst="rect">
            <a:avLst/>
          </a:prstGeo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a:prstGeom prst="ellipse">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172200" y="6191250"/>
            <a:ext cx="2476500" cy="476250"/>
          </a:xfrm>
          <a:prstGeom prst="rect">
            <a:avLst/>
          </a:prstGeom>
        </p:spPr>
        <p:txBody>
          <a:bodyPr/>
          <a:lstStyle/>
          <a:p>
            <a:endParaRPr lang="en-US"/>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endParaRPr lang="en-US"/>
          </a:p>
        </p:txBody>
      </p:sp>
      <p:sp>
        <p:nvSpPr>
          <p:cNvPr id="7" name="Slide Number Placeholder 6"/>
          <p:cNvSpPr>
            <a:spLocks noGrp="1"/>
          </p:cNvSpPr>
          <p:nvPr>
            <p:ph type="sldNum" sz="quarter" idx="12"/>
          </p:nvPr>
        </p:nvSpPr>
        <p:spPr>
          <a:xfrm>
            <a:off x="146304" y="6210300"/>
            <a:ext cx="457200" cy="457200"/>
          </a:xfrm>
          <a:prstGeom prst="ellipse">
            <a:avLst/>
          </a:prstGeom>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6172200" y="6191250"/>
            <a:ext cx="2476500" cy="476250"/>
          </a:xfrm>
          <a:prstGeom prst="rect">
            <a:avLst/>
          </a:prstGeom>
        </p:spPr>
        <p:txBody>
          <a:bodyPr/>
          <a:lstStyle/>
          <a:p>
            <a:endParaRPr lang="en-US"/>
          </a:p>
        </p:txBody>
      </p:sp>
      <p:sp>
        <p:nvSpPr>
          <p:cNvPr id="8" name="Footer Placeholder 7"/>
          <p:cNvSpPr>
            <a:spLocks noGrp="1"/>
          </p:cNvSpPr>
          <p:nvPr>
            <p:ph type="ftr" sz="quarter" idx="11"/>
          </p:nvPr>
        </p:nvSpPr>
        <p:spPr>
          <a:xfrm>
            <a:off x="914400" y="6172200"/>
            <a:ext cx="3962400" cy="457200"/>
          </a:xfrm>
          <a:prstGeom prst="rect">
            <a:avLst/>
          </a:prstGeom>
        </p:spPr>
        <p:txBody>
          <a:bodyPr/>
          <a:lstStyle/>
          <a:p>
            <a:endParaRPr lang="en-US"/>
          </a:p>
        </p:txBody>
      </p:sp>
      <p:sp>
        <p:nvSpPr>
          <p:cNvPr id="9" name="Slide Number Placeholder 8"/>
          <p:cNvSpPr>
            <a:spLocks noGrp="1"/>
          </p:cNvSpPr>
          <p:nvPr>
            <p:ph type="sldNum" sz="quarter" idx="12"/>
          </p:nvPr>
        </p:nvSpPr>
        <p:spPr>
          <a:xfrm>
            <a:off x="146304" y="6210300"/>
            <a:ext cx="457200" cy="457200"/>
          </a:xfrm>
          <a:prstGeom prst="ellipse">
            <a:avLst/>
          </a:prstGeom>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endParaRPr lang="en-US"/>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endParaRPr lang="en-US"/>
          </a:p>
        </p:txBody>
      </p:sp>
      <p:sp>
        <p:nvSpPr>
          <p:cNvPr id="7" name="Slide Number Placeholder 6"/>
          <p:cNvSpPr>
            <a:spLocks noGrp="1"/>
          </p:cNvSpPr>
          <p:nvPr>
            <p:ph type="sldNum" sz="quarter" idx="12"/>
          </p:nvPr>
        </p:nvSpPr>
        <p:spPr>
          <a:xfrm>
            <a:off x="146304" y="6210300"/>
            <a:ext cx="457200" cy="457200"/>
          </a:xfrm>
          <a:prstGeom prst="ellipse">
            <a:avLst/>
          </a:prstGeom>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endParaRPr lang="en-US"/>
          </a:p>
        </p:txBody>
      </p:sp>
      <p:sp>
        <p:nvSpPr>
          <p:cNvPr id="6" name="Footer Placeholder 5"/>
          <p:cNvSpPr>
            <a:spLocks noGrp="1"/>
          </p:cNvSpPr>
          <p:nvPr>
            <p:ph type="ftr" sz="quarter" idx="11"/>
          </p:nvPr>
        </p:nvSpPr>
        <p:spPr>
          <a:xfrm>
            <a:off x="914400" y="6172200"/>
            <a:ext cx="3886200" cy="457200"/>
          </a:xfrm>
          <a:prstGeom prst="rect">
            <a:avLst/>
          </a:prstGeom>
        </p:spPr>
        <p:txBody>
          <a:bodyPr/>
          <a:lstStyle/>
          <a:p>
            <a:endParaRPr lang="en-US"/>
          </a:p>
        </p:txBody>
      </p:sp>
      <p:sp>
        <p:nvSpPr>
          <p:cNvPr id="7" name="Slide Number Placeholder 6"/>
          <p:cNvSpPr>
            <a:spLocks noGrp="1"/>
          </p:cNvSpPr>
          <p:nvPr>
            <p:ph type="sldNum" sz="quarter" idx="12"/>
          </p:nvPr>
        </p:nvSpPr>
        <p:spPr>
          <a:xfrm>
            <a:off x="146304" y="6208776"/>
            <a:ext cx="457200" cy="457200"/>
          </a:xfrm>
          <a:prstGeom prst="ellipse">
            <a:avLst/>
          </a:prstGeo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userDrawn="1"/>
        </p:nvSpPr>
        <p:spPr>
          <a:xfrm>
            <a:off x="0" y="0"/>
            <a:ext cx="9144000" cy="68580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457200" y="274638"/>
            <a:ext cx="8229600" cy="868362"/>
          </a:xfrm>
          <a:prstGeom prst="rect">
            <a:avLst/>
          </a:prstGeom>
        </p:spPr>
        <p:txBody>
          <a:bodyPr bIns="91440" anchor="b" anchorCtr="0">
            <a:normAutofit/>
          </a:bodyPr>
          <a:lstStyle/>
          <a:p>
            <a:r>
              <a:rPr kumimoji="0" lang="en-US" dirty="0" smtClean="0"/>
              <a:t>to Click edit Master title style</a:t>
            </a:r>
            <a:endParaRPr kumimoji="0" lang="en-US" dirty="0"/>
          </a:p>
        </p:txBody>
      </p:sp>
      <p:sp>
        <p:nvSpPr>
          <p:cNvPr id="13" name="Text Placeholder 12"/>
          <p:cNvSpPr>
            <a:spLocks noGrp="1"/>
          </p:cNvSpPr>
          <p:nvPr>
            <p:ph type="body" idx="1"/>
          </p:nvPr>
        </p:nvSpPr>
        <p:spPr>
          <a:xfrm>
            <a:off x="457200" y="1219200"/>
            <a:ext cx="8229600" cy="48006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ftr="0" dt="0"/>
  <p:txStyles>
    <p:titleStyle>
      <a:lvl1pPr algn="l" rtl="0" eaLnBrk="1" latinLnBrk="0" hangingPunct="1">
        <a:spcBef>
          <a:spcPct val="0"/>
        </a:spcBef>
        <a:buNone/>
        <a:defRPr kumimoji="0" sz="4000" b="1" kern="1200">
          <a:solidFill>
            <a:schemeClr val="tx2"/>
          </a:solidFill>
          <a:latin typeface="Perpetua"/>
          <a:ea typeface="+mj-ea"/>
          <a:cs typeface="Perpetua"/>
        </a:defRPr>
      </a:lvl1pPr>
    </p:titleStyle>
    <p:bodyStyle>
      <a:lvl1pPr marL="274320" indent="-274320" algn="l" rtl="0" eaLnBrk="1" latinLnBrk="0" hangingPunct="1">
        <a:spcBef>
          <a:spcPts val="580"/>
        </a:spcBef>
        <a:buClr>
          <a:schemeClr val="accent1"/>
        </a:buClr>
        <a:buSzPct val="85000"/>
        <a:buFont typeface="Wingdings 2"/>
        <a:buChar char=""/>
        <a:defRPr kumimoji="0" sz="32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8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6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4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Lecture 01 &amp; 02</a:t>
            </a:r>
            <a:endParaRPr lang="en-US" dirty="0"/>
          </a:p>
          <a:p>
            <a:r>
              <a:rPr lang="en-US" dirty="0"/>
              <a:t>Course Instructor: </a:t>
            </a:r>
            <a:r>
              <a:rPr lang="en-US" b="1" dirty="0" smtClean="0"/>
              <a:t>Idrees Ahmad</a:t>
            </a:r>
            <a:endParaRPr lang="en-US" b="1" dirty="0"/>
          </a:p>
          <a:p>
            <a:r>
              <a:rPr lang="en-US" dirty="0"/>
              <a:t>Course Code: </a:t>
            </a:r>
            <a:r>
              <a:rPr lang="en-US" dirty="0" err="1"/>
              <a:t>SE321</a:t>
            </a:r>
            <a:endParaRPr lang="en-US" dirty="0"/>
          </a:p>
          <a:p>
            <a:r>
              <a:rPr lang="en-US" i="1" dirty="0" smtClean="0"/>
              <a:t>Spring</a:t>
            </a:r>
            <a:r>
              <a:rPr lang="en-US" i="1" dirty="0" smtClean="0"/>
              <a:t>  2021</a:t>
            </a:r>
            <a:endParaRPr lang="en-US" i="1" dirty="0"/>
          </a:p>
          <a:p>
            <a:endParaRPr lang="en-US" dirty="0"/>
          </a:p>
        </p:txBody>
      </p:sp>
      <p:sp>
        <p:nvSpPr>
          <p:cNvPr id="129026" name="Title 4"/>
          <p:cNvSpPr>
            <a:spLocks noGrp="1"/>
          </p:cNvSpPr>
          <p:nvPr>
            <p:ph type="ctrTitle"/>
          </p:nvPr>
        </p:nvSpPr>
        <p:spPr/>
        <p:txBody>
          <a:bodyPr>
            <a:normAutofit/>
          </a:bodyPr>
          <a:lstStyle/>
          <a:p>
            <a:r>
              <a:rPr lang="en-US" dirty="0" smtClean="0"/>
              <a:t>Object Oriented Analysis &amp; Design</a:t>
            </a:r>
            <a:endParaRPr lang="en-US" dirty="0"/>
          </a:p>
        </p:txBody>
      </p:sp>
      <p:sp>
        <p:nvSpPr>
          <p:cNvPr id="2" name="TextBox 1"/>
          <p:cNvSpPr txBox="1"/>
          <p:nvPr/>
        </p:nvSpPr>
        <p:spPr>
          <a:xfrm>
            <a:off x="198907" y="6854175"/>
            <a:ext cx="184666" cy="369332"/>
          </a:xfrm>
          <a:prstGeom prst="rect">
            <a:avLst/>
          </a:prstGeom>
          <a:noFill/>
        </p:spPr>
        <p:txBody>
          <a:bodyPr wrap="none" rtlCol="0">
            <a:spAutoFit/>
          </a:bodyPr>
          <a:lstStyle/>
          <a:p>
            <a:endParaRPr lang="en-GB"/>
          </a:p>
        </p:txBody>
      </p:sp>
    </p:spTree>
    <p:extLst>
      <p:ext uri="{BB962C8B-B14F-4D97-AF65-F5344CB8AC3E}">
        <p14:creationId xmlns:p14="http://schemas.microsoft.com/office/powerpoint/2010/main" val="12657629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GB" dirty="0" smtClean="0"/>
              <a:t>Object Oriented</a:t>
            </a:r>
            <a:endParaRPr lang="en-GB" dirty="0"/>
          </a:p>
        </p:txBody>
      </p:sp>
    </p:spTree>
    <p:extLst>
      <p:ext uri="{BB962C8B-B14F-4D97-AF65-F5344CB8AC3E}">
        <p14:creationId xmlns:p14="http://schemas.microsoft.com/office/powerpoint/2010/main" val="1345414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p:txBody>
          <a:bodyPr/>
          <a:lstStyle/>
          <a:p>
            <a:r>
              <a:rPr lang="en-US" dirty="0" smtClean="0"/>
              <a:t>Concepts</a:t>
            </a:r>
            <a:endParaRPr lang="en-US" dirty="0"/>
          </a:p>
        </p:txBody>
      </p:sp>
      <p:pic>
        <p:nvPicPr>
          <p:cNvPr id="40963" name="Picture 2" descr="harry"/>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886200" y="1600200"/>
            <a:ext cx="4846637" cy="3394075"/>
          </a:xfrm>
        </p:spPr>
      </p:pic>
      <p:sp>
        <p:nvSpPr>
          <p:cNvPr id="40966" name="Rectangle 6"/>
          <p:cNvSpPr>
            <a:spLocks noChangeArrowheads="1"/>
          </p:cNvSpPr>
          <p:nvPr/>
        </p:nvSpPr>
        <p:spPr bwMode="auto">
          <a:xfrm>
            <a:off x="228600" y="1524000"/>
            <a:ext cx="3386138"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500" i="1" dirty="0" err="1">
                <a:latin typeface="Tw Cen MT" charset="0"/>
              </a:rPr>
              <a:t>Hasham</a:t>
            </a:r>
            <a:r>
              <a:rPr lang="en-US" sz="2500" i="1" dirty="0">
                <a:latin typeface="Tw Cen MT" charset="0"/>
              </a:rPr>
              <a:t> </a:t>
            </a:r>
            <a:r>
              <a:rPr lang="en-US" sz="2500" i="1" dirty="0" smtClean="0">
                <a:latin typeface="Tw Cen MT" charset="0"/>
              </a:rPr>
              <a:t>is given </a:t>
            </a:r>
            <a:r>
              <a:rPr lang="en-US" sz="2500" i="1" dirty="0">
                <a:latin typeface="Tw Cen MT" charset="0"/>
              </a:rPr>
              <a:t>a list of concepts </a:t>
            </a:r>
            <a:r>
              <a:rPr lang="en-US" sz="2500" i="1" dirty="0" smtClean="0">
                <a:latin typeface="Tw Cen MT" charset="0"/>
              </a:rPr>
              <a:t>(Water</a:t>
            </a:r>
            <a:r>
              <a:rPr lang="en-US" sz="2500" i="1" dirty="0">
                <a:latin typeface="Tw Cen MT" charset="0"/>
              </a:rPr>
              <a:t>, salt water, Oceans, </a:t>
            </a:r>
            <a:r>
              <a:rPr lang="en-US" sz="2500" i="1" dirty="0" smtClean="0">
                <a:latin typeface="Tw Cen MT" charset="0"/>
              </a:rPr>
              <a:t>Penguins, Fish </a:t>
            </a:r>
            <a:r>
              <a:rPr lang="en-US" sz="2500" i="1" dirty="0" err="1" smtClean="0">
                <a:latin typeface="Tw Cen MT" charset="0"/>
              </a:rPr>
              <a:t>etc</a:t>
            </a:r>
            <a:r>
              <a:rPr lang="en-US" sz="2500" i="1" dirty="0" smtClean="0">
                <a:latin typeface="Tw Cen MT" charset="0"/>
              </a:rPr>
              <a:t>) and asked to think about their relationship and draw what he has in his mind.</a:t>
            </a:r>
            <a:endParaRPr lang="en-US" sz="2500" i="1" dirty="0">
              <a:latin typeface="Tw Cen MT" charset="0"/>
            </a:endParaRPr>
          </a:p>
        </p:txBody>
      </p:sp>
      <p:sp>
        <p:nvSpPr>
          <p:cNvPr id="40967" name="Rectangle 7"/>
          <p:cNvSpPr>
            <a:spLocks noChangeArrowheads="1"/>
          </p:cNvSpPr>
          <p:nvPr/>
        </p:nvSpPr>
        <p:spPr bwMode="auto">
          <a:xfrm>
            <a:off x="533400" y="5370493"/>
            <a:ext cx="8077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i="1" dirty="0" err="1" smtClean="0">
                <a:latin typeface="Perpetua"/>
                <a:cs typeface="Perpetua"/>
              </a:rPr>
              <a:t>Hasham</a:t>
            </a:r>
            <a:r>
              <a:rPr lang="en-US" sz="2800" i="1" dirty="0" smtClean="0">
                <a:latin typeface="Perpetua"/>
                <a:cs typeface="Perpetua"/>
              </a:rPr>
              <a:t> constructed a </a:t>
            </a:r>
            <a:r>
              <a:rPr lang="en-US" sz="2800" i="1" dirty="0" smtClean="0">
                <a:solidFill>
                  <a:srgbClr val="FF00FF"/>
                </a:solidFill>
                <a:latin typeface="Perpetua"/>
                <a:cs typeface="Perpetua"/>
              </a:rPr>
              <a:t>concept diagram</a:t>
            </a:r>
            <a:r>
              <a:rPr lang="en-US" sz="2800" i="1" dirty="0" smtClean="0">
                <a:latin typeface="Perpetua"/>
                <a:cs typeface="Perpetua"/>
              </a:rPr>
              <a:t> through which he explain his own </a:t>
            </a:r>
            <a:r>
              <a:rPr lang="en-US" sz="2800" i="1" dirty="0" smtClean="0">
                <a:solidFill>
                  <a:srgbClr val="FF00FF"/>
                </a:solidFill>
                <a:latin typeface="Perpetua"/>
                <a:cs typeface="Perpetua"/>
              </a:rPr>
              <a:t>understan</a:t>
            </a:r>
            <a:r>
              <a:rPr lang="en-US" sz="2800" i="1" dirty="0" smtClean="0">
                <a:solidFill>
                  <a:srgbClr val="FF66FF"/>
                </a:solidFill>
                <a:latin typeface="Perpetua"/>
                <a:cs typeface="Perpetua"/>
              </a:rPr>
              <a:t>ds</a:t>
            </a:r>
            <a:r>
              <a:rPr lang="en-US" sz="2800" i="1" dirty="0" smtClean="0">
                <a:latin typeface="Perpetua"/>
                <a:cs typeface="Perpetua"/>
              </a:rPr>
              <a:t> of concepts and their relationship.</a:t>
            </a:r>
            <a:endParaRPr lang="en-US" sz="2800" i="1" dirty="0">
              <a:latin typeface="Perpetua"/>
              <a:cs typeface="Perpetua"/>
            </a:endParaRPr>
          </a:p>
        </p:txBody>
      </p:sp>
    </p:spTree>
    <p:extLst>
      <p:ext uri="{BB962C8B-B14F-4D97-AF65-F5344CB8AC3E}">
        <p14:creationId xmlns:p14="http://schemas.microsoft.com/office/powerpoint/2010/main" val="10096565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280863" y="1524000"/>
            <a:ext cx="8886825" cy="3168650"/>
            <a:chOff x="0" y="2698750"/>
            <a:chExt cx="9115425" cy="3168650"/>
          </a:xfrm>
        </p:grpSpPr>
        <p:pic>
          <p:nvPicPr>
            <p:cNvPr id="53254" name="Picture 4" descr="har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98750"/>
              <a:ext cx="441960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 Box 5"/>
            <p:cNvSpPr txBox="1">
              <a:spLocks noChangeArrowheads="1"/>
            </p:cNvSpPr>
            <p:nvPr/>
          </p:nvSpPr>
          <p:spPr bwMode="auto">
            <a:xfrm>
              <a:off x="4556125" y="2774950"/>
              <a:ext cx="936625" cy="46672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latin typeface="Times New Roman" charset="0"/>
                </a:rPr>
                <a:t>Water</a:t>
              </a:r>
            </a:p>
          </p:txBody>
        </p:sp>
        <p:sp>
          <p:nvSpPr>
            <p:cNvPr id="53256" name="Text Box 6"/>
            <p:cNvSpPr txBox="1">
              <a:spLocks noChangeArrowheads="1"/>
            </p:cNvSpPr>
            <p:nvPr/>
          </p:nvSpPr>
          <p:spPr bwMode="auto">
            <a:xfrm>
              <a:off x="4495800" y="3724275"/>
              <a:ext cx="989013" cy="46672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latin typeface="Times New Roman" charset="0"/>
                </a:rPr>
                <a:t>Rivers</a:t>
              </a:r>
            </a:p>
          </p:txBody>
        </p:sp>
        <p:sp>
          <p:nvSpPr>
            <p:cNvPr id="53257" name="Text Box 7"/>
            <p:cNvSpPr txBox="1">
              <a:spLocks noChangeArrowheads="1"/>
            </p:cNvSpPr>
            <p:nvPr/>
          </p:nvSpPr>
          <p:spPr bwMode="auto">
            <a:xfrm>
              <a:off x="6019800" y="3724275"/>
              <a:ext cx="1090613" cy="46672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latin typeface="Times New Roman" charset="0"/>
                </a:rPr>
                <a:t>Oceans</a:t>
              </a:r>
            </a:p>
          </p:txBody>
        </p:sp>
        <p:sp>
          <p:nvSpPr>
            <p:cNvPr id="53258" name="Text Box 8"/>
            <p:cNvSpPr txBox="1">
              <a:spLocks noChangeArrowheads="1"/>
            </p:cNvSpPr>
            <p:nvPr/>
          </p:nvSpPr>
          <p:spPr bwMode="auto">
            <a:xfrm>
              <a:off x="3810000" y="4943475"/>
              <a:ext cx="719138" cy="46672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latin typeface="Times New Roman" charset="0"/>
                </a:rPr>
                <a:t>Fish</a:t>
              </a:r>
            </a:p>
          </p:txBody>
        </p:sp>
        <p:sp>
          <p:nvSpPr>
            <p:cNvPr id="53259" name="Text Box 9"/>
            <p:cNvSpPr txBox="1">
              <a:spLocks noChangeArrowheads="1"/>
            </p:cNvSpPr>
            <p:nvPr/>
          </p:nvSpPr>
          <p:spPr bwMode="auto">
            <a:xfrm>
              <a:off x="4724400" y="5400675"/>
              <a:ext cx="1311275" cy="46672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latin typeface="Times New Roman" charset="0"/>
                </a:rPr>
                <a:t>Penguins</a:t>
              </a:r>
            </a:p>
          </p:txBody>
        </p:sp>
        <p:sp>
          <p:nvSpPr>
            <p:cNvPr id="53260" name="Text Box 10"/>
            <p:cNvSpPr txBox="1">
              <a:spLocks noChangeArrowheads="1"/>
            </p:cNvSpPr>
            <p:nvPr/>
          </p:nvSpPr>
          <p:spPr bwMode="auto">
            <a:xfrm>
              <a:off x="5715000" y="4791075"/>
              <a:ext cx="1512888" cy="46672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latin typeface="Times New Roman" charset="0"/>
                </a:rPr>
                <a:t>Crocodiles</a:t>
              </a:r>
            </a:p>
          </p:txBody>
        </p:sp>
        <p:sp>
          <p:nvSpPr>
            <p:cNvPr id="53261" name="Text Box 11"/>
            <p:cNvSpPr txBox="1">
              <a:spLocks noChangeArrowheads="1"/>
            </p:cNvSpPr>
            <p:nvPr/>
          </p:nvSpPr>
          <p:spPr bwMode="auto">
            <a:xfrm>
              <a:off x="7315200" y="3105151"/>
              <a:ext cx="1624013" cy="46672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latin typeface="Times New Roman" charset="0"/>
                </a:rPr>
                <a:t>Fresh water</a:t>
              </a:r>
            </a:p>
          </p:txBody>
        </p:sp>
        <p:sp>
          <p:nvSpPr>
            <p:cNvPr id="53262" name="Text Box 12"/>
            <p:cNvSpPr txBox="1">
              <a:spLocks noChangeArrowheads="1"/>
            </p:cNvSpPr>
            <p:nvPr/>
          </p:nvSpPr>
          <p:spPr bwMode="auto">
            <a:xfrm>
              <a:off x="7696200" y="4410075"/>
              <a:ext cx="1419225" cy="46672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a:latin typeface="Times New Roman" charset="0"/>
                </a:rPr>
                <a:t>Salt water</a:t>
              </a:r>
            </a:p>
          </p:txBody>
        </p:sp>
        <p:sp>
          <p:nvSpPr>
            <p:cNvPr id="53263" name="Line 15"/>
            <p:cNvSpPr>
              <a:spLocks noChangeShapeType="1"/>
            </p:cNvSpPr>
            <p:nvPr/>
          </p:nvSpPr>
          <p:spPr bwMode="auto">
            <a:xfrm flipH="1">
              <a:off x="4114800" y="4181475"/>
              <a:ext cx="838200" cy="685800"/>
            </a:xfrm>
            <a:prstGeom prst="line">
              <a:avLst/>
            </a:prstGeom>
            <a:noFill/>
            <a:ln w="9525">
              <a:solidFill>
                <a:srgbClr val="9900FF"/>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3264" name="Text Box 16"/>
            <p:cNvSpPr txBox="1">
              <a:spLocks noChangeArrowheads="1"/>
            </p:cNvSpPr>
            <p:nvPr/>
          </p:nvSpPr>
          <p:spPr bwMode="auto">
            <a:xfrm>
              <a:off x="4114800" y="423386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800">
                  <a:latin typeface="Times New Roman" charset="0"/>
                </a:rPr>
                <a:t>have</a:t>
              </a:r>
            </a:p>
          </p:txBody>
        </p:sp>
        <p:sp>
          <p:nvSpPr>
            <p:cNvPr id="53265" name="Line 17"/>
            <p:cNvSpPr>
              <a:spLocks noChangeShapeType="1"/>
            </p:cNvSpPr>
            <p:nvPr/>
          </p:nvSpPr>
          <p:spPr bwMode="auto">
            <a:xfrm flipH="1">
              <a:off x="4419600" y="4181475"/>
              <a:ext cx="1524000" cy="762000"/>
            </a:xfrm>
            <a:prstGeom prst="line">
              <a:avLst/>
            </a:prstGeom>
            <a:noFill/>
            <a:ln w="9525">
              <a:solidFill>
                <a:srgbClr val="9900FF"/>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3266" name="Text Box 18"/>
            <p:cNvSpPr txBox="1">
              <a:spLocks noChangeArrowheads="1"/>
            </p:cNvSpPr>
            <p:nvPr/>
          </p:nvSpPr>
          <p:spPr bwMode="auto">
            <a:xfrm>
              <a:off x="4800600" y="45593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800">
                  <a:latin typeface="Times New Roman" charset="0"/>
                </a:rPr>
                <a:t>have</a:t>
              </a:r>
            </a:p>
          </p:txBody>
        </p:sp>
        <p:sp>
          <p:nvSpPr>
            <p:cNvPr id="53267" name="Line 19"/>
            <p:cNvSpPr>
              <a:spLocks noChangeShapeType="1"/>
            </p:cNvSpPr>
            <p:nvPr/>
          </p:nvSpPr>
          <p:spPr bwMode="auto">
            <a:xfrm flipH="1">
              <a:off x="4953000" y="4257675"/>
              <a:ext cx="1066800" cy="1143000"/>
            </a:xfrm>
            <a:prstGeom prst="line">
              <a:avLst/>
            </a:prstGeom>
            <a:noFill/>
            <a:ln w="9525">
              <a:solidFill>
                <a:srgbClr val="9900FF"/>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3268" name="Text Box 20"/>
            <p:cNvSpPr txBox="1">
              <a:spLocks noChangeArrowheads="1"/>
            </p:cNvSpPr>
            <p:nvPr/>
          </p:nvSpPr>
          <p:spPr bwMode="auto">
            <a:xfrm>
              <a:off x="4800600" y="49403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800">
                  <a:latin typeface="Times New Roman" charset="0"/>
                </a:rPr>
                <a:t>have</a:t>
              </a:r>
            </a:p>
          </p:txBody>
        </p:sp>
        <p:sp>
          <p:nvSpPr>
            <p:cNvPr id="53269" name="Line 21"/>
            <p:cNvSpPr>
              <a:spLocks noChangeShapeType="1"/>
            </p:cNvSpPr>
            <p:nvPr/>
          </p:nvSpPr>
          <p:spPr bwMode="auto">
            <a:xfrm flipH="1" flipV="1">
              <a:off x="6400800" y="4181475"/>
              <a:ext cx="0" cy="609600"/>
            </a:xfrm>
            <a:prstGeom prst="line">
              <a:avLst/>
            </a:prstGeom>
            <a:noFill/>
            <a:ln w="9525">
              <a:solidFill>
                <a:srgbClr val="9900FF"/>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3270" name="Text Box 22"/>
            <p:cNvSpPr txBox="1">
              <a:spLocks noChangeArrowheads="1"/>
            </p:cNvSpPr>
            <p:nvPr/>
          </p:nvSpPr>
          <p:spPr bwMode="auto">
            <a:xfrm>
              <a:off x="6172200" y="4333875"/>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800">
                  <a:latin typeface="Times New Roman" charset="0"/>
                </a:rPr>
                <a:t>live in</a:t>
              </a:r>
            </a:p>
          </p:txBody>
        </p:sp>
        <p:sp>
          <p:nvSpPr>
            <p:cNvPr id="53271" name="Line 25"/>
            <p:cNvSpPr>
              <a:spLocks noChangeShapeType="1"/>
            </p:cNvSpPr>
            <p:nvPr/>
          </p:nvSpPr>
          <p:spPr bwMode="auto">
            <a:xfrm flipH="1">
              <a:off x="5486400" y="3419475"/>
              <a:ext cx="1828800" cy="381000"/>
            </a:xfrm>
            <a:prstGeom prst="line">
              <a:avLst/>
            </a:prstGeom>
            <a:noFill/>
            <a:ln w="9525">
              <a:solidFill>
                <a:srgbClr val="9900FF"/>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3272" name="Text Box 26"/>
            <p:cNvSpPr txBox="1">
              <a:spLocks noChangeArrowheads="1"/>
            </p:cNvSpPr>
            <p:nvPr/>
          </p:nvSpPr>
          <p:spPr bwMode="auto">
            <a:xfrm>
              <a:off x="6172200" y="32670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800">
                  <a:latin typeface="Times New Roman" charset="0"/>
                </a:rPr>
                <a:t>have</a:t>
              </a:r>
            </a:p>
          </p:txBody>
        </p:sp>
        <p:sp>
          <p:nvSpPr>
            <p:cNvPr id="53273" name="Line 27"/>
            <p:cNvSpPr>
              <a:spLocks noChangeShapeType="1"/>
            </p:cNvSpPr>
            <p:nvPr/>
          </p:nvSpPr>
          <p:spPr bwMode="auto">
            <a:xfrm>
              <a:off x="7086600" y="4029075"/>
              <a:ext cx="838200" cy="381000"/>
            </a:xfrm>
            <a:prstGeom prst="line">
              <a:avLst/>
            </a:prstGeom>
            <a:noFill/>
            <a:ln w="9525">
              <a:solidFill>
                <a:srgbClr val="9900FF"/>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3274" name="Text Box 28"/>
            <p:cNvSpPr txBox="1">
              <a:spLocks noChangeArrowheads="1"/>
            </p:cNvSpPr>
            <p:nvPr/>
          </p:nvSpPr>
          <p:spPr bwMode="auto">
            <a:xfrm>
              <a:off x="7467600" y="38004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800">
                  <a:latin typeface="Times New Roman" charset="0"/>
                </a:rPr>
                <a:t>have</a:t>
              </a:r>
            </a:p>
          </p:txBody>
        </p:sp>
        <p:sp>
          <p:nvSpPr>
            <p:cNvPr id="53275" name="Text Box 26"/>
            <p:cNvSpPr txBox="1">
              <a:spLocks noChangeArrowheads="1"/>
            </p:cNvSpPr>
            <p:nvPr/>
          </p:nvSpPr>
          <p:spPr bwMode="auto">
            <a:xfrm>
              <a:off x="6000760" y="2857496"/>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800">
                  <a:latin typeface="Times New Roman" charset="0"/>
                </a:rPr>
                <a:t>Can be</a:t>
              </a:r>
            </a:p>
          </p:txBody>
        </p:sp>
        <p:cxnSp>
          <p:nvCxnSpPr>
            <p:cNvPr id="34" name="Straight Arrow Connector 33"/>
            <p:cNvCxnSpPr>
              <a:cxnSpLocks noChangeShapeType="1"/>
              <a:endCxn id="53271" idx="0"/>
            </p:cNvCxnSpPr>
            <p:nvPr/>
          </p:nvCxnSpPr>
          <p:spPr bwMode="auto">
            <a:xfrm>
              <a:off x="5500688" y="3000375"/>
              <a:ext cx="1814512" cy="419100"/>
            </a:xfrm>
            <a:prstGeom prst="straightConnector1">
              <a:avLst/>
            </a:prstGeom>
            <a:noFill/>
            <a:ln w="19050">
              <a:solidFill>
                <a:schemeClr val="accent1"/>
              </a:solidFill>
              <a:round/>
              <a:headEnd/>
              <a:tailEnd type="arrow" w="med" len="med"/>
            </a:ln>
            <a:effectLst>
              <a:outerShdw blurRad="63500" dist="30000" dir="5400000" rotWithShape="0">
                <a:srgbClr val="000000">
                  <a:alpha val="45000"/>
                </a:srgbClr>
              </a:outerShdw>
            </a:effectLst>
          </p:spPr>
        </p:cxnSp>
        <p:cxnSp>
          <p:nvCxnSpPr>
            <p:cNvPr id="36" name="Straight Arrow Connector 35"/>
            <p:cNvCxnSpPr>
              <a:cxnSpLocks noChangeShapeType="1"/>
              <a:stCxn id="53255" idx="2"/>
              <a:endCxn id="53256" idx="0"/>
            </p:cNvCxnSpPr>
            <p:nvPr/>
          </p:nvCxnSpPr>
          <p:spPr bwMode="auto">
            <a:xfrm rot="5400000">
              <a:off x="4766469" y="3466306"/>
              <a:ext cx="482600" cy="33338"/>
            </a:xfrm>
            <a:prstGeom prst="straightConnector1">
              <a:avLst/>
            </a:prstGeom>
            <a:noFill/>
            <a:ln w="19050">
              <a:solidFill>
                <a:schemeClr val="accent1"/>
              </a:solidFill>
              <a:round/>
              <a:headEnd/>
              <a:tailEnd type="arrow" w="med" len="med"/>
            </a:ln>
            <a:effectLst>
              <a:outerShdw blurRad="63500" dist="30000" dir="5400000" rotWithShape="0">
                <a:srgbClr val="000000">
                  <a:alpha val="45000"/>
                </a:srgbClr>
              </a:outerShdw>
            </a:effectLst>
          </p:spPr>
        </p:cxnSp>
        <p:sp>
          <p:nvSpPr>
            <p:cNvPr id="53278" name="Text Box 26"/>
            <p:cNvSpPr txBox="1">
              <a:spLocks noChangeArrowheads="1"/>
            </p:cNvSpPr>
            <p:nvPr/>
          </p:nvSpPr>
          <p:spPr bwMode="auto">
            <a:xfrm>
              <a:off x="4500562" y="3202544"/>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800">
                  <a:latin typeface="Times New Roman" charset="0"/>
                </a:rPr>
                <a:t>Can be</a:t>
              </a:r>
            </a:p>
          </p:txBody>
        </p:sp>
      </p:grpSp>
    </p:spTree>
    <p:extLst>
      <p:ext uri="{BB962C8B-B14F-4D97-AF65-F5344CB8AC3E}">
        <p14:creationId xmlns:p14="http://schemas.microsoft.com/office/powerpoint/2010/main" val="23087184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4"/>
          <p:cNvSpPr>
            <a:spLocks noGrp="1"/>
          </p:cNvSpPr>
          <p:nvPr>
            <p:ph type="title"/>
          </p:nvPr>
        </p:nvSpPr>
        <p:spPr/>
        <p:txBody>
          <a:bodyPr/>
          <a:lstStyle/>
          <a:p>
            <a:r>
              <a:rPr lang="en-US" dirty="0" smtClean="0"/>
              <a:t>What is an Object?</a:t>
            </a:r>
            <a:endParaRPr lang="en-US" dirty="0"/>
          </a:p>
        </p:txBody>
      </p:sp>
      <p:sp>
        <p:nvSpPr>
          <p:cNvPr id="35845" name="Rectangle 5"/>
          <p:cNvSpPr>
            <a:spLocks noGrp="1" noChangeArrowheads="1"/>
          </p:cNvSpPr>
          <p:nvPr>
            <p:ph sz="quarter" idx="1"/>
          </p:nvPr>
        </p:nvSpPr>
        <p:spPr/>
        <p:txBody>
          <a:bodyPr/>
          <a:lstStyle/>
          <a:p>
            <a:r>
              <a:rPr lang="en-US" dirty="0" smtClean="0"/>
              <a:t>An "object" is anything to which a concept applies</a:t>
            </a:r>
          </a:p>
          <a:p>
            <a:pPr lvl="1"/>
            <a:r>
              <a:rPr lang="en-US" dirty="0" smtClean="0"/>
              <a:t>Things drawn from the real life (problem domain or solution space).</a:t>
            </a:r>
          </a:p>
          <a:p>
            <a:pPr marL="320040" lvl="1" indent="0">
              <a:buNone/>
            </a:pPr>
            <a:r>
              <a:rPr lang="en-US" dirty="0" smtClean="0"/>
              <a:t>e.g., a living person, a job role, a software component in the solution space.</a:t>
            </a:r>
          </a:p>
          <a:p>
            <a:pPr lvl="1"/>
            <a:endParaRPr lang="en-US" dirty="0" smtClean="0"/>
          </a:p>
          <a:p>
            <a:r>
              <a:rPr lang="en-US" dirty="0" smtClean="0"/>
              <a:t>A structure that has identity and properties and behavior</a:t>
            </a:r>
          </a:p>
          <a:p>
            <a:r>
              <a:rPr lang="en-US" dirty="0" smtClean="0"/>
              <a:t>It is an instance of a collective concept, i.e., a class</a:t>
            </a:r>
          </a:p>
          <a:p>
            <a:endParaRPr lang="en-US" dirty="0"/>
          </a:p>
        </p:txBody>
      </p:sp>
      <p:sp>
        <p:nvSpPr>
          <p:cNvPr id="35846" name="Rectangle 6"/>
          <p:cNvSpPr>
            <a:spLocks noChangeArrowheads="1"/>
          </p:cNvSpPr>
          <p:nvPr/>
        </p:nvSpPr>
        <p:spPr bwMode="auto">
          <a:xfrm>
            <a:off x="609600" y="51816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90000"/>
              </a:lnSpc>
              <a:spcBef>
                <a:spcPct val="20000"/>
              </a:spcBef>
              <a:buClr>
                <a:srgbClr val="FF0000"/>
              </a:buClr>
              <a:buFont typeface="Wingdings" charset="0"/>
              <a:buNone/>
            </a:pPr>
            <a:endParaRPr lang="en-US" sz="1600" dirty="0">
              <a:latin typeface="Tw Cen MT" charset="0"/>
            </a:endParaRPr>
          </a:p>
        </p:txBody>
      </p:sp>
    </p:spTree>
    <p:extLst>
      <p:ext uri="{BB962C8B-B14F-4D97-AF65-F5344CB8AC3E}">
        <p14:creationId xmlns:p14="http://schemas.microsoft.com/office/powerpoint/2010/main" val="33232121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An Object has</a:t>
            </a:r>
            <a:r>
              <a:rPr lang="mr-IN" dirty="0" smtClean="0"/>
              <a:t>…</a:t>
            </a:r>
            <a:endParaRPr lang="en-US" dirty="0"/>
          </a:p>
        </p:txBody>
      </p:sp>
      <p:sp>
        <p:nvSpPr>
          <p:cNvPr id="36867" name="Rectangle 3"/>
          <p:cNvSpPr>
            <a:spLocks noGrp="1" noChangeArrowheads="1"/>
          </p:cNvSpPr>
          <p:nvPr>
            <p:ph idx="1"/>
          </p:nvPr>
        </p:nvSpPr>
        <p:spPr/>
        <p:txBody>
          <a:bodyPr/>
          <a:lstStyle/>
          <a:p>
            <a:r>
              <a:rPr lang="en-US" dirty="0" smtClean="0"/>
              <a:t>Operations (Behavior): </a:t>
            </a:r>
          </a:p>
          <a:p>
            <a:pPr lvl="1"/>
            <a:r>
              <a:rPr lang="en-US" dirty="0" smtClean="0"/>
              <a:t>Work</a:t>
            </a:r>
          </a:p>
          <a:p>
            <a:pPr lvl="1"/>
            <a:r>
              <a:rPr lang="en-US" dirty="0" smtClean="0"/>
              <a:t>Drive </a:t>
            </a:r>
          </a:p>
          <a:p>
            <a:pPr lvl="1"/>
            <a:r>
              <a:rPr lang="en-US" dirty="0" smtClean="0"/>
              <a:t>Jump </a:t>
            </a:r>
          </a:p>
          <a:p>
            <a:r>
              <a:rPr lang="en-US" dirty="0" smtClean="0"/>
              <a:t>Attributes:</a:t>
            </a:r>
          </a:p>
          <a:p>
            <a:pPr lvl="1"/>
            <a:r>
              <a:rPr lang="en-US" dirty="0" smtClean="0"/>
              <a:t>Height</a:t>
            </a:r>
          </a:p>
          <a:p>
            <a:pPr lvl="1"/>
            <a:r>
              <a:rPr lang="en-US" dirty="0" smtClean="0"/>
              <a:t>Eye color</a:t>
            </a:r>
          </a:p>
          <a:p>
            <a:pPr lvl="1"/>
            <a:r>
              <a:rPr lang="en-US" dirty="0" smtClean="0"/>
              <a:t>Hair color</a:t>
            </a:r>
          </a:p>
          <a:p>
            <a:pPr lvl="1"/>
            <a:r>
              <a:rPr lang="en-US" dirty="0" smtClean="0"/>
              <a:t>Weight</a:t>
            </a:r>
          </a:p>
          <a:p>
            <a:endParaRPr lang="en-US" dirty="0"/>
          </a:p>
        </p:txBody>
      </p:sp>
    </p:spTree>
    <p:extLst>
      <p:ext uri="{BB962C8B-B14F-4D97-AF65-F5344CB8AC3E}">
        <p14:creationId xmlns:p14="http://schemas.microsoft.com/office/powerpoint/2010/main" val="878222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20"/>
          <p:cNvSpPr>
            <a:spLocks noGrp="1"/>
          </p:cNvSpPr>
          <p:nvPr>
            <p:ph type="title"/>
          </p:nvPr>
        </p:nvSpPr>
        <p:spPr/>
        <p:txBody>
          <a:bodyPr/>
          <a:lstStyle/>
          <a:p>
            <a:r>
              <a:rPr lang="en-US" smtClean="0"/>
              <a:t>Class</a:t>
            </a:r>
            <a:endParaRPr lang="en-US"/>
          </a:p>
        </p:txBody>
      </p:sp>
      <p:sp>
        <p:nvSpPr>
          <p:cNvPr id="44035" name="Content Placeholder 21"/>
          <p:cNvSpPr>
            <a:spLocks noGrp="1"/>
          </p:cNvSpPr>
          <p:nvPr>
            <p:ph sz="quarter" idx="1"/>
          </p:nvPr>
        </p:nvSpPr>
        <p:spPr/>
        <p:txBody>
          <a:bodyPr/>
          <a:lstStyle/>
          <a:p>
            <a:r>
              <a:rPr lang="en-US" i="1" dirty="0" smtClean="0"/>
              <a:t>Class</a:t>
            </a:r>
            <a:r>
              <a:rPr lang="en-US" dirty="0" smtClean="0"/>
              <a:t> is a collection of objects that share common properties, attributes, behavior and semantics, in general.</a:t>
            </a:r>
          </a:p>
          <a:p>
            <a:pPr lvl="1"/>
            <a:r>
              <a:rPr lang="en-US" dirty="0" smtClean="0"/>
              <a:t>A collection of objects with the same attributes (variables) and behavior (function/operations).</a:t>
            </a:r>
          </a:p>
          <a:p>
            <a:r>
              <a:rPr lang="en-US" dirty="0" smtClean="0"/>
              <a:t>Classification</a:t>
            </a:r>
          </a:p>
          <a:p>
            <a:pPr lvl="1"/>
            <a:r>
              <a:rPr lang="en-US" dirty="0" smtClean="0"/>
              <a:t>Grouping of common objects into a class</a:t>
            </a:r>
          </a:p>
          <a:p>
            <a:r>
              <a:rPr lang="en-US" dirty="0" smtClean="0"/>
              <a:t>Instantiation.</a:t>
            </a:r>
          </a:p>
          <a:p>
            <a:pPr lvl="1"/>
            <a:r>
              <a:rPr lang="en-US" dirty="0" smtClean="0"/>
              <a:t>The act of creating an instance.</a:t>
            </a:r>
          </a:p>
        </p:txBody>
      </p:sp>
    </p:spTree>
    <p:extLst>
      <p:ext uri="{BB962C8B-B14F-4D97-AF65-F5344CB8AC3E}">
        <p14:creationId xmlns:p14="http://schemas.microsoft.com/office/powerpoint/2010/main" val="22295742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5059" name="Rectangle 3"/>
          <p:cNvSpPr>
            <a:spLocks noGrp="1" noChangeArrowheads="1"/>
          </p:cNvSpPr>
          <p:nvPr>
            <p:ph idx="1"/>
          </p:nvPr>
        </p:nvSpPr>
        <p:spPr/>
        <p:txBody>
          <a:bodyPr>
            <a:normAutofit lnSpcReduction="10000"/>
          </a:bodyPr>
          <a:lstStyle/>
          <a:p>
            <a:r>
              <a:rPr lang="en-US" dirty="0" smtClean="0"/>
              <a:t>A class represents a template for several objects and describes how these objects are structured internally</a:t>
            </a:r>
          </a:p>
          <a:p>
            <a:r>
              <a:rPr lang="en-US" dirty="0" smtClean="0"/>
              <a:t>Objects of the same class have the same definition both for their operations and their information structure</a:t>
            </a:r>
          </a:p>
          <a:p>
            <a:pPr lvl="1"/>
            <a:r>
              <a:rPr lang="en-US" dirty="0" smtClean="0"/>
              <a:t>Class is an implementation of objects</a:t>
            </a:r>
          </a:p>
          <a:p>
            <a:endParaRPr lang="en-US" dirty="0" smtClean="0"/>
          </a:p>
          <a:p>
            <a:r>
              <a:rPr lang="en-US" dirty="0" smtClean="0"/>
              <a:t>An </a:t>
            </a:r>
            <a:r>
              <a:rPr lang="en-US" dirty="0"/>
              <a:t>instance is an object created from a </a:t>
            </a:r>
            <a:r>
              <a:rPr lang="en-US" dirty="0" smtClean="0"/>
              <a:t>Class</a:t>
            </a:r>
          </a:p>
          <a:p>
            <a:r>
              <a:rPr lang="en-US" dirty="0"/>
              <a:t>System</a:t>
            </a:r>
            <a:r>
              <a:rPr lang="ja-JP" altLang="en-US" dirty="0"/>
              <a:t>’</a:t>
            </a:r>
            <a:r>
              <a:rPr lang="en-US" dirty="0"/>
              <a:t>s behavior is performed via the interactions between </a:t>
            </a:r>
            <a:r>
              <a:rPr lang="en-US" dirty="0" smtClean="0"/>
              <a:t>instances</a:t>
            </a:r>
          </a:p>
          <a:p>
            <a:endParaRPr lang="en-US" dirty="0"/>
          </a:p>
        </p:txBody>
      </p:sp>
    </p:spTree>
    <p:extLst>
      <p:ext uri="{BB962C8B-B14F-4D97-AF65-F5344CB8AC3E}">
        <p14:creationId xmlns:p14="http://schemas.microsoft.com/office/powerpoint/2010/main" val="32587007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Relationships</a:t>
            </a:r>
            <a:endParaRPr lang="en-US"/>
          </a:p>
        </p:txBody>
      </p:sp>
      <p:sp>
        <p:nvSpPr>
          <p:cNvPr id="37891" name="Rectangle 3"/>
          <p:cNvSpPr>
            <a:spLocks noGrp="1" noChangeArrowheads="1"/>
          </p:cNvSpPr>
          <p:nvPr>
            <p:ph idx="1"/>
          </p:nvPr>
        </p:nvSpPr>
        <p:spPr/>
        <p:txBody>
          <a:bodyPr/>
          <a:lstStyle/>
          <a:p>
            <a:r>
              <a:rPr lang="en-US" dirty="0" smtClean="0"/>
              <a:t>Static:</a:t>
            </a:r>
          </a:p>
          <a:p>
            <a:pPr lvl="1"/>
            <a:r>
              <a:rPr lang="en-US" dirty="0" smtClean="0"/>
              <a:t>relations existing over a long time</a:t>
            </a:r>
          </a:p>
          <a:p>
            <a:pPr lvl="1"/>
            <a:r>
              <a:rPr lang="en-US" dirty="0" smtClean="0"/>
              <a:t>objects know about each other existence </a:t>
            </a:r>
          </a:p>
          <a:p>
            <a:r>
              <a:rPr lang="en-US" dirty="0" smtClean="0"/>
              <a:t>Dynamic:</a:t>
            </a:r>
          </a:p>
          <a:p>
            <a:pPr lvl="1"/>
            <a:r>
              <a:rPr lang="en-US" dirty="0" smtClean="0"/>
              <a:t>relations which two objects communicate with each other</a:t>
            </a:r>
          </a:p>
          <a:p>
            <a:pPr lvl="1"/>
            <a:r>
              <a:rPr lang="en-US" dirty="0" smtClean="0"/>
              <a:t>object sending stimuli to other </a:t>
            </a:r>
          </a:p>
          <a:p>
            <a:pPr lvl="1"/>
            <a:r>
              <a:rPr lang="en-US" dirty="0" smtClean="0"/>
              <a:t>stimuli - events, messages</a:t>
            </a:r>
          </a:p>
          <a:p>
            <a:endParaRPr lang="en-US" dirty="0"/>
          </a:p>
        </p:txBody>
      </p:sp>
    </p:spTree>
    <p:extLst>
      <p:ext uri="{BB962C8B-B14F-4D97-AF65-F5344CB8AC3E}">
        <p14:creationId xmlns:p14="http://schemas.microsoft.com/office/powerpoint/2010/main" val="39131336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3"/>
          <p:cNvGrpSpPr>
            <a:grpSpLocks/>
          </p:cNvGrpSpPr>
          <p:nvPr/>
        </p:nvGrpSpPr>
        <p:grpSpPr bwMode="auto">
          <a:xfrm>
            <a:off x="1295400" y="1752600"/>
            <a:ext cx="6705600" cy="4343400"/>
            <a:chOff x="1368" y="912"/>
            <a:chExt cx="4224" cy="2736"/>
          </a:xfrm>
        </p:grpSpPr>
        <p:sp>
          <p:nvSpPr>
            <p:cNvPr id="73733" name="Rectangle 4"/>
            <p:cNvSpPr>
              <a:spLocks noChangeArrowheads="1"/>
            </p:cNvSpPr>
            <p:nvPr/>
          </p:nvSpPr>
          <p:spPr bwMode="auto">
            <a:xfrm>
              <a:off x="1368" y="912"/>
              <a:ext cx="4104" cy="768"/>
            </a:xfrm>
            <a:prstGeom prst="rect">
              <a:avLst/>
            </a:prstGeom>
            <a:solidFill>
              <a:schemeClr val="tx2"/>
            </a:solidFill>
            <a:ln w="9525">
              <a:miter lim="800000"/>
              <a:headEnd/>
              <a:tailEnd/>
            </a:ln>
            <a:scene3d>
              <a:camera prst="legacyPerspectiveTop"/>
              <a:lightRig rig="legacyFlat1" dir="t"/>
            </a:scene3d>
            <a:sp3d extrusionH="887400" prstMaterial="legacyMatte">
              <a:bevelT w="13500" h="13500" prst="angle"/>
              <a:bevelB w="13500" h="13500" prst="angle"/>
              <a:extrusionClr>
                <a:schemeClr val="tx2"/>
              </a:extrusionClr>
            </a:sp3d>
          </p:spPr>
          <p:txBody>
            <a:bodyPr wrap="none" anchor="ctr">
              <a:flatTx/>
            </a:bodyPr>
            <a:lstStyle/>
            <a:p>
              <a:pPr algn="ctr"/>
              <a:r>
                <a:rPr lang="en-US" sz="2800" dirty="0">
                  <a:latin typeface="Trebuchet MS" charset="0"/>
                </a:rPr>
                <a:t>Object Orientation</a:t>
              </a:r>
            </a:p>
          </p:txBody>
        </p:sp>
        <p:sp>
          <p:nvSpPr>
            <p:cNvPr id="73734" name="Rectangle 5"/>
            <p:cNvSpPr>
              <a:spLocks noChangeArrowheads="1"/>
            </p:cNvSpPr>
            <p:nvPr/>
          </p:nvSpPr>
          <p:spPr bwMode="auto">
            <a:xfrm rot="-5400000">
              <a:off x="2112" y="2352"/>
              <a:ext cx="1704" cy="888"/>
            </a:xfrm>
            <a:prstGeom prst="rect">
              <a:avLst/>
            </a:prstGeom>
            <a:solidFill>
              <a:schemeClr val="tx2"/>
            </a:solidFill>
            <a:ln w="9525">
              <a:miter lim="800000"/>
              <a:headEnd/>
              <a:tailEnd/>
            </a:ln>
            <a:scene3d>
              <a:camera prst="legacyPerspectiveTop"/>
              <a:lightRig rig="legacyFlat1" dir="t"/>
            </a:scene3d>
            <a:sp3d extrusionH="887400" prstMaterial="legacyMatte">
              <a:bevelT w="13500" h="13500" prst="angle"/>
              <a:bevelB w="13500" h="13500" prst="angle"/>
              <a:extrusionClr>
                <a:schemeClr val="tx2"/>
              </a:extrusionClr>
            </a:sp3d>
          </p:spPr>
          <p:txBody>
            <a:bodyPr wrap="none" anchor="ctr">
              <a:flatTx/>
            </a:bodyPr>
            <a:lstStyle/>
            <a:p>
              <a:pPr algn="ctr"/>
              <a:r>
                <a:rPr lang="en-US" sz="2800" dirty="0">
                  <a:solidFill>
                    <a:srgbClr val="000000"/>
                  </a:solidFill>
                  <a:latin typeface="Trebuchet MS" charset="0"/>
                </a:rPr>
                <a:t>Encapsulation</a:t>
              </a:r>
            </a:p>
          </p:txBody>
        </p:sp>
        <p:sp>
          <p:nvSpPr>
            <p:cNvPr id="73735" name="Rectangle 6"/>
            <p:cNvSpPr>
              <a:spLocks noChangeArrowheads="1"/>
            </p:cNvSpPr>
            <p:nvPr/>
          </p:nvSpPr>
          <p:spPr bwMode="auto">
            <a:xfrm rot="-5400000">
              <a:off x="960" y="2352"/>
              <a:ext cx="1704" cy="888"/>
            </a:xfrm>
            <a:prstGeom prst="rect">
              <a:avLst/>
            </a:prstGeom>
            <a:solidFill>
              <a:schemeClr val="tx2"/>
            </a:solidFill>
            <a:ln w="9525">
              <a:miter lim="800000"/>
              <a:headEnd/>
              <a:tailEnd/>
            </a:ln>
            <a:scene3d>
              <a:camera prst="legacyPerspectiveTopRight"/>
              <a:lightRig rig="legacyFlat1" dir="t"/>
            </a:scene3d>
            <a:sp3d extrusionH="887400" prstMaterial="legacyMatte">
              <a:bevelT w="13500" h="13500" prst="angle"/>
              <a:bevelB w="13500" h="13500" prst="angle"/>
              <a:extrusionClr>
                <a:schemeClr val="tx2"/>
              </a:extrusionClr>
            </a:sp3d>
          </p:spPr>
          <p:txBody>
            <a:bodyPr wrap="none" anchor="ctr">
              <a:flatTx/>
            </a:bodyPr>
            <a:lstStyle/>
            <a:p>
              <a:pPr algn="ctr"/>
              <a:r>
                <a:rPr lang="en-US" sz="2800" dirty="0">
                  <a:solidFill>
                    <a:srgbClr val="000000"/>
                  </a:solidFill>
                  <a:latin typeface="Trebuchet MS" charset="0"/>
                </a:rPr>
                <a:t>Abstraction</a:t>
              </a:r>
            </a:p>
          </p:txBody>
        </p:sp>
        <p:sp>
          <p:nvSpPr>
            <p:cNvPr id="73736" name="Rectangle 7"/>
            <p:cNvSpPr>
              <a:spLocks noChangeArrowheads="1"/>
            </p:cNvSpPr>
            <p:nvPr/>
          </p:nvSpPr>
          <p:spPr bwMode="auto">
            <a:xfrm rot="-5400000">
              <a:off x="4296" y="2352"/>
              <a:ext cx="1704" cy="888"/>
            </a:xfrm>
            <a:prstGeom prst="rect">
              <a:avLst/>
            </a:prstGeom>
            <a:solidFill>
              <a:schemeClr val="tx2"/>
            </a:solidFill>
            <a:ln w="9525">
              <a:miter lim="800000"/>
              <a:headEnd/>
              <a:tailEnd/>
            </a:ln>
            <a:scene3d>
              <a:camera prst="legacyPerspectiveTopLeft"/>
              <a:lightRig rig="legacyFlat1" dir="t"/>
            </a:scene3d>
            <a:sp3d extrusionH="887400" prstMaterial="legacyMatte">
              <a:bevelT w="13500" h="13500" prst="angle"/>
              <a:bevelB w="13500" h="13500" prst="angle"/>
              <a:extrusionClr>
                <a:schemeClr val="tx2"/>
              </a:extrusionClr>
            </a:sp3d>
          </p:spPr>
          <p:txBody>
            <a:bodyPr wrap="none" anchor="ctr">
              <a:flatTx/>
            </a:bodyPr>
            <a:lstStyle/>
            <a:p>
              <a:pPr algn="ctr"/>
              <a:r>
                <a:rPr lang="en-US" sz="2800" dirty="0">
                  <a:solidFill>
                    <a:srgbClr val="000000"/>
                  </a:solidFill>
                  <a:latin typeface="Trebuchet MS" charset="0"/>
                </a:rPr>
                <a:t>Polymorphism</a:t>
              </a:r>
            </a:p>
          </p:txBody>
        </p:sp>
        <p:sp>
          <p:nvSpPr>
            <p:cNvPr id="73737" name="Rectangle 8"/>
            <p:cNvSpPr>
              <a:spLocks noChangeArrowheads="1"/>
            </p:cNvSpPr>
            <p:nvPr/>
          </p:nvSpPr>
          <p:spPr bwMode="auto">
            <a:xfrm rot="-5400000">
              <a:off x="3216" y="2352"/>
              <a:ext cx="1704" cy="888"/>
            </a:xfrm>
            <a:prstGeom prst="rect">
              <a:avLst/>
            </a:prstGeom>
            <a:solidFill>
              <a:schemeClr val="tx2"/>
            </a:solidFill>
            <a:ln w="9525">
              <a:miter lim="800000"/>
              <a:headEnd/>
              <a:tailEnd/>
            </a:ln>
            <a:scene3d>
              <a:camera prst="legacyPerspectiveTop"/>
              <a:lightRig rig="legacyFlat1" dir="t"/>
            </a:scene3d>
            <a:sp3d extrusionH="887400" prstMaterial="legacyMatte">
              <a:bevelT w="13500" h="13500" prst="angle"/>
              <a:bevelB w="13500" h="13500" prst="angle"/>
              <a:extrusionClr>
                <a:schemeClr val="tx2"/>
              </a:extrusionClr>
            </a:sp3d>
          </p:spPr>
          <p:txBody>
            <a:bodyPr wrap="none" anchor="ctr">
              <a:flatTx/>
            </a:bodyPr>
            <a:lstStyle/>
            <a:p>
              <a:pPr algn="ctr"/>
              <a:r>
                <a:rPr lang="en-US" sz="2800" dirty="0">
                  <a:solidFill>
                    <a:srgbClr val="000000"/>
                  </a:solidFill>
                  <a:latin typeface="Trebuchet MS" charset="0"/>
                </a:rPr>
                <a:t>Inheritance</a:t>
              </a:r>
            </a:p>
          </p:txBody>
        </p:sp>
      </p:grpSp>
      <p:sp>
        <p:nvSpPr>
          <p:cNvPr id="73731" name="Rectangle 9"/>
          <p:cNvSpPr>
            <a:spLocks noGrp="1" noChangeArrowheads="1"/>
          </p:cNvSpPr>
          <p:nvPr>
            <p:ph type="title"/>
          </p:nvPr>
        </p:nvSpPr>
        <p:spPr/>
        <p:txBody>
          <a:bodyPr>
            <a:normAutofit fontScale="90000"/>
          </a:bodyPr>
          <a:lstStyle/>
          <a:p>
            <a:r>
              <a:rPr lang="en-US" smtClean="0"/>
              <a:t>Basic Principles of Object Orientation</a:t>
            </a:r>
            <a:endParaRPr lang="en-US"/>
          </a:p>
        </p:txBody>
      </p:sp>
    </p:spTree>
    <p:extLst>
      <p:ext uri="{BB962C8B-B14F-4D97-AF65-F5344CB8AC3E}">
        <p14:creationId xmlns:p14="http://schemas.microsoft.com/office/powerpoint/2010/main" val="40923029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itle 9"/>
          <p:cNvSpPr>
            <a:spLocks noGrp="1"/>
          </p:cNvSpPr>
          <p:nvPr>
            <p:ph type="title"/>
          </p:nvPr>
        </p:nvSpPr>
        <p:spPr/>
        <p:txBody>
          <a:bodyPr/>
          <a:lstStyle/>
          <a:p>
            <a:r>
              <a:rPr lang="en-US" dirty="0" smtClean="0"/>
              <a:t>Abstraction</a:t>
            </a:r>
            <a:endParaRPr lang="en-US" dirty="0"/>
          </a:p>
        </p:txBody>
      </p:sp>
      <p:sp>
        <p:nvSpPr>
          <p:cNvPr id="40966" name="Content Placeholder 7"/>
          <p:cNvSpPr>
            <a:spLocks noGrp="1"/>
          </p:cNvSpPr>
          <p:nvPr>
            <p:ph sz="quarter" idx="1"/>
          </p:nvPr>
        </p:nvSpPr>
        <p:spPr/>
        <p:txBody>
          <a:bodyPr>
            <a:normAutofit/>
          </a:bodyPr>
          <a:lstStyle/>
          <a:p>
            <a:r>
              <a:rPr lang="en-US" dirty="0"/>
              <a:t>Abstraction means to focus on the essential features of an element or </a:t>
            </a:r>
            <a:r>
              <a:rPr lang="en-US" dirty="0" smtClean="0"/>
              <a:t>object</a:t>
            </a:r>
          </a:p>
          <a:p>
            <a:pPr lvl="1"/>
            <a:r>
              <a:rPr lang="en-US" dirty="0" smtClean="0"/>
              <a:t>ignoring </a:t>
            </a:r>
            <a:r>
              <a:rPr lang="en-US" dirty="0"/>
              <a:t>its extraneous or accidental properties. </a:t>
            </a:r>
            <a:endParaRPr lang="en-US" dirty="0" smtClean="0"/>
          </a:p>
          <a:p>
            <a:r>
              <a:rPr lang="en-US" dirty="0" smtClean="0"/>
              <a:t>The </a:t>
            </a:r>
            <a:r>
              <a:rPr lang="en-US" dirty="0"/>
              <a:t>essential features are relative to the context in which the object is being used.</a:t>
            </a:r>
          </a:p>
          <a:p>
            <a:r>
              <a:rPr lang="en-US" dirty="0" smtClean="0"/>
              <a:t>Example: </a:t>
            </a:r>
          </a:p>
          <a:p>
            <a:pPr lvl="1"/>
            <a:r>
              <a:rPr lang="en-US" dirty="0" smtClean="0"/>
              <a:t>Class Student, </a:t>
            </a:r>
          </a:p>
          <a:p>
            <a:pPr lvl="1"/>
            <a:r>
              <a:rPr lang="en-US" dirty="0" smtClean="0"/>
              <a:t>attributes :</a:t>
            </a:r>
            <a:r>
              <a:rPr lang="en-US" dirty="0" err="1" smtClean="0"/>
              <a:t>reg_number</a:t>
            </a:r>
            <a:r>
              <a:rPr lang="en-US" dirty="0"/>
              <a:t>, name, </a:t>
            </a:r>
            <a:r>
              <a:rPr lang="en-US" dirty="0" smtClean="0"/>
              <a:t>course (Included)</a:t>
            </a:r>
          </a:p>
          <a:p>
            <a:pPr lvl="1"/>
            <a:r>
              <a:rPr lang="en-US" dirty="0" smtClean="0"/>
              <a:t>height and </a:t>
            </a:r>
            <a:r>
              <a:rPr lang="en-US" dirty="0" err="1"/>
              <a:t>size_of_shoe</a:t>
            </a:r>
            <a:r>
              <a:rPr lang="en-US" dirty="0"/>
              <a:t> are </a:t>
            </a:r>
            <a:r>
              <a:rPr lang="en-US" dirty="0" smtClean="0"/>
              <a:t>excluded, </a:t>
            </a:r>
            <a:r>
              <a:rPr lang="en-US" i="1" dirty="0"/>
              <a:t>since they are </a:t>
            </a:r>
            <a:r>
              <a:rPr lang="en-US" b="1" i="1" dirty="0"/>
              <a:t>irrelevant</a:t>
            </a:r>
            <a:r>
              <a:rPr lang="en-US" i="1" dirty="0"/>
              <a:t> in the perspective of the educational institution</a:t>
            </a:r>
            <a:r>
              <a:rPr lang="en-US" dirty="0"/>
              <a:t>.</a:t>
            </a:r>
          </a:p>
          <a:p>
            <a:endParaRPr lang="en-US" dirty="0"/>
          </a:p>
        </p:txBody>
      </p:sp>
    </p:spTree>
    <p:extLst>
      <p:ext uri="{BB962C8B-B14F-4D97-AF65-F5344CB8AC3E}">
        <p14:creationId xmlns:p14="http://schemas.microsoft.com/office/powerpoint/2010/main" val="8972394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dirty="0" smtClean="0"/>
              <a:t>Object-Oriented Analysis and Design</a:t>
            </a:r>
            <a:endParaRPr lang="en-US" dirty="0"/>
          </a:p>
        </p:txBody>
      </p:sp>
      <p:sp>
        <p:nvSpPr>
          <p:cNvPr id="11267" name="Content Placeholder 3"/>
          <p:cNvSpPr>
            <a:spLocks noGrp="1"/>
          </p:cNvSpPr>
          <p:nvPr>
            <p:ph sz="quarter" idx="1"/>
          </p:nvPr>
        </p:nvSpPr>
        <p:spPr/>
        <p:txBody>
          <a:bodyPr/>
          <a:lstStyle/>
          <a:p>
            <a:r>
              <a:rPr lang="en-US" dirty="0" smtClean="0"/>
              <a:t>Overall goals of the object-oriented paradigm is the selection of classes, the relationships among them and their realization to implement systems.</a:t>
            </a:r>
          </a:p>
          <a:p>
            <a:r>
              <a:rPr lang="en-US" dirty="0"/>
              <a:t>Course Objectives</a:t>
            </a:r>
            <a:endParaRPr lang="en-US" dirty="0" smtClean="0"/>
          </a:p>
          <a:p>
            <a:pPr lvl="1"/>
            <a:r>
              <a:rPr lang="en-US" dirty="0" smtClean="0"/>
              <a:t>Learning concepts and techniques necessary to effectively use system requirements captured in use cases to drive the development of a robust design model</a:t>
            </a:r>
          </a:p>
          <a:p>
            <a:pPr lvl="1"/>
            <a:r>
              <a:rPr lang="en-US" dirty="0" smtClean="0"/>
              <a:t>Focus on Training by applying </a:t>
            </a:r>
            <a:r>
              <a:rPr lang="en-US" dirty="0" err="1" smtClean="0"/>
              <a:t>UML</a:t>
            </a:r>
            <a:r>
              <a:rPr lang="en-US" dirty="0" smtClean="0"/>
              <a:t> 2.2 notation to fundamental </a:t>
            </a:r>
            <a:r>
              <a:rPr lang="en-US" dirty="0" err="1" smtClean="0"/>
              <a:t>OOAD</a:t>
            </a:r>
            <a:endParaRPr lang="en-US" dirty="0"/>
          </a:p>
        </p:txBody>
      </p:sp>
    </p:spTree>
    <p:extLst>
      <p:ext uri="{BB962C8B-B14F-4D97-AF65-F5344CB8AC3E}">
        <p14:creationId xmlns:p14="http://schemas.microsoft.com/office/powerpoint/2010/main" val="359427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Encapsulation</a:t>
            </a:r>
            <a:endParaRPr lang="en-US"/>
          </a:p>
        </p:txBody>
      </p:sp>
      <p:sp>
        <p:nvSpPr>
          <p:cNvPr id="41987" name="Rectangle 3"/>
          <p:cNvSpPr>
            <a:spLocks noGrp="1" noChangeArrowheads="1"/>
          </p:cNvSpPr>
          <p:nvPr>
            <p:ph idx="1"/>
          </p:nvPr>
        </p:nvSpPr>
        <p:spPr/>
        <p:txBody>
          <a:bodyPr>
            <a:normAutofit/>
          </a:bodyPr>
          <a:lstStyle/>
          <a:p>
            <a:r>
              <a:rPr lang="en-US" dirty="0" smtClean="0"/>
              <a:t>A concept of </a:t>
            </a:r>
            <a:r>
              <a:rPr lang="ja-JP" altLang="en-US" dirty="0" smtClean="0"/>
              <a:t>‘</a:t>
            </a:r>
            <a:r>
              <a:rPr lang="en-US" dirty="0" smtClean="0"/>
              <a:t>Self-containing</a:t>
            </a:r>
            <a:r>
              <a:rPr lang="ja-JP" altLang="en-US" dirty="0" smtClean="0"/>
              <a:t>’</a:t>
            </a:r>
            <a:endParaRPr lang="en-US" dirty="0" smtClean="0"/>
          </a:p>
          <a:p>
            <a:r>
              <a:rPr lang="en-US" dirty="0" smtClean="0"/>
              <a:t>Information hiding </a:t>
            </a:r>
          </a:p>
          <a:p>
            <a:pPr lvl="1"/>
            <a:r>
              <a:rPr lang="en-US" dirty="0" smtClean="0"/>
              <a:t> </a:t>
            </a:r>
            <a:r>
              <a:rPr lang="ja-JP" altLang="en-US" dirty="0" smtClean="0"/>
              <a:t>‘</a:t>
            </a:r>
            <a:r>
              <a:rPr lang="en-US" dirty="0" smtClean="0"/>
              <a:t>internal</a:t>
            </a:r>
            <a:r>
              <a:rPr lang="ja-JP" altLang="en-US" dirty="0" smtClean="0"/>
              <a:t>’</a:t>
            </a:r>
            <a:r>
              <a:rPr lang="en-US" dirty="0" smtClean="0"/>
              <a:t> structure is hidden from their surroundings</a:t>
            </a:r>
          </a:p>
          <a:p>
            <a:r>
              <a:rPr lang="en-US" dirty="0" smtClean="0"/>
              <a:t>Behavior and information is represented or implemented internally</a:t>
            </a:r>
          </a:p>
          <a:p>
            <a:r>
              <a:rPr lang="en-US" dirty="0" smtClean="0"/>
              <a:t>Functionality and behavior characterized by </a:t>
            </a:r>
            <a:r>
              <a:rPr lang="ja-JP" altLang="en-US" dirty="0" smtClean="0"/>
              <a:t>‘</a:t>
            </a:r>
            <a:r>
              <a:rPr lang="en-US" dirty="0" smtClean="0"/>
              <a:t>interfacing</a:t>
            </a:r>
            <a:r>
              <a:rPr lang="ja-JP" altLang="en-US" dirty="0" smtClean="0"/>
              <a:t>’</a:t>
            </a:r>
            <a:r>
              <a:rPr lang="en-US" dirty="0" smtClean="0"/>
              <a:t> operations</a:t>
            </a:r>
            <a:endParaRPr lang="en-US" dirty="0"/>
          </a:p>
        </p:txBody>
      </p:sp>
    </p:spTree>
    <p:extLst>
      <p:ext uri="{BB962C8B-B14F-4D97-AF65-F5344CB8AC3E}">
        <p14:creationId xmlns:p14="http://schemas.microsoft.com/office/powerpoint/2010/main" val="24161372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Title 27"/>
          <p:cNvSpPr>
            <a:spLocks noGrp="1"/>
          </p:cNvSpPr>
          <p:nvPr>
            <p:ph type="title"/>
          </p:nvPr>
        </p:nvSpPr>
        <p:spPr/>
        <p:txBody>
          <a:bodyPr/>
          <a:lstStyle/>
          <a:p>
            <a:r>
              <a:rPr lang="en-US" smtClean="0"/>
              <a:t>Inheritance</a:t>
            </a:r>
            <a:endParaRPr lang="en-US"/>
          </a:p>
        </p:txBody>
      </p:sp>
      <p:sp>
        <p:nvSpPr>
          <p:cNvPr id="49179" name="Content Placeholder 33"/>
          <p:cNvSpPr>
            <a:spLocks noGrp="1"/>
          </p:cNvSpPr>
          <p:nvPr>
            <p:ph sz="quarter" idx="1"/>
          </p:nvPr>
        </p:nvSpPr>
        <p:spPr/>
        <p:txBody>
          <a:bodyPr>
            <a:normAutofit/>
          </a:bodyPr>
          <a:lstStyle/>
          <a:p>
            <a:r>
              <a:rPr lang="en-US" dirty="0" smtClean="0"/>
              <a:t>Specialization: The act of defining one class as a refinement of another.</a:t>
            </a:r>
          </a:p>
          <a:p>
            <a:endParaRPr lang="en-US" dirty="0" smtClean="0"/>
          </a:p>
          <a:p>
            <a:r>
              <a:rPr lang="en-US" dirty="0"/>
              <a:t>Inheritance: Automatic duplication of superclass attribute and behavior definitions in subclass.</a:t>
            </a:r>
          </a:p>
          <a:p>
            <a:pPr lvl="1"/>
            <a:r>
              <a:rPr lang="en-US" dirty="0" smtClean="0"/>
              <a:t>Subclass: A class defined in terms of a specialization of a superclass using inheritance.</a:t>
            </a:r>
          </a:p>
          <a:p>
            <a:pPr lvl="1"/>
            <a:r>
              <a:rPr lang="en-US" dirty="0" smtClean="0"/>
              <a:t>Superclass: A class serving as a base for inheritance in a class hierarchy</a:t>
            </a:r>
          </a:p>
        </p:txBody>
      </p:sp>
    </p:spTree>
    <p:extLst>
      <p:ext uri="{BB962C8B-B14F-4D97-AF65-F5344CB8AC3E}">
        <p14:creationId xmlns:p14="http://schemas.microsoft.com/office/powerpoint/2010/main" val="34869165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1360" y="1219200"/>
            <a:ext cx="6754331" cy="4191000"/>
            <a:chOff x="1371360" y="1219200"/>
            <a:chExt cx="6754331" cy="3813175"/>
          </a:xfrm>
        </p:grpSpPr>
        <p:sp>
          <p:nvSpPr>
            <p:cNvPr id="5" name="Rectangle 5"/>
            <p:cNvSpPr>
              <a:spLocks noChangeArrowheads="1"/>
            </p:cNvSpPr>
            <p:nvPr/>
          </p:nvSpPr>
          <p:spPr bwMode="auto">
            <a:xfrm>
              <a:off x="3962400" y="1294109"/>
              <a:ext cx="1424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spcBef>
                  <a:spcPct val="50000"/>
                </a:spcBef>
              </a:pPr>
              <a:r>
                <a:rPr lang="en-US" sz="1400" dirty="0">
                  <a:latin typeface="Trebuchet MS" charset="0"/>
                </a:rPr>
                <a:t>Person</a:t>
              </a:r>
            </a:p>
          </p:txBody>
        </p:sp>
        <p:sp>
          <p:nvSpPr>
            <p:cNvPr id="6" name="Rectangle 6"/>
            <p:cNvSpPr>
              <a:spLocks noChangeArrowheads="1"/>
            </p:cNvSpPr>
            <p:nvPr/>
          </p:nvSpPr>
          <p:spPr bwMode="auto">
            <a:xfrm>
              <a:off x="3657360" y="1820992"/>
              <a:ext cx="1951182" cy="53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50000"/>
                </a:spcBef>
              </a:pPr>
              <a:r>
                <a:rPr lang="en-US" sz="1400">
                  <a:latin typeface="Trebuchet MS" charset="0"/>
                </a:rPr>
                <a:t>name</a:t>
              </a:r>
            </a:p>
          </p:txBody>
        </p:sp>
        <p:sp>
          <p:nvSpPr>
            <p:cNvPr id="7" name="Rectangle 7"/>
            <p:cNvSpPr>
              <a:spLocks noChangeArrowheads="1"/>
            </p:cNvSpPr>
            <p:nvPr/>
          </p:nvSpPr>
          <p:spPr bwMode="auto">
            <a:xfrm>
              <a:off x="3957542" y="2214893"/>
              <a:ext cx="1460258" cy="53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sz="1400" dirty="0">
                  <a:latin typeface="Trebuchet MS" charset="0"/>
                </a:rPr>
                <a:t>NIC No</a:t>
              </a:r>
            </a:p>
          </p:txBody>
        </p:sp>
        <p:sp>
          <p:nvSpPr>
            <p:cNvPr id="8" name="Rectangle 8"/>
            <p:cNvSpPr>
              <a:spLocks noChangeArrowheads="1"/>
            </p:cNvSpPr>
            <p:nvPr/>
          </p:nvSpPr>
          <p:spPr bwMode="auto">
            <a:xfrm>
              <a:off x="3657600" y="1219200"/>
              <a:ext cx="2007226" cy="1447800"/>
            </a:xfrm>
            <a:prstGeom prst="rect">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GB" sz="1600">
                <a:latin typeface="Trebuchet MS" charset="0"/>
              </a:endParaRPr>
            </a:p>
          </p:txBody>
        </p:sp>
        <p:sp>
          <p:nvSpPr>
            <p:cNvPr id="9" name="Line 9"/>
            <p:cNvSpPr>
              <a:spLocks noChangeShapeType="1"/>
            </p:cNvSpPr>
            <p:nvPr/>
          </p:nvSpPr>
          <p:spPr bwMode="auto">
            <a:xfrm>
              <a:off x="3657360" y="1875701"/>
              <a:ext cx="2007466" cy="0"/>
            </a:xfrm>
            <a:prstGeom prst="line">
              <a:avLst/>
            </a:prstGeom>
            <a:noFill/>
            <a:ln w="9525">
              <a:solidFill>
                <a:srgbClr val="9900FF"/>
              </a:solidFill>
              <a:round/>
              <a:headEnd/>
              <a:tailEnd/>
            </a:ln>
            <a:effectLst/>
          </p:spPr>
          <p:txBody>
            <a:bodyPr>
              <a:spAutoFit/>
            </a:bodyPr>
            <a:lstStyle/>
            <a:p>
              <a:pPr>
                <a:defRPr/>
              </a:pPr>
              <a:endParaRPr lang="en-US" sz="1600">
                <a:latin typeface="+mj-lt"/>
                <a:ea typeface="+mn-ea"/>
              </a:endParaRPr>
            </a:p>
          </p:txBody>
        </p:sp>
        <p:sp>
          <p:nvSpPr>
            <p:cNvPr id="11" name="Rectangle 11"/>
            <p:cNvSpPr>
              <a:spLocks noChangeArrowheads="1"/>
            </p:cNvSpPr>
            <p:nvPr/>
          </p:nvSpPr>
          <p:spPr bwMode="auto">
            <a:xfrm>
              <a:off x="1556088" y="3527894"/>
              <a:ext cx="1644746" cy="53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sz="1400">
                  <a:latin typeface="Trebuchet MS" charset="0"/>
                </a:rPr>
                <a:t>Student</a:t>
              </a:r>
            </a:p>
          </p:txBody>
        </p:sp>
        <p:sp>
          <p:nvSpPr>
            <p:cNvPr id="12" name="Rectangle 12"/>
            <p:cNvSpPr>
              <a:spLocks noChangeArrowheads="1"/>
            </p:cNvSpPr>
            <p:nvPr/>
          </p:nvSpPr>
          <p:spPr bwMode="auto">
            <a:xfrm>
              <a:off x="1371600" y="4053095"/>
              <a:ext cx="1951182" cy="53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50000"/>
                </a:spcBef>
              </a:pPr>
              <a:r>
                <a:rPr lang="en-US" sz="1400">
                  <a:latin typeface="Trebuchet MS" charset="0"/>
                </a:rPr>
                <a:t>std-id</a:t>
              </a:r>
            </a:p>
          </p:txBody>
        </p:sp>
        <p:sp>
          <p:nvSpPr>
            <p:cNvPr id="13" name="Rectangle 13"/>
            <p:cNvSpPr>
              <a:spLocks noChangeArrowheads="1"/>
            </p:cNvSpPr>
            <p:nvPr/>
          </p:nvSpPr>
          <p:spPr bwMode="auto">
            <a:xfrm>
              <a:off x="1703051" y="4501704"/>
              <a:ext cx="1163205" cy="53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sz="1400">
                  <a:latin typeface="Trebuchet MS" charset="0"/>
                </a:rPr>
                <a:t>level</a:t>
              </a:r>
            </a:p>
          </p:txBody>
        </p:sp>
        <p:sp>
          <p:nvSpPr>
            <p:cNvPr id="17" name="Rectangle 17"/>
            <p:cNvSpPr>
              <a:spLocks noChangeArrowheads="1"/>
            </p:cNvSpPr>
            <p:nvPr/>
          </p:nvSpPr>
          <p:spPr bwMode="auto">
            <a:xfrm>
              <a:off x="6133860" y="3527894"/>
              <a:ext cx="1969943" cy="53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sz="1400">
                  <a:latin typeface="Trebuchet MS" charset="0"/>
                </a:rPr>
                <a:t>Employee</a:t>
              </a:r>
            </a:p>
          </p:txBody>
        </p:sp>
        <p:sp>
          <p:nvSpPr>
            <p:cNvPr id="18" name="Rectangle 18"/>
            <p:cNvSpPr>
              <a:spLocks noChangeArrowheads="1"/>
            </p:cNvSpPr>
            <p:nvPr/>
          </p:nvSpPr>
          <p:spPr bwMode="auto">
            <a:xfrm>
              <a:off x="6174509" y="4053095"/>
              <a:ext cx="1951182" cy="53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50000"/>
                </a:spcBef>
              </a:pPr>
              <a:r>
                <a:rPr lang="en-US" sz="1400">
                  <a:latin typeface="Trebuchet MS" charset="0"/>
                </a:rPr>
                <a:t>emp-id</a:t>
              </a:r>
            </a:p>
          </p:txBody>
        </p:sp>
        <p:sp>
          <p:nvSpPr>
            <p:cNvPr id="19" name="Rectangle 19"/>
            <p:cNvSpPr>
              <a:spLocks noChangeArrowheads="1"/>
            </p:cNvSpPr>
            <p:nvPr/>
          </p:nvSpPr>
          <p:spPr bwMode="auto">
            <a:xfrm>
              <a:off x="6553199" y="4446995"/>
              <a:ext cx="956830" cy="53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sz="1400" i="1" dirty="0">
                  <a:latin typeface="Trebuchet MS" charset="0"/>
                </a:rPr>
                <a:t>age</a:t>
              </a:r>
            </a:p>
          </p:txBody>
        </p:sp>
        <p:sp>
          <p:nvSpPr>
            <p:cNvPr id="23" name="Line 23"/>
            <p:cNvSpPr>
              <a:spLocks noChangeShapeType="1"/>
            </p:cNvSpPr>
            <p:nvPr/>
          </p:nvSpPr>
          <p:spPr bwMode="auto">
            <a:xfrm>
              <a:off x="2306542" y="3265294"/>
              <a:ext cx="4802909" cy="0"/>
            </a:xfrm>
            <a:prstGeom prst="line">
              <a:avLst/>
            </a:prstGeom>
            <a:noFill/>
            <a:ln w="9525">
              <a:solidFill>
                <a:srgbClr val="9900FF"/>
              </a:solidFill>
              <a:round/>
              <a:headEnd/>
              <a:tailEnd/>
            </a:ln>
            <a:effectLst/>
          </p:spPr>
          <p:txBody>
            <a:bodyPr>
              <a:spAutoFit/>
            </a:bodyPr>
            <a:lstStyle/>
            <a:p>
              <a:pPr>
                <a:defRPr/>
              </a:pPr>
              <a:endParaRPr lang="en-US" sz="1600">
                <a:latin typeface="+mj-lt"/>
                <a:ea typeface="+mn-ea"/>
              </a:endParaRPr>
            </a:p>
          </p:txBody>
        </p:sp>
        <p:sp>
          <p:nvSpPr>
            <p:cNvPr id="24" name="Line 24"/>
            <p:cNvSpPr>
              <a:spLocks noChangeShapeType="1"/>
            </p:cNvSpPr>
            <p:nvPr/>
          </p:nvSpPr>
          <p:spPr bwMode="auto">
            <a:xfrm>
              <a:off x="2306542" y="3265294"/>
              <a:ext cx="0" cy="131300"/>
            </a:xfrm>
            <a:prstGeom prst="line">
              <a:avLst/>
            </a:prstGeom>
            <a:noFill/>
            <a:ln w="9525">
              <a:solidFill>
                <a:srgbClr val="9900FF"/>
              </a:solidFill>
              <a:round/>
              <a:headEnd/>
              <a:tailEnd/>
            </a:ln>
            <a:effectLst/>
          </p:spPr>
          <p:txBody>
            <a:bodyPr>
              <a:spAutoFit/>
            </a:bodyPr>
            <a:lstStyle/>
            <a:p>
              <a:pPr>
                <a:defRPr/>
              </a:pPr>
              <a:endParaRPr lang="en-US" sz="1600">
                <a:latin typeface="+mj-lt"/>
                <a:ea typeface="+mn-ea"/>
              </a:endParaRPr>
            </a:p>
          </p:txBody>
        </p:sp>
        <p:sp>
          <p:nvSpPr>
            <p:cNvPr id="25" name="Line 25"/>
            <p:cNvSpPr>
              <a:spLocks noChangeShapeType="1"/>
            </p:cNvSpPr>
            <p:nvPr/>
          </p:nvSpPr>
          <p:spPr bwMode="auto">
            <a:xfrm>
              <a:off x="7109451" y="3265294"/>
              <a:ext cx="0" cy="131300"/>
            </a:xfrm>
            <a:prstGeom prst="line">
              <a:avLst/>
            </a:prstGeom>
            <a:noFill/>
            <a:ln w="9525">
              <a:solidFill>
                <a:srgbClr val="9900FF"/>
              </a:solidFill>
              <a:round/>
              <a:headEnd/>
              <a:tailEnd/>
            </a:ln>
            <a:effectLst/>
          </p:spPr>
          <p:txBody>
            <a:bodyPr>
              <a:spAutoFit/>
            </a:bodyPr>
            <a:lstStyle/>
            <a:p>
              <a:pPr>
                <a:defRPr/>
              </a:pPr>
              <a:endParaRPr lang="en-US" sz="1600">
                <a:latin typeface="+mj-lt"/>
                <a:ea typeface="+mn-ea"/>
              </a:endParaRPr>
            </a:p>
          </p:txBody>
        </p:sp>
        <p:sp>
          <p:nvSpPr>
            <p:cNvPr id="26" name="Line 26"/>
            <p:cNvSpPr>
              <a:spLocks noChangeShapeType="1"/>
            </p:cNvSpPr>
            <p:nvPr/>
          </p:nvSpPr>
          <p:spPr bwMode="auto">
            <a:xfrm>
              <a:off x="4504748" y="3133994"/>
              <a:ext cx="0" cy="131300"/>
            </a:xfrm>
            <a:prstGeom prst="line">
              <a:avLst/>
            </a:prstGeom>
            <a:noFill/>
            <a:ln w="9525">
              <a:solidFill>
                <a:srgbClr val="9900FF"/>
              </a:solidFill>
              <a:round/>
              <a:headEnd/>
              <a:tailEnd/>
            </a:ln>
            <a:effectLst/>
          </p:spPr>
          <p:txBody>
            <a:bodyPr>
              <a:spAutoFit/>
            </a:bodyPr>
            <a:lstStyle/>
            <a:p>
              <a:pPr>
                <a:defRPr/>
              </a:pPr>
              <a:endParaRPr lang="en-US" sz="1600">
                <a:latin typeface="+mj-lt"/>
                <a:ea typeface="+mn-ea"/>
              </a:endParaRPr>
            </a:p>
          </p:txBody>
        </p:sp>
        <p:sp>
          <p:nvSpPr>
            <p:cNvPr id="27" name="AutoShape 27"/>
            <p:cNvSpPr>
              <a:spLocks noChangeArrowheads="1"/>
            </p:cNvSpPr>
            <p:nvPr/>
          </p:nvSpPr>
          <p:spPr bwMode="auto">
            <a:xfrm>
              <a:off x="4257724" y="2871393"/>
              <a:ext cx="450273" cy="262600"/>
            </a:xfrm>
            <a:prstGeom prst="triangle">
              <a:avLst>
                <a:gd name="adj" fmla="val 50000"/>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GB" sz="1600">
                <a:latin typeface="Trebuchet MS" charset="0"/>
              </a:endParaRPr>
            </a:p>
          </p:txBody>
        </p:sp>
        <p:sp>
          <p:nvSpPr>
            <p:cNvPr id="30" name="Rectangle 8"/>
            <p:cNvSpPr>
              <a:spLocks noChangeArrowheads="1"/>
            </p:cNvSpPr>
            <p:nvPr/>
          </p:nvSpPr>
          <p:spPr bwMode="auto">
            <a:xfrm>
              <a:off x="1371600" y="3505200"/>
              <a:ext cx="2007226" cy="1447800"/>
            </a:xfrm>
            <a:prstGeom prst="rect">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GB" sz="1600">
                <a:latin typeface="Trebuchet MS" charset="0"/>
              </a:endParaRPr>
            </a:p>
          </p:txBody>
        </p:sp>
        <p:sp>
          <p:nvSpPr>
            <p:cNvPr id="31" name="Line 9"/>
            <p:cNvSpPr>
              <a:spLocks noChangeShapeType="1"/>
            </p:cNvSpPr>
            <p:nvPr/>
          </p:nvSpPr>
          <p:spPr bwMode="auto">
            <a:xfrm>
              <a:off x="1371360" y="4161701"/>
              <a:ext cx="2007466" cy="0"/>
            </a:xfrm>
            <a:prstGeom prst="line">
              <a:avLst/>
            </a:prstGeom>
            <a:noFill/>
            <a:ln w="9525">
              <a:solidFill>
                <a:srgbClr val="9900FF"/>
              </a:solidFill>
              <a:round/>
              <a:headEnd/>
              <a:tailEnd/>
            </a:ln>
            <a:effectLst/>
          </p:spPr>
          <p:txBody>
            <a:bodyPr>
              <a:spAutoFit/>
            </a:bodyPr>
            <a:lstStyle/>
            <a:p>
              <a:pPr>
                <a:defRPr/>
              </a:pPr>
              <a:endParaRPr lang="en-US" sz="1600">
                <a:latin typeface="+mj-lt"/>
                <a:ea typeface="+mn-ea"/>
              </a:endParaRPr>
            </a:p>
          </p:txBody>
        </p:sp>
        <p:sp>
          <p:nvSpPr>
            <p:cNvPr id="32" name="Rectangle 8"/>
            <p:cNvSpPr>
              <a:spLocks noChangeArrowheads="1"/>
            </p:cNvSpPr>
            <p:nvPr/>
          </p:nvSpPr>
          <p:spPr bwMode="auto">
            <a:xfrm>
              <a:off x="6096000" y="3505200"/>
              <a:ext cx="2007226" cy="1447800"/>
            </a:xfrm>
            <a:prstGeom prst="rect">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GB" sz="1600">
                <a:latin typeface="Trebuchet MS" charset="0"/>
              </a:endParaRPr>
            </a:p>
          </p:txBody>
        </p:sp>
        <p:sp>
          <p:nvSpPr>
            <p:cNvPr id="33" name="Line 9"/>
            <p:cNvSpPr>
              <a:spLocks noChangeShapeType="1"/>
            </p:cNvSpPr>
            <p:nvPr/>
          </p:nvSpPr>
          <p:spPr bwMode="auto">
            <a:xfrm>
              <a:off x="6096000" y="4114800"/>
              <a:ext cx="2007466" cy="0"/>
            </a:xfrm>
            <a:prstGeom prst="line">
              <a:avLst/>
            </a:prstGeom>
            <a:noFill/>
            <a:ln w="9525">
              <a:solidFill>
                <a:srgbClr val="9900FF"/>
              </a:solidFill>
              <a:round/>
              <a:headEnd/>
              <a:tailEnd/>
            </a:ln>
            <a:effectLst/>
          </p:spPr>
          <p:txBody>
            <a:bodyPr>
              <a:spAutoFit/>
            </a:bodyPr>
            <a:lstStyle/>
            <a:p>
              <a:pPr>
                <a:defRPr/>
              </a:pPr>
              <a:endParaRPr lang="en-US" sz="1600">
                <a:latin typeface="+mj-lt"/>
                <a:ea typeface="+mn-ea"/>
              </a:endParaRPr>
            </a:p>
          </p:txBody>
        </p:sp>
      </p:grpSp>
    </p:spTree>
    <p:extLst>
      <p:ext uri="{BB962C8B-B14F-4D97-AF65-F5344CB8AC3E}">
        <p14:creationId xmlns:p14="http://schemas.microsoft.com/office/powerpoint/2010/main" val="3377351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t>Why Inheritance?</a:t>
            </a:r>
            <a:endParaRPr lang="en-US"/>
          </a:p>
        </p:txBody>
      </p:sp>
      <p:sp>
        <p:nvSpPr>
          <p:cNvPr id="94211" name="Rectangle 3"/>
          <p:cNvSpPr>
            <a:spLocks noGrp="1" noChangeArrowheads="1"/>
          </p:cNvSpPr>
          <p:nvPr>
            <p:ph idx="1"/>
          </p:nvPr>
        </p:nvSpPr>
        <p:spPr/>
        <p:txBody>
          <a:bodyPr/>
          <a:lstStyle/>
          <a:p>
            <a:r>
              <a:rPr lang="en-US" smtClean="0"/>
              <a:t>Show similarities</a:t>
            </a:r>
          </a:p>
          <a:p>
            <a:r>
              <a:rPr lang="en-US" smtClean="0"/>
              <a:t>Reuse common descriptions</a:t>
            </a:r>
          </a:p>
          <a:p>
            <a:r>
              <a:rPr lang="ja-JP" altLang="en-US" smtClean="0"/>
              <a:t>‘</a:t>
            </a:r>
            <a:r>
              <a:rPr lang="en-US" smtClean="0"/>
              <a:t>Software Reuse</a:t>
            </a:r>
            <a:r>
              <a:rPr lang="ja-JP" altLang="en-US" smtClean="0"/>
              <a:t>’</a:t>
            </a:r>
            <a:endParaRPr lang="en-US" smtClean="0"/>
          </a:p>
          <a:p>
            <a:r>
              <a:rPr lang="en-US" smtClean="0"/>
              <a:t>Easy modification of model by performing modification in one place </a:t>
            </a:r>
          </a:p>
          <a:p>
            <a:r>
              <a:rPr lang="en-US" smtClean="0"/>
              <a:t>Avoid redundancy, leading to smaller and more efficient model, easier to understand</a:t>
            </a:r>
          </a:p>
          <a:p>
            <a:endParaRPr lang="en-US"/>
          </a:p>
        </p:txBody>
      </p:sp>
    </p:spTree>
    <p:extLst>
      <p:ext uri="{BB962C8B-B14F-4D97-AF65-F5344CB8AC3E}">
        <p14:creationId xmlns:p14="http://schemas.microsoft.com/office/powerpoint/2010/main" val="5787768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1"/>
          <p:cNvSpPr>
            <a:spLocks noGrp="1" noChangeArrowheads="1"/>
          </p:cNvSpPr>
          <p:nvPr>
            <p:ph type="title"/>
          </p:nvPr>
        </p:nvSpPr>
        <p:spPr/>
        <p:txBody>
          <a:bodyPr/>
          <a:lstStyle/>
          <a:p>
            <a:r>
              <a:rPr lang="en-US" dirty="0" smtClean="0"/>
              <a:t>Polymorphism</a:t>
            </a:r>
            <a:endParaRPr lang="en-US" dirty="0"/>
          </a:p>
        </p:txBody>
      </p:sp>
      <p:sp>
        <p:nvSpPr>
          <p:cNvPr id="96258" name="Rectangle 42"/>
          <p:cNvSpPr>
            <a:spLocks noGrp="1" noChangeArrowheads="1"/>
          </p:cNvSpPr>
          <p:nvPr>
            <p:ph sz="quarter" idx="1"/>
          </p:nvPr>
        </p:nvSpPr>
        <p:spPr/>
        <p:txBody>
          <a:bodyPr/>
          <a:lstStyle/>
          <a:p>
            <a:r>
              <a:rPr lang="en-US" smtClean="0"/>
              <a:t>The ability to hide many different implementations behind a single interface</a:t>
            </a:r>
          </a:p>
          <a:p>
            <a:endParaRPr lang="en-US"/>
          </a:p>
        </p:txBody>
      </p:sp>
      <p:grpSp>
        <p:nvGrpSpPr>
          <p:cNvPr id="96259" name="Group 4"/>
          <p:cNvGrpSpPr>
            <a:grpSpLocks/>
          </p:cNvGrpSpPr>
          <p:nvPr/>
        </p:nvGrpSpPr>
        <p:grpSpPr bwMode="auto">
          <a:xfrm>
            <a:off x="1371600" y="2895600"/>
            <a:ext cx="6143625" cy="3500437"/>
            <a:chOff x="768" y="1152"/>
            <a:chExt cx="4560" cy="2832"/>
          </a:xfrm>
        </p:grpSpPr>
        <p:grpSp>
          <p:nvGrpSpPr>
            <p:cNvPr id="96262" name="Group 5"/>
            <p:cNvGrpSpPr>
              <a:grpSpLocks/>
            </p:cNvGrpSpPr>
            <p:nvPr/>
          </p:nvGrpSpPr>
          <p:grpSpPr bwMode="auto">
            <a:xfrm rot="-5400000">
              <a:off x="2544" y="3264"/>
              <a:ext cx="1008" cy="432"/>
              <a:chOff x="962" y="2832"/>
              <a:chExt cx="1744" cy="528"/>
            </a:xfrm>
          </p:grpSpPr>
          <p:sp>
            <p:nvSpPr>
              <p:cNvPr id="96283" name="AutoShape 6"/>
              <p:cNvSpPr>
                <a:spLocks/>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p:spPr>
            <p:txBody>
              <a:bodyPr wrap="none" anchor="ctr"/>
              <a:lstStyle/>
              <a:p>
                <a:endParaRPr lang="en-GB"/>
              </a:p>
            </p:txBody>
          </p:sp>
          <p:sp>
            <p:nvSpPr>
              <p:cNvPr id="96284" name="AutoShape 7"/>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GB" sz="1800"/>
              </a:p>
            </p:txBody>
          </p:sp>
          <p:sp>
            <p:nvSpPr>
              <p:cNvPr id="96285" name="Rectangle 8"/>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sp>
            <p:nvSpPr>
              <p:cNvPr id="96286" name="Rectangle 9"/>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sp>
            <p:nvSpPr>
              <p:cNvPr id="96287" name="Rectangle 10"/>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sp>
            <p:nvSpPr>
              <p:cNvPr id="96288" name="Rectangle 11"/>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sp>
            <p:nvSpPr>
              <p:cNvPr id="96289" name="Rectangle 12"/>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sp>
            <p:nvSpPr>
              <p:cNvPr id="96290" name="Rectangle 13"/>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sp>
            <p:nvSpPr>
              <p:cNvPr id="96291" name="Rectangle 14"/>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sp>
            <p:nvSpPr>
              <p:cNvPr id="96292" name="Rectangle 15"/>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sp>
            <p:nvSpPr>
              <p:cNvPr id="96293" name="Rectangle 16"/>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sp>
            <p:nvSpPr>
              <p:cNvPr id="96294" name="Rectangle 17"/>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sp>
            <p:nvSpPr>
              <p:cNvPr id="96295" name="Rectangle 18"/>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sp>
            <p:nvSpPr>
              <p:cNvPr id="96296" name="Rectangle 19"/>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GB"/>
              </a:p>
            </p:txBody>
          </p:sp>
        </p:grpSp>
        <p:grpSp>
          <p:nvGrpSpPr>
            <p:cNvPr id="96263" name="Group 20"/>
            <p:cNvGrpSpPr>
              <a:grpSpLocks/>
            </p:cNvGrpSpPr>
            <p:nvPr/>
          </p:nvGrpSpPr>
          <p:grpSpPr bwMode="auto">
            <a:xfrm>
              <a:off x="768" y="1296"/>
              <a:ext cx="1392" cy="1008"/>
              <a:chOff x="3600" y="816"/>
              <a:chExt cx="1920" cy="1392"/>
            </a:xfrm>
          </p:grpSpPr>
          <p:sp>
            <p:nvSpPr>
              <p:cNvPr id="96280" name="Rectangle 21"/>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6281" name="AutoShape 22"/>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6282" name="Rectangle 23"/>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p:spPr>
            <p:txBody>
              <a:bodyPr wrap="none" anchor="ctr"/>
              <a:lstStyle/>
              <a:p>
                <a:endParaRPr lang="en-GB"/>
              </a:p>
            </p:txBody>
          </p:sp>
        </p:grpSp>
        <p:grpSp>
          <p:nvGrpSpPr>
            <p:cNvPr id="96264" name="Group 24"/>
            <p:cNvGrpSpPr>
              <a:grpSpLocks/>
            </p:cNvGrpSpPr>
            <p:nvPr/>
          </p:nvGrpSpPr>
          <p:grpSpPr bwMode="auto">
            <a:xfrm>
              <a:off x="2352" y="1152"/>
              <a:ext cx="1392" cy="1008"/>
              <a:chOff x="3600" y="816"/>
              <a:chExt cx="1920" cy="1392"/>
            </a:xfrm>
          </p:grpSpPr>
          <p:sp>
            <p:nvSpPr>
              <p:cNvPr id="96277" name="Rectangle 25"/>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6278" name="AutoShape 26"/>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6279" name="Rectangle 27"/>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p:spPr>
            <p:txBody>
              <a:bodyPr wrap="none" anchor="ctr"/>
              <a:lstStyle/>
              <a:p>
                <a:endParaRPr lang="en-GB"/>
              </a:p>
            </p:txBody>
          </p:sp>
        </p:grpSp>
        <p:grpSp>
          <p:nvGrpSpPr>
            <p:cNvPr id="96265" name="Group 28"/>
            <p:cNvGrpSpPr>
              <a:grpSpLocks/>
            </p:cNvGrpSpPr>
            <p:nvPr/>
          </p:nvGrpSpPr>
          <p:grpSpPr bwMode="auto">
            <a:xfrm>
              <a:off x="3936" y="1296"/>
              <a:ext cx="1392" cy="1008"/>
              <a:chOff x="3600" y="816"/>
              <a:chExt cx="1920" cy="1392"/>
            </a:xfrm>
          </p:grpSpPr>
          <p:sp>
            <p:nvSpPr>
              <p:cNvPr id="96274" name="Rectangle 29"/>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6275" name="AutoShape 30"/>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6276" name="Rectangle 31"/>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p:spPr>
            <p:txBody>
              <a:bodyPr wrap="none" anchor="ctr"/>
              <a:lstStyle/>
              <a:p>
                <a:endParaRPr lang="en-GB"/>
              </a:p>
            </p:txBody>
          </p:sp>
        </p:grpSp>
        <p:sp>
          <p:nvSpPr>
            <p:cNvPr id="96266" name="Text Box 32"/>
            <p:cNvSpPr txBox="1">
              <a:spLocks noChangeArrowheads="1"/>
            </p:cNvSpPr>
            <p:nvPr/>
          </p:nvSpPr>
          <p:spPr bwMode="auto">
            <a:xfrm>
              <a:off x="950" y="2375"/>
              <a:ext cx="11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r>
                <a:rPr lang="en-US" sz="1800"/>
                <a:t>Manufacturer A</a:t>
              </a:r>
            </a:p>
          </p:txBody>
        </p:sp>
        <p:sp>
          <p:nvSpPr>
            <p:cNvPr id="96267" name="Text Box 33"/>
            <p:cNvSpPr txBox="1">
              <a:spLocks noChangeArrowheads="1"/>
            </p:cNvSpPr>
            <p:nvPr/>
          </p:nvSpPr>
          <p:spPr bwMode="auto">
            <a:xfrm>
              <a:off x="2544" y="2256"/>
              <a:ext cx="11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r>
                <a:rPr lang="en-US" sz="1800"/>
                <a:t>Manufacturer B</a:t>
              </a:r>
            </a:p>
          </p:txBody>
        </p:sp>
        <p:sp>
          <p:nvSpPr>
            <p:cNvPr id="96268" name="Text Box 34"/>
            <p:cNvSpPr txBox="1">
              <a:spLocks noChangeArrowheads="1"/>
            </p:cNvSpPr>
            <p:nvPr/>
          </p:nvSpPr>
          <p:spPr bwMode="auto">
            <a:xfrm>
              <a:off x="4128" y="2352"/>
              <a:ext cx="11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r>
                <a:rPr lang="en-US" sz="1800"/>
                <a:t>Manufacturer C</a:t>
              </a:r>
            </a:p>
          </p:txBody>
        </p:sp>
        <p:sp>
          <p:nvSpPr>
            <p:cNvPr id="96269" name="Line 35"/>
            <p:cNvSpPr>
              <a:spLocks noChangeShapeType="1"/>
            </p:cNvSpPr>
            <p:nvPr/>
          </p:nvSpPr>
          <p:spPr bwMode="auto">
            <a:xfrm flipH="1" flipV="1">
              <a:off x="2256" y="2544"/>
              <a:ext cx="576" cy="384"/>
            </a:xfrm>
            <a:prstGeom prst="line">
              <a:avLst/>
            </a:prstGeom>
            <a:noFill/>
            <a:ln w="57150">
              <a:solidFill>
                <a:schemeClr val="hlink"/>
              </a:solidFill>
              <a:prstDash val="sysDot"/>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6270" name="Line 36"/>
            <p:cNvSpPr>
              <a:spLocks noChangeShapeType="1"/>
            </p:cNvSpPr>
            <p:nvPr/>
          </p:nvSpPr>
          <p:spPr bwMode="auto">
            <a:xfrm flipV="1">
              <a:off x="2976" y="2544"/>
              <a:ext cx="0" cy="336"/>
            </a:xfrm>
            <a:prstGeom prst="line">
              <a:avLst/>
            </a:prstGeom>
            <a:noFill/>
            <a:ln w="57150">
              <a:solidFill>
                <a:schemeClr val="hlink"/>
              </a:solidFill>
              <a:prstDash val="sysDot"/>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6271" name="Line 37"/>
            <p:cNvSpPr>
              <a:spLocks noChangeShapeType="1"/>
            </p:cNvSpPr>
            <p:nvPr/>
          </p:nvSpPr>
          <p:spPr bwMode="auto">
            <a:xfrm flipV="1">
              <a:off x="3120" y="2544"/>
              <a:ext cx="864" cy="384"/>
            </a:xfrm>
            <a:prstGeom prst="line">
              <a:avLst/>
            </a:prstGeom>
            <a:noFill/>
            <a:ln w="57150">
              <a:solidFill>
                <a:schemeClr val="hlink"/>
              </a:solidFill>
              <a:prstDash val="sysDot"/>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6272" name="Line 38"/>
            <p:cNvSpPr>
              <a:spLocks noChangeShapeType="1"/>
            </p:cNvSpPr>
            <p:nvPr/>
          </p:nvSpPr>
          <p:spPr bwMode="auto">
            <a:xfrm flipH="1" flipV="1">
              <a:off x="2544" y="2544"/>
              <a:ext cx="336" cy="336"/>
            </a:xfrm>
            <a:prstGeom prst="line">
              <a:avLst/>
            </a:prstGeom>
            <a:noFill/>
            <a:ln w="57150">
              <a:solidFill>
                <a:schemeClr val="hlink"/>
              </a:solidFill>
              <a:prstDash val="sysDot"/>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6273" name="Line 39"/>
            <p:cNvSpPr>
              <a:spLocks noChangeShapeType="1"/>
            </p:cNvSpPr>
            <p:nvPr/>
          </p:nvSpPr>
          <p:spPr bwMode="auto">
            <a:xfrm flipV="1">
              <a:off x="3072" y="2544"/>
              <a:ext cx="384" cy="336"/>
            </a:xfrm>
            <a:prstGeom prst="line">
              <a:avLst/>
            </a:prstGeom>
            <a:noFill/>
            <a:ln w="57150">
              <a:solidFill>
                <a:schemeClr val="hlink"/>
              </a:solidFill>
              <a:prstDash val="sysDot"/>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7549163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
          </p:nvPr>
        </p:nvSpPr>
        <p:spPr/>
        <p:txBody>
          <a:bodyPr/>
          <a:lstStyle/>
          <a:p>
            <a:pPr>
              <a:spcBef>
                <a:spcPct val="50000"/>
              </a:spcBef>
            </a:pPr>
            <a:r>
              <a:rPr lang="en-US" dirty="0" smtClean="0"/>
              <a:t>Polymorphism</a:t>
            </a:r>
            <a:r>
              <a:rPr lang="en-US" dirty="0"/>
              <a:t>: </a:t>
            </a:r>
            <a:endParaRPr lang="en-US" dirty="0" smtClean="0"/>
          </a:p>
          <a:p>
            <a:pPr lvl="1">
              <a:spcBef>
                <a:spcPct val="50000"/>
              </a:spcBef>
            </a:pPr>
            <a:r>
              <a:rPr lang="en-US" dirty="0" smtClean="0"/>
              <a:t>Play command</a:t>
            </a:r>
          </a:p>
          <a:p>
            <a:pPr lvl="2">
              <a:spcBef>
                <a:spcPct val="50000"/>
              </a:spcBef>
            </a:pPr>
            <a:r>
              <a:rPr lang="en-US" dirty="0" smtClean="0"/>
              <a:t>There </a:t>
            </a:r>
            <a:r>
              <a:rPr lang="en-US" dirty="0"/>
              <a:t>is a toddler sitting in front of some blocks and a teenager siting in front of a piano.  </a:t>
            </a:r>
            <a:endParaRPr lang="en-US" dirty="0" smtClean="0"/>
          </a:p>
          <a:p>
            <a:pPr lvl="2">
              <a:spcBef>
                <a:spcPct val="50000"/>
              </a:spcBef>
            </a:pPr>
            <a:r>
              <a:rPr lang="en-US" dirty="0" smtClean="0"/>
              <a:t>An </a:t>
            </a:r>
            <a:r>
              <a:rPr lang="en-US" dirty="0"/>
              <a:t>adult walks into the room and says </a:t>
            </a:r>
            <a:r>
              <a:rPr lang="ja-JP" altLang="en-US" dirty="0"/>
              <a:t>“</a:t>
            </a:r>
            <a:r>
              <a:rPr lang="en-US" dirty="0"/>
              <a:t>play</a:t>
            </a:r>
            <a:r>
              <a:rPr lang="ja-JP" altLang="en-US" dirty="0"/>
              <a:t>”</a:t>
            </a:r>
            <a:r>
              <a:rPr lang="en-US" dirty="0"/>
              <a:t>.  </a:t>
            </a:r>
            <a:endParaRPr lang="en-US" dirty="0" smtClean="0"/>
          </a:p>
          <a:p>
            <a:pPr lvl="2">
              <a:spcBef>
                <a:spcPct val="50000"/>
              </a:spcBef>
            </a:pPr>
            <a:r>
              <a:rPr lang="en-US" dirty="0" smtClean="0"/>
              <a:t>The </a:t>
            </a:r>
            <a:r>
              <a:rPr lang="en-US" dirty="0"/>
              <a:t>toddler plays with the blocks and the teenage plays the piano.</a:t>
            </a:r>
          </a:p>
          <a:p>
            <a:pPr lvl="1">
              <a:spcBef>
                <a:spcPct val="50000"/>
              </a:spcBef>
            </a:pPr>
            <a:r>
              <a:rPr lang="en-US" dirty="0" smtClean="0">
                <a:solidFill>
                  <a:srgbClr val="000000"/>
                </a:solidFill>
              </a:rPr>
              <a:t>Car </a:t>
            </a:r>
            <a:r>
              <a:rPr lang="en-US" dirty="0">
                <a:solidFill>
                  <a:srgbClr val="000000"/>
                </a:solidFill>
              </a:rPr>
              <a:t>accelerator on different cars.</a:t>
            </a:r>
          </a:p>
          <a:p>
            <a:endParaRPr lang="en-GB" dirty="0"/>
          </a:p>
        </p:txBody>
      </p:sp>
    </p:spTree>
    <p:extLst>
      <p:ext uri="{BB962C8B-B14F-4D97-AF65-F5344CB8AC3E}">
        <p14:creationId xmlns:p14="http://schemas.microsoft.com/office/powerpoint/2010/main" val="1040304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8" name="Group 84"/>
          <p:cNvGrpSpPr>
            <a:grpSpLocks/>
          </p:cNvGrpSpPr>
          <p:nvPr/>
        </p:nvGrpSpPr>
        <p:grpSpPr bwMode="auto">
          <a:xfrm>
            <a:off x="685800" y="914400"/>
            <a:ext cx="7010400" cy="4495800"/>
            <a:chOff x="1752600" y="2514600"/>
            <a:chExt cx="4908550" cy="3674249"/>
          </a:xfrm>
        </p:grpSpPr>
        <p:sp>
          <p:nvSpPr>
            <p:cNvPr id="98310" name="Text Box 4"/>
            <p:cNvSpPr txBox="1">
              <a:spLocks noChangeArrowheads="1"/>
            </p:cNvSpPr>
            <p:nvPr/>
          </p:nvSpPr>
          <p:spPr bwMode="auto">
            <a:xfrm>
              <a:off x="3276600" y="4540250"/>
              <a:ext cx="9254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200" i="1">
                  <a:solidFill>
                    <a:srgbClr val="3333CC"/>
                  </a:solidFill>
                  <a:latin typeface="Times New Roman" charset="0"/>
                </a:rPr>
                <a:t>payTuition</a:t>
              </a:r>
            </a:p>
          </p:txBody>
        </p:sp>
        <p:sp>
          <p:nvSpPr>
            <p:cNvPr id="98311" name="Rectangle 5"/>
            <p:cNvSpPr>
              <a:spLocks noChangeArrowheads="1"/>
            </p:cNvSpPr>
            <p:nvPr/>
          </p:nvSpPr>
          <p:spPr bwMode="auto">
            <a:xfrm>
              <a:off x="4617905" y="2587312"/>
              <a:ext cx="438414" cy="25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sz="1400" dirty="0"/>
                <a:t>Person</a:t>
              </a:r>
            </a:p>
          </p:txBody>
        </p:sp>
        <p:sp>
          <p:nvSpPr>
            <p:cNvPr id="98312" name="Rectangle 6"/>
            <p:cNvSpPr>
              <a:spLocks noChangeArrowheads="1"/>
            </p:cNvSpPr>
            <p:nvPr/>
          </p:nvSpPr>
          <p:spPr bwMode="auto">
            <a:xfrm>
              <a:off x="4364038" y="2892177"/>
              <a:ext cx="990600" cy="25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50000"/>
                </a:spcBef>
              </a:pPr>
              <a:r>
                <a:rPr lang="en-US" sz="1400" dirty="0"/>
                <a:t>Name</a:t>
              </a:r>
            </a:p>
          </p:txBody>
        </p:sp>
        <p:sp>
          <p:nvSpPr>
            <p:cNvPr id="98313" name="Rectangle 7"/>
            <p:cNvSpPr>
              <a:spLocks noChangeArrowheads="1"/>
            </p:cNvSpPr>
            <p:nvPr/>
          </p:nvSpPr>
          <p:spPr bwMode="auto">
            <a:xfrm>
              <a:off x="4596961" y="3120825"/>
              <a:ext cx="323141" cy="25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sz="1400" dirty="0" err="1"/>
                <a:t>NIC</a:t>
              </a:r>
              <a:endParaRPr lang="en-US" sz="1400" dirty="0"/>
            </a:p>
          </p:txBody>
        </p:sp>
        <p:sp>
          <p:nvSpPr>
            <p:cNvPr id="98314" name="Rectangle 8"/>
            <p:cNvSpPr>
              <a:spLocks noChangeArrowheads="1"/>
            </p:cNvSpPr>
            <p:nvPr/>
          </p:nvSpPr>
          <p:spPr bwMode="auto">
            <a:xfrm>
              <a:off x="4364038" y="2514600"/>
              <a:ext cx="1019175" cy="990600"/>
            </a:xfrm>
            <a:prstGeom prst="rect">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sp>
          <p:nvSpPr>
            <p:cNvPr id="98315" name="Line 9"/>
            <p:cNvSpPr>
              <a:spLocks noChangeShapeType="1"/>
            </p:cNvSpPr>
            <p:nvPr/>
          </p:nvSpPr>
          <p:spPr bwMode="auto">
            <a:xfrm>
              <a:off x="4364038" y="2895600"/>
              <a:ext cx="1019175"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16" name="Line 10"/>
            <p:cNvSpPr>
              <a:spLocks noChangeShapeType="1"/>
            </p:cNvSpPr>
            <p:nvPr/>
          </p:nvSpPr>
          <p:spPr bwMode="auto">
            <a:xfrm>
              <a:off x="4364038" y="3397250"/>
              <a:ext cx="990600"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17" name="Rectangle 11"/>
            <p:cNvSpPr>
              <a:spLocks noChangeArrowheads="1"/>
            </p:cNvSpPr>
            <p:nvPr/>
          </p:nvSpPr>
          <p:spPr bwMode="auto">
            <a:xfrm>
              <a:off x="3259758" y="3882226"/>
              <a:ext cx="893763" cy="25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50000"/>
                </a:spcBef>
              </a:pPr>
              <a:r>
                <a:rPr lang="en-US" sz="1400" dirty="0"/>
                <a:t>Student</a:t>
              </a:r>
            </a:p>
          </p:txBody>
        </p:sp>
        <p:sp>
          <p:nvSpPr>
            <p:cNvPr id="98318" name="Rectangle 12"/>
            <p:cNvSpPr>
              <a:spLocks noChangeArrowheads="1"/>
            </p:cNvSpPr>
            <p:nvPr/>
          </p:nvSpPr>
          <p:spPr bwMode="auto">
            <a:xfrm>
              <a:off x="3162921" y="4217729"/>
              <a:ext cx="990600" cy="28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30000"/>
                </a:lnSpc>
                <a:spcBef>
                  <a:spcPct val="50000"/>
                </a:spcBef>
              </a:pPr>
              <a:r>
                <a:rPr lang="en-US" sz="1400" dirty="0" err="1"/>
                <a:t>std</a:t>
              </a:r>
              <a:r>
                <a:rPr lang="en-US" sz="1400" dirty="0"/>
                <a:t>-id</a:t>
              </a:r>
            </a:p>
            <a:p>
              <a:pPr algn="ctr">
                <a:lnSpc>
                  <a:spcPct val="30000"/>
                </a:lnSpc>
                <a:spcBef>
                  <a:spcPct val="50000"/>
                </a:spcBef>
              </a:pPr>
              <a:r>
                <a:rPr lang="en-US" sz="1400" dirty="0"/>
                <a:t>level</a:t>
              </a:r>
            </a:p>
          </p:txBody>
        </p:sp>
        <p:sp>
          <p:nvSpPr>
            <p:cNvPr id="98319" name="Rectangle 13"/>
            <p:cNvSpPr>
              <a:spLocks noChangeArrowheads="1"/>
            </p:cNvSpPr>
            <p:nvPr/>
          </p:nvSpPr>
          <p:spPr bwMode="auto">
            <a:xfrm>
              <a:off x="3203575" y="3810000"/>
              <a:ext cx="1019175" cy="990600"/>
            </a:xfrm>
            <a:prstGeom prst="rect">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sp>
          <p:nvSpPr>
            <p:cNvPr id="98320" name="Line 14"/>
            <p:cNvSpPr>
              <a:spLocks noChangeShapeType="1"/>
            </p:cNvSpPr>
            <p:nvPr/>
          </p:nvSpPr>
          <p:spPr bwMode="auto">
            <a:xfrm>
              <a:off x="3203575" y="4191000"/>
              <a:ext cx="1019175"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21" name="Line 15"/>
            <p:cNvSpPr>
              <a:spLocks noChangeShapeType="1"/>
            </p:cNvSpPr>
            <p:nvPr/>
          </p:nvSpPr>
          <p:spPr bwMode="auto">
            <a:xfrm flipV="1">
              <a:off x="3193153" y="4569687"/>
              <a:ext cx="1067077" cy="1"/>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wrap="square">
              <a:spAutoFit/>
            </a:bodyPr>
            <a:lstStyle/>
            <a:p>
              <a:endParaRPr lang="en-US"/>
            </a:p>
          </p:txBody>
        </p:sp>
        <p:sp>
          <p:nvSpPr>
            <p:cNvPr id="98322" name="Rectangle 16"/>
            <p:cNvSpPr>
              <a:spLocks noChangeArrowheads="1"/>
            </p:cNvSpPr>
            <p:nvPr/>
          </p:nvSpPr>
          <p:spPr bwMode="auto">
            <a:xfrm>
              <a:off x="5787984" y="3882984"/>
              <a:ext cx="577932" cy="25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sz="1400" dirty="0"/>
                <a:t>Employee</a:t>
              </a:r>
            </a:p>
          </p:txBody>
        </p:sp>
        <p:sp>
          <p:nvSpPr>
            <p:cNvPr id="98323" name="Rectangle 17"/>
            <p:cNvSpPr>
              <a:spLocks noChangeArrowheads="1"/>
            </p:cNvSpPr>
            <p:nvPr/>
          </p:nvSpPr>
          <p:spPr bwMode="auto">
            <a:xfrm>
              <a:off x="5563842" y="4187849"/>
              <a:ext cx="990600" cy="25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50000"/>
                </a:spcBef>
              </a:pPr>
              <a:r>
                <a:rPr lang="en-US" sz="1400" dirty="0" err="1"/>
                <a:t>emp</a:t>
              </a:r>
              <a:r>
                <a:rPr lang="en-US" sz="1400" dirty="0"/>
                <a:t>-id</a:t>
              </a:r>
            </a:p>
          </p:txBody>
        </p:sp>
        <p:sp>
          <p:nvSpPr>
            <p:cNvPr id="98324" name="Rectangle 18"/>
            <p:cNvSpPr>
              <a:spLocks noChangeArrowheads="1"/>
            </p:cNvSpPr>
            <p:nvPr/>
          </p:nvSpPr>
          <p:spPr bwMode="auto">
            <a:xfrm>
              <a:off x="5641975" y="3810000"/>
              <a:ext cx="1019175" cy="990600"/>
            </a:xfrm>
            <a:prstGeom prst="rect">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sp>
          <p:nvSpPr>
            <p:cNvPr id="98325" name="Line 19"/>
            <p:cNvSpPr>
              <a:spLocks noChangeShapeType="1"/>
            </p:cNvSpPr>
            <p:nvPr/>
          </p:nvSpPr>
          <p:spPr bwMode="auto">
            <a:xfrm>
              <a:off x="5641975" y="4191000"/>
              <a:ext cx="1019175"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26" name="Line 20"/>
            <p:cNvSpPr>
              <a:spLocks noChangeShapeType="1"/>
            </p:cNvSpPr>
            <p:nvPr/>
          </p:nvSpPr>
          <p:spPr bwMode="auto">
            <a:xfrm>
              <a:off x="5638800" y="4572000"/>
              <a:ext cx="990600"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27" name="Line 21"/>
            <p:cNvSpPr>
              <a:spLocks noChangeShapeType="1"/>
            </p:cNvSpPr>
            <p:nvPr/>
          </p:nvSpPr>
          <p:spPr bwMode="auto">
            <a:xfrm>
              <a:off x="3678238" y="3702050"/>
              <a:ext cx="2438400"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28" name="Line 22"/>
            <p:cNvSpPr>
              <a:spLocks noChangeShapeType="1"/>
            </p:cNvSpPr>
            <p:nvPr/>
          </p:nvSpPr>
          <p:spPr bwMode="auto">
            <a:xfrm>
              <a:off x="3678238" y="3702050"/>
              <a:ext cx="0" cy="7620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29" name="Line 23"/>
            <p:cNvSpPr>
              <a:spLocks noChangeShapeType="1"/>
            </p:cNvSpPr>
            <p:nvPr/>
          </p:nvSpPr>
          <p:spPr bwMode="auto">
            <a:xfrm>
              <a:off x="6116638" y="3702050"/>
              <a:ext cx="0" cy="7620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30" name="Line 24"/>
            <p:cNvSpPr>
              <a:spLocks noChangeShapeType="1"/>
            </p:cNvSpPr>
            <p:nvPr/>
          </p:nvSpPr>
          <p:spPr bwMode="auto">
            <a:xfrm>
              <a:off x="4821238" y="3625850"/>
              <a:ext cx="0" cy="7620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31" name="AutoShape 25"/>
            <p:cNvSpPr>
              <a:spLocks noChangeArrowheads="1"/>
            </p:cNvSpPr>
            <p:nvPr/>
          </p:nvSpPr>
          <p:spPr bwMode="auto">
            <a:xfrm>
              <a:off x="4745038" y="3473450"/>
              <a:ext cx="152400" cy="152400"/>
            </a:xfrm>
            <a:prstGeom prst="triangle">
              <a:avLst>
                <a:gd name="adj" fmla="val 50000"/>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sp>
          <p:nvSpPr>
            <p:cNvPr id="98332" name="Rectangle 26"/>
            <p:cNvSpPr>
              <a:spLocks noChangeArrowheads="1"/>
            </p:cNvSpPr>
            <p:nvPr/>
          </p:nvSpPr>
          <p:spPr bwMode="auto">
            <a:xfrm>
              <a:off x="2133600" y="5254718"/>
              <a:ext cx="900113" cy="24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30000"/>
                </a:lnSpc>
                <a:spcBef>
                  <a:spcPct val="50000"/>
                </a:spcBef>
              </a:pPr>
              <a:r>
                <a:rPr lang="en-US" sz="1100" dirty="0" smtClean="0"/>
                <a:t>Local</a:t>
              </a:r>
              <a:endParaRPr lang="en-US" sz="1100" dirty="0"/>
            </a:p>
            <a:p>
              <a:pPr algn="ctr">
                <a:lnSpc>
                  <a:spcPct val="30000"/>
                </a:lnSpc>
                <a:spcBef>
                  <a:spcPct val="50000"/>
                </a:spcBef>
              </a:pPr>
              <a:r>
                <a:rPr lang="en-US" sz="1100" dirty="0"/>
                <a:t>Student</a:t>
              </a:r>
            </a:p>
          </p:txBody>
        </p:sp>
        <p:sp>
          <p:nvSpPr>
            <p:cNvPr id="98333" name="Rectangle 27"/>
            <p:cNvSpPr>
              <a:spLocks noChangeArrowheads="1"/>
            </p:cNvSpPr>
            <p:nvPr/>
          </p:nvSpPr>
          <p:spPr bwMode="auto">
            <a:xfrm>
              <a:off x="2133600" y="5181600"/>
              <a:ext cx="1019175" cy="990600"/>
            </a:xfrm>
            <a:prstGeom prst="rect">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sp>
          <p:nvSpPr>
            <p:cNvPr id="98334" name="Line 28"/>
            <p:cNvSpPr>
              <a:spLocks noChangeShapeType="1"/>
            </p:cNvSpPr>
            <p:nvPr/>
          </p:nvSpPr>
          <p:spPr bwMode="auto">
            <a:xfrm>
              <a:off x="2133600" y="5562600"/>
              <a:ext cx="1019175"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35" name="Line 29"/>
            <p:cNvSpPr>
              <a:spLocks noChangeShapeType="1"/>
            </p:cNvSpPr>
            <p:nvPr/>
          </p:nvSpPr>
          <p:spPr bwMode="auto">
            <a:xfrm>
              <a:off x="2133600" y="5988050"/>
              <a:ext cx="990600"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36" name="Rectangle 31"/>
            <p:cNvSpPr>
              <a:spLocks noChangeArrowheads="1"/>
            </p:cNvSpPr>
            <p:nvPr/>
          </p:nvSpPr>
          <p:spPr bwMode="auto">
            <a:xfrm>
              <a:off x="4572000" y="5181600"/>
              <a:ext cx="1019175" cy="990600"/>
            </a:xfrm>
            <a:prstGeom prst="rect">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sp>
          <p:nvSpPr>
            <p:cNvPr id="98337" name="Line 32"/>
            <p:cNvSpPr>
              <a:spLocks noChangeShapeType="1"/>
            </p:cNvSpPr>
            <p:nvPr/>
          </p:nvSpPr>
          <p:spPr bwMode="auto">
            <a:xfrm>
              <a:off x="4572000" y="5562600"/>
              <a:ext cx="1019175"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38" name="Line 33"/>
            <p:cNvSpPr>
              <a:spLocks noChangeShapeType="1"/>
            </p:cNvSpPr>
            <p:nvPr/>
          </p:nvSpPr>
          <p:spPr bwMode="auto">
            <a:xfrm>
              <a:off x="4572000" y="5911850"/>
              <a:ext cx="990600"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39" name="Line 34"/>
            <p:cNvSpPr>
              <a:spLocks noChangeShapeType="1"/>
            </p:cNvSpPr>
            <p:nvPr/>
          </p:nvSpPr>
          <p:spPr bwMode="auto">
            <a:xfrm>
              <a:off x="2608263" y="5073650"/>
              <a:ext cx="2438400"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40" name="Line 35"/>
            <p:cNvSpPr>
              <a:spLocks noChangeShapeType="1"/>
            </p:cNvSpPr>
            <p:nvPr/>
          </p:nvSpPr>
          <p:spPr bwMode="auto">
            <a:xfrm>
              <a:off x="2608263" y="5073650"/>
              <a:ext cx="0" cy="7620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41" name="Line 36"/>
            <p:cNvSpPr>
              <a:spLocks noChangeShapeType="1"/>
            </p:cNvSpPr>
            <p:nvPr/>
          </p:nvSpPr>
          <p:spPr bwMode="auto">
            <a:xfrm>
              <a:off x="5046663" y="5073650"/>
              <a:ext cx="0" cy="7620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42" name="Line 37"/>
            <p:cNvSpPr>
              <a:spLocks noChangeShapeType="1"/>
            </p:cNvSpPr>
            <p:nvPr/>
          </p:nvSpPr>
          <p:spPr bwMode="auto">
            <a:xfrm>
              <a:off x="3751263" y="4997450"/>
              <a:ext cx="0" cy="7620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8343" name="AutoShape 38"/>
            <p:cNvSpPr>
              <a:spLocks noChangeArrowheads="1"/>
            </p:cNvSpPr>
            <p:nvPr/>
          </p:nvSpPr>
          <p:spPr bwMode="auto">
            <a:xfrm>
              <a:off x="3675063" y="4845050"/>
              <a:ext cx="152400" cy="152400"/>
            </a:xfrm>
            <a:prstGeom prst="triangle">
              <a:avLst>
                <a:gd name="adj" fmla="val 50000"/>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GB"/>
            </a:p>
          </p:txBody>
        </p:sp>
        <p:sp>
          <p:nvSpPr>
            <p:cNvPr id="98344" name="Text Box 39"/>
            <p:cNvSpPr txBox="1">
              <a:spLocks noChangeArrowheads="1"/>
            </p:cNvSpPr>
            <p:nvPr/>
          </p:nvSpPr>
          <p:spPr bwMode="auto">
            <a:xfrm>
              <a:off x="2133600" y="5911850"/>
              <a:ext cx="9156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200">
                  <a:solidFill>
                    <a:srgbClr val="3333CC"/>
                  </a:solidFill>
                  <a:latin typeface="Times New Roman" charset="0"/>
                </a:rPr>
                <a:t>payTuition</a:t>
              </a:r>
            </a:p>
          </p:txBody>
        </p:sp>
        <p:sp>
          <p:nvSpPr>
            <p:cNvPr id="98345" name="Text Box 40"/>
            <p:cNvSpPr txBox="1">
              <a:spLocks noChangeArrowheads="1"/>
            </p:cNvSpPr>
            <p:nvPr/>
          </p:nvSpPr>
          <p:spPr bwMode="auto">
            <a:xfrm>
              <a:off x="4572000" y="5911850"/>
              <a:ext cx="9156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200">
                  <a:solidFill>
                    <a:srgbClr val="3333CC"/>
                  </a:solidFill>
                  <a:latin typeface="Times New Roman" charset="0"/>
                </a:rPr>
                <a:t>payTuition</a:t>
              </a:r>
            </a:p>
          </p:txBody>
        </p:sp>
        <p:sp>
          <p:nvSpPr>
            <p:cNvPr id="98346" name="Rectangle 41"/>
            <p:cNvSpPr>
              <a:spLocks noChangeArrowheads="1"/>
            </p:cNvSpPr>
            <p:nvPr/>
          </p:nvSpPr>
          <p:spPr bwMode="auto">
            <a:xfrm>
              <a:off x="4495800" y="5247068"/>
              <a:ext cx="1143000" cy="25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30000"/>
                </a:lnSpc>
                <a:spcBef>
                  <a:spcPct val="50000"/>
                </a:spcBef>
              </a:pPr>
              <a:r>
                <a:rPr lang="en-US" sz="1100" dirty="0" smtClean="0">
                  <a:latin typeface="Tw Cen MT" charset="0"/>
                </a:rPr>
                <a:t>I</a:t>
              </a:r>
              <a:r>
                <a:rPr lang="en-US" sz="1200" dirty="0" smtClean="0"/>
                <a:t>nternational </a:t>
              </a:r>
              <a:endParaRPr lang="en-US" sz="1200" dirty="0"/>
            </a:p>
            <a:p>
              <a:pPr algn="ctr">
                <a:lnSpc>
                  <a:spcPct val="30000"/>
                </a:lnSpc>
                <a:spcBef>
                  <a:spcPct val="50000"/>
                </a:spcBef>
              </a:pPr>
              <a:r>
                <a:rPr lang="en-US" sz="1200" dirty="0"/>
                <a:t>Student</a:t>
              </a:r>
            </a:p>
          </p:txBody>
        </p:sp>
        <p:sp>
          <p:nvSpPr>
            <p:cNvPr id="98347" name="Line 42"/>
            <p:cNvSpPr>
              <a:spLocks noChangeShapeType="1"/>
            </p:cNvSpPr>
            <p:nvPr/>
          </p:nvSpPr>
          <p:spPr bwMode="auto">
            <a:xfrm>
              <a:off x="1752600" y="4311650"/>
              <a:ext cx="1447800" cy="0"/>
            </a:xfrm>
            <a:prstGeom prst="line">
              <a:avLst/>
            </a:prstGeom>
            <a:noFill/>
            <a:ln w="9525">
              <a:solidFill>
                <a:srgbClr val="9900FF"/>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8348" name="Text Box 43"/>
            <p:cNvSpPr txBox="1">
              <a:spLocks noChangeArrowheads="1"/>
            </p:cNvSpPr>
            <p:nvPr/>
          </p:nvSpPr>
          <p:spPr bwMode="auto">
            <a:xfrm>
              <a:off x="1981200" y="4006850"/>
              <a:ext cx="963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400">
                  <a:solidFill>
                    <a:srgbClr val="3333CC"/>
                  </a:solidFill>
                  <a:latin typeface="Times New Roman" charset="0"/>
                </a:rPr>
                <a:t>payTuition</a:t>
              </a:r>
            </a:p>
          </p:txBody>
        </p:sp>
      </p:grpSp>
      <p:sp>
        <p:nvSpPr>
          <p:cNvPr id="2" name="TextBox 1"/>
          <p:cNvSpPr txBox="1"/>
          <p:nvPr/>
        </p:nvSpPr>
        <p:spPr>
          <a:xfrm>
            <a:off x="1219200" y="5562600"/>
            <a:ext cx="5638800" cy="1107996"/>
          </a:xfrm>
          <a:prstGeom prst="rect">
            <a:avLst/>
          </a:prstGeom>
          <a:noFill/>
        </p:spPr>
        <p:txBody>
          <a:bodyPr wrap="square" rtlCol="0">
            <a:spAutoFit/>
          </a:bodyPr>
          <a:lstStyle/>
          <a:p>
            <a:pPr marL="0" lvl="1"/>
            <a:r>
              <a:rPr lang="en-US" sz="2400" dirty="0">
                <a:latin typeface="Tw Cen MT" charset="0"/>
                <a:ea typeface="ＭＳ Ｐゴシック" charset="0"/>
              </a:rPr>
              <a:t>Objects of different classes respond to the same message differently.</a:t>
            </a:r>
            <a:endParaRPr lang="en-US" sz="2800" dirty="0">
              <a:latin typeface="Tw Cen MT" charset="0"/>
              <a:ea typeface="ＭＳ Ｐゴシック" charset="0"/>
            </a:endParaRPr>
          </a:p>
          <a:p>
            <a:endParaRPr lang="en-GB" dirty="0"/>
          </a:p>
        </p:txBody>
      </p:sp>
    </p:spTree>
    <p:extLst>
      <p:ext uri="{BB962C8B-B14F-4D97-AF65-F5344CB8AC3E}">
        <p14:creationId xmlns:p14="http://schemas.microsoft.com/office/powerpoint/2010/main" val="503961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Why Polymorphism?</a:t>
            </a:r>
            <a:endParaRPr lang="en-US"/>
          </a:p>
        </p:txBody>
      </p:sp>
      <p:sp>
        <p:nvSpPr>
          <p:cNvPr id="53251" name="Rectangle 3"/>
          <p:cNvSpPr>
            <a:spLocks noGrp="1" noChangeArrowheads="1"/>
          </p:cNvSpPr>
          <p:nvPr>
            <p:ph idx="1"/>
          </p:nvPr>
        </p:nvSpPr>
        <p:spPr/>
        <p:txBody>
          <a:bodyPr/>
          <a:lstStyle/>
          <a:p>
            <a:r>
              <a:rPr lang="en-US" dirty="0" smtClean="0"/>
              <a:t>A very strong tool for allowing system designers to develop </a:t>
            </a:r>
            <a:r>
              <a:rPr lang="en-US" dirty="0" smtClean="0">
                <a:solidFill>
                  <a:srgbClr val="FF0000"/>
                </a:solidFill>
              </a:rPr>
              <a:t>flexible</a:t>
            </a:r>
            <a:r>
              <a:rPr lang="en-US" dirty="0" smtClean="0"/>
              <a:t> systems (e.g. Student)</a:t>
            </a:r>
          </a:p>
          <a:p>
            <a:r>
              <a:rPr lang="en-US" dirty="0" smtClean="0"/>
              <a:t>Designer only need to specify </a:t>
            </a:r>
            <a:r>
              <a:rPr lang="en-US" dirty="0" smtClean="0">
                <a:solidFill>
                  <a:srgbClr val="FF0000"/>
                </a:solidFill>
              </a:rPr>
              <a:t>what</a:t>
            </a:r>
            <a:r>
              <a:rPr lang="en-US" dirty="0" smtClean="0"/>
              <a:t> shall occur and not </a:t>
            </a:r>
            <a:r>
              <a:rPr lang="en-US" dirty="0" smtClean="0">
                <a:solidFill>
                  <a:srgbClr val="FF0000"/>
                </a:solidFill>
              </a:rPr>
              <a:t>how</a:t>
            </a:r>
            <a:r>
              <a:rPr lang="en-US" dirty="0" smtClean="0"/>
              <a:t> it shall occur</a:t>
            </a:r>
          </a:p>
          <a:p>
            <a:r>
              <a:rPr lang="en-US" dirty="0" smtClean="0"/>
              <a:t>To add an object, </a:t>
            </a:r>
            <a:r>
              <a:rPr lang="en-US" dirty="0" smtClean="0">
                <a:solidFill>
                  <a:srgbClr val="FF0000"/>
                </a:solidFill>
              </a:rPr>
              <a:t>the modification </a:t>
            </a:r>
            <a:r>
              <a:rPr lang="en-US" dirty="0" smtClean="0"/>
              <a:t>will only affect the new object, not those using it</a:t>
            </a:r>
          </a:p>
          <a:p>
            <a:endParaRPr lang="en-US" dirty="0"/>
          </a:p>
        </p:txBody>
      </p:sp>
    </p:spTree>
    <p:extLst>
      <p:ext uri="{BB962C8B-B14F-4D97-AF65-F5344CB8AC3E}">
        <p14:creationId xmlns:p14="http://schemas.microsoft.com/office/powerpoint/2010/main" val="9615239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smtClean="0"/>
              <a:t>State of an Object</a:t>
            </a:r>
            <a:endParaRPr lang="en-US"/>
          </a:p>
        </p:txBody>
      </p:sp>
      <p:sp>
        <p:nvSpPr>
          <p:cNvPr id="57347" name="Content Placeholder 6"/>
          <p:cNvSpPr>
            <a:spLocks noGrp="1"/>
          </p:cNvSpPr>
          <p:nvPr>
            <p:ph sz="quarter" idx="1"/>
          </p:nvPr>
        </p:nvSpPr>
        <p:spPr/>
        <p:txBody>
          <a:bodyPr>
            <a:normAutofit/>
          </a:bodyPr>
          <a:lstStyle/>
          <a:p>
            <a:r>
              <a:rPr lang="en-US" dirty="0" smtClean="0"/>
              <a:t>"State" is a collection of association an object has with other objects and object types</a:t>
            </a:r>
          </a:p>
          <a:p>
            <a:pPr lvl="1"/>
            <a:r>
              <a:rPr lang="en-US" dirty="0" smtClean="0"/>
              <a:t>A "state change" is the transition of an object from one state to another.</a:t>
            </a:r>
          </a:p>
          <a:p>
            <a:pPr lvl="1"/>
            <a:r>
              <a:rPr lang="en-US" dirty="0" smtClean="0"/>
              <a:t>An "event" is a noteworthy change in state [</a:t>
            </a:r>
            <a:r>
              <a:rPr lang="en-US" dirty="0" err="1" smtClean="0"/>
              <a:t>Rumbaugh</a:t>
            </a:r>
            <a:r>
              <a:rPr lang="en-US" dirty="0" smtClean="0"/>
              <a:t>]</a:t>
            </a:r>
          </a:p>
          <a:p>
            <a:endParaRPr lang="en-US" dirty="0"/>
          </a:p>
        </p:txBody>
      </p:sp>
    </p:spTree>
    <p:extLst>
      <p:ext uri="{BB962C8B-B14F-4D97-AF65-F5344CB8AC3E}">
        <p14:creationId xmlns:p14="http://schemas.microsoft.com/office/powerpoint/2010/main" val="14114947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fontScale="90000"/>
          </a:bodyPr>
          <a:lstStyle/>
          <a:p>
            <a:r>
              <a:rPr lang="en-US" smtClean="0"/>
              <a:t>What is Object-Oriented Application?</a:t>
            </a:r>
            <a:endParaRPr lang="en-US"/>
          </a:p>
        </p:txBody>
      </p:sp>
      <p:sp>
        <p:nvSpPr>
          <p:cNvPr id="58371" name="Content Placeholder 26"/>
          <p:cNvSpPr>
            <a:spLocks noGrp="1"/>
          </p:cNvSpPr>
          <p:nvPr>
            <p:ph idx="1"/>
          </p:nvPr>
        </p:nvSpPr>
        <p:spPr/>
        <p:txBody>
          <a:bodyPr/>
          <a:lstStyle/>
          <a:p>
            <a:r>
              <a:rPr lang="en-US" dirty="0" smtClean="0"/>
              <a:t>An application that has collection </a:t>
            </a:r>
            <a:r>
              <a:rPr lang="en-US" dirty="0"/>
              <a:t>of discrete (completely </a:t>
            </a:r>
            <a:r>
              <a:rPr lang="en-US" dirty="0" smtClean="0"/>
              <a:t>separate) objects, interacting with each other to solve the problem.</a:t>
            </a:r>
          </a:p>
          <a:p>
            <a:pPr lvl="1"/>
            <a:r>
              <a:rPr lang="en-US" dirty="0" smtClean="0"/>
              <a:t>Interactions through message passing </a:t>
            </a:r>
          </a:p>
          <a:p>
            <a:pPr lvl="1"/>
            <a:r>
              <a:rPr lang="en-US" dirty="0" smtClean="0"/>
              <a:t>A sender object sends a request (message) to another object (receiver) to invoke a method of the receiver object</a:t>
            </a:r>
            <a:r>
              <a:rPr lang="ja-JP" altLang="en-US" dirty="0" smtClean="0"/>
              <a:t>’</a:t>
            </a:r>
            <a:r>
              <a:rPr lang="en-US" dirty="0" smtClean="0"/>
              <a:t>s)</a:t>
            </a:r>
            <a:endParaRPr lang="en-US" dirty="0"/>
          </a:p>
        </p:txBody>
      </p:sp>
    </p:spTree>
    <p:extLst>
      <p:ext uri="{BB962C8B-B14F-4D97-AF65-F5344CB8AC3E}">
        <p14:creationId xmlns:p14="http://schemas.microsoft.com/office/powerpoint/2010/main" val="1888796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endParaRPr lang="en-US" dirty="0"/>
          </a:p>
        </p:txBody>
      </p:sp>
      <p:sp>
        <p:nvSpPr>
          <p:cNvPr id="25602" name="Content Placeholder 2"/>
          <p:cNvSpPr>
            <a:spLocks noGrp="1"/>
          </p:cNvSpPr>
          <p:nvPr>
            <p:ph sz="quarter" idx="1"/>
          </p:nvPr>
        </p:nvSpPr>
        <p:spPr/>
        <p:txBody>
          <a:bodyPr>
            <a:normAutofit/>
          </a:bodyPr>
          <a:lstStyle/>
          <a:p>
            <a:r>
              <a:rPr lang="en-US" dirty="0" smtClean="0"/>
              <a:t>At the end of </a:t>
            </a:r>
            <a:r>
              <a:rPr lang="en-US" smtClean="0"/>
              <a:t>this course </a:t>
            </a:r>
            <a:r>
              <a:rPr lang="en-US" dirty="0" smtClean="0"/>
              <a:t>students will be able to:</a:t>
            </a:r>
          </a:p>
          <a:p>
            <a:pPr lvl="1"/>
            <a:r>
              <a:rPr lang="en-US" dirty="0"/>
              <a:t>Develop a working understanding of formal object-oriented analysis and design processes.</a:t>
            </a:r>
            <a:endParaRPr lang="en-GB" dirty="0"/>
          </a:p>
          <a:p>
            <a:pPr lvl="1"/>
            <a:r>
              <a:rPr lang="en-US" dirty="0"/>
              <a:t>Develop the skills to apply </a:t>
            </a:r>
            <a:r>
              <a:rPr lang="en-US" dirty="0" err="1" smtClean="0"/>
              <a:t>OO</a:t>
            </a:r>
            <a:r>
              <a:rPr lang="en-US" dirty="0" smtClean="0"/>
              <a:t> Analysis </a:t>
            </a:r>
            <a:r>
              <a:rPr lang="en-US" dirty="0"/>
              <a:t>and </a:t>
            </a:r>
            <a:r>
              <a:rPr lang="en-US" dirty="0" err="1" smtClean="0"/>
              <a:t>OO</a:t>
            </a:r>
            <a:r>
              <a:rPr lang="en-US" dirty="0" smtClean="0"/>
              <a:t> Design </a:t>
            </a:r>
            <a:r>
              <a:rPr lang="en-US" dirty="0"/>
              <a:t>techniques to any given </a:t>
            </a:r>
            <a:r>
              <a:rPr lang="en-US" dirty="0" smtClean="0"/>
              <a:t>project.</a:t>
            </a:r>
            <a:endParaRPr lang="en-GB" dirty="0"/>
          </a:p>
          <a:p>
            <a:pPr lvl="1"/>
            <a:r>
              <a:rPr lang="en-US" dirty="0"/>
              <a:t>Develop an understanding of the risks inherent to large-scale software development.</a:t>
            </a:r>
            <a:endParaRPr lang="en-GB" dirty="0"/>
          </a:p>
          <a:p>
            <a:pPr lvl="1"/>
            <a:r>
              <a:rPr lang="en-US" dirty="0"/>
              <a:t>Learn (through experience!) techniques, processes, and artifacts that can mitigate these </a:t>
            </a:r>
            <a:r>
              <a:rPr lang="en-US" dirty="0" smtClean="0"/>
              <a:t>risks.</a:t>
            </a:r>
          </a:p>
          <a:p>
            <a:pPr lvl="1"/>
            <a:r>
              <a:rPr lang="en-US" dirty="0" smtClean="0"/>
              <a:t>Implement a pilot </a:t>
            </a:r>
            <a:r>
              <a:rPr lang="en-US" dirty="0" err="1" smtClean="0"/>
              <a:t>OO</a:t>
            </a:r>
            <a:r>
              <a:rPr lang="en-US" dirty="0" smtClean="0"/>
              <a:t> Application</a:t>
            </a:r>
          </a:p>
        </p:txBody>
      </p:sp>
    </p:spTree>
    <p:extLst>
      <p:ext uri="{BB962C8B-B14F-4D97-AF65-F5344CB8AC3E}">
        <p14:creationId xmlns:p14="http://schemas.microsoft.com/office/powerpoint/2010/main" val="299820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endParaRPr lang="en-US" dirty="0"/>
          </a:p>
        </p:txBody>
      </p:sp>
      <p:sp>
        <p:nvSpPr>
          <p:cNvPr id="112643" name="Rectangle 3"/>
          <p:cNvSpPr>
            <a:spLocks noGrp="1" noChangeArrowheads="1"/>
          </p:cNvSpPr>
          <p:nvPr>
            <p:ph idx="1"/>
          </p:nvPr>
        </p:nvSpPr>
        <p:spPr/>
        <p:txBody>
          <a:bodyPr/>
          <a:lstStyle/>
          <a:p>
            <a:r>
              <a:rPr lang="en-US" dirty="0" smtClean="0"/>
              <a:t>Are </a:t>
            </a:r>
            <a:r>
              <a:rPr lang="en-US" dirty="0" err="1" smtClean="0"/>
              <a:t>OO</a:t>
            </a:r>
            <a:r>
              <a:rPr lang="en-US" dirty="0" smtClean="0"/>
              <a:t> Application any good?</a:t>
            </a:r>
            <a:endParaRPr lang="en-US" dirty="0"/>
          </a:p>
          <a:p>
            <a:r>
              <a:rPr lang="en-US" dirty="0" smtClean="0"/>
              <a:t>A system which is designed and modeled using an object-oriented technology is: </a:t>
            </a:r>
          </a:p>
          <a:p>
            <a:pPr lvl="1"/>
            <a:r>
              <a:rPr lang="en-US" dirty="0" smtClean="0"/>
              <a:t>Easy to understand</a:t>
            </a:r>
          </a:p>
          <a:p>
            <a:pPr lvl="1"/>
            <a:r>
              <a:rPr lang="en-US" dirty="0" smtClean="0"/>
              <a:t>Directly related to reality</a:t>
            </a:r>
          </a:p>
          <a:p>
            <a:pPr lvl="1"/>
            <a:r>
              <a:rPr lang="en-US" dirty="0" smtClean="0"/>
              <a:t>Natural partitioning of the problem</a:t>
            </a:r>
          </a:p>
          <a:p>
            <a:pPr lvl="1"/>
            <a:r>
              <a:rPr lang="en-US" dirty="0" smtClean="0"/>
              <a:t>More flexible and resilient to change</a:t>
            </a:r>
          </a:p>
          <a:p>
            <a:pPr lvl="1"/>
            <a:r>
              <a:rPr lang="en-US" dirty="0" smtClean="0"/>
              <a:t>Systems can be developed more rapidly and at a lower cost</a:t>
            </a:r>
          </a:p>
          <a:p>
            <a:pPr lvl="1"/>
            <a:endParaRPr lang="en-US" dirty="0"/>
          </a:p>
        </p:txBody>
      </p:sp>
    </p:spTree>
    <p:extLst>
      <p:ext uri="{BB962C8B-B14F-4D97-AF65-F5344CB8AC3E}">
        <p14:creationId xmlns:p14="http://schemas.microsoft.com/office/powerpoint/2010/main" val="20005325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smtClean="0"/>
              <a:t>What is OOAD?</a:t>
            </a:r>
            <a:endParaRPr lang="en-US"/>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909540733"/>
              </p:ext>
            </p:extLst>
          </p:nvPr>
        </p:nvGraphicFramePr>
        <p:xfrm>
          <a:off x="228600" y="1438275"/>
          <a:ext cx="8686800" cy="4581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1215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047750" y="1524000"/>
            <a:ext cx="1752600" cy="1752600"/>
            <a:chOff x="528" y="912"/>
            <a:chExt cx="1104" cy="1104"/>
          </a:xfrm>
        </p:grpSpPr>
        <p:sp>
          <p:nvSpPr>
            <p:cNvPr id="139288" name="Oval 4"/>
            <p:cNvSpPr>
              <a:spLocks noChangeArrowheads="1"/>
            </p:cNvSpPr>
            <p:nvPr/>
          </p:nvSpPr>
          <p:spPr bwMode="auto">
            <a:xfrm>
              <a:off x="672" y="1440"/>
              <a:ext cx="960" cy="576"/>
            </a:xfrm>
            <a:prstGeom prst="ellipse">
              <a:avLst/>
            </a:prstGeom>
            <a:solidFill>
              <a:schemeClr val="bg1"/>
            </a:solidFill>
            <a:ln w="12700">
              <a:solidFill>
                <a:schemeClr val="tx1"/>
              </a:solidFill>
              <a:round/>
              <a:headEnd/>
              <a:tailEnd/>
            </a:ln>
          </p:spPr>
          <p:txBody>
            <a:bodyPr wrap="none" anchor="ctr"/>
            <a:lstStyle/>
            <a:p>
              <a:endParaRPr lang="en-GB" sz="1800">
                <a:latin typeface="Trebuchet MS" charset="0"/>
              </a:endParaRPr>
            </a:p>
          </p:txBody>
        </p:sp>
        <p:sp>
          <p:nvSpPr>
            <p:cNvPr id="139289" name="Text Box 5"/>
            <p:cNvSpPr txBox="1">
              <a:spLocks noChangeArrowheads="1"/>
            </p:cNvSpPr>
            <p:nvPr/>
          </p:nvSpPr>
          <p:spPr bwMode="auto">
            <a:xfrm>
              <a:off x="816" y="1584"/>
              <a:ext cx="70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600">
                  <a:solidFill>
                    <a:schemeClr val="hlink"/>
                  </a:solidFill>
                  <a:latin typeface="Trebuchet MS" charset="0"/>
                </a:rPr>
                <a:t>Analysis</a:t>
              </a:r>
            </a:p>
          </p:txBody>
        </p:sp>
        <p:sp>
          <p:nvSpPr>
            <p:cNvPr id="139290" name="AutoShape 6"/>
            <p:cNvSpPr>
              <a:spLocks noChangeArrowheads="1"/>
            </p:cNvSpPr>
            <p:nvPr/>
          </p:nvSpPr>
          <p:spPr bwMode="auto">
            <a:xfrm>
              <a:off x="528" y="912"/>
              <a:ext cx="1104" cy="384"/>
            </a:xfrm>
            <a:prstGeom prst="wedgeRoundRectCallout">
              <a:avLst>
                <a:gd name="adj1" fmla="val -1176"/>
                <a:gd name="adj2" fmla="val 90884"/>
                <a:gd name="adj3" fmla="val 16667"/>
              </a:avLst>
            </a:prstGeom>
            <a:solidFill>
              <a:schemeClr val="bg1"/>
            </a:solidFill>
            <a:ln w="12700">
              <a:solidFill>
                <a:schemeClr val="tx1"/>
              </a:solidFill>
              <a:miter lim="800000"/>
              <a:headEnd/>
              <a:tailEnd/>
            </a:ln>
          </p:spPr>
          <p:txBody>
            <a:bodyPr anchor="ctr"/>
            <a:lstStyle/>
            <a:p>
              <a:pPr algn="ctr"/>
              <a:r>
                <a:rPr lang="en-US" sz="1600">
                  <a:latin typeface="Trebuchet MS" charset="0"/>
                </a:rPr>
                <a:t>Investigation of the problem</a:t>
              </a:r>
            </a:p>
          </p:txBody>
        </p:sp>
      </p:grpSp>
      <p:grpSp>
        <p:nvGrpSpPr>
          <p:cNvPr id="3" name="Group 7"/>
          <p:cNvGrpSpPr>
            <a:grpSpLocks/>
          </p:cNvGrpSpPr>
          <p:nvPr/>
        </p:nvGrpSpPr>
        <p:grpSpPr bwMode="auto">
          <a:xfrm>
            <a:off x="3333750" y="1524000"/>
            <a:ext cx="1752600" cy="1752600"/>
            <a:chOff x="1968" y="864"/>
            <a:chExt cx="1104" cy="1104"/>
          </a:xfrm>
        </p:grpSpPr>
        <p:sp>
          <p:nvSpPr>
            <p:cNvPr id="139285" name="Oval 8"/>
            <p:cNvSpPr>
              <a:spLocks noChangeArrowheads="1"/>
            </p:cNvSpPr>
            <p:nvPr/>
          </p:nvSpPr>
          <p:spPr bwMode="auto">
            <a:xfrm>
              <a:off x="2112" y="1392"/>
              <a:ext cx="960" cy="576"/>
            </a:xfrm>
            <a:prstGeom prst="ellipse">
              <a:avLst/>
            </a:prstGeom>
            <a:solidFill>
              <a:schemeClr val="bg1"/>
            </a:solidFill>
            <a:ln w="12700">
              <a:solidFill>
                <a:schemeClr val="tx1"/>
              </a:solidFill>
              <a:round/>
              <a:headEnd/>
              <a:tailEnd/>
            </a:ln>
          </p:spPr>
          <p:txBody>
            <a:bodyPr wrap="none" anchor="ctr"/>
            <a:lstStyle/>
            <a:p>
              <a:endParaRPr lang="en-GB" sz="1800">
                <a:latin typeface="Trebuchet MS" charset="0"/>
              </a:endParaRPr>
            </a:p>
          </p:txBody>
        </p:sp>
        <p:sp>
          <p:nvSpPr>
            <p:cNvPr id="139286" name="Text Box 9"/>
            <p:cNvSpPr txBox="1">
              <a:spLocks noChangeArrowheads="1"/>
            </p:cNvSpPr>
            <p:nvPr/>
          </p:nvSpPr>
          <p:spPr bwMode="auto">
            <a:xfrm>
              <a:off x="2256" y="1536"/>
              <a:ext cx="70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600">
                  <a:solidFill>
                    <a:schemeClr val="hlink"/>
                  </a:solidFill>
                  <a:latin typeface="Trebuchet MS" charset="0"/>
                </a:rPr>
                <a:t>Design</a:t>
              </a:r>
            </a:p>
          </p:txBody>
        </p:sp>
        <p:sp>
          <p:nvSpPr>
            <p:cNvPr id="139287" name="AutoShape 10"/>
            <p:cNvSpPr>
              <a:spLocks noChangeArrowheads="1"/>
            </p:cNvSpPr>
            <p:nvPr/>
          </p:nvSpPr>
          <p:spPr bwMode="auto">
            <a:xfrm>
              <a:off x="1968" y="864"/>
              <a:ext cx="1104" cy="384"/>
            </a:xfrm>
            <a:prstGeom prst="wedgeRoundRectCallout">
              <a:avLst>
                <a:gd name="adj1" fmla="val -1176"/>
                <a:gd name="adj2" fmla="val 90884"/>
                <a:gd name="adj3" fmla="val 16667"/>
              </a:avLst>
            </a:prstGeom>
            <a:solidFill>
              <a:schemeClr val="bg1"/>
            </a:solidFill>
            <a:ln w="12700">
              <a:solidFill>
                <a:schemeClr val="tx1"/>
              </a:solidFill>
              <a:miter lim="800000"/>
              <a:headEnd/>
              <a:tailEnd/>
            </a:ln>
          </p:spPr>
          <p:txBody>
            <a:bodyPr anchor="ctr"/>
            <a:lstStyle/>
            <a:p>
              <a:pPr algn="ctr"/>
              <a:r>
                <a:rPr lang="en-US" sz="1600">
                  <a:latin typeface="Trebuchet MS" charset="0"/>
                </a:rPr>
                <a:t>Logical Solution</a:t>
              </a:r>
            </a:p>
          </p:txBody>
        </p:sp>
      </p:grpSp>
      <p:grpSp>
        <p:nvGrpSpPr>
          <p:cNvPr id="4" name="Group 11"/>
          <p:cNvGrpSpPr>
            <a:grpSpLocks/>
          </p:cNvGrpSpPr>
          <p:nvPr/>
        </p:nvGrpSpPr>
        <p:grpSpPr bwMode="auto">
          <a:xfrm>
            <a:off x="5848350" y="1524000"/>
            <a:ext cx="1905000" cy="1752600"/>
            <a:chOff x="3552" y="912"/>
            <a:chExt cx="1200" cy="1104"/>
          </a:xfrm>
        </p:grpSpPr>
        <p:sp>
          <p:nvSpPr>
            <p:cNvPr id="139282" name="Oval 12"/>
            <p:cNvSpPr>
              <a:spLocks noChangeArrowheads="1"/>
            </p:cNvSpPr>
            <p:nvPr/>
          </p:nvSpPr>
          <p:spPr bwMode="auto">
            <a:xfrm>
              <a:off x="3552" y="1440"/>
              <a:ext cx="960" cy="576"/>
            </a:xfrm>
            <a:prstGeom prst="ellipse">
              <a:avLst/>
            </a:prstGeom>
            <a:solidFill>
              <a:schemeClr val="bg1"/>
            </a:solidFill>
            <a:ln w="12700">
              <a:solidFill>
                <a:schemeClr val="tx1"/>
              </a:solidFill>
              <a:round/>
              <a:headEnd/>
              <a:tailEnd/>
            </a:ln>
          </p:spPr>
          <p:txBody>
            <a:bodyPr wrap="none" anchor="ctr"/>
            <a:lstStyle/>
            <a:p>
              <a:endParaRPr lang="en-GB" sz="1800">
                <a:latin typeface="Trebuchet MS" charset="0"/>
              </a:endParaRPr>
            </a:p>
          </p:txBody>
        </p:sp>
        <p:sp>
          <p:nvSpPr>
            <p:cNvPr id="139283" name="Text Box 13"/>
            <p:cNvSpPr txBox="1">
              <a:spLocks noChangeArrowheads="1"/>
            </p:cNvSpPr>
            <p:nvPr/>
          </p:nvSpPr>
          <p:spPr bwMode="auto">
            <a:xfrm>
              <a:off x="3600" y="1632"/>
              <a:ext cx="9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spcBef>
                  <a:spcPct val="50000"/>
                </a:spcBef>
              </a:pPr>
              <a:r>
                <a:rPr lang="en-US" sz="1600">
                  <a:solidFill>
                    <a:schemeClr val="hlink"/>
                  </a:solidFill>
                  <a:latin typeface="Trebuchet MS" charset="0"/>
                </a:rPr>
                <a:t>Construction</a:t>
              </a:r>
            </a:p>
          </p:txBody>
        </p:sp>
        <p:sp>
          <p:nvSpPr>
            <p:cNvPr id="139284" name="AutoShape 14"/>
            <p:cNvSpPr>
              <a:spLocks noChangeArrowheads="1"/>
            </p:cNvSpPr>
            <p:nvPr/>
          </p:nvSpPr>
          <p:spPr bwMode="auto">
            <a:xfrm>
              <a:off x="3648" y="912"/>
              <a:ext cx="1104" cy="384"/>
            </a:xfrm>
            <a:prstGeom prst="wedgeRoundRectCallout">
              <a:avLst>
                <a:gd name="adj1" fmla="val -1176"/>
                <a:gd name="adj2" fmla="val 90884"/>
                <a:gd name="adj3" fmla="val 16667"/>
              </a:avLst>
            </a:prstGeom>
            <a:solidFill>
              <a:schemeClr val="bg1"/>
            </a:solidFill>
            <a:ln w="12700">
              <a:solidFill>
                <a:schemeClr val="tx1"/>
              </a:solidFill>
              <a:miter lim="800000"/>
              <a:headEnd/>
              <a:tailEnd/>
            </a:ln>
          </p:spPr>
          <p:txBody>
            <a:bodyPr anchor="ctr"/>
            <a:lstStyle/>
            <a:p>
              <a:pPr algn="ctr"/>
              <a:r>
                <a:rPr lang="en-US" sz="1600">
                  <a:latin typeface="Trebuchet MS" charset="0"/>
                </a:rPr>
                <a:t>Code</a:t>
              </a:r>
            </a:p>
          </p:txBody>
        </p:sp>
      </p:grpSp>
      <p:grpSp>
        <p:nvGrpSpPr>
          <p:cNvPr id="5" name="Group 15"/>
          <p:cNvGrpSpPr>
            <a:grpSpLocks/>
          </p:cNvGrpSpPr>
          <p:nvPr/>
        </p:nvGrpSpPr>
        <p:grpSpPr bwMode="auto">
          <a:xfrm>
            <a:off x="1276350" y="3733800"/>
            <a:ext cx="1371600" cy="2362200"/>
            <a:chOff x="672" y="2304"/>
            <a:chExt cx="864" cy="1488"/>
          </a:xfrm>
        </p:grpSpPr>
        <p:pic>
          <p:nvPicPr>
            <p:cNvPr id="139280" name="Picture 16" descr="bs0055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 y="2304"/>
              <a:ext cx="768" cy="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81" name="AutoShape 17"/>
            <p:cNvSpPr>
              <a:spLocks noChangeArrowheads="1"/>
            </p:cNvSpPr>
            <p:nvPr/>
          </p:nvSpPr>
          <p:spPr bwMode="auto">
            <a:xfrm flipH="1">
              <a:off x="672" y="3120"/>
              <a:ext cx="864" cy="672"/>
            </a:xfrm>
            <a:prstGeom prst="wedgeRoundRectCallout">
              <a:avLst>
                <a:gd name="adj1" fmla="val 10185"/>
                <a:gd name="adj2" fmla="val -77384"/>
                <a:gd name="adj3" fmla="val 16667"/>
              </a:avLst>
            </a:prstGeom>
            <a:solidFill>
              <a:schemeClr val="bg1"/>
            </a:solidFill>
            <a:ln w="12700">
              <a:solidFill>
                <a:schemeClr val="tx1"/>
              </a:solidFill>
              <a:miter lim="800000"/>
              <a:headEnd/>
              <a:tailEnd/>
            </a:ln>
          </p:spPr>
          <p:txBody>
            <a:bodyPr anchor="ctr"/>
            <a:lstStyle/>
            <a:p>
              <a:pPr algn="ctr"/>
              <a:r>
                <a:rPr lang="en-US" sz="1600">
                  <a:solidFill>
                    <a:schemeClr val="accent2"/>
                  </a:solidFill>
                  <a:latin typeface="Trebuchet MS" charset="0"/>
                </a:rPr>
                <a:t>Domain Concepts, Objects</a:t>
              </a:r>
            </a:p>
          </p:txBody>
        </p:sp>
      </p:grpSp>
      <p:grpSp>
        <p:nvGrpSpPr>
          <p:cNvPr id="6" name="Group 18"/>
          <p:cNvGrpSpPr>
            <a:grpSpLocks/>
          </p:cNvGrpSpPr>
          <p:nvPr/>
        </p:nvGrpSpPr>
        <p:grpSpPr bwMode="auto">
          <a:xfrm>
            <a:off x="3562350" y="3429000"/>
            <a:ext cx="1371600" cy="2819400"/>
            <a:chOff x="2112" y="2112"/>
            <a:chExt cx="864" cy="1776"/>
          </a:xfrm>
        </p:grpSpPr>
        <p:sp>
          <p:nvSpPr>
            <p:cNvPr id="139276" name="AutoShape 19"/>
            <p:cNvSpPr>
              <a:spLocks noChangeArrowheads="1"/>
            </p:cNvSpPr>
            <p:nvPr/>
          </p:nvSpPr>
          <p:spPr bwMode="auto">
            <a:xfrm>
              <a:off x="2112" y="2112"/>
              <a:ext cx="816" cy="240"/>
            </a:xfrm>
            <a:prstGeom prst="flowChartProcess">
              <a:avLst/>
            </a:prstGeom>
            <a:solidFill>
              <a:schemeClr val="bg1"/>
            </a:solidFill>
            <a:ln w="12700">
              <a:solidFill>
                <a:schemeClr val="tx1"/>
              </a:solidFill>
              <a:miter lim="800000"/>
              <a:headEnd/>
              <a:tailEnd/>
            </a:ln>
          </p:spPr>
          <p:txBody>
            <a:bodyPr wrap="none" anchor="ctr"/>
            <a:lstStyle/>
            <a:p>
              <a:r>
                <a:rPr lang="en-US" sz="1600">
                  <a:latin typeface="Trebuchet MS" charset="0"/>
                </a:rPr>
                <a:t>Book</a:t>
              </a:r>
            </a:p>
          </p:txBody>
        </p:sp>
        <p:sp>
          <p:nvSpPr>
            <p:cNvPr id="139277" name="AutoShape 20"/>
            <p:cNvSpPr>
              <a:spLocks noChangeArrowheads="1"/>
            </p:cNvSpPr>
            <p:nvPr/>
          </p:nvSpPr>
          <p:spPr bwMode="auto">
            <a:xfrm>
              <a:off x="2112" y="2352"/>
              <a:ext cx="816" cy="432"/>
            </a:xfrm>
            <a:prstGeom prst="flowChartProcess">
              <a:avLst/>
            </a:prstGeom>
            <a:solidFill>
              <a:schemeClr val="bg1"/>
            </a:solidFill>
            <a:ln w="12700">
              <a:solidFill>
                <a:schemeClr val="tx1"/>
              </a:solidFill>
              <a:miter lim="800000"/>
              <a:headEnd/>
              <a:tailEnd/>
            </a:ln>
          </p:spPr>
          <p:txBody>
            <a:bodyPr wrap="none" anchor="ctr"/>
            <a:lstStyle/>
            <a:p>
              <a:r>
                <a:rPr lang="en-US" sz="1600">
                  <a:latin typeface="Trebuchet MS" charset="0"/>
                </a:rPr>
                <a:t>Title</a:t>
              </a:r>
            </a:p>
            <a:p>
              <a:r>
                <a:rPr lang="en-US" sz="1600">
                  <a:latin typeface="Trebuchet MS" charset="0"/>
                </a:rPr>
                <a:t>Author</a:t>
              </a:r>
            </a:p>
          </p:txBody>
        </p:sp>
        <p:sp>
          <p:nvSpPr>
            <p:cNvPr id="139278" name="AutoShape 21"/>
            <p:cNvSpPr>
              <a:spLocks noChangeArrowheads="1"/>
            </p:cNvSpPr>
            <p:nvPr/>
          </p:nvSpPr>
          <p:spPr bwMode="auto">
            <a:xfrm>
              <a:off x="2112" y="2784"/>
              <a:ext cx="816" cy="240"/>
            </a:xfrm>
            <a:prstGeom prst="flowChartProcess">
              <a:avLst/>
            </a:prstGeom>
            <a:solidFill>
              <a:schemeClr val="bg1"/>
            </a:solidFill>
            <a:ln w="12700">
              <a:solidFill>
                <a:schemeClr val="tx1"/>
              </a:solidFill>
              <a:miter lim="800000"/>
              <a:headEnd/>
              <a:tailEnd/>
            </a:ln>
          </p:spPr>
          <p:txBody>
            <a:bodyPr wrap="none" anchor="ctr"/>
            <a:lstStyle/>
            <a:p>
              <a:r>
                <a:rPr lang="en-US" sz="1600">
                  <a:latin typeface="Trebuchet MS" charset="0"/>
                </a:rPr>
                <a:t>Print</a:t>
              </a:r>
            </a:p>
          </p:txBody>
        </p:sp>
        <p:sp>
          <p:nvSpPr>
            <p:cNvPr id="139279" name="AutoShape 22"/>
            <p:cNvSpPr>
              <a:spLocks noChangeArrowheads="1"/>
            </p:cNvSpPr>
            <p:nvPr/>
          </p:nvSpPr>
          <p:spPr bwMode="auto">
            <a:xfrm flipH="1">
              <a:off x="2112" y="3216"/>
              <a:ext cx="864" cy="672"/>
            </a:xfrm>
            <a:prstGeom prst="wedgeRoundRectCallout">
              <a:avLst>
                <a:gd name="adj1" fmla="val 10185"/>
                <a:gd name="adj2" fmla="val -77384"/>
                <a:gd name="adj3" fmla="val 16667"/>
              </a:avLst>
            </a:prstGeom>
            <a:solidFill>
              <a:schemeClr val="bg1"/>
            </a:solidFill>
            <a:ln w="12700">
              <a:solidFill>
                <a:schemeClr val="tx1"/>
              </a:solidFill>
              <a:miter lim="800000"/>
              <a:headEnd/>
              <a:tailEnd/>
            </a:ln>
          </p:spPr>
          <p:txBody>
            <a:bodyPr anchor="ctr"/>
            <a:lstStyle/>
            <a:p>
              <a:pPr algn="ctr"/>
              <a:r>
                <a:rPr lang="en-US" sz="1600">
                  <a:solidFill>
                    <a:schemeClr val="accent2"/>
                  </a:solidFill>
                  <a:latin typeface="Trebuchet MS" charset="0"/>
                </a:rPr>
                <a:t>Design Class</a:t>
              </a:r>
            </a:p>
          </p:txBody>
        </p:sp>
      </p:grpSp>
      <p:grpSp>
        <p:nvGrpSpPr>
          <p:cNvPr id="7" name="Group 23"/>
          <p:cNvGrpSpPr>
            <a:grpSpLocks/>
          </p:cNvGrpSpPr>
          <p:nvPr/>
        </p:nvGrpSpPr>
        <p:grpSpPr bwMode="auto">
          <a:xfrm>
            <a:off x="5772150" y="3429000"/>
            <a:ext cx="2152650" cy="2819400"/>
            <a:chOff x="3744" y="2112"/>
            <a:chExt cx="1356" cy="1776"/>
          </a:xfrm>
        </p:grpSpPr>
        <p:sp>
          <p:nvSpPr>
            <p:cNvPr id="139274" name="AutoShape 24"/>
            <p:cNvSpPr>
              <a:spLocks noChangeArrowheads="1"/>
            </p:cNvSpPr>
            <p:nvPr/>
          </p:nvSpPr>
          <p:spPr bwMode="auto">
            <a:xfrm>
              <a:off x="3744" y="2112"/>
              <a:ext cx="1356" cy="864"/>
            </a:xfrm>
            <a:prstGeom prst="flowChartProcess">
              <a:avLst/>
            </a:prstGeom>
            <a:solidFill>
              <a:schemeClr val="bg1"/>
            </a:solidFill>
            <a:ln w="12700">
              <a:solidFill>
                <a:schemeClr val="tx1"/>
              </a:solidFill>
              <a:miter lim="800000"/>
              <a:headEnd/>
              <a:tailEnd/>
            </a:ln>
          </p:spPr>
          <p:txBody>
            <a:bodyPr wrap="none" anchor="ctr"/>
            <a:lstStyle/>
            <a:p>
              <a:r>
                <a:rPr lang="en-US" sz="1600">
                  <a:latin typeface="Trebuchet MS" charset="0"/>
                </a:rPr>
                <a:t>Public class Book</a:t>
              </a:r>
            </a:p>
            <a:p>
              <a:r>
                <a:rPr lang="en-US" sz="1600">
                  <a:latin typeface="Trebuchet MS" charset="0"/>
                </a:rPr>
                <a:t>{</a:t>
              </a:r>
            </a:p>
            <a:p>
              <a:r>
                <a:rPr lang="en-US" sz="1600">
                  <a:latin typeface="Trebuchet MS" charset="0"/>
                </a:rPr>
                <a:t>   Private String title;</a:t>
              </a:r>
            </a:p>
            <a:p>
              <a:r>
                <a:rPr lang="en-US" sz="1600">
                  <a:latin typeface="Trebuchet MS" charset="0"/>
                </a:rPr>
                <a:t>   public void print ();</a:t>
              </a:r>
            </a:p>
            <a:p>
              <a:r>
                <a:rPr lang="en-US" sz="1600">
                  <a:latin typeface="Trebuchet MS" charset="0"/>
                </a:rPr>
                <a:t>}</a:t>
              </a:r>
            </a:p>
          </p:txBody>
        </p:sp>
        <p:sp>
          <p:nvSpPr>
            <p:cNvPr id="139275" name="AutoShape 25"/>
            <p:cNvSpPr>
              <a:spLocks noChangeArrowheads="1"/>
            </p:cNvSpPr>
            <p:nvPr/>
          </p:nvSpPr>
          <p:spPr bwMode="auto">
            <a:xfrm flipH="1">
              <a:off x="4080" y="3216"/>
              <a:ext cx="864" cy="672"/>
            </a:xfrm>
            <a:prstGeom prst="wedgeRoundRectCallout">
              <a:avLst>
                <a:gd name="adj1" fmla="val 10185"/>
                <a:gd name="adj2" fmla="val -77384"/>
                <a:gd name="adj3" fmla="val 16667"/>
              </a:avLst>
            </a:prstGeom>
            <a:solidFill>
              <a:schemeClr val="bg1"/>
            </a:solidFill>
            <a:ln w="12700">
              <a:solidFill>
                <a:schemeClr val="tx1"/>
              </a:solidFill>
              <a:miter lim="800000"/>
              <a:headEnd/>
              <a:tailEnd/>
            </a:ln>
          </p:spPr>
          <p:txBody>
            <a:bodyPr anchor="ctr"/>
            <a:lstStyle/>
            <a:p>
              <a:pPr algn="ctr"/>
              <a:r>
                <a:rPr lang="en-US" sz="1600">
                  <a:solidFill>
                    <a:schemeClr val="accent2"/>
                  </a:solidFill>
                  <a:latin typeface="Trebuchet MS" charset="0"/>
                </a:rPr>
                <a:t>OO Language Code</a:t>
              </a:r>
            </a:p>
          </p:txBody>
        </p:sp>
      </p:grpSp>
      <p:sp>
        <p:nvSpPr>
          <p:cNvPr id="139272" name="Title 25"/>
          <p:cNvSpPr>
            <a:spLocks noGrp="1"/>
          </p:cNvSpPr>
          <p:nvPr>
            <p:ph type="title"/>
          </p:nvPr>
        </p:nvSpPr>
        <p:spPr>
          <a:xfrm>
            <a:off x="612775" y="228600"/>
            <a:ext cx="8153400" cy="990600"/>
          </a:xfrm>
        </p:spPr>
        <p:txBody>
          <a:bodyPr/>
          <a:lstStyle/>
          <a:p>
            <a:r>
              <a:rPr lang="en-US" sz="4000">
                <a:latin typeface="Tw Cen MT" charset="0"/>
                <a:ea typeface="ＭＳ Ｐゴシック" charset="0"/>
                <a:cs typeface="ＭＳ Ｐゴシック" charset="0"/>
              </a:rPr>
              <a:t>Object Oriented Analysis and Design</a:t>
            </a:r>
          </a:p>
        </p:txBody>
      </p:sp>
    </p:spTree>
    <p:extLst>
      <p:ext uri="{BB962C8B-B14F-4D97-AF65-F5344CB8AC3E}">
        <p14:creationId xmlns:p14="http://schemas.microsoft.com/office/powerpoint/2010/main" val="8228524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56836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quarter" idx="1"/>
          </p:nvPr>
        </p:nvSpPr>
        <p:spPr>
          <a:xfrm>
            <a:off x="685800" y="1371600"/>
            <a:ext cx="8229600" cy="5181600"/>
          </a:xfrm>
        </p:spPr>
        <p:txBody>
          <a:bodyPr/>
          <a:lstStyle/>
          <a:p>
            <a:pPr lvl="0"/>
            <a:endParaRPr lang="en-US" b="1" dirty="0" smtClean="0"/>
          </a:p>
          <a:p>
            <a:pPr lvl="0"/>
            <a:endParaRPr lang="en-US" b="1" dirty="0"/>
          </a:p>
          <a:p>
            <a:pPr lvl="0"/>
            <a:endParaRPr lang="en-US" b="1" dirty="0" smtClean="0"/>
          </a:p>
          <a:p>
            <a:pPr lvl="0"/>
            <a:endParaRPr lang="en-US" b="1" dirty="0"/>
          </a:p>
          <a:p>
            <a:pPr lvl="2"/>
            <a:endParaRPr lang="en-US" b="1" dirty="0" smtClean="0"/>
          </a:p>
          <a:p>
            <a:pPr lvl="2"/>
            <a:r>
              <a:rPr lang="en-US" b="1" dirty="0" smtClean="0"/>
              <a:t>1. </a:t>
            </a:r>
            <a:r>
              <a:rPr lang="en-US" b="1" dirty="0"/>
              <a:t>Finding objects</a:t>
            </a:r>
          </a:p>
          <a:p>
            <a:pPr lvl="2"/>
            <a:r>
              <a:rPr lang="en-US" b="1" dirty="0"/>
              <a:t>2</a:t>
            </a:r>
            <a:r>
              <a:rPr lang="en-US" b="1" dirty="0" smtClean="0"/>
              <a:t>.  </a:t>
            </a:r>
            <a:r>
              <a:rPr lang="en-US" b="1" dirty="0"/>
              <a:t>Organizing objects</a:t>
            </a:r>
          </a:p>
          <a:p>
            <a:pPr lvl="2"/>
            <a:r>
              <a:rPr lang="en-US" b="1" dirty="0"/>
              <a:t>3</a:t>
            </a:r>
            <a:r>
              <a:rPr lang="en-US" b="1" dirty="0" smtClean="0"/>
              <a:t>.  Describing </a:t>
            </a:r>
            <a:r>
              <a:rPr lang="en-US" b="1" dirty="0"/>
              <a:t>how objects interacts</a:t>
            </a:r>
          </a:p>
          <a:p>
            <a:pPr lvl="2"/>
            <a:r>
              <a:rPr lang="en-US" b="1" dirty="0"/>
              <a:t>4. </a:t>
            </a:r>
            <a:r>
              <a:rPr lang="en-US" b="1" dirty="0" smtClean="0"/>
              <a:t> Defining </a:t>
            </a:r>
            <a:r>
              <a:rPr lang="en-US" b="1" dirty="0"/>
              <a:t>the operations of objects </a:t>
            </a:r>
          </a:p>
          <a:p>
            <a:pPr lvl="2"/>
            <a:r>
              <a:rPr lang="en-US" b="1" dirty="0"/>
              <a:t>5. </a:t>
            </a:r>
            <a:r>
              <a:rPr lang="en-US" b="1" dirty="0" smtClean="0"/>
              <a:t> Defining </a:t>
            </a:r>
            <a:r>
              <a:rPr lang="en-US" b="1" dirty="0"/>
              <a:t>objects internally</a:t>
            </a:r>
          </a:p>
          <a:p>
            <a:endParaRPr lang="en-US" dirty="0"/>
          </a:p>
        </p:txBody>
      </p:sp>
    </p:spTree>
    <p:extLst>
      <p:ext uri="{BB962C8B-B14F-4D97-AF65-F5344CB8AC3E}">
        <p14:creationId xmlns:p14="http://schemas.microsoft.com/office/powerpoint/2010/main" val="20055596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t>Object-Oriented Modeling</a:t>
            </a:r>
            <a:endParaRPr lang="en-US" dirty="0"/>
          </a:p>
        </p:txBody>
      </p:sp>
      <p:sp>
        <p:nvSpPr>
          <p:cNvPr id="31747" name="Rectangle 3"/>
          <p:cNvSpPr>
            <a:spLocks noGrp="1" noChangeArrowheads="1"/>
          </p:cNvSpPr>
          <p:nvPr>
            <p:ph idx="1"/>
          </p:nvPr>
        </p:nvSpPr>
        <p:spPr/>
        <p:txBody>
          <a:bodyPr>
            <a:normAutofit/>
          </a:bodyPr>
          <a:lstStyle/>
          <a:p>
            <a:r>
              <a:rPr lang="en-US" dirty="0" smtClean="0"/>
              <a:t>Object</a:t>
            </a:r>
            <a:r>
              <a:rPr lang="en-US" dirty="0"/>
              <a:t>-oriented modeling is the process of preparing and designing what the </a:t>
            </a:r>
            <a:r>
              <a:rPr lang="en-US" dirty="0" smtClean="0"/>
              <a:t>code </a:t>
            </a:r>
            <a:r>
              <a:rPr lang="en-US" dirty="0"/>
              <a:t>will actually look like</a:t>
            </a:r>
            <a:r>
              <a:rPr lang="en-US" dirty="0" smtClean="0"/>
              <a:t>.</a:t>
            </a:r>
          </a:p>
          <a:p>
            <a:r>
              <a:rPr lang="en-US" dirty="0" smtClean="0"/>
              <a:t>We do </a:t>
            </a:r>
            <a:r>
              <a:rPr lang="en-US" dirty="0" err="1" smtClean="0"/>
              <a:t>OO</a:t>
            </a:r>
            <a:r>
              <a:rPr lang="en-US" dirty="0" smtClean="0"/>
              <a:t> modeling using </a:t>
            </a:r>
            <a:r>
              <a:rPr lang="en-US" dirty="0" err="1" smtClean="0"/>
              <a:t>UML</a:t>
            </a:r>
            <a:r>
              <a:rPr lang="en-US" dirty="0" smtClean="0"/>
              <a:t> notations</a:t>
            </a:r>
          </a:p>
          <a:p>
            <a:pPr lvl="1"/>
            <a:r>
              <a:rPr lang="en-US" dirty="0"/>
              <a:t>The </a:t>
            </a:r>
            <a:r>
              <a:rPr lang="en-US" dirty="0" err="1"/>
              <a:t>UML</a:t>
            </a:r>
            <a:r>
              <a:rPr lang="en-US" dirty="0"/>
              <a:t> is a standard diagramming notation</a:t>
            </a:r>
          </a:p>
          <a:p>
            <a:pPr lvl="2"/>
            <a:r>
              <a:rPr lang="en-US" dirty="0"/>
              <a:t>The </a:t>
            </a:r>
            <a:r>
              <a:rPr lang="en-US" dirty="0" err="1"/>
              <a:t>UML</a:t>
            </a:r>
            <a:r>
              <a:rPr lang="en-US" dirty="0"/>
              <a:t> is not </a:t>
            </a:r>
            <a:r>
              <a:rPr lang="en-US" dirty="0" err="1"/>
              <a:t>OOA</a:t>
            </a:r>
            <a:r>
              <a:rPr lang="en-US" dirty="0"/>
              <a:t>/D or a method, it is simply notation</a:t>
            </a:r>
          </a:p>
          <a:p>
            <a:pPr lvl="3"/>
            <a:r>
              <a:rPr lang="en-US" dirty="0"/>
              <a:t>a language for </a:t>
            </a:r>
            <a:r>
              <a:rPr lang="en-US" dirty="0" err="1"/>
              <a:t>OOA</a:t>
            </a:r>
            <a:r>
              <a:rPr lang="en-US" dirty="0"/>
              <a:t>/D and "software blueprints," </a:t>
            </a:r>
          </a:p>
          <a:p>
            <a:pPr lvl="3"/>
            <a:r>
              <a:rPr lang="en-US" dirty="0"/>
              <a:t>a form of communication with </a:t>
            </a:r>
            <a:r>
              <a:rPr lang="en-US" dirty="0" smtClean="0"/>
              <a:t>others</a:t>
            </a:r>
          </a:p>
          <a:p>
            <a:endParaRPr lang="en-US" dirty="0" smtClean="0"/>
          </a:p>
          <a:p>
            <a:endParaRPr lang="en-US" dirty="0"/>
          </a:p>
        </p:txBody>
      </p:sp>
    </p:spTree>
    <p:extLst>
      <p:ext uri="{BB962C8B-B14F-4D97-AF65-F5344CB8AC3E}">
        <p14:creationId xmlns:p14="http://schemas.microsoft.com/office/powerpoint/2010/main" val="36008176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smtClean="0"/>
              <a:t>Design Patterns</a:t>
            </a:r>
            <a:endParaRPr lang="en-US" dirty="0"/>
          </a:p>
        </p:txBody>
      </p:sp>
      <p:sp>
        <p:nvSpPr>
          <p:cNvPr id="174083" name="Rectangle 3"/>
          <p:cNvSpPr>
            <a:spLocks noGrp="1" noChangeArrowheads="1"/>
          </p:cNvSpPr>
          <p:nvPr>
            <p:ph type="body" idx="1"/>
          </p:nvPr>
        </p:nvSpPr>
        <p:spPr/>
        <p:txBody>
          <a:bodyPr>
            <a:normAutofit fontScale="92500" lnSpcReduction="10000"/>
          </a:bodyPr>
          <a:lstStyle/>
          <a:p>
            <a:r>
              <a:rPr lang="en-US" dirty="0" smtClean="0"/>
              <a:t>Certain tried-and-true solutions to design problems can be (and have been) expressed as best-practice principles, heuristics, or patterns</a:t>
            </a:r>
          </a:p>
          <a:p>
            <a:pPr lvl="1"/>
            <a:r>
              <a:rPr lang="en-US" dirty="0" smtClean="0"/>
              <a:t>Named problem-solution formulas that codify exemplary design principles.</a:t>
            </a:r>
          </a:p>
          <a:p>
            <a:r>
              <a:rPr lang="en-US" dirty="0" smtClean="0"/>
              <a:t>GRASP patterns</a:t>
            </a:r>
          </a:p>
          <a:p>
            <a:r>
              <a:rPr lang="en-US" dirty="0" smtClean="0"/>
              <a:t>Observer</a:t>
            </a:r>
          </a:p>
          <a:p>
            <a:r>
              <a:rPr lang="en-US" dirty="0" smtClean="0"/>
              <a:t>Model View Controller </a:t>
            </a:r>
          </a:p>
          <a:p>
            <a:r>
              <a:rPr lang="en-US" dirty="0" smtClean="0"/>
              <a:t>Controller</a:t>
            </a:r>
          </a:p>
          <a:p>
            <a:r>
              <a:rPr lang="en-US" dirty="0" smtClean="0"/>
              <a:t>Abstract Factory</a:t>
            </a:r>
          </a:p>
          <a:p>
            <a:r>
              <a:rPr lang="en-US" dirty="0" err="1" smtClean="0"/>
              <a:t>Singlton</a:t>
            </a:r>
            <a:endParaRPr lang="en-US" dirty="0"/>
          </a:p>
        </p:txBody>
      </p:sp>
    </p:spTree>
    <p:extLst>
      <p:ext uri="{BB962C8B-B14F-4D97-AF65-F5344CB8AC3E}">
        <p14:creationId xmlns:p14="http://schemas.microsoft.com/office/powerpoint/2010/main" val="32119024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ubtitle 5"/>
          <p:cNvSpPr>
            <a:spLocks noGrp="1"/>
          </p:cNvSpPr>
          <p:nvPr>
            <p:ph type="subTitle" idx="1"/>
          </p:nvPr>
        </p:nvSpPr>
        <p:spPr/>
        <p:txBody>
          <a:bodyPr>
            <a:normAutofit/>
          </a:bodyPr>
          <a:lstStyle/>
          <a:p>
            <a:endParaRPr lang="en-US" dirty="0"/>
          </a:p>
        </p:txBody>
      </p:sp>
      <p:sp>
        <p:nvSpPr>
          <p:cNvPr id="20482" name="Title 4"/>
          <p:cNvSpPr>
            <a:spLocks noGrp="1"/>
          </p:cNvSpPr>
          <p:nvPr>
            <p:ph type="ctrTitle"/>
          </p:nvPr>
        </p:nvSpPr>
        <p:spPr/>
        <p:txBody>
          <a:bodyPr/>
          <a:lstStyle/>
          <a:p>
            <a:r>
              <a:rPr lang="en-US" dirty="0" smtClean="0"/>
              <a:t>Unified Modeling Language</a:t>
            </a:r>
            <a:endParaRPr lang="en-US" dirty="0"/>
          </a:p>
        </p:txBody>
      </p:sp>
    </p:spTree>
    <p:extLst>
      <p:ext uri="{BB962C8B-B14F-4D97-AF65-F5344CB8AC3E}">
        <p14:creationId xmlns:p14="http://schemas.microsoft.com/office/powerpoint/2010/main" val="24412590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dirty="0"/>
              <a:t>The Unified Modeling Language (UML)</a:t>
            </a:r>
          </a:p>
        </p:txBody>
      </p:sp>
      <p:sp>
        <p:nvSpPr>
          <p:cNvPr id="1053699" name="Rectangle 3"/>
          <p:cNvSpPr>
            <a:spLocks noGrp="1" noChangeArrowheads="1"/>
          </p:cNvSpPr>
          <p:nvPr>
            <p:ph type="body" idx="1"/>
          </p:nvPr>
        </p:nvSpPr>
        <p:spPr/>
        <p:txBody>
          <a:bodyPr/>
          <a:lstStyle/>
          <a:p>
            <a:r>
              <a:rPr lang="en-US" dirty="0"/>
              <a:t>To quote OMG (the creators of UML)</a:t>
            </a:r>
          </a:p>
          <a:p>
            <a:pPr lvl="1"/>
            <a:r>
              <a:rPr lang="en-US" dirty="0"/>
              <a:t>The Unified Modeling Language (UML) is a language for specifying, visualizing, constructing, and documenting the artifacts of software systems, as well as for business modeling and other non-software systems.</a:t>
            </a:r>
          </a:p>
          <a:p>
            <a:r>
              <a:rPr lang="en-US" dirty="0" smtClean="0"/>
              <a:t>UML is an open standard</a:t>
            </a:r>
          </a:p>
          <a:p>
            <a:pPr lvl="1"/>
            <a:r>
              <a:rPr lang="en-GB" dirty="0" smtClean="0"/>
              <a:t>It can be used with all processes, throughout the development life cycle, and across different implementation technologies</a:t>
            </a:r>
          </a:p>
          <a:p>
            <a:endParaRPr lang="en-US" dirty="0"/>
          </a:p>
        </p:txBody>
      </p:sp>
      <p:pic>
        <p:nvPicPr>
          <p:cNvPr id="399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5257800"/>
            <a:ext cx="2209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12504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endParaRPr lang="en-US" dirty="0"/>
          </a:p>
        </p:txBody>
      </p:sp>
      <p:sp>
        <p:nvSpPr>
          <p:cNvPr id="21508" name="Rectangle 3"/>
          <p:cNvSpPr>
            <a:spLocks noGrp="1" noChangeArrowheads="1"/>
          </p:cNvSpPr>
          <p:nvPr>
            <p:ph sz="quarter" idx="1"/>
          </p:nvPr>
        </p:nvSpPr>
        <p:spPr/>
        <p:txBody>
          <a:bodyPr>
            <a:normAutofit/>
          </a:bodyPr>
          <a:lstStyle/>
          <a:p>
            <a:r>
              <a:rPr lang="en-US" dirty="0" smtClean="0"/>
              <a:t>The UML is the de facto and de jure standard diagramming notation for object-oriented modeling.</a:t>
            </a:r>
          </a:p>
          <a:p>
            <a:r>
              <a:rPr lang="en-US" dirty="0"/>
              <a:t>The UML </a:t>
            </a:r>
            <a:r>
              <a:rPr lang="en-US" dirty="0" smtClean="0"/>
              <a:t>does </a:t>
            </a:r>
            <a:r>
              <a:rPr lang="en-US" dirty="0"/>
              <a:t>not guide </a:t>
            </a:r>
            <a:r>
              <a:rPr lang="en-US" dirty="0" smtClean="0"/>
              <a:t>developer/Coder </a:t>
            </a:r>
            <a:r>
              <a:rPr lang="en-US" dirty="0"/>
              <a:t>in how to do object-oriented analysis and design</a:t>
            </a:r>
            <a:r>
              <a:rPr lang="en-US" dirty="0" smtClean="0"/>
              <a:t>.</a:t>
            </a:r>
          </a:p>
          <a:p>
            <a:r>
              <a:rPr lang="en-US" dirty="0" err="1" smtClean="0"/>
              <a:t>UML</a:t>
            </a:r>
            <a:r>
              <a:rPr lang="en-US" dirty="0" smtClean="0"/>
              <a:t> supports </a:t>
            </a:r>
            <a:endParaRPr lang="en-US" dirty="0"/>
          </a:p>
          <a:p>
            <a:pPr lvl="1"/>
            <a:r>
              <a:rPr lang="en-US" dirty="0"/>
              <a:t>the entire software development lifecycle</a:t>
            </a:r>
          </a:p>
          <a:p>
            <a:pPr lvl="1"/>
            <a:r>
              <a:rPr lang="en-US" dirty="0"/>
              <a:t>diverse applications areas</a:t>
            </a:r>
          </a:p>
          <a:p>
            <a:pPr lvl="1"/>
            <a:r>
              <a:rPr lang="en-US" dirty="0"/>
              <a:t>based on experience and needs of the user community</a:t>
            </a:r>
          </a:p>
          <a:p>
            <a:pPr lvl="1"/>
            <a:r>
              <a:rPr lang="en-US" dirty="0"/>
              <a:t>Supported by many CASE tools</a:t>
            </a:r>
          </a:p>
          <a:p>
            <a:endParaRPr lang="en-US" dirty="0" smtClean="0"/>
          </a:p>
        </p:txBody>
      </p:sp>
    </p:spTree>
    <p:extLst>
      <p:ext uri="{BB962C8B-B14F-4D97-AF65-F5344CB8AC3E}">
        <p14:creationId xmlns:p14="http://schemas.microsoft.com/office/powerpoint/2010/main" val="424928657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33795" name="Content Placeholder 4"/>
          <p:cNvSpPr>
            <a:spLocks noGrp="1"/>
          </p:cNvSpPr>
          <p:nvPr>
            <p:ph sz="quarter" idx="1"/>
          </p:nvPr>
        </p:nvSpPr>
        <p:spPr/>
        <p:txBody>
          <a:bodyPr>
            <a:normAutofit fontScale="92500" lnSpcReduction="20000"/>
          </a:bodyPr>
          <a:lstStyle/>
          <a:p>
            <a:r>
              <a:rPr lang="en-GB" dirty="0" err="1" smtClean="0"/>
              <a:t>UML</a:t>
            </a:r>
            <a:r>
              <a:rPr lang="en-GB" dirty="0" smtClean="0"/>
              <a:t> is an expressive language that can be used to describe pretty much everything about software application.</a:t>
            </a:r>
          </a:p>
          <a:p>
            <a:pPr lvl="1"/>
            <a:r>
              <a:rPr lang="en-GB" dirty="0" smtClean="0"/>
              <a:t>object technology: objet, class, relationships, scenario, Use Case</a:t>
            </a:r>
          </a:p>
          <a:p>
            <a:pPr lvl="1"/>
            <a:r>
              <a:rPr lang="en-GB" dirty="0" smtClean="0"/>
              <a:t>component-based development: component, ActiveX/COM, CORBA</a:t>
            </a:r>
          </a:p>
          <a:p>
            <a:pPr lvl="1"/>
            <a:r>
              <a:rPr lang="en-GB" dirty="0" smtClean="0"/>
              <a:t>large scale system, application partitioning</a:t>
            </a:r>
          </a:p>
          <a:p>
            <a:endParaRPr lang="en-US" dirty="0" smtClean="0"/>
          </a:p>
          <a:p>
            <a:r>
              <a:rPr lang="en-US" dirty="0" smtClean="0"/>
              <a:t>Why </a:t>
            </a:r>
            <a:r>
              <a:rPr lang="en-US" dirty="0" err="1" smtClean="0"/>
              <a:t>UML</a:t>
            </a:r>
            <a:r>
              <a:rPr lang="en-US" dirty="0" smtClean="0"/>
              <a:t>!!</a:t>
            </a:r>
          </a:p>
          <a:p>
            <a:r>
              <a:rPr lang="en-US" dirty="0" smtClean="0"/>
              <a:t>Having a standardized notation helps a developer </a:t>
            </a:r>
          </a:p>
          <a:p>
            <a:pPr lvl="1"/>
            <a:r>
              <a:rPr lang="en-US" dirty="0" smtClean="0"/>
              <a:t>acquire skills in how to create a good design,</a:t>
            </a:r>
          </a:p>
          <a:p>
            <a:pPr lvl="1"/>
            <a:r>
              <a:rPr lang="en-US" dirty="0" smtClean="0"/>
              <a:t>mastering a set of principles to identifying suitable objects.</a:t>
            </a:r>
          </a:p>
        </p:txBody>
      </p:sp>
    </p:spTree>
    <p:extLst>
      <p:ext uri="{BB962C8B-B14F-4D97-AF65-F5344CB8AC3E}">
        <p14:creationId xmlns:p14="http://schemas.microsoft.com/office/powerpoint/2010/main" val="400473997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smtClean="0"/>
              <a:t>Course Contents</a:t>
            </a:r>
            <a:endParaRPr lang="en-US" dirty="0"/>
          </a:p>
        </p:txBody>
      </p:sp>
      <p:sp>
        <p:nvSpPr>
          <p:cNvPr id="2" name="Content Placeholder 1"/>
          <p:cNvSpPr>
            <a:spLocks noGrp="1"/>
          </p:cNvSpPr>
          <p:nvPr>
            <p:ph sz="quarter" idx="1"/>
          </p:nvPr>
        </p:nvSpPr>
        <p:spPr/>
        <p:txBody>
          <a:bodyPr>
            <a:normAutofit fontScale="77500" lnSpcReduction="20000"/>
          </a:bodyPr>
          <a:lstStyle/>
          <a:p>
            <a:r>
              <a:rPr lang="en-US" dirty="0" smtClean="0"/>
              <a:t>Feedback Session &amp; Introduction to the course and course policies</a:t>
            </a:r>
            <a:endParaRPr lang="en-GB" dirty="0" smtClean="0"/>
          </a:p>
          <a:p>
            <a:r>
              <a:rPr lang="en-US" dirty="0" smtClean="0"/>
              <a:t>Introduction to </a:t>
            </a:r>
            <a:r>
              <a:rPr lang="en-US" dirty="0" err="1" smtClean="0"/>
              <a:t>OOAD</a:t>
            </a:r>
            <a:endParaRPr lang="en-GB" dirty="0" smtClean="0"/>
          </a:p>
          <a:p>
            <a:r>
              <a:rPr lang="en-US" dirty="0" smtClean="0"/>
              <a:t>Use case modeling</a:t>
            </a:r>
            <a:endParaRPr lang="en-GB" dirty="0" smtClean="0"/>
          </a:p>
          <a:p>
            <a:pPr lvl="1"/>
            <a:r>
              <a:rPr lang="en-US" dirty="0" smtClean="0"/>
              <a:t>Exercise: Use case modeling </a:t>
            </a:r>
            <a:endParaRPr lang="en-GB" dirty="0" smtClean="0"/>
          </a:p>
          <a:p>
            <a:r>
              <a:rPr lang="en-US" dirty="0" smtClean="0"/>
              <a:t>System Sequence Diagrams</a:t>
            </a:r>
            <a:endParaRPr lang="en-GB" dirty="0" smtClean="0"/>
          </a:p>
          <a:p>
            <a:r>
              <a:rPr lang="en-US" dirty="0" smtClean="0"/>
              <a:t>Domain Modeling</a:t>
            </a:r>
            <a:endParaRPr lang="en-GB" dirty="0" smtClean="0"/>
          </a:p>
          <a:p>
            <a:pPr lvl="1"/>
            <a:r>
              <a:rPr lang="en-US" dirty="0" smtClean="0"/>
              <a:t>Exercise: Domain Modeling</a:t>
            </a:r>
            <a:endParaRPr lang="en-GB" dirty="0" smtClean="0"/>
          </a:p>
          <a:p>
            <a:r>
              <a:rPr lang="en-US" dirty="0" smtClean="0"/>
              <a:t>Operation Contracts</a:t>
            </a:r>
            <a:endParaRPr lang="en-GB" dirty="0" smtClean="0"/>
          </a:p>
          <a:p>
            <a:pPr lvl="1"/>
            <a:r>
              <a:rPr lang="en-US" dirty="0" smtClean="0"/>
              <a:t>Exercise: Operation Contracts </a:t>
            </a:r>
            <a:endParaRPr lang="en-GB" dirty="0" smtClean="0"/>
          </a:p>
        </p:txBody>
      </p:sp>
      <p:sp>
        <p:nvSpPr>
          <p:cNvPr id="7" name="Content Placeholder 6"/>
          <p:cNvSpPr>
            <a:spLocks noGrp="1"/>
          </p:cNvSpPr>
          <p:nvPr>
            <p:ph sz="quarter" idx="2"/>
          </p:nvPr>
        </p:nvSpPr>
        <p:spPr/>
        <p:txBody>
          <a:bodyPr>
            <a:normAutofit fontScale="77500" lnSpcReduction="20000"/>
          </a:bodyPr>
          <a:lstStyle/>
          <a:p>
            <a:r>
              <a:rPr lang="en-US" dirty="0" smtClean="0"/>
              <a:t>Introducing Design</a:t>
            </a:r>
            <a:endParaRPr lang="en-GB" dirty="0" smtClean="0"/>
          </a:p>
          <a:p>
            <a:r>
              <a:rPr lang="en-US" dirty="0" smtClean="0"/>
              <a:t>Sequence Diagrams </a:t>
            </a:r>
            <a:endParaRPr lang="en-GB" dirty="0" smtClean="0"/>
          </a:p>
          <a:p>
            <a:r>
              <a:rPr lang="en-US" dirty="0" smtClean="0"/>
              <a:t>Interaction Diagrams</a:t>
            </a:r>
            <a:endParaRPr lang="en-GB" dirty="0" smtClean="0"/>
          </a:p>
          <a:p>
            <a:pPr lvl="1"/>
            <a:r>
              <a:rPr lang="en-US" dirty="0" smtClean="0"/>
              <a:t>Exercise: Interaction Diagrams</a:t>
            </a:r>
            <a:endParaRPr lang="en-GB" dirty="0" smtClean="0"/>
          </a:p>
          <a:p>
            <a:r>
              <a:rPr lang="en-US" dirty="0" smtClean="0"/>
              <a:t>Class Diagrams</a:t>
            </a:r>
            <a:endParaRPr lang="en-GB" dirty="0" smtClean="0"/>
          </a:p>
          <a:p>
            <a:pPr lvl="1"/>
            <a:r>
              <a:rPr lang="en-US" dirty="0" smtClean="0"/>
              <a:t>Exercise: Class Diagrams </a:t>
            </a:r>
            <a:endParaRPr lang="en-GB" dirty="0" smtClean="0"/>
          </a:p>
          <a:p>
            <a:r>
              <a:rPr lang="en-US" dirty="0" smtClean="0"/>
              <a:t>GRASP Patterns</a:t>
            </a:r>
          </a:p>
          <a:p>
            <a:r>
              <a:rPr lang="en-US" dirty="0" smtClean="0"/>
              <a:t>UML Diagrams</a:t>
            </a:r>
          </a:p>
          <a:p>
            <a:pPr lvl="1"/>
            <a:r>
              <a:rPr lang="en-US" dirty="0" smtClean="0"/>
              <a:t>Package </a:t>
            </a:r>
            <a:r>
              <a:rPr lang="en-US" dirty="0"/>
              <a:t>Diagrams</a:t>
            </a:r>
            <a:endParaRPr lang="en-GB" dirty="0"/>
          </a:p>
          <a:p>
            <a:pPr lvl="1"/>
            <a:r>
              <a:rPr lang="en-US" dirty="0" smtClean="0"/>
              <a:t>Component diagrams</a:t>
            </a:r>
            <a:endParaRPr lang="en-GB" dirty="0" smtClean="0"/>
          </a:p>
          <a:p>
            <a:pPr lvl="1"/>
            <a:r>
              <a:rPr lang="en-US" dirty="0" smtClean="0"/>
              <a:t>Deployment diagrams</a:t>
            </a:r>
            <a:endParaRPr lang="en-GB" dirty="0" smtClean="0"/>
          </a:p>
          <a:p>
            <a:pPr lvl="1"/>
            <a:r>
              <a:rPr lang="en-US" dirty="0" smtClean="0"/>
              <a:t>Activity diagrams</a:t>
            </a:r>
            <a:endParaRPr lang="en-GB" dirty="0" smtClean="0"/>
          </a:p>
          <a:p>
            <a:endParaRPr lang="en-US" dirty="0"/>
          </a:p>
        </p:txBody>
      </p:sp>
    </p:spTree>
    <p:extLst>
      <p:ext uri="{BB962C8B-B14F-4D97-AF65-F5344CB8AC3E}">
        <p14:creationId xmlns:p14="http://schemas.microsoft.com/office/powerpoint/2010/main" val="209397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p:cNvGraphicFramePr>
          <p:nvPr>
            <p:extLst>
              <p:ext uri="{D42A27DB-BD31-4B8C-83A1-F6EECF244321}">
                <p14:modId xmlns:p14="http://schemas.microsoft.com/office/powerpoint/2010/main" val="3596754361"/>
              </p:ext>
            </p:extLst>
          </p:nvPr>
        </p:nvGraphicFramePr>
        <p:xfrm>
          <a:off x="3362224" y="2782888"/>
          <a:ext cx="2520950" cy="2017712"/>
        </p:xfrm>
        <a:graphic>
          <a:graphicData uri="http://schemas.openxmlformats.org/presentationml/2006/ole">
            <mc:AlternateContent xmlns:mc="http://schemas.openxmlformats.org/markup-compatibility/2006">
              <mc:Choice xmlns:v="urn:schemas-microsoft-com:vml" Requires="v">
                <p:oleObj spid="_x0000_s2096" name="Bitmap Image" r:id="rId4" imgW="7315200" imgH="5854700" progId="">
                  <p:embed/>
                </p:oleObj>
              </mc:Choice>
              <mc:Fallback>
                <p:oleObj name="Bitmap Image" r:id="rId4" imgW="7315200" imgH="585470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224" y="2782888"/>
                        <a:ext cx="252095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7892" name="Rectangle 5"/>
          <p:cNvSpPr>
            <a:spLocks noChangeArrowheads="1"/>
          </p:cNvSpPr>
          <p:nvPr/>
        </p:nvSpPr>
        <p:spPr bwMode="auto">
          <a:xfrm>
            <a:off x="2187474" y="3525838"/>
            <a:ext cx="906524"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a:solidFill>
                  <a:srgbClr val="000000"/>
                </a:solidFill>
              </a:rPr>
              <a:t>Classes</a:t>
            </a:r>
          </a:p>
        </p:txBody>
      </p:sp>
      <p:sp>
        <p:nvSpPr>
          <p:cNvPr id="37893" name="Rectangle 6"/>
          <p:cNvSpPr>
            <a:spLocks noChangeArrowheads="1"/>
          </p:cNvSpPr>
          <p:nvPr/>
        </p:nvSpPr>
        <p:spPr bwMode="auto">
          <a:xfrm>
            <a:off x="5964137" y="3657600"/>
            <a:ext cx="2557555"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a:solidFill>
                  <a:srgbClr val="000000"/>
                </a:solidFill>
              </a:rPr>
              <a:t>application partitioning</a:t>
            </a:r>
          </a:p>
        </p:txBody>
      </p:sp>
      <p:sp>
        <p:nvSpPr>
          <p:cNvPr id="37894" name="Rectangle 7"/>
          <p:cNvSpPr>
            <a:spLocks noChangeArrowheads="1"/>
          </p:cNvSpPr>
          <p:nvPr/>
        </p:nvSpPr>
        <p:spPr bwMode="auto">
          <a:xfrm>
            <a:off x="3060599" y="2162175"/>
            <a:ext cx="1882816"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a:solidFill>
                  <a:srgbClr val="000000"/>
                </a:solidFill>
              </a:rPr>
              <a:t>Business Objects</a:t>
            </a:r>
          </a:p>
        </p:txBody>
      </p:sp>
      <p:sp>
        <p:nvSpPr>
          <p:cNvPr id="37895" name="Rectangle 8"/>
          <p:cNvSpPr>
            <a:spLocks noChangeArrowheads="1"/>
          </p:cNvSpPr>
          <p:nvPr/>
        </p:nvSpPr>
        <p:spPr bwMode="auto">
          <a:xfrm>
            <a:off x="5386287" y="1920875"/>
            <a:ext cx="1532359"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a:solidFill>
                  <a:srgbClr val="000000"/>
                </a:solidFill>
              </a:rPr>
              <a:t>Relationships</a:t>
            </a:r>
          </a:p>
        </p:txBody>
      </p:sp>
      <p:sp>
        <p:nvSpPr>
          <p:cNvPr id="37896" name="Rectangle 9"/>
          <p:cNvSpPr>
            <a:spLocks noChangeArrowheads="1"/>
          </p:cNvSpPr>
          <p:nvPr/>
        </p:nvSpPr>
        <p:spPr bwMode="auto">
          <a:xfrm>
            <a:off x="5048149" y="5681663"/>
            <a:ext cx="1856779"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a:solidFill>
                  <a:srgbClr val="000000"/>
                </a:solidFill>
              </a:rPr>
              <a:t>Business Process</a:t>
            </a:r>
          </a:p>
        </p:txBody>
      </p:sp>
      <p:sp>
        <p:nvSpPr>
          <p:cNvPr id="37897" name="Rectangle 10"/>
          <p:cNvSpPr>
            <a:spLocks noChangeArrowheads="1"/>
          </p:cNvSpPr>
          <p:nvPr/>
        </p:nvSpPr>
        <p:spPr bwMode="auto">
          <a:xfrm>
            <a:off x="1474687" y="2089150"/>
            <a:ext cx="973061"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dirty="0">
                <a:solidFill>
                  <a:srgbClr val="000000"/>
                </a:solidFill>
              </a:rPr>
              <a:t>Objects</a:t>
            </a:r>
          </a:p>
        </p:txBody>
      </p:sp>
      <p:sp>
        <p:nvSpPr>
          <p:cNvPr id="37898" name="Rectangle 11"/>
          <p:cNvSpPr>
            <a:spLocks noChangeArrowheads="1"/>
          </p:cNvSpPr>
          <p:nvPr/>
        </p:nvSpPr>
        <p:spPr bwMode="auto">
          <a:xfrm>
            <a:off x="1717574" y="5257800"/>
            <a:ext cx="1204908"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a:solidFill>
                  <a:srgbClr val="000000"/>
                </a:solidFill>
              </a:rPr>
              <a:t>Use Cases</a:t>
            </a:r>
          </a:p>
        </p:txBody>
      </p:sp>
      <p:sp>
        <p:nvSpPr>
          <p:cNvPr id="37899" name="Rectangle 12"/>
          <p:cNvSpPr>
            <a:spLocks noChangeArrowheads="1"/>
          </p:cNvSpPr>
          <p:nvPr/>
        </p:nvSpPr>
        <p:spPr bwMode="auto">
          <a:xfrm>
            <a:off x="5956199" y="2536825"/>
            <a:ext cx="1990931"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a:solidFill>
                  <a:srgbClr val="000000"/>
                </a:solidFill>
              </a:rPr>
              <a:t>large scale system</a:t>
            </a:r>
          </a:p>
        </p:txBody>
      </p:sp>
      <p:sp>
        <p:nvSpPr>
          <p:cNvPr id="37900" name="Rectangle 13"/>
          <p:cNvSpPr>
            <a:spLocks noChangeArrowheads="1"/>
          </p:cNvSpPr>
          <p:nvPr/>
        </p:nvSpPr>
        <p:spPr bwMode="auto">
          <a:xfrm>
            <a:off x="6122887" y="4545013"/>
            <a:ext cx="1140575"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a:solidFill>
                  <a:srgbClr val="000000"/>
                </a:solidFill>
              </a:rPr>
              <a:t>Scenarios</a:t>
            </a:r>
          </a:p>
        </p:txBody>
      </p:sp>
      <p:sp>
        <p:nvSpPr>
          <p:cNvPr id="37901" name="Rectangle 14"/>
          <p:cNvSpPr>
            <a:spLocks noChangeArrowheads="1"/>
          </p:cNvSpPr>
          <p:nvPr/>
        </p:nvSpPr>
        <p:spPr bwMode="auto">
          <a:xfrm>
            <a:off x="707924" y="4283075"/>
            <a:ext cx="1509941" cy="69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a:solidFill>
                  <a:srgbClr val="000000"/>
                </a:solidFill>
              </a:rPr>
              <a:t>Components</a:t>
            </a:r>
          </a:p>
          <a:p>
            <a:pPr eaLnBrk="0" hangingPunct="0">
              <a:lnSpc>
                <a:spcPct val="89000"/>
              </a:lnSpc>
            </a:pPr>
            <a:r>
              <a:rPr lang="en-GB" sz="2200" i="1">
                <a:solidFill>
                  <a:srgbClr val="000000"/>
                </a:solidFill>
              </a:rPr>
              <a:t>Microsoft</a:t>
            </a:r>
          </a:p>
        </p:txBody>
      </p:sp>
      <p:sp>
        <p:nvSpPr>
          <p:cNvPr id="37902" name="Rectangle 15"/>
          <p:cNvSpPr>
            <a:spLocks noChangeArrowheads="1"/>
          </p:cNvSpPr>
          <p:nvPr/>
        </p:nvSpPr>
        <p:spPr bwMode="auto">
          <a:xfrm>
            <a:off x="3406674" y="5351463"/>
            <a:ext cx="1766734" cy="69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a:solidFill>
                  <a:srgbClr val="000000"/>
                </a:solidFill>
              </a:rPr>
              <a:t>ActiveX/COM</a:t>
            </a:r>
          </a:p>
          <a:p>
            <a:pPr eaLnBrk="0" hangingPunct="0">
              <a:lnSpc>
                <a:spcPct val="89000"/>
              </a:lnSpc>
            </a:pPr>
            <a:r>
              <a:rPr lang="en-GB" sz="2200" i="1">
                <a:solidFill>
                  <a:srgbClr val="000000"/>
                </a:solidFill>
              </a:rPr>
              <a:t>Microsoft</a:t>
            </a:r>
          </a:p>
        </p:txBody>
      </p:sp>
      <p:sp>
        <p:nvSpPr>
          <p:cNvPr id="37903" name="Rectangle 16"/>
          <p:cNvSpPr>
            <a:spLocks noChangeArrowheads="1"/>
          </p:cNvSpPr>
          <p:nvPr/>
        </p:nvSpPr>
        <p:spPr bwMode="auto">
          <a:xfrm>
            <a:off x="801587" y="2862263"/>
            <a:ext cx="1242690" cy="69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9000"/>
              </a:lnSpc>
            </a:pPr>
            <a:r>
              <a:rPr lang="en-GB" sz="2200" dirty="0">
                <a:solidFill>
                  <a:srgbClr val="000000"/>
                </a:solidFill>
              </a:rPr>
              <a:t>ORDBMS</a:t>
            </a:r>
          </a:p>
          <a:p>
            <a:pPr eaLnBrk="0" hangingPunct="0">
              <a:lnSpc>
                <a:spcPct val="89000"/>
              </a:lnSpc>
            </a:pPr>
            <a:r>
              <a:rPr lang="en-GB" sz="2200" i="1" dirty="0">
                <a:solidFill>
                  <a:srgbClr val="000000"/>
                </a:solidFill>
              </a:rPr>
              <a:t>Oracle</a:t>
            </a:r>
          </a:p>
        </p:txBody>
      </p:sp>
      <p:sp>
        <p:nvSpPr>
          <p:cNvPr id="37904" name="Rectangle 17"/>
          <p:cNvSpPr>
            <a:spLocks noChangeArrowheads="1"/>
          </p:cNvSpPr>
          <p:nvPr/>
        </p:nvSpPr>
        <p:spPr bwMode="auto">
          <a:xfrm>
            <a:off x="7205562" y="5016500"/>
            <a:ext cx="1060574" cy="6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lnSpc>
                <a:spcPct val="87000"/>
              </a:lnSpc>
            </a:pPr>
            <a:r>
              <a:rPr lang="en-GB" sz="2200" dirty="0">
                <a:solidFill>
                  <a:srgbClr val="000000"/>
                </a:solidFill>
              </a:rPr>
              <a:t>CORBA</a:t>
            </a:r>
          </a:p>
          <a:p>
            <a:pPr eaLnBrk="0" hangingPunct="0">
              <a:lnSpc>
                <a:spcPct val="87000"/>
              </a:lnSpc>
            </a:pPr>
            <a:r>
              <a:rPr lang="en-GB" sz="2200" i="1" dirty="0">
                <a:solidFill>
                  <a:srgbClr val="000000"/>
                </a:solidFill>
              </a:rPr>
              <a:t>OMG</a:t>
            </a:r>
          </a:p>
        </p:txBody>
      </p:sp>
      <p:sp>
        <p:nvSpPr>
          <p:cNvPr id="4" name="Content Placeholder 3"/>
          <p:cNvSpPr>
            <a:spLocks noGrp="1"/>
          </p:cNvSpPr>
          <p:nvPr>
            <p:ph sz="quarter" idx="1"/>
          </p:nvPr>
        </p:nvSpPr>
        <p:spPr>
          <a:xfrm>
            <a:off x="457200" y="762000"/>
            <a:ext cx="8229600" cy="5181600"/>
          </a:xfrm>
        </p:spPr>
        <p:txBody>
          <a:bodyPr/>
          <a:lstStyle/>
          <a:p>
            <a:r>
              <a:rPr lang="en-GB" dirty="0"/>
              <a:t>UML </a:t>
            </a:r>
            <a:r>
              <a:rPr lang="en-GB" dirty="0" smtClean="0"/>
              <a:t>supports</a:t>
            </a:r>
            <a:endParaRPr lang="en-US" dirty="0"/>
          </a:p>
        </p:txBody>
      </p:sp>
    </p:spTree>
    <p:extLst>
      <p:ext uri="{BB962C8B-B14F-4D97-AF65-F5344CB8AC3E}">
        <p14:creationId xmlns:p14="http://schemas.microsoft.com/office/powerpoint/2010/main" val="1213646156"/>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716" name="Line 36"/>
          <p:cNvSpPr>
            <a:spLocks noChangeShapeType="1"/>
          </p:cNvSpPr>
          <p:nvPr/>
        </p:nvSpPr>
        <p:spPr bwMode="auto">
          <a:xfrm flipV="1">
            <a:off x="4895850" y="2352718"/>
            <a:ext cx="2179637" cy="1452994"/>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sz="1700">
              <a:solidFill>
                <a:srgbClr val="000000"/>
              </a:solidFill>
              <a:ea typeface="+mn-ea"/>
            </a:endParaRPr>
          </a:p>
        </p:txBody>
      </p:sp>
      <p:sp>
        <p:nvSpPr>
          <p:cNvPr id="455717" name="Line 37"/>
          <p:cNvSpPr>
            <a:spLocks noChangeShapeType="1"/>
          </p:cNvSpPr>
          <p:nvPr/>
        </p:nvSpPr>
        <p:spPr bwMode="auto">
          <a:xfrm>
            <a:off x="5040313" y="4035035"/>
            <a:ext cx="2035175" cy="0"/>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sz="1700">
              <a:solidFill>
                <a:srgbClr val="000000"/>
              </a:solidFill>
              <a:ea typeface="+mn-ea"/>
            </a:endParaRPr>
          </a:p>
        </p:txBody>
      </p:sp>
      <p:sp>
        <p:nvSpPr>
          <p:cNvPr id="455718" name="Line 38"/>
          <p:cNvSpPr>
            <a:spLocks noChangeShapeType="1"/>
          </p:cNvSpPr>
          <p:nvPr/>
        </p:nvSpPr>
        <p:spPr bwMode="auto">
          <a:xfrm>
            <a:off x="2227263" y="2681109"/>
            <a:ext cx="2178050" cy="1124602"/>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sz="1700">
              <a:solidFill>
                <a:srgbClr val="000000"/>
              </a:solidFill>
              <a:ea typeface="+mn-ea"/>
            </a:endParaRPr>
          </a:p>
        </p:txBody>
      </p:sp>
      <p:sp>
        <p:nvSpPr>
          <p:cNvPr id="455719" name="Line 39"/>
          <p:cNvSpPr>
            <a:spLocks noChangeShapeType="1"/>
          </p:cNvSpPr>
          <p:nvPr/>
        </p:nvSpPr>
        <p:spPr bwMode="auto">
          <a:xfrm flipV="1">
            <a:off x="3038475" y="4614765"/>
            <a:ext cx="1150937" cy="660452"/>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sz="1700">
              <a:solidFill>
                <a:srgbClr val="000000"/>
              </a:solidFill>
              <a:ea typeface="+mn-ea"/>
            </a:endParaRPr>
          </a:p>
        </p:txBody>
      </p:sp>
      <p:sp>
        <p:nvSpPr>
          <p:cNvPr id="455720" name="Line 40"/>
          <p:cNvSpPr>
            <a:spLocks noChangeShapeType="1"/>
          </p:cNvSpPr>
          <p:nvPr/>
        </p:nvSpPr>
        <p:spPr bwMode="auto">
          <a:xfrm>
            <a:off x="3856038" y="2163755"/>
            <a:ext cx="530225" cy="1469505"/>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sz="1700">
              <a:solidFill>
                <a:srgbClr val="000000"/>
              </a:solidFill>
              <a:ea typeface="+mn-ea"/>
            </a:endParaRPr>
          </a:p>
        </p:txBody>
      </p:sp>
      <p:sp>
        <p:nvSpPr>
          <p:cNvPr id="455721" name="Line 41"/>
          <p:cNvSpPr>
            <a:spLocks noChangeShapeType="1"/>
          </p:cNvSpPr>
          <p:nvPr/>
        </p:nvSpPr>
        <p:spPr bwMode="auto">
          <a:xfrm>
            <a:off x="2225675" y="4035035"/>
            <a:ext cx="2035175" cy="0"/>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sz="1700">
              <a:solidFill>
                <a:srgbClr val="000000"/>
              </a:solidFill>
              <a:ea typeface="+mn-ea"/>
            </a:endParaRPr>
          </a:p>
        </p:txBody>
      </p:sp>
      <p:sp>
        <p:nvSpPr>
          <p:cNvPr id="455722" name="Line 42"/>
          <p:cNvSpPr>
            <a:spLocks noChangeShapeType="1"/>
          </p:cNvSpPr>
          <p:nvPr/>
        </p:nvSpPr>
        <p:spPr bwMode="auto">
          <a:xfrm flipH="1">
            <a:off x="4746625" y="2130733"/>
            <a:ext cx="530225" cy="1469505"/>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sz="1700">
              <a:solidFill>
                <a:srgbClr val="000000"/>
              </a:solidFill>
              <a:ea typeface="+mn-ea"/>
            </a:endParaRPr>
          </a:p>
        </p:txBody>
      </p:sp>
      <p:sp>
        <p:nvSpPr>
          <p:cNvPr id="455723" name="Line 43"/>
          <p:cNvSpPr>
            <a:spLocks noChangeShapeType="1"/>
          </p:cNvSpPr>
          <p:nvPr/>
        </p:nvSpPr>
        <p:spPr bwMode="auto">
          <a:xfrm flipH="1" flipV="1">
            <a:off x="4837113" y="4035035"/>
            <a:ext cx="1609725" cy="1075069"/>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en-US" sz="1700">
              <a:solidFill>
                <a:srgbClr val="000000"/>
              </a:solidFill>
              <a:ea typeface="+mn-ea"/>
            </a:endParaRPr>
          </a:p>
        </p:txBody>
      </p:sp>
      <p:sp>
        <p:nvSpPr>
          <p:cNvPr id="455724" name="Rectangle 44"/>
          <p:cNvSpPr>
            <a:spLocks noChangeArrowheads="1"/>
          </p:cNvSpPr>
          <p:nvPr/>
        </p:nvSpPr>
        <p:spPr bwMode="auto">
          <a:xfrm>
            <a:off x="3973513" y="5273382"/>
            <a:ext cx="1458912" cy="1051219"/>
          </a:xfrm>
          <a:prstGeom prst="rect">
            <a:avLst/>
          </a:prstGeom>
          <a:solidFill>
            <a:schemeClr val="bg2">
              <a:lumMod val="50000"/>
            </a:schemeClr>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b="1" dirty="0">
                <a:solidFill>
                  <a:srgbClr val="000000"/>
                </a:solidFill>
              </a:rPr>
              <a:t>Deployment</a:t>
            </a:r>
          </a:p>
          <a:p>
            <a:pPr marL="384175" indent="-384175" algn="ctr" defTabSz="903288">
              <a:lnSpc>
                <a:spcPct val="90000"/>
              </a:lnSpc>
              <a:buClr>
                <a:srgbClr val="F6BF69"/>
              </a:buClr>
              <a:buFont typeface="Monotype Sorts" charset="0"/>
              <a:buNone/>
            </a:pPr>
            <a:r>
              <a:rPr lang="en-US" sz="1700" dirty="0">
                <a:solidFill>
                  <a:srgbClr val="000000"/>
                </a:solidFill>
              </a:rPr>
              <a:t>Diagram</a:t>
            </a:r>
            <a:endParaRPr lang="en-US" sz="1700" dirty="0">
              <a:solidFill>
                <a:srgbClr val="000000"/>
              </a:solidFill>
              <a:effectLst>
                <a:outerShdw blurRad="38100" dist="38100" dir="2700000" algn="tl">
                  <a:srgbClr val="000000"/>
                </a:outerShdw>
              </a:effectLst>
            </a:endParaRPr>
          </a:p>
        </p:txBody>
      </p:sp>
      <p:grpSp>
        <p:nvGrpSpPr>
          <p:cNvPr id="41999" name="Group 45"/>
          <p:cNvGrpSpPr>
            <a:grpSpLocks/>
          </p:cNvGrpSpPr>
          <p:nvPr/>
        </p:nvGrpSpPr>
        <p:grpSpPr bwMode="auto">
          <a:xfrm>
            <a:off x="2809875" y="1455604"/>
            <a:ext cx="1746250" cy="1381445"/>
            <a:chOff x="1152" y="2148"/>
            <a:chExt cx="1165" cy="801"/>
          </a:xfrm>
          <a:solidFill>
            <a:schemeClr val="bg2">
              <a:lumMod val="50000"/>
            </a:schemeClr>
          </a:solidFill>
        </p:grpSpPr>
        <p:sp>
          <p:nvSpPr>
            <p:cNvPr id="455726" name="Rectangle 46"/>
            <p:cNvSpPr>
              <a:spLocks noChangeArrowheads="1"/>
            </p:cNvSpPr>
            <p:nvPr/>
          </p:nvSpPr>
          <p:spPr bwMode="auto">
            <a:xfrm>
              <a:off x="1152" y="2148"/>
              <a:ext cx="973" cy="609"/>
            </a:xfrm>
            <a:prstGeom prst="rect">
              <a:avLst/>
            </a:prstGeom>
            <a:grp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wrap="none" lIns="76531" tIns="38266" rIns="76531" bIns="38266" anchor="ctr"/>
            <a:lstStyle>
              <a:lvl1pPr marL="384175" indent="-384175" defTabSz="903288" eaLnBrk="0" hangingPunct="0">
                <a:defRPr sz="2000" b="1">
                  <a:solidFill>
                    <a:schemeClr val="tx1"/>
                  </a:solidFill>
                  <a:latin typeface="Arial" charset="0"/>
                  <a:ea typeface="ＭＳ Ｐゴシック" charset="0"/>
                  <a:cs typeface="Arial" charset="0"/>
                </a:defRPr>
              </a:lvl1pPr>
              <a:lvl2pPr marL="37931725" indent="-37474525" defTabSz="903288"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algn="ctr" eaLnBrk="1" hangingPunct="1">
                <a:lnSpc>
                  <a:spcPct val="90000"/>
                </a:lnSpc>
                <a:buClr>
                  <a:srgbClr val="F6BF69"/>
                </a:buClr>
                <a:buFont typeface="Monotype Sorts" charset="0"/>
                <a:buNone/>
              </a:pPr>
              <a:r>
                <a:rPr lang="en-US" sz="1700">
                  <a:solidFill>
                    <a:srgbClr val="000000"/>
                  </a:solidFill>
                  <a:latin typeface="+mn-lt"/>
                </a:rPr>
                <a:t>Use Case</a:t>
              </a:r>
            </a:p>
            <a:p>
              <a:pPr algn="ctr" eaLnBrk="1" hangingPunct="1">
                <a:lnSpc>
                  <a:spcPct val="90000"/>
                </a:lnSpc>
                <a:buClr>
                  <a:srgbClr val="F6BF69"/>
                </a:buClr>
                <a:buFont typeface="Monotype Sorts" charset="0"/>
                <a:buNone/>
              </a:pPr>
              <a:r>
                <a:rPr lang="en-US" sz="1700">
                  <a:solidFill>
                    <a:srgbClr val="000000"/>
                  </a:solidFill>
                  <a:latin typeface="+mn-lt"/>
                </a:rPr>
                <a:t>Diagrams</a:t>
              </a:r>
              <a:endParaRPr lang="en-US" sz="1700">
                <a:solidFill>
                  <a:srgbClr val="000000"/>
                </a:solidFill>
                <a:effectLst>
                  <a:outerShdw blurRad="38100" dist="38100" dir="2700000" algn="tl">
                    <a:srgbClr val="DDDDDD"/>
                  </a:outerShdw>
                </a:effectLst>
                <a:latin typeface="+mn-lt"/>
              </a:endParaRPr>
            </a:p>
          </p:txBody>
        </p:sp>
        <p:sp>
          <p:nvSpPr>
            <p:cNvPr id="455727" name="Rectangle 47"/>
            <p:cNvSpPr>
              <a:spLocks noChangeArrowheads="1"/>
            </p:cNvSpPr>
            <p:nvPr/>
          </p:nvSpPr>
          <p:spPr bwMode="auto">
            <a:xfrm>
              <a:off x="1248" y="2244"/>
              <a:ext cx="973" cy="609"/>
            </a:xfrm>
            <a:prstGeom prst="rect">
              <a:avLst/>
            </a:prstGeom>
            <a:grp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wrap="none" lIns="76531" tIns="38266" rIns="76531" bIns="38266" anchor="ctr"/>
            <a:lstStyle>
              <a:lvl1pPr marL="384175" indent="-384175" defTabSz="903288" eaLnBrk="0" hangingPunct="0">
                <a:defRPr sz="2000" b="1">
                  <a:solidFill>
                    <a:schemeClr val="tx1"/>
                  </a:solidFill>
                  <a:latin typeface="Arial" charset="0"/>
                  <a:ea typeface="ＭＳ Ｐゴシック" charset="0"/>
                  <a:cs typeface="Arial" charset="0"/>
                </a:defRPr>
              </a:lvl1pPr>
              <a:lvl2pPr marL="37931725" indent="-37474525" defTabSz="903288"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algn="ctr" eaLnBrk="1" hangingPunct="1">
                <a:lnSpc>
                  <a:spcPct val="90000"/>
                </a:lnSpc>
                <a:buClr>
                  <a:srgbClr val="F6BF69"/>
                </a:buClr>
                <a:buFont typeface="Monotype Sorts" charset="0"/>
                <a:buNone/>
              </a:pPr>
              <a:r>
                <a:rPr lang="en-US" sz="1700">
                  <a:solidFill>
                    <a:srgbClr val="000000"/>
                  </a:solidFill>
                  <a:latin typeface="+mn-lt"/>
                </a:rPr>
                <a:t>Use Case</a:t>
              </a:r>
            </a:p>
            <a:p>
              <a:pPr algn="ctr" eaLnBrk="1" hangingPunct="1">
                <a:lnSpc>
                  <a:spcPct val="90000"/>
                </a:lnSpc>
                <a:buClr>
                  <a:srgbClr val="F6BF69"/>
                </a:buClr>
                <a:buFont typeface="Monotype Sorts" charset="0"/>
                <a:buNone/>
              </a:pPr>
              <a:r>
                <a:rPr lang="en-US" sz="1700">
                  <a:solidFill>
                    <a:srgbClr val="000000"/>
                  </a:solidFill>
                  <a:latin typeface="+mn-lt"/>
                </a:rPr>
                <a:t>Diagrams</a:t>
              </a:r>
              <a:endParaRPr lang="en-US" sz="1700">
                <a:solidFill>
                  <a:srgbClr val="000000"/>
                </a:solidFill>
                <a:effectLst>
                  <a:outerShdw blurRad="38100" dist="38100" dir="2700000" algn="tl">
                    <a:srgbClr val="DDDDDD"/>
                  </a:outerShdw>
                </a:effectLst>
                <a:latin typeface="+mn-lt"/>
              </a:endParaRPr>
            </a:p>
          </p:txBody>
        </p:sp>
        <p:sp>
          <p:nvSpPr>
            <p:cNvPr id="455728" name="Rectangle 48"/>
            <p:cNvSpPr>
              <a:spLocks noChangeArrowheads="1"/>
            </p:cNvSpPr>
            <p:nvPr/>
          </p:nvSpPr>
          <p:spPr bwMode="auto">
            <a:xfrm>
              <a:off x="1344" y="2340"/>
              <a:ext cx="973" cy="609"/>
            </a:xfrm>
            <a:prstGeom prst="rect">
              <a:avLst/>
            </a:prstGeom>
            <a:grp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wrap="none" lIns="76531" tIns="38266" rIns="76531" bIns="38266" anchor="ctr"/>
            <a:lstStyle>
              <a:lvl1pPr marL="384175" indent="-384175" defTabSz="903288" eaLnBrk="0" hangingPunct="0">
                <a:defRPr sz="2000" b="1">
                  <a:solidFill>
                    <a:schemeClr val="tx1"/>
                  </a:solidFill>
                  <a:latin typeface="Arial" charset="0"/>
                  <a:ea typeface="ＭＳ Ｐゴシック" charset="0"/>
                  <a:cs typeface="Arial" charset="0"/>
                </a:defRPr>
              </a:lvl1pPr>
              <a:lvl2pPr marL="37931725" indent="-37474525" defTabSz="903288"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algn="ctr" eaLnBrk="1" hangingPunct="1">
                <a:lnSpc>
                  <a:spcPct val="90000"/>
                </a:lnSpc>
                <a:buClr>
                  <a:srgbClr val="F6BF69"/>
                </a:buClr>
                <a:buFont typeface="Monotype Sorts" charset="0"/>
                <a:buNone/>
              </a:pPr>
              <a:r>
                <a:rPr lang="en-US" sz="1700" dirty="0">
                  <a:solidFill>
                    <a:srgbClr val="000000"/>
                  </a:solidFill>
                  <a:latin typeface="+mn-lt"/>
                </a:rPr>
                <a:t>Use Case</a:t>
              </a:r>
            </a:p>
            <a:p>
              <a:pPr algn="ctr" eaLnBrk="1" hangingPunct="1">
                <a:lnSpc>
                  <a:spcPct val="90000"/>
                </a:lnSpc>
                <a:buClr>
                  <a:srgbClr val="F6BF69"/>
                </a:buClr>
                <a:buFont typeface="Monotype Sorts" charset="0"/>
                <a:buNone/>
              </a:pPr>
              <a:r>
                <a:rPr lang="en-US" sz="1700" dirty="0">
                  <a:solidFill>
                    <a:srgbClr val="000000"/>
                  </a:solidFill>
                  <a:latin typeface="+mn-lt"/>
                </a:rPr>
                <a:t>Diagrams</a:t>
              </a:r>
              <a:endParaRPr lang="en-US" sz="1700" dirty="0">
                <a:solidFill>
                  <a:srgbClr val="000000"/>
                </a:solidFill>
                <a:effectLst>
                  <a:outerShdw blurRad="38100" dist="38100" dir="2700000" algn="tl">
                    <a:srgbClr val="DDDDDD"/>
                  </a:outerShdw>
                </a:effectLst>
                <a:latin typeface="+mn-lt"/>
              </a:endParaRPr>
            </a:p>
          </p:txBody>
        </p:sp>
      </p:grpSp>
      <p:grpSp>
        <p:nvGrpSpPr>
          <p:cNvPr id="42000" name="Group 49"/>
          <p:cNvGrpSpPr>
            <a:grpSpLocks/>
          </p:cNvGrpSpPr>
          <p:nvPr/>
        </p:nvGrpSpPr>
        <p:grpSpPr bwMode="auto">
          <a:xfrm>
            <a:off x="623888" y="3372749"/>
            <a:ext cx="1747837" cy="1381445"/>
            <a:chOff x="1070" y="2166"/>
            <a:chExt cx="1101" cy="753"/>
          </a:xfrm>
          <a:solidFill>
            <a:schemeClr val="bg2">
              <a:lumMod val="50000"/>
            </a:schemeClr>
          </a:solidFill>
        </p:grpSpPr>
        <p:sp>
          <p:nvSpPr>
            <p:cNvPr id="455730" name="Rectangle 50"/>
            <p:cNvSpPr>
              <a:spLocks noChangeArrowheads="1"/>
            </p:cNvSpPr>
            <p:nvPr/>
          </p:nvSpPr>
          <p:spPr bwMode="auto">
            <a:xfrm>
              <a:off x="1070" y="2166"/>
              <a:ext cx="919" cy="573"/>
            </a:xfrm>
            <a:prstGeom prst="rect">
              <a:avLst/>
            </a:prstGeom>
            <a:grp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a:solidFill>
                    <a:srgbClr val="000000"/>
                  </a:solidFill>
                </a:rPr>
                <a:t>Scenario</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000000"/>
                  </a:outerShdw>
                </a:effectLst>
              </a:endParaRPr>
            </a:p>
          </p:txBody>
        </p:sp>
        <p:sp>
          <p:nvSpPr>
            <p:cNvPr id="455731" name="Rectangle 51"/>
            <p:cNvSpPr>
              <a:spLocks noChangeArrowheads="1"/>
            </p:cNvSpPr>
            <p:nvPr/>
          </p:nvSpPr>
          <p:spPr bwMode="auto">
            <a:xfrm>
              <a:off x="1161" y="2256"/>
              <a:ext cx="919" cy="573"/>
            </a:xfrm>
            <a:prstGeom prst="rect">
              <a:avLst/>
            </a:prstGeom>
            <a:grp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a:solidFill>
                    <a:srgbClr val="000000"/>
                  </a:solidFill>
                </a:rPr>
                <a:t>Scenario</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000000"/>
                  </a:outerShdw>
                </a:effectLst>
              </a:endParaRPr>
            </a:p>
          </p:txBody>
        </p:sp>
        <p:sp>
          <p:nvSpPr>
            <p:cNvPr id="455732" name="Rectangle 52"/>
            <p:cNvSpPr>
              <a:spLocks noChangeArrowheads="1"/>
            </p:cNvSpPr>
            <p:nvPr/>
          </p:nvSpPr>
          <p:spPr bwMode="auto">
            <a:xfrm>
              <a:off x="1252" y="2347"/>
              <a:ext cx="919" cy="572"/>
            </a:xfrm>
            <a:prstGeom prst="rect">
              <a:avLst/>
            </a:prstGeom>
            <a:grp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b="1" dirty="0">
                  <a:solidFill>
                    <a:srgbClr val="000000"/>
                  </a:solidFill>
                </a:rPr>
                <a:t>Sequence</a:t>
              </a:r>
            </a:p>
            <a:p>
              <a:pPr marL="384175" indent="-384175" algn="ctr" defTabSz="903288">
                <a:lnSpc>
                  <a:spcPct val="90000"/>
                </a:lnSpc>
                <a:buClr>
                  <a:srgbClr val="F6BF69"/>
                </a:buClr>
                <a:buFont typeface="Monotype Sorts" charset="0"/>
                <a:buNone/>
              </a:pPr>
              <a:r>
                <a:rPr lang="en-US" sz="1700" b="1" dirty="0">
                  <a:solidFill>
                    <a:srgbClr val="000000"/>
                  </a:solidFill>
                </a:rPr>
                <a:t>Diagrams</a:t>
              </a:r>
              <a:endParaRPr lang="en-US" sz="1700" b="1" dirty="0">
                <a:solidFill>
                  <a:srgbClr val="000000"/>
                </a:solidFill>
                <a:effectLst>
                  <a:outerShdw blurRad="38100" dist="38100" dir="2700000" algn="tl">
                    <a:srgbClr val="000000"/>
                  </a:outerShdw>
                </a:effectLst>
              </a:endParaRPr>
            </a:p>
          </p:txBody>
        </p:sp>
      </p:grpSp>
      <p:grpSp>
        <p:nvGrpSpPr>
          <p:cNvPr id="42001" name="Group 53"/>
          <p:cNvGrpSpPr>
            <a:grpSpLocks/>
          </p:cNvGrpSpPr>
          <p:nvPr/>
        </p:nvGrpSpPr>
        <p:grpSpPr bwMode="auto">
          <a:xfrm>
            <a:off x="6786563" y="3372749"/>
            <a:ext cx="1747837" cy="1381445"/>
            <a:chOff x="3069" y="1174"/>
            <a:chExt cx="1101" cy="753"/>
          </a:xfrm>
          <a:solidFill>
            <a:schemeClr val="bg2">
              <a:lumMod val="50000"/>
            </a:schemeClr>
          </a:solidFill>
        </p:grpSpPr>
        <p:sp>
          <p:nvSpPr>
            <p:cNvPr id="455734" name="Rectangle 54"/>
            <p:cNvSpPr>
              <a:spLocks noChangeArrowheads="1"/>
            </p:cNvSpPr>
            <p:nvPr/>
          </p:nvSpPr>
          <p:spPr bwMode="auto">
            <a:xfrm>
              <a:off x="3069" y="1174"/>
              <a:ext cx="919" cy="572"/>
            </a:xfrm>
            <a:prstGeom prst="rect">
              <a:avLst/>
            </a:prstGeom>
            <a:grpFill/>
            <a:ln w="47625" cmpd="dbl">
              <a:solidFill>
                <a:schemeClr val="bg1"/>
              </a:solidFill>
              <a:miter lim="800000"/>
              <a:headEnd type="none" w="sm" len="sm"/>
              <a:tailEnd type="none" w="sm" len="sm"/>
            </a:ln>
            <a:effectLst>
              <a:outerShdw dist="30000" dir="5400000" rotWithShape="0">
                <a:srgbClr val="808080">
                  <a:alpha val="45000"/>
                </a:srgbClr>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a:solidFill>
                    <a:srgbClr val="000000"/>
                  </a:solidFill>
                </a:rPr>
                <a:t>State</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000000"/>
                  </a:outerShdw>
                </a:effectLst>
              </a:endParaRPr>
            </a:p>
          </p:txBody>
        </p:sp>
        <p:sp>
          <p:nvSpPr>
            <p:cNvPr id="455735" name="Rectangle 55"/>
            <p:cNvSpPr>
              <a:spLocks noChangeArrowheads="1"/>
            </p:cNvSpPr>
            <p:nvPr/>
          </p:nvSpPr>
          <p:spPr bwMode="auto">
            <a:xfrm>
              <a:off x="3160" y="1264"/>
              <a:ext cx="919" cy="572"/>
            </a:xfrm>
            <a:prstGeom prst="rect">
              <a:avLst/>
            </a:prstGeom>
            <a:grpFill/>
            <a:ln w="47625" cmpd="dbl">
              <a:solidFill>
                <a:schemeClr val="bg1"/>
              </a:solidFill>
              <a:miter lim="800000"/>
              <a:headEnd type="none" w="sm" len="sm"/>
              <a:tailEnd type="none" w="sm" len="sm"/>
            </a:ln>
            <a:effectLst>
              <a:outerShdw dist="30000" dir="5400000" rotWithShape="0">
                <a:srgbClr val="808080">
                  <a:alpha val="45000"/>
                </a:srgbClr>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a:solidFill>
                    <a:srgbClr val="000000"/>
                  </a:solidFill>
                </a:rPr>
                <a:t>State</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000000"/>
                  </a:outerShdw>
                </a:effectLst>
              </a:endParaRPr>
            </a:p>
          </p:txBody>
        </p:sp>
        <p:sp>
          <p:nvSpPr>
            <p:cNvPr id="455736" name="Rectangle 56"/>
            <p:cNvSpPr>
              <a:spLocks noChangeArrowheads="1"/>
            </p:cNvSpPr>
            <p:nvPr/>
          </p:nvSpPr>
          <p:spPr bwMode="auto">
            <a:xfrm>
              <a:off x="3251" y="1354"/>
              <a:ext cx="919" cy="573"/>
            </a:xfrm>
            <a:prstGeom prst="rect">
              <a:avLst/>
            </a:prstGeom>
            <a:grpFill/>
            <a:ln w="47625" cmpd="dbl">
              <a:solidFill>
                <a:schemeClr val="bg1"/>
              </a:solidFill>
              <a:miter lim="800000"/>
              <a:headEnd type="none" w="sm" len="sm"/>
              <a:tailEnd type="none" w="sm" len="sm"/>
            </a:ln>
            <a:effectLst>
              <a:outerShdw dist="30000" dir="5400000" rotWithShape="0">
                <a:srgbClr val="808080">
                  <a:alpha val="45000"/>
                </a:srgbClr>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a:solidFill>
                    <a:srgbClr val="000000"/>
                  </a:solidFill>
                </a:rPr>
                <a:t>State</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000000"/>
                  </a:outerShdw>
                </a:effectLst>
              </a:endParaRPr>
            </a:p>
          </p:txBody>
        </p:sp>
      </p:grpSp>
      <p:grpSp>
        <p:nvGrpSpPr>
          <p:cNvPr id="42002" name="Group 57"/>
          <p:cNvGrpSpPr>
            <a:grpSpLocks/>
          </p:cNvGrpSpPr>
          <p:nvPr/>
        </p:nvGrpSpPr>
        <p:grpSpPr bwMode="auto">
          <a:xfrm>
            <a:off x="5662613" y="4889953"/>
            <a:ext cx="1746250" cy="1379610"/>
            <a:chOff x="3586" y="1386"/>
            <a:chExt cx="1165" cy="801"/>
          </a:xfrm>
          <a:solidFill>
            <a:schemeClr val="bg2">
              <a:lumMod val="50000"/>
            </a:schemeClr>
          </a:solidFill>
        </p:grpSpPr>
        <p:sp>
          <p:nvSpPr>
            <p:cNvPr id="455738" name="Rectangle 58"/>
            <p:cNvSpPr>
              <a:spLocks noChangeArrowheads="1"/>
            </p:cNvSpPr>
            <p:nvPr/>
          </p:nvSpPr>
          <p:spPr bwMode="auto">
            <a:xfrm>
              <a:off x="3586" y="1386"/>
              <a:ext cx="973" cy="609"/>
            </a:xfrm>
            <a:prstGeom prst="rect">
              <a:avLst/>
            </a:prstGeom>
            <a:grp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a:lnSpc>
                  <a:spcPct val="90000"/>
                </a:lnSpc>
                <a:buClr>
                  <a:srgbClr val="F6BF69"/>
                </a:buClr>
                <a:buFont typeface="Monotype Sorts" charset="0"/>
                <a:buNone/>
              </a:pPr>
              <a:r>
                <a:rPr lang="en-US" sz="1700">
                  <a:solidFill>
                    <a:srgbClr val="000000"/>
                  </a:solidFill>
                </a:rPr>
                <a:t>Component</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FFFFFF"/>
                  </a:outerShdw>
                </a:effectLst>
              </a:endParaRPr>
            </a:p>
          </p:txBody>
        </p:sp>
        <p:sp>
          <p:nvSpPr>
            <p:cNvPr id="455739" name="Rectangle 59"/>
            <p:cNvSpPr>
              <a:spLocks noChangeArrowheads="1"/>
            </p:cNvSpPr>
            <p:nvPr/>
          </p:nvSpPr>
          <p:spPr bwMode="auto">
            <a:xfrm>
              <a:off x="3682" y="1482"/>
              <a:ext cx="970" cy="609"/>
            </a:xfrm>
            <a:prstGeom prst="rect">
              <a:avLst/>
            </a:prstGeom>
            <a:grp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a:lnSpc>
                  <a:spcPct val="90000"/>
                </a:lnSpc>
                <a:buClr>
                  <a:srgbClr val="F6BF69"/>
                </a:buClr>
                <a:buFont typeface="Monotype Sorts" charset="0"/>
                <a:buNone/>
              </a:pPr>
              <a:r>
                <a:rPr lang="en-US" sz="1700">
                  <a:solidFill>
                    <a:srgbClr val="000000"/>
                  </a:solidFill>
                </a:rPr>
                <a:t>Component</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FFFFFF"/>
                  </a:outerShdw>
                </a:effectLst>
              </a:endParaRPr>
            </a:p>
          </p:txBody>
        </p:sp>
        <p:sp>
          <p:nvSpPr>
            <p:cNvPr id="455740" name="Rectangle 60"/>
            <p:cNvSpPr>
              <a:spLocks noChangeArrowheads="1"/>
            </p:cNvSpPr>
            <p:nvPr/>
          </p:nvSpPr>
          <p:spPr bwMode="auto">
            <a:xfrm>
              <a:off x="3778" y="1578"/>
              <a:ext cx="973" cy="609"/>
            </a:xfrm>
            <a:prstGeom prst="rect">
              <a:avLst/>
            </a:prstGeom>
            <a:grp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a:lnSpc>
                  <a:spcPct val="90000"/>
                </a:lnSpc>
                <a:buClr>
                  <a:srgbClr val="F6BF69"/>
                </a:buClr>
                <a:buFont typeface="Monotype Sorts" charset="0"/>
                <a:buNone/>
              </a:pPr>
              <a:r>
                <a:rPr lang="en-US" sz="1700">
                  <a:solidFill>
                    <a:srgbClr val="000000"/>
                  </a:solidFill>
                </a:rPr>
                <a:t>Component</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DDE9EC"/>
                  </a:outerShdw>
                </a:effectLst>
              </a:endParaRPr>
            </a:p>
          </p:txBody>
        </p:sp>
      </p:grpSp>
      <p:grpSp>
        <p:nvGrpSpPr>
          <p:cNvPr id="42003" name="Group 61"/>
          <p:cNvGrpSpPr>
            <a:grpSpLocks/>
          </p:cNvGrpSpPr>
          <p:nvPr/>
        </p:nvGrpSpPr>
        <p:grpSpPr bwMode="auto">
          <a:xfrm>
            <a:off x="3829050" y="3594734"/>
            <a:ext cx="1511300" cy="1159460"/>
            <a:chOff x="2430" y="2513"/>
            <a:chExt cx="952" cy="632"/>
          </a:xfrm>
          <a:solidFill>
            <a:schemeClr val="bg2">
              <a:lumMod val="50000"/>
            </a:schemeClr>
          </a:solidFill>
        </p:grpSpPr>
        <p:grpSp>
          <p:nvGrpSpPr>
            <p:cNvPr id="42027" name="Group 62"/>
            <p:cNvGrpSpPr>
              <a:grpSpLocks/>
            </p:cNvGrpSpPr>
            <p:nvPr/>
          </p:nvGrpSpPr>
          <p:grpSpPr bwMode="auto">
            <a:xfrm>
              <a:off x="2430" y="2513"/>
              <a:ext cx="952" cy="632"/>
              <a:chOff x="1534" y="2880"/>
              <a:chExt cx="1203" cy="672"/>
            </a:xfrm>
            <a:grpFill/>
          </p:grpSpPr>
          <p:sp>
            <p:nvSpPr>
              <p:cNvPr id="42029" name="Oval 63"/>
              <p:cNvSpPr>
                <a:spLocks noChangeArrowheads="1"/>
              </p:cNvSpPr>
              <p:nvPr/>
            </p:nvSpPr>
            <p:spPr bwMode="auto">
              <a:xfrm>
                <a:off x="1536" y="3312"/>
                <a:ext cx="1200" cy="240"/>
              </a:xfrm>
              <a:prstGeom prst="ellipse">
                <a:avLst/>
              </a:prstGeom>
              <a:grpFill/>
              <a:ln w="28575">
                <a:solidFill>
                  <a:schemeClr val="bg2"/>
                </a:solidFill>
                <a:round/>
                <a:headEnd type="none" w="sm" len="sm"/>
                <a:tailEnd type="none" w="med" len="lg"/>
              </a:ln>
            </p:spPr>
            <p:txBody>
              <a:bodyPr wrap="none" anchor="ctr"/>
              <a:lstStyle/>
              <a:p>
                <a:endParaRPr lang="en-GB" sz="1700">
                  <a:solidFill>
                    <a:srgbClr val="000000"/>
                  </a:solidFill>
                </a:endParaRPr>
              </a:p>
            </p:txBody>
          </p:sp>
          <p:sp>
            <p:nvSpPr>
              <p:cNvPr id="42030" name="Rectangle 64"/>
              <p:cNvSpPr>
                <a:spLocks noChangeArrowheads="1"/>
              </p:cNvSpPr>
              <p:nvPr/>
            </p:nvSpPr>
            <p:spPr bwMode="auto">
              <a:xfrm>
                <a:off x="1545" y="2976"/>
                <a:ext cx="1182" cy="462"/>
              </a:xfrm>
              <a:prstGeom prst="rect">
                <a:avLst/>
              </a:prstGeom>
              <a:grpFill/>
              <a:ln>
                <a:noFill/>
              </a:ln>
              <a:extLs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nchor="ctr"/>
              <a:lstStyle/>
              <a:p>
                <a:endParaRPr lang="en-GB" sz="1700">
                  <a:solidFill>
                    <a:srgbClr val="000000"/>
                  </a:solidFill>
                </a:endParaRPr>
              </a:p>
            </p:txBody>
          </p:sp>
          <p:sp>
            <p:nvSpPr>
              <p:cNvPr id="42031" name="Oval 65"/>
              <p:cNvSpPr>
                <a:spLocks noChangeArrowheads="1"/>
              </p:cNvSpPr>
              <p:nvPr/>
            </p:nvSpPr>
            <p:spPr bwMode="auto">
              <a:xfrm>
                <a:off x="1536" y="2880"/>
                <a:ext cx="1200" cy="240"/>
              </a:xfrm>
              <a:prstGeom prst="ellipse">
                <a:avLst/>
              </a:prstGeom>
              <a:grpFill/>
              <a:ln w="28575">
                <a:solidFill>
                  <a:schemeClr val="bg2"/>
                </a:solidFill>
                <a:round/>
                <a:headEnd type="none" w="sm" len="sm"/>
                <a:tailEnd type="none" w="med" len="lg"/>
              </a:ln>
            </p:spPr>
            <p:txBody>
              <a:bodyPr wrap="none" anchor="ctr"/>
              <a:lstStyle/>
              <a:p>
                <a:endParaRPr lang="en-GB" sz="1700">
                  <a:solidFill>
                    <a:srgbClr val="000000"/>
                  </a:solidFill>
                </a:endParaRPr>
              </a:p>
            </p:txBody>
          </p:sp>
          <p:sp>
            <p:nvSpPr>
              <p:cNvPr id="42032" name="Line 66"/>
              <p:cNvSpPr>
                <a:spLocks noChangeShapeType="1"/>
              </p:cNvSpPr>
              <p:nvPr/>
            </p:nvSpPr>
            <p:spPr bwMode="auto">
              <a:xfrm>
                <a:off x="1534" y="3002"/>
                <a:ext cx="1" cy="434"/>
              </a:xfrm>
              <a:prstGeom prst="line">
                <a:avLst/>
              </a:prstGeom>
              <a:grpFill/>
              <a:ln w="28575">
                <a:solidFill>
                  <a:schemeClr val="bg2"/>
                </a:solidFill>
                <a:round/>
                <a:headEnd type="none" w="sm" len="sm"/>
                <a:tailEnd type="none" w="med" len="lg"/>
              </a:ln>
              <a:extLst/>
            </p:spPr>
            <p:txBody>
              <a:bodyPr wrap="none" anchor="ctr"/>
              <a:lstStyle/>
              <a:p>
                <a:endParaRPr lang="en-US" sz="1700">
                  <a:solidFill>
                    <a:srgbClr val="000000"/>
                  </a:solidFill>
                </a:endParaRPr>
              </a:p>
            </p:txBody>
          </p:sp>
          <p:sp>
            <p:nvSpPr>
              <p:cNvPr id="42033" name="Line 67"/>
              <p:cNvSpPr>
                <a:spLocks noChangeShapeType="1"/>
              </p:cNvSpPr>
              <p:nvPr/>
            </p:nvSpPr>
            <p:spPr bwMode="auto">
              <a:xfrm>
                <a:off x="2736" y="2999"/>
                <a:ext cx="1" cy="434"/>
              </a:xfrm>
              <a:prstGeom prst="line">
                <a:avLst/>
              </a:prstGeom>
              <a:grpFill/>
              <a:ln w="28575">
                <a:solidFill>
                  <a:schemeClr val="bg2"/>
                </a:solidFill>
                <a:round/>
                <a:headEnd type="none" w="sm" len="sm"/>
                <a:tailEnd type="none" w="med" len="lg"/>
              </a:ln>
              <a:extLst/>
            </p:spPr>
            <p:txBody>
              <a:bodyPr wrap="none" anchor="ctr"/>
              <a:lstStyle/>
              <a:p>
                <a:endParaRPr lang="en-US" sz="1700">
                  <a:solidFill>
                    <a:srgbClr val="000000"/>
                  </a:solidFill>
                </a:endParaRPr>
              </a:p>
            </p:txBody>
          </p:sp>
        </p:grpSp>
        <p:sp>
          <p:nvSpPr>
            <p:cNvPr id="42028" name="Text Box 68"/>
            <p:cNvSpPr txBox="1">
              <a:spLocks noChangeArrowheads="1"/>
            </p:cNvSpPr>
            <p:nvPr/>
          </p:nvSpPr>
          <p:spPr bwMode="auto">
            <a:xfrm>
              <a:off x="2637" y="2829"/>
              <a:ext cx="492" cy="175"/>
            </a:xfrm>
            <a:prstGeom prst="rect">
              <a:avLst/>
            </a:prstGeom>
            <a:grpFill/>
            <a:ln>
              <a:noFill/>
            </a:ln>
            <a:extLst>
              <a:ext uri="{91240B29-F687-4F45-9708-019B960494DF}">
                <a14:hiddenLine xmlns:a14="http://schemas.microsoft.com/office/drawing/2010/main" w="50800">
                  <a:solidFill>
                    <a:srgbClr val="000000"/>
                  </a:solidFill>
                  <a:miter lim="800000"/>
                  <a:headEnd type="none" w="sm" len="sm"/>
                  <a:tailEnd type="none" w="med" len="lg"/>
                </a14:hiddenLine>
              </a:ext>
            </a:extLst>
          </p:spPr>
          <p:txBody>
            <a:bodyPr wrap="none" lIns="86173" tIns="43087" rIns="86173" bIns="43087">
              <a:spAutoFit/>
            </a:bodyPr>
            <a:lstStyle>
              <a:lvl1pPr defTabSz="862013" eaLnBrk="0" hangingPunct="0">
                <a:defRPr sz="2000" b="1">
                  <a:solidFill>
                    <a:schemeClr val="tx1"/>
                  </a:solidFill>
                  <a:latin typeface="Arial" charset="0"/>
                  <a:ea typeface="ＭＳ Ｐゴシック" charset="0"/>
                  <a:cs typeface="Arial" charset="0"/>
                </a:defRPr>
              </a:lvl1pPr>
              <a:lvl2pPr marL="37931725" indent="-37474525" defTabSz="862013"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lnSpc>
                  <a:spcPct val="87000"/>
                </a:lnSpc>
              </a:pPr>
              <a:r>
                <a:rPr lang="en-US" sz="1700">
                  <a:solidFill>
                    <a:srgbClr val="000000"/>
                  </a:solidFill>
                  <a:latin typeface="+mn-lt"/>
                </a:rPr>
                <a:t>Model</a:t>
              </a:r>
            </a:p>
          </p:txBody>
        </p:sp>
      </p:grpSp>
      <p:grpSp>
        <p:nvGrpSpPr>
          <p:cNvPr id="42004" name="Group 69"/>
          <p:cNvGrpSpPr>
            <a:grpSpLocks/>
          </p:cNvGrpSpPr>
          <p:nvPr/>
        </p:nvGrpSpPr>
        <p:grpSpPr bwMode="auto">
          <a:xfrm>
            <a:off x="6786563" y="1631725"/>
            <a:ext cx="1747837" cy="1381445"/>
            <a:chOff x="3069" y="1174"/>
            <a:chExt cx="1101" cy="753"/>
          </a:xfrm>
          <a:solidFill>
            <a:schemeClr val="bg2">
              <a:lumMod val="50000"/>
            </a:schemeClr>
          </a:solidFill>
        </p:grpSpPr>
        <p:sp>
          <p:nvSpPr>
            <p:cNvPr id="455750" name="Rectangle 70"/>
            <p:cNvSpPr>
              <a:spLocks noChangeArrowheads="1"/>
            </p:cNvSpPr>
            <p:nvPr/>
          </p:nvSpPr>
          <p:spPr bwMode="auto">
            <a:xfrm>
              <a:off x="3069" y="1174"/>
              <a:ext cx="919" cy="572"/>
            </a:xfrm>
            <a:prstGeom prst="rect">
              <a:avLst/>
            </a:prstGeom>
            <a:grpFill/>
            <a:ln w="47625" cmpd="dbl">
              <a:solidFill>
                <a:schemeClr val="bg1"/>
              </a:solidFill>
              <a:miter lim="800000"/>
              <a:headEnd type="none" w="sm" len="sm"/>
              <a:tailEnd type="none" w="sm" len="sm"/>
            </a:ln>
            <a:effectLst>
              <a:outerShdw dist="30000" dir="5400000" rotWithShape="0">
                <a:srgbClr val="808080">
                  <a:alpha val="45000"/>
                </a:srgbClr>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a:solidFill>
                    <a:srgbClr val="000000"/>
                  </a:solidFill>
                </a:rPr>
                <a:t>State</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000000"/>
                  </a:outerShdw>
                </a:effectLst>
              </a:endParaRPr>
            </a:p>
          </p:txBody>
        </p:sp>
        <p:sp>
          <p:nvSpPr>
            <p:cNvPr id="455751" name="Rectangle 71"/>
            <p:cNvSpPr>
              <a:spLocks noChangeArrowheads="1"/>
            </p:cNvSpPr>
            <p:nvPr/>
          </p:nvSpPr>
          <p:spPr bwMode="auto">
            <a:xfrm>
              <a:off x="3160" y="1264"/>
              <a:ext cx="919" cy="572"/>
            </a:xfrm>
            <a:prstGeom prst="rect">
              <a:avLst/>
            </a:prstGeom>
            <a:grpFill/>
            <a:ln w="47625" cmpd="dbl">
              <a:solidFill>
                <a:schemeClr val="bg1"/>
              </a:solidFill>
              <a:miter lim="800000"/>
              <a:headEnd type="none" w="sm" len="sm"/>
              <a:tailEnd type="none" w="sm" len="sm"/>
            </a:ln>
            <a:effectLst>
              <a:outerShdw dist="30000" dir="5400000" rotWithShape="0">
                <a:srgbClr val="808080">
                  <a:alpha val="45000"/>
                </a:srgbClr>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a:solidFill>
                    <a:srgbClr val="000000"/>
                  </a:solidFill>
                </a:rPr>
                <a:t>State</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000000"/>
                  </a:outerShdw>
                </a:effectLst>
              </a:endParaRPr>
            </a:p>
          </p:txBody>
        </p:sp>
        <p:sp>
          <p:nvSpPr>
            <p:cNvPr id="455752" name="Rectangle 72"/>
            <p:cNvSpPr>
              <a:spLocks noChangeArrowheads="1"/>
            </p:cNvSpPr>
            <p:nvPr/>
          </p:nvSpPr>
          <p:spPr bwMode="auto">
            <a:xfrm>
              <a:off x="3251" y="1354"/>
              <a:ext cx="919" cy="573"/>
            </a:xfrm>
            <a:prstGeom prst="rect">
              <a:avLst/>
            </a:prstGeom>
            <a:grpFill/>
            <a:ln w="47625" cmpd="dbl">
              <a:solidFill>
                <a:schemeClr val="bg1"/>
              </a:solidFill>
              <a:miter lim="800000"/>
              <a:headEnd type="none" w="sm" len="sm"/>
              <a:tailEnd type="none" w="sm" len="sm"/>
            </a:ln>
            <a:effectLst>
              <a:outerShdw dist="30000" dir="5400000" rotWithShape="0">
                <a:srgbClr val="808080">
                  <a:alpha val="45000"/>
                </a:srgbClr>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dirty="0">
                  <a:solidFill>
                    <a:srgbClr val="000000"/>
                  </a:solidFill>
                </a:rPr>
                <a:t>Object</a:t>
              </a:r>
            </a:p>
            <a:p>
              <a:pPr marL="384175" indent="-384175" algn="ctr" defTabSz="903288">
                <a:lnSpc>
                  <a:spcPct val="90000"/>
                </a:lnSpc>
                <a:buClr>
                  <a:srgbClr val="F6BF69"/>
                </a:buClr>
                <a:buFont typeface="Monotype Sorts" charset="0"/>
                <a:buNone/>
              </a:pPr>
              <a:r>
                <a:rPr lang="en-US" sz="1700" dirty="0">
                  <a:solidFill>
                    <a:srgbClr val="000000"/>
                  </a:solidFill>
                </a:rPr>
                <a:t>Diagrams</a:t>
              </a:r>
              <a:endParaRPr lang="en-US" sz="1700" dirty="0">
                <a:solidFill>
                  <a:srgbClr val="000000"/>
                </a:solidFill>
                <a:effectLst>
                  <a:outerShdw blurRad="38100" dist="38100" dir="2700000" algn="tl">
                    <a:srgbClr val="000000"/>
                  </a:outerShdw>
                </a:effectLst>
              </a:endParaRPr>
            </a:p>
          </p:txBody>
        </p:sp>
      </p:grpSp>
      <p:grpSp>
        <p:nvGrpSpPr>
          <p:cNvPr id="42005" name="Group 73"/>
          <p:cNvGrpSpPr>
            <a:grpSpLocks/>
          </p:cNvGrpSpPr>
          <p:nvPr/>
        </p:nvGrpSpPr>
        <p:grpSpPr bwMode="auto">
          <a:xfrm>
            <a:off x="1290638" y="4943156"/>
            <a:ext cx="1747837" cy="1381445"/>
            <a:chOff x="1070" y="2166"/>
            <a:chExt cx="1101" cy="753"/>
          </a:xfrm>
          <a:solidFill>
            <a:schemeClr val="bg2">
              <a:lumMod val="50000"/>
            </a:schemeClr>
          </a:solidFill>
        </p:grpSpPr>
        <p:sp>
          <p:nvSpPr>
            <p:cNvPr id="455754" name="Rectangle 74"/>
            <p:cNvSpPr>
              <a:spLocks noChangeArrowheads="1"/>
            </p:cNvSpPr>
            <p:nvPr/>
          </p:nvSpPr>
          <p:spPr bwMode="auto">
            <a:xfrm>
              <a:off x="1070" y="2166"/>
              <a:ext cx="919" cy="573"/>
            </a:xfrm>
            <a:prstGeom prst="rect">
              <a:avLst/>
            </a:prstGeom>
            <a:grp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a:solidFill>
                    <a:srgbClr val="000000"/>
                  </a:solidFill>
                </a:rPr>
                <a:t>Scenario</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000000"/>
                  </a:outerShdw>
                </a:effectLst>
              </a:endParaRPr>
            </a:p>
          </p:txBody>
        </p:sp>
        <p:sp>
          <p:nvSpPr>
            <p:cNvPr id="455755" name="Rectangle 75"/>
            <p:cNvSpPr>
              <a:spLocks noChangeArrowheads="1"/>
            </p:cNvSpPr>
            <p:nvPr/>
          </p:nvSpPr>
          <p:spPr bwMode="auto">
            <a:xfrm>
              <a:off x="1161" y="2256"/>
              <a:ext cx="919" cy="573"/>
            </a:xfrm>
            <a:prstGeom prst="rect">
              <a:avLst/>
            </a:prstGeom>
            <a:grp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a:solidFill>
                    <a:srgbClr val="000000"/>
                  </a:solidFill>
                </a:rPr>
                <a:t>Scenario</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000000"/>
                  </a:outerShdw>
                </a:effectLst>
              </a:endParaRPr>
            </a:p>
          </p:txBody>
        </p:sp>
        <p:sp>
          <p:nvSpPr>
            <p:cNvPr id="455756" name="Rectangle 76"/>
            <p:cNvSpPr>
              <a:spLocks noChangeArrowheads="1"/>
            </p:cNvSpPr>
            <p:nvPr/>
          </p:nvSpPr>
          <p:spPr bwMode="auto">
            <a:xfrm>
              <a:off x="1252" y="2347"/>
              <a:ext cx="919" cy="572"/>
            </a:xfrm>
            <a:prstGeom prst="rect">
              <a:avLst/>
            </a:prstGeom>
            <a:grp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b="1" dirty="0">
                  <a:solidFill>
                    <a:srgbClr val="000000"/>
                  </a:solidFill>
                </a:rPr>
                <a:t>Collaboration</a:t>
              </a:r>
            </a:p>
            <a:p>
              <a:pPr marL="384175" indent="-384175" algn="ctr" defTabSz="903288">
                <a:lnSpc>
                  <a:spcPct val="90000"/>
                </a:lnSpc>
                <a:buClr>
                  <a:srgbClr val="F6BF69"/>
                </a:buClr>
                <a:buFont typeface="Monotype Sorts" charset="0"/>
                <a:buNone/>
              </a:pPr>
              <a:r>
                <a:rPr lang="en-US" sz="1700" dirty="0">
                  <a:solidFill>
                    <a:srgbClr val="000000"/>
                  </a:solidFill>
                </a:rPr>
                <a:t>Diagrams</a:t>
              </a:r>
              <a:endParaRPr lang="en-US" sz="1700" dirty="0">
                <a:solidFill>
                  <a:srgbClr val="000000"/>
                </a:solidFill>
                <a:effectLst>
                  <a:outerShdw blurRad="38100" dist="38100" dir="2700000" algn="tl">
                    <a:srgbClr val="000000"/>
                  </a:outerShdw>
                </a:effectLst>
              </a:endParaRPr>
            </a:p>
          </p:txBody>
        </p:sp>
      </p:grpSp>
      <p:grpSp>
        <p:nvGrpSpPr>
          <p:cNvPr id="42006" name="Group 77"/>
          <p:cNvGrpSpPr>
            <a:grpSpLocks/>
          </p:cNvGrpSpPr>
          <p:nvPr/>
        </p:nvGrpSpPr>
        <p:grpSpPr bwMode="auto">
          <a:xfrm>
            <a:off x="985838" y="1842703"/>
            <a:ext cx="1757362" cy="1394287"/>
            <a:chOff x="1152" y="2148"/>
            <a:chExt cx="1172" cy="808"/>
          </a:xfrm>
          <a:solidFill>
            <a:schemeClr val="bg2">
              <a:lumMod val="50000"/>
            </a:schemeClr>
          </a:solidFill>
        </p:grpSpPr>
        <p:sp>
          <p:nvSpPr>
            <p:cNvPr id="455758" name="Rectangle 78"/>
            <p:cNvSpPr>
              <a:spLocks noChangeArrowheads="1"/>
            </p:cNvSpPr>
            <p:nvPr/>
          </p:nvSpPr>
          <p:spPr bwMode="auto">
            <a:xfrm>
              <a:off x="1152" y="2148"/>
              <a:ext cx="973" cy="609"/>
            </a:xfrm>
            <a:prstGeom prst="rect">
              <a:avLst/>
            </a:prstGeom>
            <a:grp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wrap="none" lIns="76531" tIns="38266" rIns="76531" bIns="38266" anchor="ctr"/>
            <a:lstStyle>
              <a:lvl1pPr marL="384175" indent="-384175" defTabSz="903288" eaLnBrk="0" hangingPunct="0">
                <a:defRPr sz="2000" b="1">
                  <a:solidFill>
                    <a:schemeClr val="tx1"/>
                  </a:solidFill>
                  <a:latin typeface="Arial" charset="0"/>
                  <a:ea typeface="ＭＳ Ｐゴシック" charset="0"/>
                  <a:cs typeface="Arial" charset="0"/>
                </a:defRPr>
              </a:lvl1pPr>
              <a:lvl2pPr marL="37931725" indent="-37474525" defTabSz="903288"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algn="ctr" eaLnBrk="1" hangingPunct="1">
                <a:lnSpc>
                  <a:spcPct val="90000"/>
                </a:lnSpc>
                <a:buClr>
                  <a:srgbClr val="F6BF69"/>
                </a:buClr>
                <a:buFont typeface="Monotype Sorts" charset="0"/>
                <a:buNone/>
              </a:pPr>
              <a:r>
                <a:rPr lang="en-US" sz="1700" b="0">
                  <a:solidFill>
                    <a:srgbClr val="000000"/>
                  </a:solidFill>
                  <a:latin typeface="+mn-lt"/>
                </a:rPr>
                <a:t>Use Case</a:t>
              </a:r>
            </a:p>
            <a:p>
              <a:pPr algn="ctr" eaLnBrk="1" hangingPunct="1">
                <a:lnSpc>
                  <a:spcPct val="90000"/>
                </a:lnSpc>
                <a:buClr>
                  <a:srgbClr val="F6BF69"/>
                </a:buClr>
                <a:buFont typeface="Monotype Sorts" charset="0"/>
                <a:buNone/>
              </a:pPr>
              <a:r>
                <a:rPr lang="en-US" sz="1700" b="0">
                  <a:solidFill>
                    <a:srgbClr val="000000"/>
                  </a:solidFill>
                  <a:latin typeface="+mn-lt"/>
                </a:rPr>
                <a:t>Diagrams</a:t>
              </a:r>
              <a:endParaRPr lang="en-US" sz="1700" b="0">
                <a:solidFill>
                  <a:srgbClr val="000000"/>
                </a:solidFill>
                <a:effectLst>
                  <a:outerShdw blurRad="38100" dist="38100" dir="2700000" algn="tl">
                    <a:srgbClr val="DDDDDD"/>
                  </a:outerShdw>
                </a:effectLst>
                <a:latin typeface="+mn-lt"/>
              </a:endParaRPr>
            </a:p>
          </p:txBody>
        </p:sp>
        <p:sp>
          <p:nvSpPr>
            <p:cNvPr id="455759" name="Rectangle 79"/>
            <p:cNvSpPr>
              <a:spLocks noChangeArrowheads="1"/>
            </p:cNvSpPr>
            <p:nvPr/>
          </p:nvSpPr>
          <p:spPr bwMode="auto">
            <a:xfrm>
              <a:off x="1248" y="2244"/>
              <a:ext cx="973" cy="609"/>
            </a:xfrm>
            <a:prstGeom prst="rect">
              <a:avLst/>
            </a:prstGeom>
            <a:grp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wrap="none" lIns="76531" tIns="38266" rIns="76531" bIns="38266" anchor="ctr"/>
            <a:lstStyle>
              <a:lvl1pPr marL="384175" indent="-384175" defTabSz="903288" eaLnBrk="0" hangingPunct="0">
                <a:defRPr sz="2000" b="1">
                  <a:solidFill>
                    <a:schemeClr val="tx1"/>
                  </a:solidFill>
                  <a:latin typeface="Arial" charset="0"/>
                  <a:ea typeface="ＭＳ Ｐゴシック" charset="0"/>
                  <a:cs typeface="Arial" charset="0"/>
                </a:defRPr>
              </a:lvl1pPr>
              <a:lvl2pPr marL="37931725" indent="-37474525" defTabSz="903288"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algn="ctr" eaLnBrk="1" hangingPunct="1">
                <a:lnSpc>
                  <a:spcPct val="90000"/>
                </a:lnSpc>
                <a:buClr>
                  <a:srgbClr val="F6BF69"/>
                </a:buClr>
                <a:buFont typeface="Monotype Sorts" charset="0"/>
                <a:buNone/>
              </a:pPr>
              <a:r>
                <a:rPr lang="en-US" sz="1700" b="0">
                  <a:solidFill>
                    <a:srgbClr val="000000"/>
                  </a:solidFill>
                  <a:latin typeface="+mn-lt"/>
                </a:rPr>
                <a:t>Use Case</a:t>
              </a:r>
            </a:p>
            <a:p>
              <a:pPr algn="ctr" eaLnBrk="1" hangingPunct="1">
                <a:lnSpc>
                  <a:spcPct val="90000"/>
                </a:lnSpc>
                <a:buClr>
                  <a:srgbClr val="F6BF69"/>
                </a:buClr>
                <a:buFont typeface="Monotype Sorts" charset="0"/>
                <a:buNone/>
              </a:pPr>
              <a:r>
                <a:rPr lang="en-US" sz="1700" b="0">
                  <a:solidFill>
                    <a:srgbClr val="000000"/>
                  </a:solidFill>
                  <a:latin typeface="+mn-lt"/>
                </a:rPr>
                <a:t>Diagrams</a:t>
              </a:r>
              <a:endParaRPr lang="en-US" sz="1700" b="0">
                <a:solidFill>
                  <a:srgbClr val="000000"/>
                </a:solidFill>
                <a:effectLst>
                  <a:outerShdw blurRad="38100" dist="38100" dir="2700000" algn="tl">
                    <a:srgbClr val="DDDDDD"/>
                  </a:outerShdw>
                </a:effectLst>
                <a:latin typeface="+mn-lt"/>
              </a:endParaRPr>
            </a:p>
          </p:txBody>
        </p:sp>
        <p:sp>
          <p:nvSpPr>
            <p:cNvPr id="455760" name="Rectangle 80"/>
            <p:cNvSpPr>
              <a:spLocks noChangeArrowheads="1"/>
            </p:cNvSpPr>
            <p:nvPr/>
          </p:nvSpPr>
          <p:spPr bwMode="auto">
            <a:xfrm>
              <a:off x="1351" y="2347"/>
              <a:ext cx="973" cy="609"/>
            </a:xfrm>
            <a:prstGeom prst="rect">
              <a:avLst/>
            </a:prstGeom>
            <a:grp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wrap="none" lIns="76531" tIns="38266" rIns="76531" bIns="38266" anchor="ctr"/>
            <a:lstStyle>
              <a:lvl1pPr marL="384175" indent="-384175" defTabSz="903288" eaLnBrk="0" hangingPunct="0">
                <a:defRPr sz="2000" b="1">
                  <a:solidFill>
                    <a:schemeClr val="tx1"/>
                  </a:solidFill>
                  <a:latin typeface="Arial" charset="0"/>
                  <a:ea typeface="ＭＳ Ｐゴシック" charset="0"/>
                  <a:cs typeface="Arial" charset="0"/>
                </a:defRPr>
              </a:lvl1pPr>
              <a:lvl2pPr marL="37931725" indent="-37474525" defTabSz="903288"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algn="ctr" eaLnBrk="1" hangingPunct="1">
                <a:lnSpc>
                  <a:spcPct val="90000"/>
                </a:lnSpc>
                <a:buClr>
                  <a:srgbClr val="F6BF69"/>
                </a:buClr>
                <a:buFont typeface="Monotype Sorts" charset="0"/>
                <a:buNone/>
              </a:pPr>
              <a:r>
                <a:rPr lang="en-US" sz="1700" b="0" dirty="0">
                  <a:solidFill>
                    <a:srgbClr val="000000"/>
                  </a:solidFill>
                  <a:latin typeface="+mn-lt"/>
                </a:rPr>
                <a:t>Activity</a:t>
              </a:r>
            </a:p>
            <a:p>
              <a:pPr algn="ctr" eaLnBrk="1" hangingPunct="1">
                <a:lnSpc>
                  <a:spcPct val="90000"/>
                </a:lnSpc>
                <a:buClr>
                  <a:srgbClr val="F6BF69"/>
                </a:buClr>
                <a:buFont typeface="Monotype Sorts" charset="0"/>
                <a:buNone/>
              </a:pPr>
              <a:r>
                <a:rPr lang="en-US" sz="1700" b="0" dirty="0">
                  <a:solidFill>
                    <a:srgbClr val="000000"/>
                  </a:solidFill>
                  <a:latin typeface="+mn-lt"/>
                </a:rPr>
                <a:t>Diagrams</a:t>
              </a:r>
              <a:endParaRPr lang="en-US" sz="1700" b="0" dirty="0">
                <a:solidFill>
                  <a:srgbClr val="000000"/>
                </a:solidFill>
                <a:effectLst>
                  <a:outerShdw blurRad="38100" dist="38100" dir="2700000" algn="tl">
                    <a:srgbClr val="DDDDDD"/>
                  </a:outerShdw>
                </a:effectLst>
                <a:latin typeface="+mn-lt"/>
              </a:endParaRPr>
            </a:p>
          </p:txBody>
        </p:sp>
      </p:grpSp>
      <p:grpSp>
        <p:nvGrpSpPr>
          <p:cNvPr id="42007" name="Group 81"/>
          <p:cNvGrpSpPr>
            <a:grpSpLocks/>
          </p:cNvGrpSpPr>
          <p:nvPr/>
        </p:nvGrpSpPr>
        <p:grpSpPr bwMode="auto">
          <a:xfrm>
            <a:off x="4583113" y="914401"/>
            <a:ext cx="1747837" cy="1381445"/>
            <a:chOff x="3069" y="1174"/>
            <a:chExt cx="1101" cy="753"/>
          </a:xfrm>
          <a:solidFill>
            <a:schemeClr val="bg2">
              <a:lumMod val="50000"/>
            </a:schemeClr>
          </a:solidFill>
        </p:grpSpPr>
        <p:sp>
          <p:nvSpPr>
            <p:cNvPr id="455762" name="Rectangle 82"/>
            <p:cNvSpPr>
              <a:spLocks noChangeArrowheads="1"/>
            </p:cNvSpPr>
            <p:nvPr/>
          </p:nvSpPr>
          <p:spPr bwMode="auto">
            <a:xfrm>
              <a:off x="3069" y="1174"/>
              <a:ext cx="919" cy="572"/>
            </a:xfrm>
            <a:prstGeom prst="rect">
              <a:avLst/>
            </a:prstGeom>
            <a:grpFill/>
            <a:ln w="47625" cmpd="dbl">
              <a:solidFill>
                <a:schemeClr val="bg1"/>
              </a:solidFill>
              <a:miter lim="800000"/>
              <a:headEnd type="none" w="sm" len="sm"/>
              <a:tailEnd type="none" w="sm" len="sm"/>
            </a:ln>
            <a:effectLst>
              <a:outerShdw dist="30000" dir="5400000" rotWithShape="0">
                <a:srgbClr val="808080">
                  <a:alpha val="45000"/>
                </a:srgbClr>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a:solidFill>
                    <a:srgbClr val="000000"/>
                  </a:solidFill>
                </a:rPr>
                <a:t>State</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000000"/>
                  </a:outerShdw>
                </a:effectLst>
              </a:endParaRPr>
            </a:p>
          </p:txBody>
        </p:sp>
        <p:sp>
          <p:nvSpPr>
            <p:cNvPr id="455763" name="Rectangle 83"/>
            <p:cNvSpPr>
              <a:spLocks noChangeArrowheads="1"/>
            </p:cNvSpPr>
            <p:nvPr/>
          </p:nvSpPr>
          <p:spPr bwMode="auto">
            <a:xfrm>
              <a:off x="3160" y="1264"/>
              <a:ext cx="919" cy="572"/>
            </a:xfrm>
            <a:prstGeom prst="rect">
              <a:avLst/>
            </a:prstGeom>
            <a:grpFill/>
            <a:ln w="47625" cmpd="dbl">
              <a:solidFill>
                <a:schemeClr val="bg1"/>
              </a:solidFill>
              <a:miter lim="800000"/>
              <a:headEnd type="none" w="sm" len="sm"/>
              <a:tailEnd type="none" w="sm" len="sm"/>
            </a:ln>
            <a:effectLst>
              <a:outerShdw dist="30000" dir="5400000" rotWithShape="0">
                <a:srgbClr val="808080">
                  <a:alpha val="45000"/>
                </a:srgbClr>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a:solidFill>
                    <a:srgbClr val="000000"/>
                  </a:solidFill>
                </a:rPr>
                <a:t>State</a:t>
              </a:r>
            </a:p>
            <a:p>
              <a:pPr marL="384175" indent="-384175" algn="ctr" defTabSz="903288">
                <a:lnSpc>
                  <a:spcPct val="90000"/>
                </a:lnSpc>
                <a:buClr>
                  <a:srgbClr val="F6BF69"/>
                </a:buClr>
                <a:buFont typeface="Monotype Sorts" charset="0"/>
                <a:buNone/>
              </a:pPr>
              <a:r>
                <a:rPr lang="en-US" sz="1700">
                  <a:solidFill>
                    <a:srgbClr val="000000"/>
                  </a:solidFill>
                </a:rPr>
                <a:t>Diagrams</a:t>
              </a:r>
              <a:endParaRPr lang="en-US" sz="1700">
                <a:solidFill>
                  <a:srgbClr val="000000"/>
                </a:solidFill>
                <a:effectLst>
                  <a:outerShdw blurRad="38100" dist="38100" dir="2700000" algn="tl">
                    <a:srgbClr val="000000"/>
                  </a:outerShdw>
                </a:effectLst>
              </a:endParaRPr>
            </a:p>
          </p:txBody>
        </p:sp>
        <p:sp>
          <p:nvSpPr>
            <p:cNvPr id="455764" name="Rectangle 84"/>
            <p:cNvSpPr>
              <a:spLocks noChangeArrowheads="1"/>
            </p:cNvSpPr>
            <p:nvPr/>
          </p:nvSpPr>
          <p:spPr bwMode="auto">
            <a:xfrm>
              <a:off x="3251" y="1354"/>
              <a:ext cx="919" cy="573"/>
            </a:xfrm>
            <a:prstGeom prst="rect">
              <a:avLst/>
            </a:prstGeom>
            <a:grpFill/>
            <a:ln w="47625" cmpd="dbl">
              <a:solidFill>
                <a:schemeClr val="bg1"/>
              </a:solidFill>
              <a:miter lim="800000"/>
              <a:headEnd type="none" w="sm" len="sm"/>
              <a:tailEnd type="none" w="sm" len="sm"/>
            </a:ln>
            <a:effectLst>
              <a:outerShdw dist="30000" dir="5400000" rotWithShape="0">
                <a:srgbClr val="808080">
                  <a:alpha val="45000"/>
                </a:srgbClr>
              </a:outerShdw>
            </a:effectLst>
          </p:spPr>
          <p:txBody>
            <a:bodyPr wrap="none" lIns="86173" tIns="43087" rIns="86173" bIns="43087" anchor="ctr"/>
            <a:lstStyle/>
            <a:p>
              <a:pPr marL="384175" indent="-384175" algn="ctr" defTabSz="903288">
                <a:lnSpc>
                  <a:spcPct val="90000"/>
                </a:lnSpc>
                <a:buClr>
                  <a:srgbClr val="F6BF69"/>
                </a:buClr>
                <a:buFont typeface="Monotype Sorts" charset="0"/>
                <a:buNone/>
              </a:pPr>
              <a:r>
                <a:rPr lang="en-US" sz="1700" b="1" dirty="0">
                  <a:solidFill>
                    <a:srgbClr val="000000"/>
                  </a:solidFill>
                </a:rPr>
                <a:t>Class</a:t>
              </a:r>
            </a:p>
            <a:p>
              <a:pPr marL="384175" indent="-384175" algn="ctr" defTabSz="903288">
                <a:lnSpc>
                  <a:spcPct val="90000"/>
                </a:lnSpc>
                <a:buClr>
                  <a:srgbClr val="F6BF69"/>
                </a:buClr>
                <a:buFont typeface="Monotype Sorts" charset="0"/>
                <a:buNone/>
              </a:pPr>
              <a:r>
                <a:rPr lang="en-US" sz="1700" dirty="0">
                  <a:solidFill>
                    <a:srgbClr val="000000"/>
                  </a:solidFill>
                </a:rPr>
                <a:t>Diagrams</a:t>
              </a:r>
              <a:endParaRPr lang="en-US" sz="1700" dirty="0">
                <a:solidFill>
                  <a:srgbClr val="000000"/>
                </a:solidFill>
                <a:effectLst>
                  <a:outerShdw blurRad="38100" dist="38100" dir="2700000" algn="tl">
                    <a:srgbClr val="000000"/>
                  </a:outerShdw>
                </a:effectLst>
              </a:endParaRPr>
            </a:p>
          </p:txBody>
        </p:sp>
      </p:grpSp>
      <p:sp>
        <p:nvSpPr>
          <p:cNvPr id="42008" name="Line 85"/>
          <p:cNvSpPr>
            <a:spLocks noChangeShapeType="1"/>
          </p:cNvSpPr>
          <p:nvPr/>
        </p:nvSpPr>
        <p:spPr bwMode="auto">
          <a:xfrm>
            <a:off x="4583113" y="4754194"/>
            <a:ext cx="0" cy="521023"/>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sz="1700">
              <a:solidFill>
                <a:srgbClr val="000000"/>
              </a:solidFill>
            </a:endParaRPr>
          </a:p>
        </p:txBody>
      </p:sp>
    </p:spTree>
    <p:extLst>
      <p:ext uri="{BB962C8B-B14F-4D97-AF65-F5344CB8AC3E}">
        <p14:creationId xmlns:p14="http://schemas.microsoft.com/office/powerpoint/2010/main" val="160537542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4"/>
          <p:cNvSpPr>
            <a:spLocks noGrp="1"/>
          </p:cNvSpPr>
          <p:nvPr>
            <p:ph type="ctrTitle"/>
          </p:nvPr>
        </p:nvSpPr>
        <p:spPr/>
        <p:txBody>
          <a:bodyPr/>
          <a:lstStyle/>
          <a:p>
            <a:r>
              <a:rPr lang="en-US" smtClean="0"/>
              <a:t>The Unified Process</a:t>
            </a:r>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28477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13"/>
          <p:cNvGrpSpPr>
            <a:grpSpLocks/>
          </p:cNvGrpSpPr>
          <p:nvPr/>
        </p:nvGrpSpPr>
        <p:grpSpPr bwMode="auto">
          <a:xfrm>
            <a:off x="914400" y="4011613"/>
            <a:ext cx="7346950" cy="1225550"/>
            <a:chOff x="652" y="2527"/>
            <a:chExt cx="4628" cy="772"/>
          </a:xfrm>
        </p:grpSpPr>
        <p:sp>
          <p:nvSpPr>
            <p:cNvPr id="46086" name="Rectangle 5"/>
            <p:cNvSpPr>
              <a:spLocks noChangeArrowheads="1"/>
            </p:cNvSpPr>
            <p:nvPr/>
          </p:nvSpPr>
          <p:spPr bwMode="auto">
            <a:xfrm>
              <a:off x="652" y="2681"/>
              <a:ext cx="10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nSpc>
                  <a:spcPts val="2000"/>
                </a:lnSpc>
                <a:spcBef>
                  <a:spcPts val="900"/>
                </a:spcBef>
                <a:tabLst>
                  <a:tab pos="285750" algn="l"/>
                  <a:tab pos="571500" algn="l"/>
                  <a:tab pos="857250" algn="l"/>
                  <a:tab pos="1143000" algn="l"/>
                  <a:tab pos="1428750" algn="l"/>
                  <a:tab pos="1714500" algn="l"/>
                  <a:tab pos="2000250" algn="l"/>
                  <a:tab pos="2286000" algn="l"/>
                </a:tabLst>
              </a:pPr>
              <a:r>
                <a:rPr lang="en-US" sz="2000">
                  <a:solidFill>
                    <a:schemeClr val="accent1"/>
                  </a:solidFill>
                </a:rPr>
                <a:t>New or changed</a:t>
              </a:r>
            </a:p>
            <a:p>
              <a:pPr>
                <a:lnSpc>
                  <a:spcPts val="2000"/>
                </a:lnSpc>
                <a:spcBef>
                  <a:spcPts val="900"/>
                </a:spcBef>
                <a:tabLst>
                  <a:tab pos="285750" algn="l"/>
                  <a:tab pos="571500" algn="l"/>
                  <a:tab pos="857250" algn="l"/>
                  <a:tab pos="1143000" algn="l"/>
                  <a:tab pos="1428750" algn="l"/>
                  <a:tab pos="1714500" algn="l"/>
                  <a:tab pos="2000250" algn="l"/>
                  <a:tab pos="2286000" algn="l"/>
                </a:tabLst>
              </a:pPr>
              <a:r>
                <a:rPr lang="en-US" sz="2000">
                  <a:solidFill>
                    <a:schemeClr val="accent1"/>
                  </a:solidFill>
                </a:rPr>
                <a:t>requirements</a:t>
              </a:r>
            </a:p>
          </p:txBody>
        </p:sp>
        <p:sp>
          <p:nvSpPr>
            <p:cNvPr id="46087" name="Rectangle 6"/>
            <p:cNvSpPr>
              <a:spLocks noChangeArrowheads="1"/>
            </p:cNvSpPr>
            <p:nvPr/>
          </p:nvSpPr>
          <p:spPr bwMode="auto">
            <a:xfrm>
              <a:off x="4072" y="2681"/>
              <a:ext cx="10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nSpc>
                  <a:spcPts val="2000"/>
                </a:lnSpc>
                <a:spcBef>
                  <a:spcPts val="900"/>
                </a:spcBef>
                <a:tabLst>
                  <a:tab pos="285750" algn="l"/>
                  <a:tab pos="571500" algn="l"/>
                  <a:tab pos="857250" algn="l"/>
                  <a:tab pos="1143000" algn="l"/>
                  <a:tab pos="1428750" algn="l"/>
                  <a:tab pos="1714500" algn="l"/>
                  <a:tab pos="2000250" algn="l"/>
                  <a:tab pos="2286000" algn="l"/>
                </a:tabLst>
              </a:pPr>
              <a:r>
                <a:rPr lang="en-US" sz="2000">
                  <a:solidFill>
                    <a:schemeClr val="accent1"/>
                  </a:solidFill>
                </a:rPr>
                <a:t>New or changed </a:t>
              </a:r>
            </a:p>
            <a:p>
              <a:pPr>
                <a:lnSpc>
                  <a:spcPts val="2000"/>
                </a:lnSpc>
                <a:spcBef>
                  <a:spcPts val="900"/>
                </a:spcBef>
                <a:tabLst>
                  <a:tab pos="285750" algn="l"/>
                  <a:tab pos="571500" algn="l"/>
                  <a:tab pos="857250" algn="l"/>
                  <a:tab pos="1143000" algn="l"/>
                  <a:tab pos="1428750" algn="l"/>
                  <a:tab pos="1714500" algn="l"/>
                  <a:tab pos="2000250" algn="l"/>
                  <a:tab pos="2286000" algn="l"/>
                </a:tabLst>
              </a:pPr>
              <a:r>
                <a:rPr lang="en-US" sz="2000">
                  <a:solidFill>
                    <a:schemeClr val="accent1"/>
                  </a:solidFill>
                </a:rPr>
                <a:t>system</a:t>
              </a:r>
            </a:p>
          </p:txBody>
        </p:sp>
        <p:sp>
          <p:nvSpPr>
            <p:cNvPr id="46088" name="Rectangle 7"/>
            <p:cNvSpPr>
              <a:spLocks noChangeArrowheads="1"/>
            </p:cNvSpPr>
            <p:nvPr/>
          </p:nvSpPr>
          <p:spPr bwMode="auto">
            <a:xfrm>
              <a:off x="1924" y="2527"/>
              <a:ext cx="2080" cy="772"/>
            </a:xfrm>
            <a:prstGeom prst="rect">
              <a:avLst/>
            </a:prstGeom>
            <a:solidFill>
              <a:schemeClr val="accent1"/>
            </a:solidFill>
            <a:ln w="12700">
              <a:solidFill>
                <a:schemeClr val="tx1"/>
              </a:solidFill>
              <a:miter lim="800000"/>
              <a:headEnd/>
              <a:tailEnd/>
            </a:ln>
          </p:spPr>
          <p:txBody>
            <a:bodyPr wrap="none" anchor="ctr"/>
            <a:lstStyle/>
            <a:p>
              <a:endParaRPr lang="en-GB" sz="2000"/>
            </a:p>
          </p:txBody>
        </p:sp>
        <p:sp>
          <p:nvSpPr>
            <p:cNvPr id="46089" name="Rectangle 8"/>
            <p:cNvSpPr>
              <a:spLocks noChangeArrowheads="1"/>
            </p:cNvSpPr>
            <p:nvPr/>
          </p:nvSpPr>
          <p:spPr bwMode="auto">
            <a:xfrm>
              <a:off x="2257" y="2688"/>
              <a:ext cx="137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ts val="2000"/>
                </a:lnSpc>
                <a:spcBef>
                  <a:spcPts val="900"/>
                </a:spcBef>
                <a:tabLst>
                  <a:tab pos="285750" algn="l"/>
                  <a:tab pos="571500" algn="l"/>
                  <a:tab pos="857250" algn="l"/>
                  <a:tab pos="1143000" algn="l"/>
                  <a:tab pos="1428750" algn="l"/>
                  <a:tab pos="1714500" algn="l"/>
                  <a:tab pos="2000250" algn="l"/>
                  <a:tab pos="2286000" algn="l"/>
                </a:tabLst>
              </a:pPr>
              <a:r>
                <a:rPr lang="en-US" sz="2000">
                  <a:solidFill>
                    <a:schemeClr val="bg2"/>
                  </a:solidFill>
                </a:rPr>
                <a:t>Software</a:t>
              </a:r>
              <a:r>
                <a:rPr lang="en-US" sz="2000"/>
                <a:t> </a:t>
              </a:r>
              <a:r>
                <a:rPr lang="en-US" sz="2000">
                  <a:solidFill>
                    <a:schemeClr val="bg2"/>
                  </a:solidFill>
                </a:rPr>
                <a:t>Engineering</a:t>
              </a:r>
              <a:endParaRPr lang="en-US" sz="2000"/>
            </a:p>
            <a:p>
              <a:pPr algn="ctr">
                <a:lnSpc>
                  <a:spcPts val="2000"/>
                </a:lnSpc>
                <a:spcBef>
                  <a:spcPts val="900"/>
                </a:spcBef>
                <a:tabLst>
                  <a:tab pos="285750" algn="l"/>
                  <a:tab pos="571500" algn="l"/>
                  <a:tab pos="857250" algn="l"/>
                  <a:tab pos="1143000" algn="l"/>
                  <a:tab pos="1428750" algn="l"/>
                  <a:tab pos="1714500" algn="l"/>
                  <a:tab pos="2000250" algn="l"/>
                  <a:tab pos="2286000" algn="l"/>
                </a:tabLst>
              </a:pPr>
              <a:r>
                <a:rPr lang="en-US" sz="2000">
                  <a:solidFill>
                    <a:schemeClr val="bg2"/>
                  </a:solidFill>
                </a:rPr>
                <a:t>Process</a:t>
              </a:r>
              <a:endParaRPr lang="en-US" sz="2000"/>
            </a:p>
          </p:txBody>
        </p:sp>
        <p:sp>
          <p:nvSpPr>
            <p:cNvPr id="401417" name="Line 9"/>
            <p:cNvSpPr>
              <a:spLocks noChangeShapeType="1"/>
            </p:cNvSpPr>
            <p:nvPr/>
          </p:nvSpPr>
          <p:spPr bwMode="auto">
            <a:xfrm>
              <a:off x="662" y="2906"/>
              <a:ext cx="1248" cy="0"/>
            </a:xfrm>
            <a:prstGeom prst="line">
              <a:avLst/>
            </a:prstGeom>
            <a:noFill/>
            <a:ln w="28575">
              <a:solidFill>
                <a:schemeClr val="accent1"/>
              </a:solidFill>
              <a:round/>
              <a:headEnd type="none" w="sm" len="sm"/>
              <a:tailEnd type="stealth" w="med" len="med"/>
            </a:ln>
            <a:effectLst/>
          </p:spPr>
          <p:txBody>
            <a:bodyPr wrap="none" anchor="ctr"/>
            <a:lstStyle/>
            <a:p>
              <a:pPr>
                <a:defRPr/>
              </a:pPr>
              <a:endParaRPr lang="en-US" sz="2000">
                <a:ea typeface="Arial" pitchFamily="-65" charset="0"/>
                <a:cs typeface="Arial" pitchFamily="-65" charset="0"/>
              </a:endParaRPr>
            </a:p>
          </p:txBody>
        </p:sp>
        <p:sp>
          <p:nvSpPr>
            <p:cNvPr id="401418" name="Line 10"/>
            <p:cNvSpPr>
              <a:spLocks noChangeShapeType="1"/>
            </p:cNvSpPr>
            <p:nvPr/>
          </p:nvSpPr>
          <p:spPr bwMode="auto">
            <a:xfrm>
              <a:off x="4032" y="2906"/>
              <a:ext cx="1248" cy="0"/>
            </a:xfrm>
            <a:prstGeom prst="line">
              <a:avLst/>
            </a:prstGeom>
            <a:noFill/>
            <a:ln w="28575">
              <a:solidFill>
                <a:schemeClr val="tx1"/>
              </a:solidFill>
              <a:round/>
              <a:headEnd type="none" w="sm" len="sm"/>
              <a:tailEnd type="stealth" w="med" len="med"/>
            </a:ln>
            <a:effectLst/>
          </p:spPr>
          <p:txBody>
            <a:bodyPr wrap="none" anchor="ctr"/>
            <a:lstStyle/>
            <a:p>
              <a:pPr>
                <a:defRPr/>
              </a:pPr>
              <a:endParaRPr lang="en-US" sz="2000">
                <a:ea typeface="Arial" pitchFamily="-65" charset="0"/>
                <a:cs typeface="Arial" pitchFamily="-65" charset="0"/>
              </a:endParaRPr>
            </a:p>
          </p:txBody>
        </p:sp>
      </p:grpSp>
      <p:sp>
        <p:nvSpPr>
          <p:cNvPr id="46083" name="Rectangle 11"/>
          <p:cNvSpPr>
            <a:spLocks noGrp="1" noChangeArrowheads="1"/>
          </p:cNvSpPr>
          <p:nvPr>
            <p:ph type="title"/>
          </p:nvPr>
        </p:nvSpPr>
        <p:spPr/>
        <p:txBody>
          <a:bodyPr>
            <a:normAutofit/>
          </a:bodyPr>
          <a:lstStyle/>
          <a:p>
            <a:r>
              <a:rPr lang="en-US" dirty="0" smtClean="0"/>
              <a:t>Software Engineering process</a:t>
            </a:r>
            <a:endParaRPr lang="en-US" dirty="0"/>
          </a:p>
        </p:txBody>
      </p:sp>
      <p:sp>
        <p:nvSpPr>
          <p:cNvPr id="46084" name="Rectangle 12"/>
          <p:cNvSpPr>
            <a:spLocks noGrp="1" noChangeArrowheads="1"/>
          </p:cNvSpPr>
          <p:nvPr>
            <p:ph sz="quarter" idx="1"/>
          </p:nvPr>
        </p:nvSpPr>
        <p:spPr/>
        <p:txBody>
          <a:bodyPr/>
          <a:lstStyle/>
          <a:p>
            <a:r>
              <a:rPr lang="en-US" dirty="0" smtClean="0"/>
              <a:t>Software Engineering process defines </a:t>
            </a:r>
            <a:r>
              <a:rPr lang="en-US" b="1" u="sng" dirty="0" smtClean="0"/>
              <a:t>Who</a:t>
            </a:r>
            <a:r>
              <a:rPr lang="en-US" dirty="0" smtClean="0"/>
              <a:t> is doing </a:t>
            </a:r>
            <a:r>
              <a:rPr lang="en-US" b="1" u="sng" dirty="0" smtClean="0"/>
              <a:t>What</a:t>
            </a:r>
            <a:r>
              <a:rPr lang="en-US" dirty="0" smtClean="0"/>
              <a:t>, </a:t>
            </a:r>
            <a:r>
              <a:rPr lang="en-US" b="1" u="sng" dirty="0" smtClean="0"/>
              <a:t>When</a:t>
            </a:r>
            <a:r>
              <a:rPr lang="en-US" dirty="0" smtClean="0"/>
              <a:t> and </a:t>
            </a:r>
            <a:r>
              <a:rPr lang="en-US" b="1" u="sng" dirty="0" smtClean="0"/>
              <a:t>How</a:t>
            </a:r>
            <a:r>
              <a:rPr lang="en-US" dirty="0" smtClean="0"/>
              <a:t> to build a software product or to enhance an existing one.</a:t>
            </a:r>
            <a:endParaRPr lang="en-US" dirty="0"/>
          </a:p>
        </p:txBody>
      </p:sp>
    </p:spTree>
    <p:extLst>
      <p:ext uri="{BB962C8B-B14F-4D97-AF65-F5344CB8AC3E}">
        <p14:creationId xmlns:p14="http://schemas.microsoft.com/office/powerpoint/2010/main" val="41321265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Unified Process</a:t>
            </a:r>
            <a:endParaRPr lang="en-US"/>
          </a:p>
        </p:txBody>
      </p:sp>
      <p:sp>
        <p:nvSpPr>
          <p:cNvPr id="29699" name="Content Placeholder 5"/>
          <p:cNvSpPr>
            <a:spLocks noGrp="1"/>
          </p:cNvSpPr>
          <p:nvPr>
            <p:ph idx="1"/>
          </p:nvPr>
        </p:nvSpPr>
        <p:spPr/>
        <p:txBody>
          <a:bodyPr>
            <a:normAutofit fontScale="92500"/>
          </a:bodyPr>
          <a:lstStyle/>
          <a:p>
            <a:r>
              <a:rPr lang="en-US" dirty="0" smtClean="0"/>
              <a:t>The Unified Process is software development process for building object-oriented systems. </a:t>
            </a:r>
          </a:p>
          <a:p>
            <a:pPr lvl="1"/>
            <a:r>
              <a:rPr lang="en-US" dirty="0" smtClean="0"/>
              <a:t>Rational Unified Process (RUP) is a refinement of the Unified Process and has been widely adopted.</a:t>
            </a:r>
          </a:p>
          <a:p>
            <a:pPr lvl="1"/>
            <a:r>
              <a:rPr lang="en-US" dirty="0" smtClean="0"/>
              <a:t>Interactive and incremental development.</a:t>
            </a:r>
          </a:p>
          <a:p>
            <a:pPr lvl="1"/>
            <a:endParaRPr lang="en-US" dirty="0"/>
          </a:p>
          <a:p>
            <a:r>
              <a:rPr lang="en-US" dirty="0"/>
              <a:t>Best Practices and Key Concepts in </a:t>
            </a:r>
            <a:r>
              <a:rPr lang="en-US" dirty="0" smtClean="0"/>
              <a:t>UP</a:t>
            </a:r>
          </a:p>
          <a:p>
            <a:pPr lvl="1"/>
            <a:r>
              <a:rPr lang="en-US" dirty="0"/>
              <a:t>UP is short time boxed </a:t>
            </a:r>
            <a:r>
              <a:rPr lang="en-US" dirty="0" smtClean="0"/>
              <a:t>iterative and adaptive </a:t>
            </a:r>
            <a:r>
              <a:rPr lang="en-US" dirty="0"/>
              <a:t>development.</a:t>
            </a:r>
          </a:p>
          <a:p>
            <a:pPr lvl="1"/>
            <a:r>
              <a:rPr lang="en-US" dirty="0"/>
              <a:t>UP uses object technologies, including OOA/D and OOP.</a:t>
            </a:r>
          </a:p>
          <a:p>
            <a:pPr lvl="1"/>
            <a:r>
              <a:rPr lang="en-US" dirty="0" smtClean="0"/>
              <a:t>Address </a:t>
            </a:r>
            <a:r>
              <a:rPr lang="en-US" dirty="0"/>
              <a:t>high-risk and high-value issues in early iterations</a:t>
            </a:r>
          </a:p>
          <a:p>
            <a:endParaRPr lang="en-US" dirty="0" smtClean="0"/>
          </a:p>
          <a:p>
            <a:pPr lvl="1"/>
            <a:endParaRPr lang="en-US" dirty="0" smtClean="0"/>
          </a:p>
          <a:p>
            <a:endParaRPr lang="en-US" dirty="0"/>
          </a:p>
        </p:txBody>
      </p:sp>
    </p:spTree>
    <p:extLst>
      <p:ext uri="{BB962C8B-B14F-4D97-AF65-F5344CB8AC3E}">
        <p14:creationId xmlns:p14="http://schemas.microsoft.com/office/powerpoint/2010/main" val="116606169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1015811" name="Rectangle 3"/>
          <p:cNvSpPr>
            <a:spLocks noGrp="1" noChangeArrowheads="1"/>
          </p:cNvSpPr>
          <p:nvPr>
            <p:ph type="body" idx="1"/>
          </p:nvPr>
        </p:nvSpPr>
        <p:spPr/>
        <p:txBody>
          <a:bodyPr/>
          <a:lstStyle/>
          <a:p>
            <a:pPr lvl="1"/>
            <a:r>
              <a:rPr lang="en-US" dirty="0" smtClean="0"/>
              <a:t>Continuously engage users for evaluation, feedback, and requirements.</a:t>
            </a:r>
          </a:p>
          <a:p>
            <a:pPr lvl="1"/>
            <a:r>
              <a:rPr lang="en-US" dirty="0" smtClean="0"/>
              <a:t>Continuously verify quality by testing early, often, and realistically.</a:t>
            </a:r>
          </a:p>
          <a:p>
            <a:pPr lvl="1"/>
            <a:r>
              <a:rPr lang="en-US" dirty="0" smtClean="0"/>
              <a:t>Apply use cases.</a:t>
            </a:r>
          </a:p>
          <a:p>
            <a:pPr lvl="1"/>
            <a:r>
              <a:rPr lang="en-US" dirty="0" smtClean="0"/>
              <a:t>Model software visually (with the UML).</a:t>
            </a:r>
          </a:p>
          <a:p>
            <a:pPr lvl="1"/>
            <a:r>
              <a:rPr lang="en-US" dirty="0" smtClean="0"/>
              <a:t>Carefully manage requirements.</a:t>
            </a:r>
          </a:p>
          <a:p>
            <a:pPr lvl="1"/>
            <a:r>
              <a:rPr lang="en-US" dirty="0" smtClean="0"/>
              <a:t>Practice change request and configuration management.</a:t>
            </a:r>
            <a:endParaRPr lang="en-US" dirty="0"/>
          </a:p>
        </p:txBody>
      </p:sp>
    </p:spTree>
    <p:extLst>
      <p:ext uri="{BB962C8B-B14F-4D97-AF65-F5344CB8AC3E}">
        <p14:creationId xmlns:p14="http://schemas.microsoft.com/office/powerpoint/2010/main" val="313449498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4275" name="Rectangle 3"/>
          <p:cNvSpPr>
            <a:spLocks noGrp="1" noChangeArrowheads="1"/>
          </p:cNvSpPr>
          <p:nvPr>
            <p:ph sz="quarter" idx="1"/>
          </p:nvPr>
        </p:nvSpPr>
        <p:spPr/>
        <p:txBody>
          <a:bodyPr/>
          <a:lstStyle/>
          <a:p>
            <a:r>
              <a:rPr lang="en-US" dirty="0" smtClean="0"/>
              <a:t>Unified Process describes how to effectively implement the six best practices for software development</a:t>
            </a:r>
            <a:endParaRPr lang="en-US" dirty="0"/>
          </a:p>
        </p:txBody>
      </p:sp>
      <p:sp>
        <p:nvSpPr>
          <p:cNvPr id="407556" name="Rectangle 4"/>
          <p:cNvSpPr>
            <a:spLocks noChangeAspect="1" noChangeArrowheads="1"/>
          </p:cNvSpPr>
          <p:nvPr/>
        </p:nvSpPr>
        <p:spPr bwMode="ltGray">
          <a:xfrm>
            <a:off x="1219200" y="5457825"/>
            <a:ext cx="6805613" cy="790575"/>
          </a:xfrm>
          <a:prstGeom prst="rect">
            <a:avLst/>
          </a:prstGeom>
          <a:solidFill>
            <a:srgbClr val="D6DFE8"/>
          </a:solidFill>
          <a:ln w="10000">
            <a:solidFill>
              <a:schemeClr val="accent2"/>
            </a:solidFill>
            <a:miter lim="800000"/>
            <a:headEnd type="none" w="sm" len="sm"/>
            <a:tailEnd type="none" w="sm" len="sm"/>
          </a:ln>
          <a:effectLst>
            <a:outerShdw dist="30000" dir="5400000" rotWithShape="0">
              <a:srgbClr val="808080">
                <a:alpha val="45000"/>
              </a:srgbClr>
            </a:outerShdw>
          </a:effectLst>
        </p:spPr>
        <p:txBody>
          <a:bodyPr wrap="none" anchor="ctr"/>
          <a:lstStyle/>
          <a:p>
            <a:endParaRPr lang="en-GB" sz="2200" b="1">
              <a:latin typeface="Perpetua"/>
              <a:cs typeface="Perpetua"/>
            </a:endParaRPr>
          </a:p>
        </p:txBody>
      </p:sp>
      <p:sp>
        <p:nvSpPr>
          <p:cNvPr id="407557" name="Text Box 5"/>
          <p:cNvSpPr txBox="1">
            <a:spLocks noChangeAspect="1" noChangeArrowheads="1"/>
          </p:cNvSpPr>
          <p:nvPr/>
        </p:nvSpPr>
        <p:spPr bwMode="auto">
          <a:xfrm>
            <a:off x="3670300" y="5661025"/>
            <a:ext cx="2882900" cy="430887"/>
          </a:xfrm>
          <a:prstGeom prst="rect">
            <a:avLst/>
          </a:prstGeom>
          <a:noFill/>
          <a:ln w="12700">
            <a:noFill/>
            <a:miter lim="800000"/>
            <a:headEnd type="none" w="sm" len="sm"/>
            <a:tailEnd type="none" w="sm" len="sm"/>
          </a:ln>
          <a:effectLst/>
        </p:spPr>
        <p:txBody>
          <a:bodyPr wrap="squar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eaLnBrk="1" hangingPunct="1"/>
            <a:r>
              <a:rPr lang="en-US" sz="2200" dirty="0">
                <a:effectLst>
                  <a:outerShdw blurRad="38100" dist="38100" dir="2700000" algn="tl">
                    <a:srgbClr val="DDDDDD"/>
                  </a:outerShdw>
                </a:effectLst>
                <a:latin typeface="Perpetua"/>
                <a:cs typeface="Perpetua"/>
              </a:rPr>
              <a:t>Control Changes</a:t>
            </a:r>
          </a:p>
        </p:txBody>
      </p:sp>
      <p:grpSp>
        <p:nvGrpSpPr>
          <p:cNvPr id="54278" name="Group 6"/>
          <p:cNvGrpSpPr>
            <a:grpSpLocks/>
          </p:cNvGrpSpPr>
          <p:nvPr/>
        </p:nvGrpSpPr>
        <p:grpSpPr bwMode="auto">
          <a:xfrm>
            <a:off x="1228725" y="3087688"/>
            <a:ext cx="6791325" cy="752475"/>
            <a:chOff x="618" y="1317"/>
            <a:chExt cx="4278" cy="474"/>
          </a:xfrm>
        </p:grpSpPr>
        <p:sp>
          <p:nvSpPr>
            <p:cNvPr id="407559" name="Rectangle 7"/>
            <p:cNvSpPr>
              <a:spLocks noChangeAspect="1" noChangeArrowheads="1"/>
            </p:cNvSpPr>
            <p:nvPr/>
          </p:nvSpPr>
          <p:spPr bwMode="ltGray">
            <a:xfrm>
              <a:off x="618" y="1317"/>
              <a:ext cx="4278" cy="474"/>
            </a:xfrm>
            <a:prstGeom prst="rect">
              <a:avLst/>
            </a:prstGeom>
            <a:solidFill>
              <a:srgbClr val="D6DFE8"/>
            </a:solidFill>
            <a:ln w="10000">
              <a:solidFill>
                <a:schemeClr val="accent2"/>
              </a:solidFill>
              <a:miter lim="800000"/>
              <a:headEnd type="none" w="sm" len="sm"/>
              <a:tailEnd type="none" w="sm" len="sm"/>
            </a:ln>
            <a:effectLst>
              <a:outerShdw dist="30000" dir="5400000" rotWithShape="0">
                <a:srgbClr val="808080">
                  <a:alpha val="45000"/>
                </a:srgbClr>
              </a:outerShdw>
            </a:effectLst>
          </p:spPr>
          <p:txBody>
            <a:bodyPr wrap="none" anchor="ctr"/>
            <a:lstStyle/>
            <a:p>
              <a:pPr algn="ctr"/>
              <a:endParaRPr lang="en-GB" sz="2200" b="1">
                <a:effectLst>
                  <a:outerShdw blurRad="38100" dist="38100" dir="2700000" algn="tl">
                    <a:srgbClr val="000000"/>
                  </a:outerShdw>
                </a:effectLst>
                <a:latin typeface="Perpetua"/>
                <a:cs typeface="Perpetua"/>
              </a:endParaRPr>
            </a:p>
          </p:txBody>
        </p:sp>
        <p:sp>
          <p:nvSpPr>
            <p:cNvPr id="407560" name="Text Box 8"/>
            <p:cNvSpPr txBox="1">
              <a:spLocks noChangeAspect="1" noChangeArrowheads="1"/>
            </p:cNvSpPr>
            <p:nvPr/>
          </p:nvSpPr>
          <p:spPr bwMode="auto">
            <a:xfrm>
              <a:off x="2033" y="1453"/>
              <a:ext cx="1487" cy="214"/>
            </a:xfrm>
            <a:prstGeom prst="rect">
              <a:avLst/>
            </a:prstGeom>
            <a:noFill/>
            <a:ln w="10000">
              <a:noFill/>
              <a:miter lim="800000"/>
              <a:headEnd type="none" w="sm" len="sm"/>
              <a:tailEnd type="none" w="sm" len="sm"/>
            </a:ln>
            <a:effectLst>
              <a:outerShdw dist="30000" dir="5400000" rotWithShape="0">
                <a:srgbClr val="808080">
                  <a:alpha val="45000"/>
                </a:srgbClr>
              </a:outerShdw>
            </a:effectLst>
          </p:spPr>
          <p:txBody>
            <a:bodyPr wrap="none" anchor="ct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algn="ctr" eaLnBrk="1" hangingPunct="1"/>
              <a:r>
                <a:rPr lang="en-US" sz="2200">
                  <a:effectLst>
                    <a:outerShdw blurRad="38100" dist="38100" dir="2700000" algn="tl">
                      <a:srgbClr val="DDDDDD"/>
                    </a:outerShdw>
                  </a:effectLst>
                  <a:latin typeface="Perpetua"/>
                  <a:cs typeface="Perpetua"/>
                </a:rPr>
                <a:t>Manage Requirements</a:t>
              </a:r>
            </a:p>
          </p:txBody>
        </p:sp>
      </p:grpSp>
      <p:sp>
        <p:nvSpPr>
          <p:cNvPr id="407561" name="Rectangle 9"/>
          <p:cNvSpPr>
            <a:spLocks noChangeAspect="1" noChangeArrowheads="1"/>
          </p:cNvSpPr>
          <p:nvPr/>
        </p:nvSpPr>
        <p:spPr bwMode="ltGray">
          <a:xfrm>
            <a:off x="6381750" y="3902075"/>
            <a:ext cx="1643063" cy="1509713"/>
          </a:xfrm>
          <a:prstGeom prst="rect">
            <a:avLst/>
          </a:prstGeom>
          <a:solidFill>
            <a:srgbClr val="D6DFE8"/>
          </a:solidFill>
          <a:ln w="10000">
            <a:solidFill>
              <a:schemeClr val="accent2"/>
            </a:solidFill>
            <a:miter lim="800000"/>
            <a:headEnd type="none" w="sm" len="sm"/>
            <a:tailEnd type="none" w="sm" len="sm"/>
          </a:ln>
          <a:effectLst>
            <a:outerShdw dist="30000" dir="5400000" rotWithShape="0">
              <a:srgbClr val="808080">
                <a:alpha val="45000"/>
              </a:srgbClr>
            </a:outerShdw>
          </a:effectLst>
        </p:spPr>
        <p:txBody>
          <a:bodyPr wrap="none" anchor="ctr"/>
          <a:lstStyle/>
          <a:p>
            <a:pPr algn="ctr"/>
            <a:endParaRPr lang="en-GB" sz="2200" b="1">
              <a:effectLst>
                <a:outerShdw blurRad="38100" dist="38100" dir="2700000" algn="tl">
                  <a:srgbClr val="000000"/>
                </a:outerShdw>
              </a:effectLst>
              <a:latin typeface="Perpetua"/>
              <a:cs typeface="Perpetua"/>
            </a:endParaRPr>
          </a:p>
        </p:txBody>
      </p:sp>
      <p:sp>
        <p:nvSpPr>
          <p:cNvPr id="407562" name="Text Box 10"/>
          <p:cNvSpPr txBox="1">
            <a:spLocks noChangeAspect="1" noChangeArrowheads="1"/>
          </p:cNvSpPr>
          <p:nvPr/>
        </p:nvSpPr>
        <p:spPr bwMode="auto">
          <a:xfrm>
            <a:off x="6277040" y="3997404"/>
            <a:ext cx="1828671" cy="1107996"/>
          </a:xfrm>
          <a:prstGeom prst="rect">
            <a:avLst/>
          </a:prstGeom>
          <a:noFill/>
          <a:ln w="12700">
            <a:noFill/>
            <a:miter lim="800000"/>
            <a:headEnd type="none" w="sm" len="sm"/>
            <a:tailEnd type="none" w="sm" len="sm"/>
          </a:ln>
          <a:effec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algn="ctr" eaLnBrk="1" hangingPunct="1"/>
            <a:r>
              <a:rPr lang="en-US" sz="2200" dirty="0">
                <a:effectLst>
                  <a:outerShdw blurRad="38100" dist="38100" dir="2700000" algn="tl">
                    <a:srgbClr val="DDDDDD"/>
                  </a:outerShdw>
                </a:effectLst>
                <a:latin typeface="Perpetua"/>
                <a:cs typeface="Perpetua"/>
              </a:rPr>
              <a:t>Use </a:t>
            </a:r>
          </a:p>
          <a:p>
            <a:pPr algn="ctr" eaLnBrk="1" hangingPunct="1"/>
            <a:r>
              <a:rPr lang="en-US" sz="2200" dirty="0">
                <a:effectLst>
                  <a:outerShdw blurRad="38100" dist="38100" dir="2700000" algn="tl">
                    <a:srgbClr val="DDDDDD"/>
                  </a:outerShdw>
                </a:effectLst>
                <a:latin typeface="Perpetua"/>
                <a:cs typeface="Perpetua"/>
              </a:rPr>
              <a:t>Component</a:t>
            </a:r>
            <a:br>
              <a:rPr lang="en-US" sz="2200" dirty="0">
                <a:effectLst>
                  <a:outerShdw blurRad="38100" dist="38100" dir="2700000" algn="tl">
                    <a:srgbClr val="DDDDDD"/>
                  </a:outerShdw>
                </a:effectLst>
                <a:latin typeface="Perpetua"/>
                <a:cs typeface="Perpetua"/>
              </a:rPr>
            </a:br>
            <a:r>
              <a:rPr lang="en-US" sz="2200" dirty="0">
                <a:effectLst>
                  <a:outerShdw blurRad="38100" dist="38100" dir="2700000" algn="tl">
                    <a:srgbClr val="DDDDDD"/>
                  </a:outerShdw>
                </a:effectLst>
                <a:latin typeface="Perpetua"/>
                <a:cs typeface="Perpetua"/>
              </a:rPr>
              <a:t>Architectures</a:t>
            </a:r>
          </a:p>
        </p:txBody>
      </p:sp>
      <p:sp>
        <p:nvSpPr>
          <p:cNvPr id="407563" name="Rectangle 11"/>
          <p:cNvSpPr>
            <a:spLocks noChangeAspect="1" noChangeArrowheads="1"/>
          </p:cNvSpPr>
          <p:nvPr/>
        </p:nvSpPr>
        <p:spPr bwMode="ltGray">
          <a:xfrm>
            <a:off x="1212850" y="3902075"/>
            <a:ext cx="1643063" cy="1509713"/>
          </a:xfrm>
          <a:prstGeom prst="rect">
            <a:avLst/>
          </a:prstGeom>
          <a:solidFill>
            <a:srgbClr val="D6DFE8"/>
          </a:solidFill>
          <a:ln w="10000">
            <a:solidFill>
              <a:schemeClr val="accent2"/>
            </a:solidFill>
            <a:miter lim="800000"/>
            <a:headEnd type="none" w="sm" len="sm"/>
            <a:tailEnd type="none" w="sm" len="sm"/>
          </a:ln>
          <a:effectLst>
            <a:outerShdw dist="30000" dir="5400000" rotWithShape="0">
              <a:srgbClr val="808080">
                <a:alpha val="45000"/>
              </a:srgbClr>
            </a:outerShdw>
          </a:effectLst>
        </p:spPr>
        <p:txBody>
          <a:bodyPr wrap="none" anchor="ctr"/>
          <a:lstStyle/>
          <a:p>
            <a:pPr algn="ctr"/>
            <a:endParaRPr lang="en-GB" sz="2200" b="1">
              <a:effectLst>
                <a:outerShdw blurRad="38100" dist="38100" dir="2700000" algn="tl">
                  <a:srgbClr val="000000"/>
                </a:outerShdw>
              </a:effectLst>
              <a:latin typeface="Perpetua"/>
              <a:cs typeface="Perpetua"/>
            </a:endParaRPr>
          </a:p>
        </p:txBody>
      </p:sp>
      <p:sp>
        <p:nvSpPr>
          <p:cNvPr id="407564" name="Text Box 12"/>
          <p:cNvSpPr txBox="1">
            <a:spLocks noChangeAspect="1" noChangeArrowheads="1"/>
          </p:cNvSpPr>
          <p:nvPr/>
        </p:nvSpPr>
        <p:spPr bwMode="auto">
          <a:xfrm>
            <a:off x="1295400" y="4267200"/>
            <a:ext cx="1418978" cy="769441"/>
          </a:xfrm>
          <a:prstGeom prst="rect">
            <a:avLst/>
          </a:prstGeom>
          <a:noFill/>
          <a:ln w="12700">
            <a:noFill/>
            <a:miter lim="800000"/>
            <a:headEnd type="none" w="sm" len="sm"/>
            <a:tailEnd type="none" w="sm" len="sm"/>
          </a:ln>
          <a:effec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algn="ctr" eaLnBrk="1" hangingPunct="1"/>
            <a:r>
              <a:rPr lang="en-US" sz="2200" dirty="0">
                <a:effectLst>
                  <a:outerShdw blurRad="38100" dist="38100" dir="2700000" algn="tl">
                    <a:srgbClr val="DDDDDD"/>
                  </a:outerShdw>
                </a:effectLst>
                <a:latin typeface="Perpetua"/>
                <a:cs typeface="Perpetua"/>
              </a:rPr>
              <a:t>Develop</a:t>
            </a:r>
            <a:endParaRPr lang="en-US" sz="2200" u="sng" dirty="0">
              <a:effectLst>
                <a:outerShdw blurRad="38100" dist="38100" dir="2700000" algn="tl">
                  <a:srgbClr val="DDDDDD"/>
                </a:outerShdw>
              </a:effectLst>
              <a:latin typeface="Perpetua"/>
              <a:cs typeface="Perpetua"/>
            </a:endParaRPr>
          </a:p>
          <a:p>
            <a:pPr algn="ctr" eaLnBrk="1" hangingPunct="1"/>
            <a:r>
              <a:rPr lang="en-US" sz="2200" dirty="0">
                <a:effectLst>
                  <a:outerShdw blurRad="38100" dist="38100" dir="2700000" algn="tl">
                    <a:srgbClr val="DDDDDD"/>
                  </a:outerShdw>
                </a:effectLst>
                <a:latin typeface="Perpetua"/>
                <a:cs typeface="Perpetua"/>
              </a:rPr>
              <a:t>Iteratively</a:t>
            </a:r>
            <a:endParaRPr lang="en-US" sz="2200" u="sng" dirty="0">
              <a:effectLst>
                <a:outerShdw blurRad="38100" dist="38100" dir="2700000" algn="tl">
                  <a:srgbClr val="DDDDDD"/>
                </a:outerShdw>
              </a:effectLst>
              <a:latin typeface="Perpetua"/>
              <a:cs typeface="Perpetua"/>
            </a:endParaRPr>
          </a:p>
        </p:txBody>
      </p:sp>
      <p:sp>
        <p:nvSpPr>
          <p:cNvPr id="407565" name="Rectangle 13"/>
          <p:cNvSpPr>
            <a:spLocks noChangeAspect="1" noChangeArrowheads="1"/>
          </p:cNvSpPr>
          <p:nvPr/>
        </p:nvSpPr>
        <p:spPr bwMode="ltGray">
          <a:xfrm>
            <a:off x="2940050" y="3902075"/>
            <a:ext cx="1643063" cy="1509713"/>
          </a:xfrm>
          <a:prstGeom prst="rect">
            <a:avLst/>
          </a:prstGeom>
          <a:solidFill>
            <a:srgbClr val="D6DFE8"/>
          </a:solidFill>
          <a:ln w="10000">
            <a:solidFill>
              <a:schemeClr val="accent2"/>
            </a:solidFill>
            <a:miter lim="800000"/>
            <a:headEnd type="none" w="sm" len="sm"/>
            <a:tailEnd type="none" w="sm" len="sm"/>
          </a:ln>
          <a:effectLst>
            <a:outerShdw dist="30000" dir="5400000" rotWithShape="0">
              <a:srgbClr val="808080">
                <a:alpha val="45000"/>
              </a:srgbClr>
            </a:outerShdw>
          </a:effectLst>
        </p:spPr>
        <p:txBody>
          <a:bodyPr wrap="none" anchor="ctr"/>
          <a:lstStyle/>
          <a:p>
            <a:pPr algn="ctr"/>
            <a:endParaRPr lang="en-GB" sz="2200" b="1">
              <a:effectLst>
                <a:outerShdw blurRad="38100" dist="38100" dir="2700000" algn="tl">
                  <a:srgbClr val="000000"/>
                </a:outerShdw>
              </a:effectLst>
              <a:latin typeface="Perpetua"/>
              <a:cs typeface="Perpetua"/>
            </a:endParaRPr>
          </a:p>
        </p:txBody>
      </p:sp>
      <p:sp>
        <p:nvSpPr>
          <p:cNvPr id="407566" name="Text Box 14"/>
          <p:cNvSpPr txBox="1">
            <a:spLocks noChangeAspect="1" noChangeArrowheads="1"/>
          </p:cNvSpPr>
          <p:nvPr/>
        </p:nvSpPr>
        <p:spPr bwMode="auto">
          <a:xfrm>
            <a:off x="3321050" y="4418013"/>
            <a:ext cx="806450" cy="463550"/>
          </a:xfrm>
          <a:prstGeom prst="rect">
            <a:avLst/>
          </a:prstGeom>
          <a:noFill/>
          <a:ln w="12700">
            <a:noFill/>
            <a:miter lim="800000"/>
            <a:headEnd type="none" w="sm" len="sm"/>
            <a:tailEnd type="none" w="sm" len="sm"/>
          </a:ln>
          <a:effectLst/>
        </p:spPr>
        <p:txBody>
          <a:bodyPr wrap="none" anchor="ct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algn="ctr" eaLnBrk="1" hangingPunct="1">
              <a:lnSpc>
                <a:spcPct val="75000"/>
              </a:lnSpc>
            </a:pPr>
            <a:r>
              <a:rPr lang="en-US" sz="2200">
                <a:effectLst>
                  <a:outerShdw blurRad="38100" dist="38100" dir="2700000" algn="tl">
                    <a:srgbClr val="DDDDDD"/>
                  </a:outerShdw>
                </a:effectLst>
                <a:latin typeface="Perpetua"/>
                <a:cs typeface="Perpetua"/>
              </a:rPr>
              <a:t>Model </a:t>
            </a:r>
          </a:p>
          <a:p>
            <a:pPr algn="ctr" eaLnBrk="1" hangingPunct="1">
              <a:lnSpc>
                <a:spcPct val="75000"/>
              </a:lnSpc>
            </a:pPr>
            <a:r>
              <a:rPr lang="en-US" sz="2200">
                <a:effectLst>
                  <a:outerShdw blurRad="38100" dist="38100" dir="2700000" algn="tl">
                    <a:srgbClr val="DDDDDD"/>
                  </a:outerShdw>
                </a:effectLst>
                <a:latin typeface="Perpetua"/>
                <a:cs typeface="Perpetua"/>
              </a:rPr>
              <a:t>Visually </a:t>
            </a:r>
          </a:p>
        </p:txBody>
      </p:sp>
      <p:sp>
        <p:nvSpPr>
          <p:cNvPr id="407567" name="Rectangle 15"/>
          <p:cNvSpPr>
            <a:spLocks noChangeAspect="1" noChangeArrowheads="1"/>
          </p:cNvSpPr>
          <p:nvPr/>
        </p:nvSpPr>
        <p:spPr bwMode="ltGray">
          <a:xfrm>
            <a:off x="4654550" y="3902075"/>
            <a:ext cx="1643063" cy="1509713"/>
          </a:xfrm>
          <a:prstGeom prst="rect">
            <a:avLst/>
          </a:prstGeom>
          <a:solidFill>
            <a:srgbClr val="D6DFE8"/>
          </a:solidFill>
          <a:ln w="10000">
            <a:solidFill>
              <a:schemeClr val="accent2"/>
            </a:solidFill>
            <a:miter lim="800000"/>
            <a:headEnd type="none" w="sm" len="sm"/>
            <a:tailEnd type="none" w="sm" len="sm"/>
          </a:ln>
          <a:effectLst>
            <a:outerShdw dist="30000" dir="5400000" rotWithShape="0">
              <a:srgbClr val="808080">
                <a:alpha val="45000"/>
              </a:srgbClr>
            </a:outerShdw>
          </a:effectLst>
        </p:spPr>
        <p:txBody>
          <a:bodyPr wrap="none" anchor="ctr"/>
          <a:lstStyle/>
          <a:p>
            <a:pPr algn="ctr"/>
            <a:endParaRPr lang="en-GB" sz="2200" b="1">
              <a:effectLst>
                <a:outerShdw blurRad="38100" dist="38100" dir="2700000" algn="tl">
                  <a:srgbClr val="000000"/>
                </a:outerShdw>
              </a:effectLst>
              <a:latin typeface="Perpetua"/>
              <a:cs typeface="Perpetua"/>
            </a:endParaRPr>
          </a:p>
        </p:txBody>
      </p:sp>
      <p:sp>
        <p:nvSpPr>
          <p:cNvPr id="407568" name="Text Box 16"/>
          <p:cNvSpPr txBox="1">
            <a:spLocks noChangeAspect="1" noChangeArrowheads="1"/>
          </p:cNvSpPr>
          <p:nvPr/>
        </p:nvSpPr>
        <p:spPr bwMode="auto">
          <a:xfrm>
            <a:off x="4937452" y="4259759"/>
            <a:ext cx="1082348" cy="769441"/>
          </a:xfrm>
          <a:prstGeom prst="rect">
            <a:avLst/>
          </a:prstGeom>
          <a:noFill/>
          <a:ln w="12700">
            <a:noFill/>
            <a:miter lim="800000"/>
            <a:headEnd type="none" w="sm" len="sm"/>
            <a:tailEnd type="none" w="sm" len="sm"/>
          </a:ln>
          <a:effectLst/>
        </p:spPr>
        <p:txBody>
          <a:bodyPr wrap="none">
            <a:spAutoFit/>
          </a:bodyPr>
          <a:lstStyle>
            <a:lvl1pPr eaLnBrk="0" hangingPunct="0">
              <a:defRPr sz="2000" b="1">
                <a:solidFill>
                  <a:schemeClr val="tx1"/>
                </a:solidFill>
                <a:latin typeface="Arial" charset="0"/>
                <a:ea typeface="ＭＳ Ｐゴシック" charset="0"/>
                <a:cs typeface="Arial" charset="0"/>
              </a:defRPr>
            </a:lvl1pPr>
            <a:lvl2pPr marL="37931725" indent="-37474525" eaLnBrk="0" hangingPunct="0">
              <a:defRPr sz="2000" b="1">
                <a:solidFill>
                  <a:schemeClr val="tx1"/>
                </a:solidFill>
                <a:latin typeface="Arial" charset="0"/>
                <a:ea typeface="Arial" charset="0"/>
                <a:cs typeface="Arial" charset="0"/>
              </a:defRPr>
            </a:lvl2pPr>
            <a:lvl3pPr eaLnBrk="0" hangingPunct="0">
              <a:defRPr sz="2000" b="1">
                <a:solidFill>
                  <a:schemeClr val="tx1"/>
                </a:solidFill>
                <a:latin typeface="Arial" charset="0"/>
                <a:ea typeface="Arial" charset="0"/>
                <a:cs typeface="Arial" charset="0"/>
              </a:defRPr>
            </a:lvl3pPr>
            <a:lvl4pPr eaLnBrk="0" hangingPunct="0">
              <a:defRPr sz="2000" b="1">
                <a:solidFill>
                  <a:schemeClr val="tx1"/>
                </a:solidFill>
                <a:latin typeface="Arial" charset="0"/>
                <a:ea typeface="Arial" charset="0"/>
                <a:cs typeface="Arial" charset="0"/>
              </a:defRPr>
            </a:lvl4pPr>
            <a:lvl5pPr eaLnBrk="0" hangingPunct="0">
              <a:defRPr sz="2000" b="1">
                <a:solidFill>
                  <a:schemeClr val="tx1"/>
                </a:solidFill>
                <a:latin typeface="Arial" charset="0"/>
                <a:ea typeface="Arial" charset="0"/>
                <a:cs typeface="Arial" charset="0"/>
              </a:defRPr>
            </a:lvl5pPr>
            <a:lvl6pPr marL="457200" eaLnBrk="0" fontAlgn="base" hangingPunct="0">
              <a:spcBef>
                <a:spcPct val="0"/>
              </a:spcBef>
              <a:spcAft>
                <a:spcPct val="0"/>
              </a:spcAft>
              <a:defRPr sz="2000" b="1">
                <a:solidFill>
                  <a:schemeClr val="tx1"/>
                </a:solidFill>
                <a:latin typeface="Arial" charset="0"/>
                <a:ea typeface="Arial" charset="0"/>
                <a:cs typeface="Arial" charset="0"/>
              </a:defRPr>
            </a:lvl6pPr>
            <a:lvl7pPr marL="914400" eaLnBrk="0" fontAlgn="base" hangingPunct="0">
              <a:spcBef>
                <a:spcPct val="0"/>
              </a:spcBef>
              <a:spcAft>
                <a:spcPct val="0"/>
              </a:spcAft>
              <a:defRPr sz="2000" b="1">
                <a:solidFill>
                  <a:schemeClr val="tx1"/>
                </a:solidFill>
                <a:latin typeface="Arial" charset="0"/>
                <a:ea typeface="Arial" charset="0"/>
                <a:cs typeface="Arial" charset="0"/>
              </a:defRPr>
            </a:lvl7pPr>
            <a:lvl8pPr marL="1371600" eaLnBrk="0" fontAlgn="base" hangingPunct="0">
              <a:spcBef>
                <a:spcPct val="0"/>
              </a:spcBef>
              <a:spcAft>
                <a:spcPct val="0"/>
              </a:spcAft>
              <a:defRPr sz="2000" b="1">
                <a:solidFill>
                  <a:schemeClr val="tx1"/>
                </a:solidFill>
                <a:latin typeface="Arial" charset="0"/>
                <a:ea typeface="Arial" charset="0"/>
                <a:cs typeface="Arial" charset="0"/>
              </a:defRPr>
            </a:lvl8pPr>
            <a:lvl9pPr marL="1828800" eaLnBrk="0" fontAlgn="base" hangingPunct="0">
              <a:spcBef>
                <a:spcPct val="0"/>
              </a:spcBef>
              <a:spcAft>
                <a:spcPct val="0"/>
              </a:spcAft>
              <a:defRPr sz="2000" b="1">
                <a:solidFill>
                  <a:schemeClr val="tx1"/>
                </a:solidFill>
                <a:latin typeface="Arial" charset="0"/>
                <a:ea typeface="Arial" charset="0"/>
                <a:cs typeface="Arial" charset="0"/>
              </a:defRPr>
            </a:lvl9pPr>
          </a:lstStyle>
          <a:p>
            <a:pPr algn="ctr" eaLnBrk="1" hangingPunct="1"/>
            <a:r>
              <a:rPr lang="en-US" sz="2200" dirty="0">
                <a:effectLst>
                  <a:outerShdw blurRad="38100" dist="38100" dir="2700000" algn="tl">
                    <a:srgbClr val="DDDDDD"/>
                  </a:outerShdw>
                </a:effectLst>
                <a:latin typeface="Perpetua"/>
                <a:cs typeface="Perpetua"/>
              </a:rPr>
              <a:t>Verify</a:t>
            </a:r>
          </a:p>
          <a:p>
            <a:pPr algn="ctr" eaLnBrk="1" hangingPunct="1"/>
            <a:r>
              <a:rPr lang="en-US" sz="2200" dirty="0">
                <a:effectLst>
                  <a:outerShdw blurRad="38100" dist="38100" dir="2700000" algn="tl">
                    <a:srgbClr val="DDDDDD"/>
                  </a:outerShdw>
                </a:effectLst>
                <a:latin typeface="Perpetua"/>
                <a:cs typeface="Perpetua"/>
              </a:rPr>
              <a:t>Quality</a:t>
            </a:r>
          </a:p>
        </p:txBody>
      </p:sp>
    </p:spTree>
    <p:extLst>
      <p:ext uri="{BB962C8B-B14F-4D97-AF65-F5344CB8AC3E}">
        <p14:creationId xmlns:p14="http://schemas.microsoft.com/office/powerpoint/2010/main" val="26308732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blackGray">
          <a:xfrm>
            <a:off x="668338" y="1641475"/>
            <a:ext cx="7789862" cy="568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b="1"/>
          </a:p>
        </p:txBody>
      </p:sp>
      <p:sp>
        <p:nvSpPr>
          <p:cNvPr id="421893" name="Line 5"/>
          <p:cNvSpPr>
            <a:spLocks noChangeShapeType="1"/>
          </p:cNvSpPr>
          <p:nvPr/>
        </p:nvSpPr>
        <p:spPr bwMode="auto">
          <a:xfrm flipH="1" flipV="1">
            <a:off x="6477000" y="1658938"/>
            <a:ext cx="0" cy="533400"/>
          </a:xfrm>
          <a:prstGeom prst="line">
            <a:avLst/>
          </a:prstGeom>
          <a:noFill/>
          <a:ln w="25400">
            <a:solidFill>
              <a:schemeClr val="tx1"/>
            </a:solidFill>
            <a:round/>
            <a:headEnd type="none" w="sm" len="sm"/>
            <a:tailEnd type="none" w="sm" len="sm"/>
          </a:ln>
          <a:effectLst/>
        </p:spPr>
        <p:txBody>
          <a:bodyPr wrap="none" anchor="ctr"/>
          <a:lstStyle/>
          <a:p>
            <a:pPr>
              <a:defRPr/>
            </a:pPr>
            <a:endParaRPr lang="en-US" b="1">
              <a:ea typeface="Arial" pitchFamily="-65" charset="0"/>
              <a:cs typeface="Arial" pitchFamily="-65" charset="0"/>
            </a:endParaRPr>
          </a:p>
        </p:txBody>
      </p:sp>
      <p:sp>
        <p:nvSpPr>
          <p:cNvPr id="421894" name="Rectangle 6"/>
          <p:cNvSpPr>
            <a:spLocks noChangeArrowheads="1"/>
          </p:cNvSpPr>
          <p:nvPr/>
        </p:nvSpPr>
        <p:spPr bwMode="auto">
          <a:xfrm>
            <a:off x="1066800" y="1733550"/>
            <a:ext cx="1150981" cy="369974"/>
          </a:xfrm>
          <a:prstGeom prst="rect">
            <a:avLst/>
          </a:prstGeom>
          <a:noFill/>
          <a:ln w="9525">
            <a:noFill/>
            <a:miter lim="800000"/>
            <a:headEnd/>
            <a:tailEnd/>
          </a:ln>
          <a:effectLst/>
        </p:spPr>
        <p:txBody>
          <a:bodyPr wrap="none" lIns="92075" tIns="46038" rIns="92075" bIns="46038">
            <a:spAutoFit/>
          </a:bodyPr>
          <a:lstStyle/>
          <a:p>
            <a:r>
              <a:rPr lang="en-US" b="1"/>
              <a:t>Inception</a:t>
            </a:r>
          </a:p>
        </p:txBody>
      </p:sp>
      <p:sp>
        <p:nvSpPr>
          <p:cNvPr id="421895" name="Rectangle 7"/>
          <p:cNvSpPr>
            <a:spLocks noChangeArrowheads="1"/>
          </p:cNvSpPr>
          <p:nvPr/>
        </p:nvSpPr>
        <p:spPr bwMode="auto">
          <a:xfrm>
            <a:off x="2895600" y="1733550"/>
            <a:ext cx="1324782" cy="369974"/>
          </a:xfrm>
          <a:prstGeom prst="rect">
            <a:avLst/>
          </a:prstGeom>
          <a:noFill/>
          <a:ln w="9525">
            <a:noFill/>
            <a:miter lim="800000"/>
            <a:headEnd/>
            <a:tailEnd/>
          </a:ln>
          <a:effectLst/>
        </p:spPr>
        <p:txBody>
          <a:bodyPr wrap="none" lIns="92075" tIns="46038" rIns="92075" bIns="46038">
            <a:spAutoFit/>
          </a:bodyPr>
          <a:lstStyle/>
          <a:p>
            <a:r>
              <a:rPr lang="en-US" b="1"/>
              <a:t>Elaboration</a:t>
            </a:r>
            <a:endParaRPr lang="en-US" sz="1800" b="1"/>
          </a:p>
        </p:txBody>
      </p:sp>
      <p:sp>
        <p:nvSpPr>
          <p:cNvPr id="421896" name="Rectangle 8"/>
          <p:cNvSpPr>
            <a:spLocks noChangeArrowheads="1"/>
          </p:cNvSpPr>
          <p:nvPr/>
        </p:nvSpPr>
        <p:spPr bwMode="auto">
          <a:xfrm>
            <a:off x="4724400" y="1733550"/>
            <a:ext cx="1486409" cy="369974"/>
          </a:xfrm>
          <a:prstGeom prst="rect">
            <a:avLst/>
          </a:prstGeom>
          <a:noFill/>
          <a:ln w="9525">
            <a:noFill/>
            <a:miter lim="800000"/>
            <a:headEnd/>
            <a:tailEnd/>
          </a:ln>
          <a:effectLst/>
        </p:spPr>
        <p:txBody>
          <a:bodyPr wrap="none" lIns="92075" tIns="46038" rIns="92075" bIns="46038">
            <a:spAutoFit/>
          </a:bodyPr>
          <a:lstStyle/>
          <a:p>
            <a:r>
              <a:rPr lang="en-US" b="1"/>
              <a:t>Construction</a:t>
            </a:r>
            <a:endParaRPr lang="en-US" sz="1800" b="1"/>
          </a:p>
        </p:txBody>
      </p:sp>
      <p:sp>
        <p:nvSpPr>
          <p:cNvPr id="421897" name="Rectangle 9"/>
          <p:cNvSpPr>
            <a:spLocks noChangeArrowheads="1"/>
          </p:cNvSpPr>
          <p:nvPr/>
        </p:nvSpPr>
        <p:spPr bwMode="auto">
          <a:xfrm>
            <a:off x="6858000" y="1733550"/>
            <a:ext cx="1180399" cy="369974"/>
          </a:xfrm>
          <a:prstGeom prst="rect">
            <a:avLst/>
          </a:prstGeom>
          <a:noFill/>
          <a:ln w="9525">
            <a:noFill/>
            <a:miter lim="800000"/>
            <a:headEnd/>
            <a:tailEnd/>
          </a:ln>
          <a:effectLst/>
        </p:spPr>
        <p:txBody>
          <a:bodyPr wrap="none" lIns="92075" tIns="46038" rIns="92075" bIns="46038">
            <a:spAutoFit/>
          </a:bodyPr>
          <a:lstStyle/>
          <a:p>
            <a:r>
              <a:rPr lang="en-US" b="1"/>
              <a:t>Transition</a:t>
            </a:r>
            <a:endParaRPr lang="en-US" sz="1800" b="1"/>
          </a:p>
        </p:txBody>
      </p:sp>
      <p:sp>
        <p:nvSpPr>
          <p:cNvPr id="421903" name="Line 15"/>
          <p:cNvSpPr>
            <a:spLocks noChangeShapeType="1"/>
          </p:cNvSpPr>
          <p:nvPr/>
        </p:nvSpPr>
        <p:spPr bwMode="auto">
          <a:xfrm flipH="1" flipV="1">
            <a:off x="4572000" y="1658938"/>
            <a:ext cx="0" cy="533400"/>
          </a:xfrm>
          <a:prstGeom prst="line">
            <a:avLst/>
          </a:prstGeom>
          <a:noFill/>
          <a:ln w="25400">
            <a:solidFill>
              <a:schemeClr val="tx1"/>
            </a:solidFill>
            <a:round/>
            <a:headEnd type="none" w="sm" len="sm"/>
            <a:tailEnd type="none" w="sm" len="sm"/>
          </a:ln>
          <a:effectLst/>
        </p:spPr>
        <p:txBody>
          <a:bodyPr wrap="none" anchor="ctr"/>
          <a:lstStyle/>
          <a:p>
            <a:pPr>
              <a:defRPr/>
            </a:pPr>
            <a:endParaRPr lang="en-US" b="1">
              <a:ea typeface="Arial" pitchFamily="-65" charset="0"/>
              <a:cs typeface="Arial" pitchFamily="-65" charset="0"/>
            </a:endParaRPr>
          </a:p>
        </p:txBody>
      </p:sp>
      <p:sp>
        <p:nvSpPr>
          <p:cNvPr id="421904" name="Line 16"/>
          <p:cNvSpPr>
            <a:spLocks noChangeShapeType="1"/>
          </p:cNvSpPr>
          <p:nvPr/>
        </p:nvSpPr>
        <p:spPr bwMode="auto">
          <a:xfrm flipH="1" flipV="1">
            <a:off x="2667000" y="1658938"/>
            <a:ext cx="0" cy="533400"/>
          </a:xfrm>
          <a:prstGeom prst="line">
            <a:avLst/>
          </a:prstGeom>
          <a:noFill/>
          <a:ln w="25400">
            <a:solidFill>
              <a:schemeClr val="tx1"/>
            </a:solidFill>
            <a:round/>
            <a:headEnd type="none" w="sm" len="sm"/>
            <a:tailEnd type="none" w="sm" len="sm"/>
          </a:ln>
          <a:effectLst/>
        </p:spPr>
        <p:txBody>
          <a:bodyPr wrap="none" anchor="ctr"/>
          <a:lstStyle/>
          <a:p>
            <a:pPr>
              <a:defRPr/>
            </a:pPr>
            <a:endParaRPr lang="en-US" b="1">
              <a:ea typeface="Arial" pitchFamily="-65" charset="0"/>
              <a:cs typeface="Arial" pitchFamily="-65" charset="0"/>
            </a:endParaRPr>
          </a:p>
        </p:txBody>
      </p:sp>
      <p:sp>
        <p:nvSpPr>
          <p:cNvPr id="58378" name="Rectangle 17"/>
          <p:cNvSpPr>
            <a:spLocks noGrp="1" noChangeArrowheads="1"/>
          </p:cNvSpPr>
          <p:nvPr>
            <p:ph type="title"/>
          </p:nvPr>
        </p:nvSpPr>
        <p:spPr/>
        <p:txBody>
          <a:bodyPr/>
          <a:lstStyle/>
          <a:p>
            <a:r>
              <a:rPr lang="en-US" dirty="0" smtClean="0"/>
              <a:t>UP’s Lifecycle Phases</a:t>
            </a:r>
            <a:endParaRPr lang="en-US" dirty="0"/>
          </a:p>
        </p:txBody>
      </p:sp>
      <p:sp>
        <p:nvSpPr>
          <p:cNvPr id="58379" name="Rectangle 18"/>
          <p:cNvSpPr>
            <a:spLocks noGrp="1" noChangeArrowheads="1"/>
          </p:cNvSpPr>
          <p:nvPr>
            <p:ph type="body" idx="1"/>
          </p:nvPr>
        </p:nvSpPr>
        <p:spPr>
          <a:xfrm>
            <a:off x="457200" y="2743200"/>
            <a:ext cx="8229600" cy="3657600"/>
          </a:xfrm>
        </p:spPr>
        <p:txBody>
          <a:bodyPr/>
          <a:lstStyle/>
          <a:p>
            <a:r>
              <a:rPr lang="en-US" dirty="0" smtClean="0"/>
              <a:t>The Unified Process has four phases:</a:t>
            </a:r>
          </a:p>
          <a:p>
            <a:pPr lvl="1"/>
            <a:r>
              <a:rPr lang="en-US" dirty="0" smtClean="0"/>
              <a:t>Inception - Define the scope of project</a:t>
            </a:r>
          </a:p>
          <a:p>
            <a:pPr lvl="1"/>
            <a:r>
              <a:rPr lang="en-US" dirty="0" smtClean="0"/>
              <a:t>Elaboration - Plan project, specify features, baseline architecture </a:t>
            </a:r>
          </a:p>
          <a:p>
            <a:pPr lvl="1"/>
            <a:r>
              <a:rPr lang="en-US" dirty="0" smtClean="0"/>
              <a:t>Construction - Build the product</a:t>
            </a:r>
          </a:p>
          <a:p>
            <a:pPr lvl="1"/>
            <a:r>
              <a:rPr lang="en-US" dirty="0" smtClean="0"/>
              <a:t>Transition - Transition the product into end user community/environment</a:t>
            </a:r>
            <a:endParaRPr lang="en-US" dirty="0"/>
          </a:p>
        </p:txBody>
      </p:sp>
      <p:grpSp>
        <p:nvGrpSpPr>
          <p:cNvPr id="58380" name="Group 33"/>
          <p:cNvGrpSpPr>
            <a:grpSpLocks/>
          </p:cNvGrpSpPr>
          <p:nvPr/>
        </p:nvGrpSpPr>
        <p:grpSpPr bwMode="auto">
          <a:xfrm>
            <a:off x="762000" y="2374900"/>
            <a:ext cx="7799388" cy="369888"/>
            <a:chOff x="480" y="1672"/>
            <a:chExt cx="4913" cy="233"/>
          </a:xfrm>
        </p:grpSpPr>
        <p:sp>
          <p:nvSpPr>
            <p:cNvPr id="421890" name="Line 2"/>
            <p:cNvSpPr>
              <a:spLocks noChangeShapeType="1"/>
            </p:cNvSpPr>
            <p:nvPr/>
          </p:nvSpPr>
          <p:spPr bwMode="auto">
            <a:xfrm>
              <a:off x="480" y="1680"/>
              <a:ext cx="4800" cy="0"/>
            </a:xfrm>
            <a:prstGeom prst="line">
              <a:avLst/>
            </a:prstGeom>
            <a:noFill/>
            <a:ln w="12700">
              <a:solidFill>
                <a:schemeClr val="tx1"/>
              </a:solidFill>
              <a:round/>
              <a:headEnd type="none" w="sm" len="sm"/>
              <a:tailEnd type="stealth" w="med" len="lg"/>
            </a:ln>
            <a:effectLst/>
          </p:spPr>
          <p:txBody>
            <a:bodyPr wrap="none" anchor="ctr"/>
            <a:lstStyle/>
            <a:p>
              <a:pPr>
                <a:defRPr/>
              </a:pPr>
              <a:endParaRPr lang="en-US" b="1">
                <a:latin typeface="+mj-lt"/>
                <a:ea typeface="Arial" pitchFamily="-65" charset="0"/>
                <a:cs typeface="Arial" pitchFamily="-65" charset="0"/>
              </a:endParaRPr>
            </a:p>
          </p:txBody>
        </p:sp>
        <p:sp>
          <p:nvSpPr>
            <p:cNvPr id="58383" name="Rectangle 32"/>
            <p:cNvSpPr>
              <a:spLocks noChangeArrowheads="1"/>
            </p:cNvSpPr>
            <p:nvPr/>
          </p:nvSpPr>
          <p:spPr bwMode="auto">
            <a:xfrm>
              <a:off x="5016" y="1672"/>
              <a:ext cx="3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b="1">
                  <a:latin typeface="Tw Cen MT" charset="0"/>
                </a:rPr>
                <a:t>time</a:t>
              </a:r>
            </a:p>
          </p:txBody>
        </p:sp>
      </p:grpSp>
    </p:spTree>
    <p:extLst>
      <p:ext uri="{BB962C8B-B14F-4D97-AF65-F5344CB8AC3E}">
        <p14:creationId xmlns:p14="http://schemas.microsoft.com/office/powerpoint/2010/main" val="19830983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60419" name="Rectangle 3"/>
          <p:cNvSpPr>
            <a:spLocks noGrp="1" noChangeArrowheads="1"/>
          </p:cNvSpPr>
          <p:nvPr>
            <p:ph sz="quarter" idx="1"/>
          </p:nvPr>
        </p:nvSpPr>
        <p:spPr/>
        <p:txBody>
          <a:bodyPr>
            <a:normAutofit fontScale="92500" lnSpcReduction="20000"/>
          </a:bodyPr>
          <a:lstStyle/>
          <a:p>
            <a:r>
              <a:rPr lang="en-US" dirty="0" smtClean="0"/>
              <a:t>The project work is organized in iterations across four major phases with clear milestones, outputs/artifacts:</a:t>
            </a:r>
          </a:p>
          <a:p>
            <a:pPr lvl="0"/>
            <a:r>
              <a:rPr lang="en-US" dirty="0" smtClean="0"/>
              <a:t>1. Inception</a:t>
            </a:r>
          </a:p>
          <a:p>
            <a:pPr lvl="2"/>
            <a:r>
              <a:rPr lang="en-US" dirty="0" smtClean="0"/>
              <a:t>approximate vision, business case, scope, vague estimates.</a:t>
            </a:r>
          </a:p>
          <a:p>
            <a:pPr lvl="0"/>
            <a:r>
              <a:rPr lang="en-US" dirty="0" smtClean="0"/>
              <a:t>2. Elaboration</a:t>
            </a:r>
          </a:p>
          <a:p>
            <a:pPr lvl="2"/>
            <a:r>
              <a:rPr lang="en-US" dirty="0" smtClean="0"/>
              <a:t>refined vision, iterative implementation of the core architecture, resolution of high risks, identification of most requirements and scope, more realistic estimates</a:t>
            </a:r>
          </a:p>
          <a:p>
            <a:pPr lvl="0"/>
            <a:r>
              <a:rPr lang="en-US" dirty="0" smtClean="0"/>
              <a:t>3. Construction</a:t>
            </a:r>
          </a:p>
          <a:p>
            <a:pPr lvl="2"/>
            <a:r>
              <a:rPr lang="en-US" dirty="0" smtClean="0"/>
              <a:t>iterative implementation of the remaining lower risk and easier elements, and preparation for deployment</a:t>
            </a:r>
          </a:p>
          <a:p>
            <a:pPr lvl="0"/>
            <a:r>
              <a:rPr lang="en-US" dirty="0" smtClean="0"/>
              <a:t>4. Transition</a:t>
            </a:r>
          </a:p>
          <a:p>
            <a:pPr lvl="2"/>
            <a:r>
              <a:rPr lang="en-US" dirty="0" smtClean="0"/>
              <a:t>beta tests, deployment</a:t>
            </a:r>
            <a:endParaRPr lang="en-US" dirty="0"/>
          </a:p>
        </p:txBody>
      </p:sp>
    </p:spTree>
    <p:extLst>
      <p:ext uri="{BB962C8B-B14F-4D97-AF65-F5344CB8AC3E}">
        <p14:creationId xmlns:p14="http://schemas.microsoft.com/office/powerpoint/2010/main" val="91639405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sz="quarter" idx="1"/>
          </p:nvPr>
        </p:nvSpPr>
        <p:spPr/>
        <p:txBody>
          <a:bodyPr/>
          <a:lstStyle/>
          <a:p>
            <a:r>
              <a:rPr lang="en-US" dirty="0"/>
              <a:t>Points to ponder!!</a:t>
            </a:r>
          </a:p>
          <a:p>
            <a:pPr lvl="1"/>
            <a:r>
              <a:rPr lang="en-US" dirty="0"/>
              <a:t>Difference between </a:t>
            </a:r>
          </a:p>
          <a:p>
            <a:pPr lvl="2"/>
            <a:r>
              <a:rPr lang="en-US" dirty="0"/>
              <a:t>Inheritance and Polymorphism</a:t>
            </a:r>
            <a:r>
              <a:rPr lang="en-US" dirty="0" smtClean="0"/>
              <a:t>.</a:t>
            </a:r>
            <a:endParaRPr lang="en-US" dirty="0"/>
          </a:p>
          <a:p>
            <a:pPr lvl="2"/>
            <a:r>
              <a:rPr lang="en-US" dirty="0"/>
              <a:t>Abstraction and Encapsulation </a:t>
            </a:r>
          </a:p>
          <a:p>
            <a:pPr lvl="1"/>
            <a:r>
              <a:rPr lang="en-US" dirty="0"/>
              <a:t>How Interfaces formalize Polymorphism?</a:t>
            </a:r>
          </a:p>
          <a:p>
            <a:endParaRPr lang="en-US" dirty="0"/>
          </a:p>
        </p:txBody>
      </p:sp>
    </p:spTree>
    <p:extLst>
      <p:ext uri="{BB962C8B-B14F-4D97-AF65-F5344CB8AC3E}">
        <p14:creationId xmlns:p14="http://schemas.microsoft.com/office/powerpoint/2010/main" val="1270798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ormAutofit/>
          </a:bodyPr>
          <a:lstStyle/>
          <a:p>
            <a:r>
              <a:rPr lang="en-US" dirty="0" smtClean="0"/>
              <a:t>Books</a:t>
            </a:r>
            <a:endParaRPr lang="en-US" dirty="0"/>
          </a:p>
        </p:txBody>
      </p:sp>
      <p:sp>
        <p:nvSpPr>
          <p:cNvPr id="29698" name="Rectangle 3"/>
          <p:cNvSpPr>
            <a:spLocks noGrp="1" noChangeArrowheads="1"/>
          </p:cNvSpPr>
          <p:nvPr>
            <p:ph sz="quarter" idx="1"/>
          </p:nvPr>
        </p:nvSpPr>
        <p:spPr>
          <a:xfrm>
            <a:off x="457200" y="1295400"/>
            <a:ext cx="8229600" cy="5181600"/>
          </a:xfrm>
        </p:spPr>
        <p:txBody>
          <a:bodyPr>
            <a:normAutofit/>
          </a:bodyPr>
          <a:lstStyle/>
          <a:p>
            <a:r>
              <a:rPr lang="en-US" dirty="0" smtClean="0"/>
              <a:t>Text Book(s)</a:t>
            </a:r>
          </a:p>
          <a:p>
            <a:pPr lvl="1"/>
            <a:r>
              <a:rPr lang="en-US" dirty="0" smtClean="0"/>
              <a:t>Craig </a:t>
            </a:r>
            <a:r>
              <a:rPr lang="en-US" dirty="0" err="1" smtClean="0"/>
              <a:t>Larman</a:t>
            </a:r>
            <a:r>
              <a:rPr lang="en-US" dirty="0" smtClean="0"/>
              <a:t>, Applying UML and Patterns, 2</a:t>
            </a:r>
            <a:r>
              <a:rPr lang="en-US" baseline="30000" dirty="0" smtClean="0"/>
              <a:t>nd</a:t>
            </a:r>
            <a:r>
              <a:rPr lang="en-US" dirty="0" smtClean="0"/>
              <a:t> Edition.</a:t>
            </a:r>
          </a:p>
          <a:p>
            <a:pPr lvl="1"/>
            <a:endParaRPr lang="en-US" dirty="0" smtClean="0">
              <a:sym typeface="Wingdings" charset="0"/>
            </a:endParaRPr>
          </a:p>
          <a:p>
            <a:pPr lvl="1"/>
            <a:r>
              <a:rPr lang="en-US" dirty="0" smtClean="0">
                <a:sym typeface="Wingdings" charset="0"/>
              </a:rPr>
              <a:t>Head </a:t>
            </a:r>
            <a:r>
              <a:rPr lang="en-US" dirty="0">
                <a:sym typeface="Wingdings" charset="0"/>
              </a:rPr>
              <a:t>First Object-Oriented Analysis and Design 1st </a:t>
            </a:r>
            <a:r>
              <a:rPr lang="en-US" dirty="0" smtClean="0">
                <a:sym typeface="Wingdings" charset="0"/>
              </a:rPr>
              <a:t>Edition by </a:t>
            </a:r>
            <a:r>
              <a:rPr lang="en-US" dirty="0">
                <a:sym typeface="Wingdings" charset="0"/>
              </a:rPr>
              <a:t>Brett D. </a:t>
            </a:r>
            <a:r>
              <a:rPr lang="en-US" dirty="0" smtClean="0">
                <a:sym typeface="Wingdings" charset="0"/>
              </a:rPr>
              <a:t>McLaughlin, </a:t>
            </a:r>
            <a:r>
              <a:rPr lang="en-US" dirty="0">
                <a:sym typeface="Wingdings" charset="0"/>
              </a:rPr>
              <a:t>Gary </a:t>
            </a:r>
            <a:r>
              <a:rPr lang="en-US" dirty="0" err="1" smtClean="0">
                <a:sym typeface="Wingdings" charset="0"/>
              </a:rPr>
              <a:t>Pollice</a:t>
            </a:r>
            <a:r>
              <a:rPr lang="en-US" dirty="0" smtClean="0">
                <a:sym typeface="Wingdings" charset="0"/>
              </a:rPr>
              <a:t>, </a:t>
            </a:r>
            <a:r>
              <a:rPr lang="en-US" dirty="0">
                <a:sym typeface="Wingdings" charset="0"/>
              </a:rPr>
              <a:t>Dave </a:t>
            </a:r>
            <a:r>
              <a:rPr lang="en-US" dirty="0" smtClean="0">
                <a:sym typeface="Wingdings" charset="0"/>
              </a:rPr>
              <a:t>West</a:t>
            </a:r>
          </a:p>
          <a:p>
            <a:pPr lvl="1"/>
            <a:endParaRPr lang="nl-BE" dirty="0" smtClean="0"/>
          </a:p>
          <a:p>
            <a:pPr lvl="1"/>
            <a:r>
              <a:rPr lang="nl-BE" dirty="0" smtClean="0"/>
              <a:t>UML 2.0, Documentation://www.rational.com</a:t>
            </a:r>
          </a:p>
          <a:p>
            <a:pPr lvl="1"/>
            <a:endParaRPr lang="nl-BE" dirty="0"/>
          </a:p>
          <a:p>
            <a:pPr lvl="1"/>
            <a:r>
              <a:rPr lang="nl-BE" dirty="0" smtClean="0"/>
              <a:t>Course books would be shared in pdf format</a:t>
            </a:r>
            <a:endParaRPr lang="en-US" dirty="0" smtClean="0"/>
          </a:p>
        </p:txBody>
      </p:sp>
    </p:spTree>
    <p:extLst>
      <p:ext uri="{BB962C8B-B14F-4D97-AF65-F5344CB8AC3E}">
        <p14:creationId xmlns:p14="http://schemas.microsoft.com/office/powerpoint/2010/main" val="56739877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smtClean="0"/>
              <a:t>Evaluation/Assessment</a:t>
            </a:r>
            <a:endParaRPr lang="en-US" dirty="0"/>
          </a:p>
        </p:txBody>
      </p:sp>
      <p:sp>
        <p:nvSpPr>
          <p:cNvPr id="31746" name="Rectangle 3"/>
          <p:cNvSpPr>
            <a:spLocks noGrp="1" noChangeArrowheads="1"/>
          </p:cNvSpPr>
          <p:nvPr>
            <p:ph sz="quarter" idx="1"/>
          </p:nvPr>
        </p:nvSpPr>
        <p:spPr/>
        <p:txBody>
          <a:bodyPr>
            <a:normAutofit lnSpcReduction="10000"/>
          </a:bodyPr>
          <a:lstStyle/>
          <a:p>
            <a:r>
              <a:rPr lang="en-US" dirty="0" smtClean="0"/>
              <a:t>Class Participation </a:t>
            </a:r>
            <a:r>
              <a:rPr lang="en-US" dirty="0"/>
              <a:t>			</a:t>
            </a:r>
            <a:r>
              <a:rPr lang="en-US" dirty="0"/>
              <a:t>5</a:t>
            </a:r>
            <a:r>
              <a:rPr lang="en-US" dirty="0" smtClean="0"/>
              <a:t>%</a:t>
            </a:r>
            <a:endParaRPr lang="en-US" dirty="0"/>
          </a:p>
          <a:p>
            <a:r>
              <a:rPr lang="en-US" dirty="0" smtClean="0"/>
              <a:t>Quizzes 					10</a:t>
            </a:r>
            <a:r>
              <a:rPr lang="en-US" dirty="0"/>
              <a:t>%</a:t>
            </a:r>
            <a:endParaRPr lang="en-US" dirty="0" smtClean="0"/>
          </a:p>
          <a:p>
            <a:r>
              <a:rPr lang="en-US" dirty="0" smtClean="0"/>
              <a:t>Individual </a:t>
            </a:r>
            <a:r>
              <a:rPr lang="en-US" dirty="0" smtClean="0"/>
              <a:t>Assignments 		</a:t>
            </a:r>
            <a:r>
              <a:rPr lang="en-US" dirty="0"/>
              <a:t>5</a:t>
            </a:r>
            <a:r>
              <a:rPr lang="en-US" dirty="0" smtClean="0"/>
              <a:t>%</a:t>
            </a:r>
            <a:endParaRPr lang="en-GB" dirty="0" smtClean="0"/>
          </a:p>
          <a:p>
            <a:r>
              <a:rPr lang="en-US" dirty="0" smtClean="0"/>
              <a:t>Midterm </a:t>
            </a:r>
            <a:r>
              <a:rPr lang="en-US" dirty="0"/>
              <a:t>Written Exam</a:t>
            </a:r>
            <a:r>
              <a:rPr lang="en-US" dirty="0" smtClean="0"/>
              <a:t>		20%</a:t>
            </a:r>
            <a:endParaRPr lang="en-GB" dirty="0" smtClean="0"/>
          </a:p>
          <a:p>
            <a:r>
              <a:rPr lang="en-US" dirty="0" smtClean="0"/>
              <a:t>Final Written Exam			</a:t>
            </a:r>
            <a:r>
              <a:rPr lang="en-US" dirty="0" smtClean="0"/>
              <a:t>60</a:t>
            </a:r>
            <a:r>
              <a:rPr lang="en-US" dirty="0" smtClean="0"/>
              <a:t>%</a:t>
            </a:r>
            <a:endParaRPr lang="en-GB" dirty="0" smtClean="0"/>
          </a:p>
          <a:p>
            <a:pPr lvl="1"/>
            <a:endParaRPr lang="en-US" dirty="0" smtClean="0"/>
          </a:p>
          <a:p>
            <a:pPr lvl="1"/>
            <a:r>
              <a:rPr lang="en-US" dirty="0" smtClean="0"/>
              <a:t>Evaluation percentages can be changed</a:t>
            </a:r>
          </a:p>
          <a:p>
            <a:pPr lvl="1"/>
            <a:r>
              <a:rPr lang="en-US" dirty="0" smtClean="0"/>
              <a:t>No retake of assignments, </a:t>
            </a:r>
            <a:r>
              <a:rPr lang="en-US" dirty="0" err="1" smtClean="0"/>
              <a:t>mids</a:t>
            </a:r>
            <a:r>
              <a:rPr lang="en-US" dirty="0" smtClean="0"/>
              <a:t> or final at all.</a:t>
            </a:r>
          </a:p>
          <a:p>
            <a:pPr lvl="1"/>
            <a:r>
              <a:rPr lang="en-US" dirty="0" smtClean="0"/>
              <a:t>No extension in deadline of assignments.</a:t>
            </a:r>
          </a:p>
          <a:p>
            <a:pPr lvl="1"/>
            <a:r>
              <a:rPr lang="en-US" dirty="0" smtClean="0"/>
              <a:t>Submission guidelines must be followed.</a:t>
            </a:r>
            <a:endParaRPr lang="en-US" dirty="0"/>
          </a:p>
        </p:txBody>
      </p:sp>
    </p:spTree>
    <p:extLst>
      <p:ext uri="{BB962C8B-B14F-4D97-AF65-F5344CB8AC3E}">
        <p14:creationId xmlns:p14="http://schemas.microsoft.com/office/powerpoint/2010/main" val="800664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smtClean="0"/>
              <a:t>Importance of Feedback</a:t>
            </a:r>
            <a:endParaRPr lang="en-GB"/>
          </a:p>
        </p:txBody>
      </p:sp>
      <p:sp>
        <p:nvSpPr>
          <p:cNvPr id="33794" name="Rectangle 3"/>
          <p:cNvSpPr>
            <a:spLocks noGrp="1" noChangeArrowheads="1"/>
          </p:cNvSpPr>
          <p:nvPr>
            <p:ph sz="quarter" idx="1"/>
          </p:nvPr>
        </p:nvSpPr>
        <p:spPr/>
        <p:txBody>
          <a:bodyPr vert="horz" anchor="t">
            <a:normAutofit/>
          </a:bodyPr>
          <a:lstStyle/>
          <a:p>
            <a:r>
              <a:rPr lang="en-US" dirty="0">
                <a:latin typeface="Perpetua" charset="0"/>
              </a:rPr>
              <a:t>Participation and full involvement by every student is a must in this </a:t>
            </a:r>
            <a:r>
              <a:rPr lang="en-GB" dirty="0">
                <a:latin typeface="Perpetua" charset="0"/>
              </a:rPr>
              <a:t>Course.</a:t>
            </a:r>
          </a:p>
          <a:p>
            <a:r>
              <a:rPr lang="en-GB" dirty="0">
                <a:latin typeface="Perpetua" charset="0"/>
              </a:rPr>
              <a:t>Ask questions any time during lecture  </a:t>
            </a:r>
          </a:p>
          <a:p>
            <a:endParaRPr lang="en-US" dirty="0">
              <a:latin typeface="Perpetua" charset="0"/>
            </a:endParaRPr>
          </a:p>
          <a:p>
            <a:r>
              <a:rPr lang="en-US" dirty="0">
                <a:latin typeface="Perpetua" charset="0"/>
              </a:rPr>
              <a:t>Instructor would provide feed back on work with expected revision</a:t>
            </a:r>
            <a:endParaRPr lang="en-GB" dirty="0">
              <a:latin typeface="Perpetua" charset="0"/>
            </a:endParaRPr>
          </a:p>
        </p:txBody>
      </p:sp>
    </p:spTree>
    <p:extLst>
      <p:ext uri="{BB962C8B-B14F-4D97-AF65-F5344CB8AC3E}">
        <p14:creationId xmlns:p14="http://schemas.microsoft.com/office/powerpoint/2010/main" val="2493379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Discussion </a:t>
            </a:r>
            <a:r>
              <a:rPr lang="en-US" dirty="0" smtClean="0"/>
              <a:t>Hours</a:t>
            </a:r>
            <a:endParaRPr lang="en-US" dirty="0"/>
          </a:p>
        </p:txBody>
      </p:sp>
      <p:sp>
        <p:nvSpPr>
          <p:cNvPr id="3" name="Content Placeholder 2"/>
          <p:cNvSpPr>
            <a:spLocks noGrp="1"/>
          </p:cNvSpPr>
          <p:nvPr>
            <p:ph sz="quarter" idx="1"/>
          </p:nvPr>
        </p:nvSpPr>
        <p:spPr/>
        <p:txBody>
          <a:bodyPr/>
          <a:lstStyle/>
          <a:p>
            <a:r>
              <a:rPr lang="en-US" dirty="0" smtClean="0"/>
              <a:t>Student </a:t>
            </a:r>
            <a:r>
              <a:rPr lang="en-US" dirty="0"/>
              <a:t>discussion related to course would be displayed outside my office. </a:t>
            </a:r>
            <a:endParaRPr lang="en-US" dirty="0" smtClean="0"/>
          </a:p>
          <a:p>
            <a:r>
              <a:rPr lang="en-US" dirty="0" smtClean="0"/>
              <a:t>You </a:t>
            </a:r>
            <a:r>
              <a:rPr lang="en-US" dirty="0"/>
              <a:t>need to seek an appointment to come and see me</a:t>
            </a:r>
            <a:r>
              <a:rPr lang="en-US" dirty="0" smtClean="0"/>
              <a:t>.</a:t>
            </a:r>
          </a:p>
          <a:p>
            <a:endParaRPr lang="en-US" dirty="0"/>
          </a:p>
          <a:p>
            <a:endParaRPr lang="en-US" dirty="0"/>
          </a:p>
        </p:txBody>
      </p:sp>
    </p:spTree>
    <p:extLst>
      <p:ext uri="{BB962C8B-B14F-4D97-AF65-F5344CB8AC3E}">
        <p14:creationId xmlns:p14="http://schemas.microsoft.com/office/powerpoint/2010/main" val="1667739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Classroom Conduct</a:t>
            </a:r>
            <a:endParaRPr lang="en-US" dirty="0"/>
          </a:p>
        </p:txBody>
      </p:sp>
      <p:sp>
        <p:nvSpPr>
          <p:cNvPr id="56322" name="Content Placeholder 2"/>
          <p:cNvSpPr>
            <a:spLocks noGrp="1"/>
          </p:cNvSpPr>
          <p:nvPr>
            <p:ph sz="quarter" idx="1"/>
          </p:nvPr>
        </p:nvSpPr>
        <p:spPr/>
        <p:txBody>
          <a:bodyPr/>
          <a:lstStyle/>
          <a:p>
            <a:r>
              <a:rPr lang="en-US" dirty="0" smtClean="0"/>
              <a:t>Behave as scholars in the University.</a:t>
            </a:r>
          </a:p>
          <a:p>
            <a:r>
              <a:rPr lang="en-US" dirty="0" smtClean="0"/>
              <a:t>No mobile telephones </a:t>
            </a:r>
          </a:p>
          <a:p>
            <a:r>
              <a:rPr lang="en-US" dirty="0" smtClean="0"/>
              <a:t>No browsing on Tablets/</a:t>
            </a:r>
            <a:r>
              <a:rPr lang="en-US" dirty="0" err="1" smtClean="0"/>
              <a:t>Phablets</a:t>
            </a:r>
            <a:r>
              <a:rPr lang="en-US" dirty="0" smtClean="0"/>
              <a:t>/Laptops/Computers</a:t>
            </a:r>
          </a:p>
          <a:p>
            <a:r>
              <a:rPr lang="en-US" dirty="0" smtClean="0"/>
              <a:t>Arrive on time</a:t>
            </a:r>
          </a:p>
          <a:p>
            <a:r>
              <a:rPr lang="en-US" dirty="0" smtClean="0"/>
              <a:t>Academic Dishonesty</a:t>
            </a:r>
          </a:p>
          <a:p>
            <a:pPr lvl="1"/>
            <a:r>
              <a:rPr lang="en-US" dirty="0" smtClean="0"/>
              <a:t>Academic dishonesty (copying/cheating) in any portion of the academic work/exam would result in zero marks.</a:t>
            </a:r>
            <a:endParaRPr lang="en-US" dirty="0"/>
          </a:p>
        </p:txBody>
      </p:sp>
    </p:spTree>
    <p:extLst>
      <p:ext uri="{BB962C8B-B14F-4D97-AF65-F5344CB8AC3E}">
        <p14:creationId xmlns:p14="http://schemas.microsoft.com/office/powerpoint/2010/main" val="2656713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Annotation.StickyNote" Revision="1" Stencil="System.Storyboarding.Annotation" StencilVersion="0.1"/>
</Control>
</file>

<file path=customXml/item2.xml><?xml version="1.0" encoding="utf-8"?>
<Control xmlns="http://schemas.microsoft.com/VisualStudio/2011/storyboarding/control">
  <Id Name="System.Storyboarding.Annotation.StickyNote" Revision="1" Stencil="System.Storyboarding.Annotation" StencilVersion="0.1"/>
</Control>
</file>

<file path=customXml/item3.xml><?xml version="1.0" encoding="utf-8"?>
<Control xmlns="http://schemas.microsoft.com/VisualStudio/2011/storyboarding/control">
  <Id Name="System.Storyboarding.Annotation.StickyNote" Revision="1" Stencil="System.Storyboarding.Annotation" StencilVersion="0.1"/>
</Control>
</file>

<file path=customXml/itemProps1.xml><?xml version="1.0" encoding="utf-8"?>
<ds:datastoreItem xmlns:ds="http://schemas.openxmlformats.org/officeDocument/2006/customXml" ds:itemID="{F1D4B6CA-D11A-0349-971E-FC7B1314C298}">
  <ds:schemaRefs>
    <ds:schemaRef ds:uri="http://schemas.microsoft.com/VisualStudio/2011/storyboarding/control"/>
  </ds:schemaRefs>
</ds:datastoreItem>
</file>

<file path=customXml/itemProps2.xml><?xml version="1.0" encoding="utf-8"?>
<ds:datastoreItem xmlns:ds="http://schemas.openxmlformats.org/officeDocument/2006/customXml" ds:itemID="{081A1A98-4093-B143-A800-3C306B256ECF}">
  <ds:schemaRefs>
    <ds:schemaRef ds:uri="http://schemas.microsoft.com/VisualStudio/2011/storyboarding/control"/>
  </ds:schemaRefs>
</ds:datastoreItem>
</file>

<file path=customXml/itemProps3.xml><?xml version="1.0" encoding="utf-8"?>
<ds:datastoreItem xmlns:ds="http://schemas.openxmlformats.org/officeDocument/2006/customXml" ds:itemID="{1745B72C-2F93-E840-B516-5B00BA33049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Equity</Template>
  <TotalTime>6220</TotalTime>
  <Words>2494</Words>
  <Application>Microsoft Office PowerPoint</Application>
  <PresentationFormat>On-screen Show (4:3)</PresentationFormat>
  <Paragraphs>477</Paragraphs>
  <Slides>49</Slides>
  <Notes>47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52" baseType="lpstr">
      <vt:lpstr>Equity</vt:lpstr>
      <vt:lpstr>Photo Editor Photo</vt:lpstr>
      <vt:lpstr>Bitmap Image</vt:lpstr>
      <vt:lpstr>Object Oriented Analysis &amp; Design</vt:lpstr>
      <vt:lpstr>Object-Oriented Analysis and Design</vt:lpstr>
      <vt:lpstr>PowerPoint Presentation</vt:lpstr>
      <vt:lpstr>Course Contents</vt:lpstr>
      <vt:lpstr>Books</vt:lpstr>
      <vt:lpstr>Evaluation/Assessment</vt:lpstr>
      <vt:lpstr>Importance of Feedback</vt:lpstr>
      <vt:lpstr>Discussion Hours</vt:lpstr>
      <vt:lpstr>Classroom Conduct</vt:lpstr>
      <vt:lpstr>Object Oriented</vt:lpstr>
      <vt:lpstr>Concepts</vt:lpstr>
      <vt:lpstr>PowerPoint Presentation</vt:lpstr>
      <vt:lpstr>What is an Object?</vt:lpstr>
      <vt:lpstr>An Object has…</vt:lpstr>
      <vt:lpstr>Class</vt:lpstr>
      <vt:lpstr>PowerPoint Presentation</vt:lpstr>
      <vt:lpstr>Relationships</vt:lpstr>
      <vt:lpstr>Basic Principles of Object Orientation</vt:lpstr>
      <vt:lpstr>Abstraction</vt:lpstr>
      <vt:lpstr>Encapsulation</vt:lpstr>
      <vt:lpstr>Inheritance</vt:lpstr>
      <vt:lpstr>PowerPoint Presentation</vt:lpstr>
      <vt:lpstr>Why Inheritance?</vt:lpstr>
      <vt:lpstr>Polymorphism</vt:lpstr>
      <vt:lpstr>PowerPoint Presentation</vt:lpstr>
      <vt:lpstr>PowerPoint Presentation</vt:lpstr>
      <vt:lpstr>Why Polymorphism?</vt:lpstr>
      <vt:lpstr>State of an Object</vt:lpstr>
      <vt:lpstr>What is Object-Oriented Application?</vt:lpstr>
      <vt:lpstr>PowerPoint Presentation</vt:lpstr>
      <vt:lpstr>What is OOAD?</vt:lpstr>
      <vt:lpstr>Object Oriented Analysis and Design</vt:lpstr>
      <vt:lpstr>PowerPoint Presentation</vt:lpstr>
      <vt:lpstr>Object-Oriented Modeling</vt:lpstr>
      <vt:lpstr>Design Patterns</vt:lpstr>
      <vt:lpstr>Unified Modeling Language</vt:lpstr>
      <vt:lpstr>The Unified Modeling Language (UML)</vt:lpstr>
      <vt:lpstr>PowerPoint Presentation</vt:lpstr>
      <vt:lpstr>PowerPoint Presentation</vt:lpstr>
      <vt:lpstr>PowerPoint Presentation</vt:lpstr>
      <vt:lpstr>PowerPoint Presentation</vt:lpstr>
      <vt:lpstr>The Unified Process</vt:lpstr>
      <vt:lpstr>Software Engineering process</vt:lpstr>
      <vt:lpstr>Unified Process</vt:lpstr>
      <vt:lpstr>PowerPoint Presentation</vt:lpstr>
      <vt:lpstr>PowerPoint Presentation</vt:lpstr>
      <vt:lpstr>UP’s Lifecycle Phases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Engineering</dc:title>
  <dc:creator>Muhammad Waseem</dc:creator>
  <cp:lastModifiedBy>Windows User</cp:lastModifiedBy>
  <cp:revision>308</cp:revision>
  <cp:lastPrinted>2017-10-01T08:43:00Z</cp:lastPrinted>
  <dcterms:created xsi:type="dcterms:W3CDTF">2006-08-16T00:00:00Z</dcterms:created>
  <dcterms:modified xsi:type="dcterms:W3CDTF">2021-02-23T15:20:26Z</dcterms:modified>
</cp:coreProperties>
</file>