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50"/>
  </p:notesMasterIdLst>
  <p:handoutMasterIdLst>
    <p:handoutMasterId r:id="rId51"/>
  </p:handoutMasterIdLst>
  <p:sldIdLst>
    <p:sldId id="295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926" autoAdjust="0"/>
  </p:normalViewPr>
  <p:slideViewPr>
    <p:cSldViewPr>
      <p:cViewPr varScale="1">
        <p:scale>
          <a:sx n="85" d="100"/>
          <a:sy n="85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60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A212-C8CE-49F4-A70A-189757590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63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BB11C-599F-47CA-9181-D585BE46247C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Muhammad Waseem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3E538-3269-45C5-B5F6-BB55EAC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53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6A9124-6216-744C-800A-FD4E32283BA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2E7666-38C6-C545-9704-2AF66F03E45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095F44-E426-5648-98BF-46F764688B1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C372C-2DDD-DA47-AF12-9B5F766D6E0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B2AF46-A70D-EF46-A906-0F93554B3DE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4DA26-F68E-B245-993D-03A13679170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300773-3541-A443-9A01-4860B0ECAF5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4F21C-1DB9-7C44-BAFC-0BAA5520B4D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8829E-9970-D946-A26A-7553B1077E7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897AFF-5B8B-314C-ABAA-6C795EE446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1A7187-4A9D-3A46-96E6-5C87E63A943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7A127-6707-E04D-BEFE-BC77FAE5D5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AA81E-AB12-A845-92F4-272FC76D81B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84119C-271A-084C-8BDA-BDAA71EDA41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B71374-CE0C-9E46-9E33-6D93E9BA95E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751B20-C963-554E-8CAA-A0C178F8DC6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F1A6D-2CD2-D548-A6AD-2D3EE1AA829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B1F2F1-F144-B943-A272-836D6AB3C7C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BAB9D2-58E8-1E46-91FD-203FDE4A82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9386AB-6C95-BB49-93CE-6C6143EF628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61821-51D0-4046-8E0E-35ECE705137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665581-DFCD-1740-A5EE-1CCB70A0951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DF5243-25E7-F54C-899D-133D987AF65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00CE53-7E9D-AB4E-AB17-D30BC8712E9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4265A5-0BB3-CD48-8825-07BE81899D6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9F9C7552-E76A-4ACA-9E4A-C8C27E0C03EF}" type="datetime1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78621DC9-35B3-4EBA-98C1-64CD062E6F2F}" type="datetime1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7"/>
          <p:cNvGraphicFramePr>
            <a:graphicFrameLocks noChangeAspect="1"/>
          </p:cNvGraphicFramePr>
          <p:nvPr userDrawn="1"/>
        </p:nvGraphicFramePr>
        <p:xfrm>
          <a:off x="4763" y="4763"/>
          <a:ext cx="9136062" cy="685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" name="Photo Editor Photo" r:id="rId3" imgW="9135750" imgH="6849431" progId="MSPhotoEd.3">
                  <p:embed/>
                </p:oleObj>
              </mc:Choice>
              <mc:Fallback>
                <p:oleObj name="Photo Editor Photo" r:id="rId3" imgW="9135750" imgH="68494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4763"/>
                        <a:ext cx="9136062" cy="685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25" y="1881188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62425" y="1881188"/>
            <a:ext cx="38100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62425" y="4129088"/>
            <a:ext cx="38100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638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AFA4D3-90A7-FB4F-BBE7-D59438AD26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7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818E6-D514-1849-9C1C-661B2A867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46B2A376-84B7-4F1C-AFA5-094DD8AADFCF}" type="datetime1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B23010EB-3566-4398-AACA-93C954BBCD44}" type="datetime1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F6981A38-6964-4C49-A50D-A6D070CE1F2A}" type="datetime1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A444CFE-6F23-4959-BEED-73FB8C25BE4F}" type="datetime1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7B3A423B-0A37-4FB7-B6ED-A893D9CBAAFD}" type="datetime1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 userDrawn="1"/>
        </p:nvSpPr>
        <p:spPr>
          <a:xfrm>
            <a:off x="0" y="0"/>
            <a:ext cx="9144000" cy="68580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to Click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Perpetua"/>
          <a:ea typeface="+mj-ea"/>
          <a:cs typeface="Perpetua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 11</a:t>
            </a:r>
          </a:p>
          <a:p>
            <a:r>
              <a:rPr lang="en-US" dirty="0"/>
              <a:t>Course Instructor: Usman Nasir</a:t>
            </a:r>
          </a:p>
          <a:p>
            <a:r>
              <a:rPr lang="en-US" dirty="0"/>
              <a:t>Course Code: </a:t>
            </a:r>
            <a:r>
              <a:rPr lang="en-US" dirty="0" err="1"/>
              <a:t>SE321</a:t>
            </a:r>
            <a:endParaRPr lang="en-US" dirty="0"/>
          </a:p>
          <a:p>
            <a:r>
              <a:rPr lang="en-US" i="1"/>
              <a:t>Fall 2018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Responsibility Driven Design, GRASP &amp; </a:t>
            </a:r>
            <a:r>
              <a:rPr lang="en-US" dirty="0" err="1"/>
              <a:t>Usecase</a:t>
            </a:r>
            <a:r>
              <a:rPr lang="en-US" dirty="0"/>
              <a:t> Realization</a:t>
            </a:r>
          </a:p>
        </p:txBody>
      </p:sp>
    </p:spTree>
    <p:extLst>
      <p:ext uri="{BB962C8B-B14F-4D97-AF65-F5344CB8AC3E}">
        <p14:creationId xmlns:p14="http://schemas.microsoft.com/office/powerpoint/2010/main" val="192585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dirty="0"/>
              <a:t>eneral </a:t>
            </a:r>
            <a:r>
              <a:rPr lang="en-US" b="1" dirty="0"/>
              <a:t>R</a:t>
            </a:r>
            <a:r>
              <a:rPr lang="en-US" dirty="0"/>
              <a:t>esponsibility </a:t>
            </a:r>
            <a:r>
              <a:rPr lang="en-US" b="1" dirty="0"/>
              <a:t>A</a:t>
            </a:r>
            <a:r>
              <a:rPr lang="en-US" dirty="0"/>
              <a:t>ssignment </a:t>
            </a:r>
            <a:r>
              <a:rPr lang="en-US" b="1" dirty="0"/>
              <a:t>S</a:t>
            </a:r>
            <a:r>
              <a:rPr lang="en-US" dirty="0"/>
              <a:t>oftware </a:t>
            </a:r>
            <a:r>
              <a:rPr lang="en-US" b="1" dirty="0"/>
              <a:t>P</a:t>
            </a:r>
            <a:r>
              <a:rPr lang="en-US" dirty="0"/>
              <a:t>atterns or GRAPS</a:t>
            </a:r>
          </a:p>
          <a:p>
            <a:r>
              <a:rPr lang="en-US" dirty="0"/>
              <a:t>The five GRASP principles are:</a:t>
            </a:r>
          </a:p>
          <a:p>
            <a:pPr lvl="1"/>
            <a:r>
              <a:rPr lang="en-US" dirty="0"/>
              <a:t>Creator</a:t>
            </a:r>
          </a:p>
          <a:p>
            <a:pPr lvl="1"/>
            <a:r>
              <a:rPr lang="en-US" dirty="0"/>
              <a:t>Information Expert</a:t>
            </a:r>
          </a:p>
          <a:p>
            <a:pPr lvl="1"/>
            <a:r>
              <a:rPr lang="en-US" dirty="0"/>
              <a:t>High Cohesion</a:t>
            </a:r>
          </a:p>
          <a:p>
            <a:pPr lvl="1"/>
            <a:r>
              <a:rPr lang="en-US" dirty="0"/>
              <a:t>Low Coupling</a:t>
            </a:r>
          </a:p>
          <a:p>
            <a:pPr lvl="1"/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41434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Creator</a:t>
            </a:r>
            <a:endParaRPr 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</a:t>
            </a:r>
          </a:p>
          <a:p>
            <a:pPr lvl="1"/>
            <a:r>
              <a:rPr lang="en-US" sz="2400" dirty="0"/>
              <a:t>Who creates an A object? </a:t>
            </a:r>
          </a:p>
          <a:p>
            <a:r>
              <a:rPr lang="en-US" sz="2800" dirty="0"/>
              <a:t>Solution</a:t>
            </a:r>
          </a:p>
          <a:p>
            <a:pPr lvl="1"/>
            <a:r>
              <a:rPr lang="en-US" sz="2400" dirty="0"/>
              <a:t>Assign class B the responsibility to create an </a:t>
            </a:r>
            <a:r>
              <a:rPr lang="en-US" sz="2800" dirty="0"/>
              <a:t>instance of class A if one of these is true</a:t>
            </a:r>
          </a:p>
          <a:p>
            <a:pPr lvl="2"/>
            <a:r>
              <a:rPr lang="en-US" sz="2600" dirty="0"/>
              <a:t>B “</a:t>
            </a:r>
            <a:r>
              <a:rPr lang="en-US" sz="2600" i="1" dirty="0"/>
              <a:t>contains</a:t>
            </a:r>
            <a:r>
              <a:rPr lang="en-US" sz="2600" dirty="0"/>
              <a:t>” A</a:t>
            </a:r>
          </a:p>
          <a:p>
            <a:pPr lvl="2"/>
            <a:r>
              <a:rPr lang="en-US" sz="2600" dirty="0"/>
              <a:t>B </a:t>
            </a:r>
            <a:r>
              <a:rPr lang="en-US" sz="2600" i="1" dirty="0"/>
              <a:t>records</a:t>
            </a:r>
            <a:r>
              <a:rPr lang="en-US" sz="2600" dirty="0"/>
              <a:t> A</a:t>
            </a:r>
          </a:p>
          <a:p>
            <a:pPr lvl="2"/>
            <a:r>
              <a:rPr lang="en-US" sz="2600" dirty="0"/>
              <a:t>B </a:t>
            </a:r>
            <a:r>
              <a:rPr lang="en-US" sz="2600" i="1" dirty="0"/>
              <a:t>closely uses</a:t>
            </a:r>
            <a:r>
              <a:rPr lang="en-US" sz="2600" dirty="0"/>
              <a:t> A</a:t>
            </a:r>
          </a:p>
          <a:p>
            <a:pPr lvl="2"/>
            <a:r>
              <a:rPr lang="en-US" sz="2600" dirty="0"/>
              <a:t>B </a:t>
            </a:r>
            <a:r>
              <a:rPr lang="en-US" sz="2600" i="1" dirty="0"/>
              <a:t>has the Initializing data</a:t>
            </a:r>
            <a:r>
              <a:rPr lang="en-US" sz="2600" dirty="0"/>
              <a:t> for A</a:t>
            </a:r>
          </a:p>
        </p:txBody>
      </p:sp>
    </p:spTree>
    <p:extLst>
      <p:ext uri="{BB962C8B-B14F-4D97-AF65-F5344CB8AC3E}">
        <p14:creationId xmlns:p14="http://schemas.microsoft.com/office/powerpoint/2010/main" val="39153049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Creator</a:t>
            </a:r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305800" cy="5181600"/>
          </a:xfrm>
        </p:spPr>
        <p:txBody>
          <a:bodyPr>
            <a:normAutofit/>
          </a:bodyPr>
          <a:lstStyle/>
          <a:p>
            <a:r>
              <a:rPr lang="en-GB" dirty="0"/>
              <a:t>In the POS application, who should be responsible for creating a SalesLineItem instance?</a:t>
            </a:r>
          </a:p>
          <a:p>
            <a:pPr lvl="1"/>
            <a:r>
              <a:rPr lang="en-GB" dirty="0"/>
              <a:t>Since a Sale </a:t>
            </a:r>
            <a:r>
              <a:rPr lang="en-GB" u="sng" dirty="0"/>
              <a:t>contains</a:t>
            </a:r>
            <a:r>
              <a:rPr lang="en-GB" dirty="0"/>
              <a:t> one or many SalesLineItem objects, the Creator pattern suggests that </a:t>
            </a:r>
            <a:r>
              <a:rPr lang="en-GB" b="1" dirty="0"/>
              <a:t>Sale</a:t>
            </a:r>
            <a:r>
              <a:rPr lang="en-GB" dirty="0"/>
              <a:t> is a good candidate.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81200" y="3581400"/>
            <a:ext cx="1764644" cy="2767012"/>
            <a:chOff x="4657725" y="1828800"/>
            <a:chExt cx="1764644" cy="2767012"/>
          </a:xfrm>
        </p:grpSpPr>
        <p:sp>
          <p:nvSpPr>
            <p:cNvPr id="236568" name="Rectangle 24"/>
            <p:cNvSpPr>
              <a:spLocks noChangeArrowheads="1"/>
            </p:cNvSpPr>
            <p:nvPr/>
          </p:nvSpPr>
          <p:spPr bwMode="auto">
            <a:xfrm>
              <a:off x="4691483" y="1830387"/>
              <a:ext cx="1313509" cy="904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569" name="Text Box 25"/>
            <p:cNvSpPr txBox="1">
              <a:spLocks noChangeArrowheads="1"/>
            </p:cNvSpPr>
            <p:nvPr/>
          </p:nvSpPr>
          <p:spPr bwMode="auto">
            <a:xfrm>
              <a:off x="5018327" y="1828800"/>
              <a:ext cx="569289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cs typeface="+mn-cs"/>
                </a:rPr>
                <a:t>Sale</a:t>
              </a:r>
            </a:p>
          </p:txBody>
        </p:sp>
        <p:sp>
          <p:nvSpPr>
            <p:cNvPr id="236570" name="Line 26"/>
            <p:cNvSpPr>
              <a:spLocks noChangeShapeType="1"/>
            </p:cNvSpPr>
            <p:nvPr/>
          </p:nvSpPr>
          <p:spPr bwMode="auto">
            <a:xfrm>
              <a:off x="4691483" y="2149475"/>
              <a:ext cx="1313509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571" name="Text Box 27"/>
            <p:cNvSpPr txBox="1">
              <a:spLocks noChangeArrowheads="1"/>
            </p:cNvSpPr>
            <p:nvPr/>
          </p:nvSpPr>
          <p:spPr bwMode="auto">
            <a:xfrm>
              <a:off x="5027533" y="2125662"/>
              <a:ext cx="560082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>
                  <a:cs typeface="+mn-cs"/>
                </a:rPr>
                <a:t>d</a:t>
              </a:r>
              <a:r>
                <a:rPr lang="en-US" sz="1600">
                  <a:cs typeface="+mn-cs"/>
                </a:rPr>
                <a:t>ate</a:t>
              </a:r>
            </a:p>
            <a:p>
              <a:pPr>
                <a:defRPr/>
              </a:pPr>
              <a:r>
                <a:rPr lang="en-US" sz="1600">
                  <a:cs typeface="+mn-cs"/>
                </a:rPr>
                <a:t>time</a:t>
              </a:r>
            </a:p>
          </p:txBody>
        </p:sp>
        <p:sp>
          <p:nvSpPr>
            <p:cNvPr id="236573" name="Text Box 29"/>
            <p:cNvSpPr txBox="1">
              <a:spLocks noChangeArrowheads="1"/>
            </p:cNvSpPr>
            <p:nvPr/>
          </p:nvSpPr>
          <p:spPr bwMode="auto">
            <a:xfrm>
              <a:off x="5494013" y="3400425"/>
              <a:ext cx="47261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1..*</a:t>
              </a:r>
            </a:p>
          </p:txBody>
        </p:sp>
        <p:sp>
          <p:nvSpPr>
            <p:cNvPr id="236576" name="Text Box 32"/>
            <p:cNvSpPr txBox="1">
              <a:spLocks noChangeArrowheads="1"/>
            </p:cNvSpPr>
            <p:nvPr/>
          </p:nvSpPr>
          <p:spPr bwMode="auto">
            <a:xfrm>
              <a:off x="5470996" y="2946400"/>
              <a:ext cx="95137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Contains</a:t>
              </a:r>
            </a:p>
          </p:txBody>
        </p:sp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>
              <a:off x="5378927" y="2741612"/>
              <a:ext cx="0" cy="971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588" name="Rectangle 44"/>
            <p:cNvSpPr>
              <a:spLocks noChangeArrowheads="1"/>
            </p:cNvSpPr>
            <p:nvPr/>
          </p:nvSpPr>
          <p:spPr bwMode="auto">
            <a:xfrm>
              <a:off x="4723708" y="3700462"/>
              <a:ext cx="1301233" cy="895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589" name="Text Box 45"/>
            <p:cNvSpPr txBox="1">
              <a:spLocks noChangeArrowheads="1"/>
            </p:cNvSpPr>
            <p:nvPr/>
          </p:nvSpPr>
          <p:spPr bwMode="auto">
            <a:xfrm>
              <a:off x="4657725" y="3760787"/>
              <a:ext cx="142092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SalesLineItem</a:t>
              </a:r>
            </a:p>
          </p:txBody>
        </p:sp>
        <p:sp>
          <p:nvSpPr>
            <p:cNvPr id="236590" name="Line 46"/>
            <p:cNvSpPr>
              <a:spLocks noChangeShapeType="1"/>
            </p:cNvSpPr>
            <p:nvPr/>
          </p:nvSpPr>
          <p:spPr bwMode="auto">
            <a:xfrm>
              <a:off x="4723708" y="4149725"/>
              <a:ext cx="1301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591" name="Text Box 47"/>
            <p:cNvSpPr txBox="1">
              <a:spLocks noChangeArrowheads="1"/>
            </p:cNvSpPr>
            <p:nvPr/>
          </p:nvSpPr>
          <p:spPr bwMode="auto">
            <a:xfrm>
              <a:off x="4966155" y="4259262"/>
              <a:ext cx="865443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quantity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386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The assignment of responsibilities requires that a </a:t>
            </a:r>
            <a:r>
              <a:rPr lang="en-GB" dirty="0" err="1"/>
              <a:t>makeLineItem</a:t>
            </a:r>
            <a:r>
              <a:rPr lang="en-GB" dirty="0"/>
              <a:t> method be defined in Sale that create the </a:t>
            </a:r>
            <a:r>
              <a:rPr lang="en-GB" dirty="0" err="1"/>
              <a:t>SaleLineItem</a:t>
            </a:r>
            <a:r>
              <a:rPr lang="en-GB" dirty="0"/>
              <a:t>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81200" y="3048000"/>
            <a:ext cx="6457950" cy="3505200"/>
            <a:chOff x="-514350" y="2362200"/>
            <a:chExt cx="5391150" cy="2971800"/>
          </a:xfrm>
        </p:grpSpPr>
        <p:sp>
          <p:nvSpPr>
            <p:cNvPr id="237572" name="Line 4"/>
            <p:cNvSpPr>
              <a:spLocks noChangeShapeType="1"/>
            </p:cNvSpPr>
            <p:nvPr/>
          </p:nvSpPr>
          <p:spPr bwMode="auto">
            <a:xfrm>
              <a:off x="1736725" y="2898775"/>
              <a:ext cx="0" cy="2130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7573" name="Rectangle 5"/>
            <p:cNvSpPr>
              <a:spLocks noChangeArrowheads="1"/>
            </p:cNvSpPr>
            <p:nvPr/>
          </p:nvSpPr>
          <p:spPr bwMode="auto">
            <a:xfrm>
              <a:off x="1143000" y="2362200"/>
              <a:ext cx="1131888" cy="5699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cs typeface="+mn-cs"/>
                </a:rPr>
                <a:t>:</a:t>
              </a:r>
              <a:r>
                <a:rPr lang="en-GB" sz="2400" u="sng" dirty="0">
                  <a:cs typeface="+mn-cs"/>
                </a:rPr>
                <a:t>Sale</a:t>
              </a:r>
              <a:endParaRPr lang="en-US" sz="2400" dirty="0">
                <a:cs typeface="+mn-cs"/>
              </a:endParaRPr>
            </a:p>
          </p:txBody>
        </p:sp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3201988" y="4343400"/>
              <a:ext cx="1674812" cy="5667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cs typeface="+mn-cs"/>
                </a:rPr>
                <a:t>:</a:t>
              </a:r>
              <a:r>
                <a:rPr lang="en-GB" sz="2000" u="sng" dirty="0">
                  <a:cs typeface="+mn-cs"/>
                </a:rPr>
                <a:t>SalesLineItem</a:t>
              </a:r>
              <a:endParaRPr lang="en-US" sz="2000" dirty="0">
                <a:cs typeface="+mn-cs"/>
              </a:endParaRP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-514350" y="3352800"/>
              <a:ext cx="2190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dirty="0" err="1">
                  <a:cs typeface="+mn-cs"/>
                </a:rPr>
                <a:t>makeLineItem</a:t>
              </a:r>
              <a:r>
                <a:rPr lang="en-GB" dirty="0">
                  <a:cs typeface="+mn-cs"/>
                </a:rPr>
                <a:t>(quantity)</a:t>
              </a:r>
              <a:endParaRPr lang="en-US" dirty="0">
                <a:cs typeface="+mn-cs"/>
              </a:endParaRPr>
            </a:p>
          </p:txBody>
        </p:sp>
        <p:sp>
          <p:nvSpPr>
            <p:cNvPr id="237576" name="Line 8"/>
            <p:cNvSpPr>
              <a:spLocks noChangeShapeType="1"/>
            </p:cNvSpPr>
            <p:nvPr/>
          </p:nvSpPr>
          <p:spPr bwMode="auto">
            <a:xfrm>
              <a:off x="415925" y="3810000"/>
              <a:ext cx="1323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1902921" y="4235726"/>
              <a:ext cx="177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cs typeface="+mn-cs"/>
                </a:rPr>
                <a:t>create(quantity)</a:t>
              </a:r>
              <a:endParaRPr lang="en-US" dirty="0">
                <a:cs typeface="+mn-cs"/>
              </a:endParaRPr>
            </a:p>
          </p:txBody>
        </p:sp>
        <p:sp>
          <p:nvSpPr>
            <p:cNvPr id="237578" name="Line 10"/>
            <p:cNvSpPr>
              <a:spLocks noChangeShapeType="1"/>
            </p:cNvSpPr>
            <p:nvPr/>
          </p:nvSpPr>
          <p:spPr bwMode="auto">
            <a:xfrm flipV="1">
              <a:off x="1739900" y="4648200"/>
              <a:ext cx="1460500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7579" name="Line 11"/>
            <p:cNvSpPr>
              <a:spLocks noChangeShapeType="1"/>
            </p:cNvSpPr>
            <p:nvPr/>
          </p:nvSpPr>
          <p:spPr bwMode="auto">
            <a:xfrm>
              <a:off x="4038600" y="4900613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" name="AutoShape 27">
            <a:extLst>
              <a:ext uri="{FF2B5EF4-FFF2-40B4-BE49-F238E27FC236}">
                <a16:creationId xmlns:a16="http://schemas.microsoft.com/office/drawing/2014/main" id="{94CAE90A-DEE6-0B40-AD48-5611666BE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465" y="3365673"/>
            <a:ext cx="16764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 dirty="0">
                <a:latin typeface="Times New Roman" charset="0"/>
              </a:rPr>
              <a:t>Creator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FD2EDAB5-E18D-6B46-BF50-BAF9948C3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9454" y="3899073"/>
            <a:ext cx="1531939" cy="128251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04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Information Expert (or Expert)</a:t>
            </a: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</a:t>
            </a:r>
          </a:p>
          <a:p>
            <a:pPr lvl="1"/>
            <a:r>
              <a:rPr lang="en-GB" dirty="0"/>
              <a:t>What is a general principle of assigning responsibilities to objects?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Assign a responsibility to the information expert as it has the information necessary to fulfill the responsibility.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139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Who should be responsible for knowing the grand total of a sale?</a:t>
            </a:r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By Information Expert we should look for that class that has the information needed to determine the grand total.</a:t>
            </a:r>
          </a:p>
          <a:p>
            <a:pPr lvl="1"/>
            <a:r>
              <a:rPr lang="en-GB" dirty="0"/>
              <a:t>Grand Total = sum of the subtotals of each </a:t>
            </a:r>
            <a:r>
              <a:rPr lang="en-GB" dirty="0" err="1"/>
              <a:t>SaleLineItem</a:t>
            </a:r>
            <a:r>
              <a:rPr lang="en-GB" dirty="0"/>
              <a:t> (qty*price).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938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Information Expert (or Expert)</a:t>
            </a:r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4217984" cy="5181600"/>
          </a:xfrm>
        </p:spPr>
        <p:txBody>
          <a:bodyPr/>
          <a:lstStyle/>
          <a:p>
            <a:r>
              <a:rPr lang="en-GB" dirty="0"/>
              <a:t>A Sale instance contains </a:t>
            </a:r>
            <a:r>
              <a:rPr lang="en-GB" dirty="0" err="1"/>
              <a:t>SaleLineItems</a:t>
            </a:r>
            <a:r>
              <a:rPr lang="en-GB" dirty="0"/>
              <a:t>, thus it is an information expert for responsibility of calculating/providing  grant total.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419600" y="2590800"/>
            <a:ext cx="4562475" cy="3506787"/>
            <a:chOff x="9525" y="1752600"/>
            <a:chExt cx="4562475" cy="3506787"/>
          </a:xfrm>
        </p:grpSpPr>
        <p:sp>
          <p:nvSpPr>
            <p:cNvPr id="230428" name="Rectangle 28"/>
            <p:cNvSpPr>
              <a:spLocks noChangeArrowheads="1"/>
            </p:cNvSpPr>
            <p:nvPr/>
          </p:nvSpPr>
          <p:spPr bwMode="auto">
            <a:xfrm>
              <a:off x="44450" y="1754187"/>
              <a:ext cx="1358900" cy="904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29" name="Text Box 29"/>
            <p:cNvSpPr txBox="1">
              <a:spLocks noChangeArrowheads="1"/>
            </p:cNvSpPr>
            <p:nvPr/>
          </p:nvSpPr>
          <p:spPr bwMode="auto">
            <a:xfrm>
              <a:off x="382588" y="1752600"/>
              <a:ext cx="5889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Sale</a:t>
              </a:r>
            </a:p>
          </p:txBody>
        </p:sp>
        <p:sp>
          <p:nvSpPr>
            <p:cNvPr id="230430" name="Line 30"/>
            <p:cNvSpPr>
              <a:spLocks noChangeShapeType="1"/>
            </p:cNvSpPr>
            <p:nvPr/>
          </p:nvSpPr>
          <p:spPr bwMode="auto">
            <a:xfrm>
              <a:off x="44450" y="2073275"/>
              <a:ext cx="13589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31" name="Text Box 31"/>
            <p:cNvSpPr txBox="1">
              <a:spLocks noChangeArrowheads="1"/>
            </p:cNvSpPr>
            <p:nvPr/>
          </p:nvSpPr>
          <p:spPr bwMode="auto">
            <a:xfrm>
              <a:off x="392113" y="2049462"/>
              <a:ext cx="579437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>
                  <a:cs typeface="+mn-cs"/>
                </a:rPr>
                <a:t>d</a:t>
              </a:r>
              <a:r>
                <a:rPr lang="en-US" sz="1600">
                  <a:cs typeface="+mn-cs"/>
                </a:rPr>
                <a:t>ate</a:t>
              </a:r>
            </a:p>
            <a:p>
              <a:pPr>
                <a:defRPr/>
              </a:pPr>
              <a:r>
                <a:rPr lang="en-US" sz="1600">
                  <a:cs typeface="+mn-cs"/>
                </a:rPr>
                <a:t>time</a:t>
              </a:r>
            </a:p>
          </p:txBody>
        </p:sp>
        <p:sp>
          <p:nvSpPr>
            <p:cNvPr id="230432" name="Text Box 32"/>
            <p:cNvSpPr txBox="1">
              <a:spLocks noChangeArrowheads="1"/>
            </p:cNvSpPr>
            <p:nvPr/>
          </p:nvSpPr>
          <p:spPr bwMode="auto">
            <a:xfrm>
              <a:off x="874713" y="3324225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1..*</a:t>
              </a:r>
            </a:p>
          </p:txBody>
        </p:sp>
        <p:sp>
          <p:nvSpPr>
            <p:cNvPr id="230433" name="Text Box 33"/>
            <p:cNvSpPr txBox="1">
              <a:spLocks noChangeArrowheads="1"/>
            </p:cNvSpPr>
            <p:nvPr/>
          </p:nvSpPr>
          <p:spPr bwMode="auto">
            <a:xfrm>
              <a:off x="1403350" y="4141787"/>
              <a:ext cx="263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*</a:t>
              </a:r>
            </a:p>
          </p:txBody>
        </p:sp>
        <p:sp>
          <p:nvSpPr>
            <p:cNvPr id="230434" name="Text Box 34"/>
            <p:cNvSpPr txBox="1">
              <a:spLocks noChangeArrowheads="1"/>
            </p:cNvSpPr>
            <p:nvPr/>
          </p:nvSpPr>
          <p:spPr bwMode="auto">
            <a:xfrm>
              <a:off x="1536700" y="3709987"/>
              <a:ext cx="1379538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Described-by</a:t>
              </a:r>
            </a:p>
          </p:txBody>
        </p:sp>
        <p:sp>
          <p:nvSpPr>
            <p:cNvPr id="230435" name="Text Box 35"/>
            <p:cNvSpPr txBox="1">
              <a:spLocks noChangeArrowheads="1"/>
            </p:cNvSpPr>
            <p:nvPr/>
          </p:nvSpPr>
          <p:spPr bwMode="auto">
            <a:xfrm>
              <a:off x="850900" y="2870200"/>
              <a:ext cx="9842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Contains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2959100" y="3651250"/>
              <a:ext cx="1612900" cy="16081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37" name="Text Box 37"/>
            <p:cNvSpPr txBox="1">
              <a:spLocks noChangeArrowheads="1"/>
            </p:cNvSpPr>
            <p:nvPr/>
          </p:nvSpPr>
          <p:spPr bwMode="auto">
            <a:xfrm>
              <a:off x="3201988" y="3684587"/>
              <a:ext cx="13335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Product</a:t>
              </a:r>
              <a:endParaRPr lang="en-GB" sz="1600">
                <a:cs typeface="+mn-cs"/>
              </a:endParaRPr>
            </a:p>
            <a:p>
              <a:pPr>
                <a:defRPr/>
              </a:pPr>
              <a:r>
                <a:rPr lang="en-US" sz="1600">
                  <a:cs typeface="+mn-cs"/>
                </a:rPr>
                <a:t>Specification</a:t>
              </a:r>
            </a:p>
          </p:txBody>
        </p:sp>
        <p:sp>
          <p:nvSpPr>
            <p:cNvPr id="230438" name="Line 38"/>
            <p:cNvSpPr>
              <a:spLocks noChangeShapeType="1"/>
            </p:cNvSpPr>
            <p:nvPr/>
          </p:nvSpPr>
          <p:spPr bwMode="auto">
            <a:xfrm>
              <a:off x="2959100" y="4303712"/>
              <a:ext cx="161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39" name="Text Box 39"/>
            <p:cNvSpPr txBox="1">
              <a:spLocks noChangeArrowheads="1"/>
            </p:cNvSpPr>
            <p:nvPr/>
          </p:nvSpPr>
          <p:spPr bwMode="auto">
            <a:xfrm>
              <a:off x="3200400" y="4394200"/>
              <a:ext cx="1165225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description</a:t>
              </a:r>
            </a:p>
            <a:p>
              <a:pPr>
                <a:defRPr/>
              </a:pPr>
              <a:r>
                <a:rPr lang="en-US" sz="1600">
                  <a:cs typeface="+mn-cs"/>
                </a:rPr>
                <a:t>price</a:t>
              </a:r>
            </a:p>
            <a:p>
              <a:pPr>
                <a:defRPr/>
              </a:pPr>
              <a:r>
                <a:rPr lang="en-GB" sz="1600">
                  <a:cs typeface="+mn-cs"/>
                </a:rPr>
                <a:t>itemID</a:t>
              </a:r>
              <a:endParaRPr lang="en-US" sz="1600">
                <a:cs typeface="+mn-cs"/>
              </a:endParaRPr>
            </a:p>
          </p:txBody>
        </p:sp>
        <p:sp>
          <p:nvSpPr>
            <p:cNvPr id="230440" name="Line 40"/>
            <p:cNvSpPr>
              <a:spLocks noChangeShapeType="1"/>
            </p:cNvSpPr>
            <p:nvPr/>
          </p:nvSpPr>
          <p:spPr bwMode="auto">
            <a:xfrm>
              <a:off x="1430338" y="4100512"/>
              <a:ext cx="15287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41" name="Text Box 41"/>
            <p:cNvSpPr txBox="1">
              <a:spLocks noChangeArrowheads="1"/>
            </p:cNvSpPr>
            <p:nvPr/>
          </p:nvSpPr>
          <p:spPr bwMode="auto">
            <a:xfrm>
              <a:off x="2700338" y="4094162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cs typeface="+mn-cs"/>
                </a:rPr>
                <a:t>1</a:t>
              </a:r>
              <a:endParaRPr lang="en-US" sz="1600">
                <a:cs typeface="+mn-cs"/>
              </a:endParaRPr>
            </a:p>
          </p:txBody>
        </p:sp>
        <p:sp>
          <p:nvSpPr>
            <p:cNvPr id="230442" name="Line 42"/>
            <p:cNvSpPr>
              <a:spLocks noChangeShapeType="1"/>
            </p:cNvSpPr>
            <p:nvPr/>
          </p:nvSpPr>
          <p:spPr bwMode="auto">
            <a:xfrm>
              <a:off x="755650" y="2665412"/>
              <a:ext cx="0" cy="971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77788" y="3624262"/>
              <a:ext cx="1346200" cy="895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44" name="Text Box 44"/>
            <p:cNvSpPr txBox="1">
              <a:spLocks noChangeArrowheads="1"/>
            </p:cNvSpPr>
            <p:nvPr/>
          </p:nvSpPr>
          <p:spPr bwMode="auto">
            <a:xfrm>
              <a:off x="9525" y="3684587"/>
              <a:ext cx="14700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SalesLineItem</a:t>
              </a:r>
            </a:p>
          </p:txBody>
        </p:sp>
        <p:sp>
          <p:nvSpPr>
            <p:cNvPr id="230445" name="Line 45"/>
            <p:cNvSpPr>
              <a:spLocks noChangeShapeType="1"/>
            </p:cNvSpPr>
            <p:nvPr/>
          </p:nvSpPr>
          <p:spPr bwMode="auto">
            <a:xfrm>
              <a:off x="77788" y="4073525"/>
              <a:ext cx="134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0446" name="Text Box 46"/>
            <p:cNvSpPr txBox="1">
              <a:spLocks noChangeArrowheads="1"/>
            </p:cNvSpPr>
            <p:nvPr/>
          </p:nvSpPr>
          <p:spPr bwMode="auto">
            <a:xfrm>
              <a:off x="328613" y="4183062"/>
              <a:ext cx="8953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quantity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46474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5982-3BC4-DB42-B9E3-377E0DF4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0" y="1219200"/>
            <a:ext cx="4114800" cy="5181600"/>
          </a:xfrm>
        </p:spPr>
        <p:txBody>
          <a:bodyPr/>
          <a:lstStyle/>
          <a:p>
            <a:r>
              <a:rPr lang="en-GB" dirty="0"/>
              <a:t>This is a partial interaction diagram.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6925" y="1905000"/>
            <a:ext cx="2870200" cy="1143000"/>
            <a:chOff x="796925" y="1981200"/>
            <a:chExt cx="2870200" cy="1143000"/>
          </a:xfrm>
        </p:grpSpPr>
        <p:sp>
          <p:nvSpPr>
            <p:cNvPr id="231428" name="Line 4"/>
            <p:cNvSpPr>
              <a:spLocks noChangeShapeType="1"/>
            </p:cNvSpPr>
            <p:nvPr/>
          </p:nvSpPr>
          <p:spPr bwMode="auto">
            <a:xfrm>
              <a:off x="1544638" y="206057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1431" name="Text Box 7"/>
            <p:cNvSpPr txBox="1">
              <a:spLocks noChangeArrowheads="1"/>
            </p:cNvSpPr>
            <p:nvPr/>
          </p:nvSpPr>
          <p:spPr bwMode="auto">
            <a:xfrm>
              <a:off x="2117725" y="2017713"/>
              <a:ext cx="15494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>
                  <a:cs typeface="+mn-cs"/>
                </a:rPr>
                <a:t>t := getTotal()</a:t>
              </a:r>
              <a:endParaRPr lang="en-US">
                <a:cs typeface="+mn-cs"/>
              </a:endParaRPr>
            </a:p>
          </p:txBody>
        </p:sp>
        <p:sp>
          <p:nvSpPr>
            <p:cNvPr id="231432" name="Line 8"/>
            <p:cNvSpPr>
              <a:spLocks noChangeShapeType="1"/>
            </p:cNvSpPr>
            <p:nvPr/>
          </p:nvSpPr>
          <p:spPr bwMode="auto">
            <a:xfrm>
              <a:off x="1752600" y="1981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796925" y="2519363"/>
              <a:ext cx="1638300" cy="6048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1434" name="Text Box 10"/>
            <p:cNvSpPr txBox="1">
              <a:spLocks noChangeArrowheads="1"/>
            </p:cNvSpPr>
            <p:nvPr/>
          </p:nvSpPr>
          <p:spPr bwMode="auto">
            <a:xfrm>
              <a:off x="1263650" y="2627313"/>
              <a:ext cx="704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>
                  <a:cs typeface="+mn-cs"/>
                </a:rPr>
                <a:t>:</a:t>
              </a:r>
              <a:r>
                <a:rPr lang="en-GB" u="sng">
                  <a:cs typeface="+mn-cs"/>
                </a:rPr>
                <a:t>Sale</a:t>
              </a:r>
              <a:endParaRPr lang="en-US" u="sng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18938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15C-FB27-FD47-8311-5B8EAD92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18024" y="1219200"/>
            <a:ext cx="4168775" cy="5181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information is needed to determine the line item subtotal?</a:t>
            </a:r>
          </a:p>
          <a:p>
            <a:pPr lvl="1"/>
            <a:r>
              <a:rPr lang="en-GB" dirty="0"/>
              <a:t>quantity and price.</a:t>
            </a:r>
          </a:p>
          <a:p>
            <a:r>
              <a:rPr lang="en-GB" dirty="0"/>
              <a:t>SalesLineItem should determine the subtotal.</a:t>
            </a:r>
          </a:p>
          <a:p>
            <a:pPr lvl="1"/>
            <a:r>
              <a:rPr lang="en-GB" dirty="0"/>
              <a:t>This means that Sale needs to send </a:t>
            </a:r>
            <a:r>
              <a:rPr lang="en-GB" dirty="0" err="1"/>
              <a:t>getSubtotal</a:t>
            </a:r>
            <a:r>
              <a:rPr lang="en-GB" dirty="0"/>
              <a:t>() messages to each of the </a:t>
            </a:r>
            <a:r>
              <a:rPr lang="en-GB" dirty="0" err="1"/>
              <a:t>SalesLineItems</a:t>
            </a:r>
            <a:r>
              <a:rPr lang="en-GB" dirty="0"/>
              <a:t> and sum the results.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" y="1981200"/>
            <a:ext cx="3756025" cy="2743200"/>
            <a:chOff x="762000" y="1981200"/>
            <a:chExt cx="3756025" cy="2743200"/>
          </a:xfrm>
        </p:grpSpPr>
        <p:sp>
          <p:nvSpPr>
            <p:cNvPr id="232452" name="Line 4"/>
            <p:cNvSpPr>
              <a:spLocks noChangeShapeType="1"/>
            </p:cNvSpPr>
            <p:nvPr/>
          </p:nvSpPr>
          <p:spPr bwMode="auto">
            <a:xfrm>
              <a:off x="1544638" y="206057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796925" y="2519363"/>
              <a:ext cx="1638300" cy="6048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849313" y="4017963"/>
              <a:ext cx="1636712" cy="6048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2455" name="Line 7"/>
            <p:cNvSpPr>
              <a:spLocks noChangeShapeType="1"/>
            </p:cNvSpPr>
            <p:nvPr/>
          </p:nvSpPr>
          <p:spPr bwMode="auto">
            <a:xfrm>
              <a:off x="1752600" y="3354388"/>
              <a:ext cx="0" cy="3032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762000" y="4119563"/>
              <a:ext cx="1638300" cy="6048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GB" dirty="0">
                  <a:cs typeface="+mn-cs"/>
                </a:rPr>
                <a:t>:</a:t>
              </a:r>
              <a:r>
                <a:rPr lang="en-GB" u="sng" dirty="0">
                  <a:cs typeface="+mn-cs"/>
                </a:rPr>
                <a:t>SalesLineItem</a:t>
              </a:r>
              <a:endParaRPr lang="en-US" u="sng" dirty="0">
                <a:cs typeface="+mn-cs"/>
              </a:endParaRPr>
            </a:p>
          </p:txBody>
        </p:sp>
        <p:sp>
          <p:nvSpPr>
            <p:cNvPr id="232457" name="Text Box 9"/>
            <p:cNvSpPr txBox="1">
              <a:spLocks noChangeArrowheads="1"/>
            </p:cNvSpPr>
            <p:nvPr/>
          </p:nvSpPr>
          <p:spPr bwMode="auto">
            <a:xfrm>
              <a:off x="1263650" y="2627313"/>
              <a:ext cx="704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>
                  <a:cs typeface="+mn-cs"/>
                </a:rPr>
                <a:t>:</a:t>
              </a:r>
              <a:r>
                <a:rPr lang="en-GB" u="sng">
                  <a:cs typeface="+mn-cs"/>
                </a:rPr>
                <a:t>Sale</a:t>
              </a:r>
              <a:endParaRPr lang="en-US" u="sng">
                <a:cs typeface="+mn-cs"/>
              </a:endParaRPr>
            </a:p>
          </p:txBody>
        </p:sp>
        <p:sp>
          <p:nvSpPr>
            <p:cNvPr id="232458" name="Line 10"/>
            <p:cNvSpPr>
              <a:spLocks noChangeShapeType="1"/>
            </p:cNvSpPr>
            <p:nvPr/>
          </p:nvSpPr>
          <p:spPr bwMode="auto">
            <a:xfrm>
              <a:off x="1600200" y="31242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2459" name="Text Box 11"/>
            <p:cNvSpPr txBox="1">
              <a:spLocks noChangeArrowheads="1"/>
            </p:cNvSpPr>
            <p:nvPr/>
          </p:nvSpPr>
          <p:spPr bwMode="auto">
            <a:xfrm>
              <a:off x="2117725" y="3465513"/>
              <a:ext cx="2400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>
                  <a:cs typeface="+mn-cs"/>
                </a:rPr>
                <a:t>1 *: st := getSubtotal()</a:t>
              </a:r>
              <a:endParaRPr lang="en-US">
                <a:cs typeface="+mn-cs"/>
              </a:endParaRPr>
            </a:p>
          </p:txBody>
        </p:sp>
        <p:sp>
          <p:nvSpPr>
            <p:cNvPr id="232460" name="Text Box 12"/>
            <p:cNvSpPr txBox="1">
              <a:spLocks noChangeArrowheads="1"/>
            </p:cNvSpPr>
            <p:nvPr/>
          </p:nvSpPr>
          <p:spPr bwMode="auto">
            <a:xfrm>
              <a:off x="2117725" y="2017713"/>
              <a:ext cx="15494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>
                  <a:cs typeface="+mn-cs"/>
                </a:rPr>
                <a:t>t := getTotal()</a:t>
              </a:r>
              <a:endParaRPr lang="en-US">
                <a:cs typeface="+mn-cs"/>
              </a:endParaRPr>
            </a:p>
          </p:txBody>
        </p:sp>
        <p:sp>
          <p:nvSpPr>
            <p:cNvPr id="232461" name="Line 13"/>
            <p:cNvSpPr>
              <a:spLocks noChangeShapeType="1"/>
            </p:cNvSpPr>
            <p:nvPr/>
          </p:nvSpPr>
          <p:spPr bwMode="auto">
            <a:xfrm>
              <a:off x="1752600" y="1981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1233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Information Expert (or Expert)</a:t>
            </a:r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9936" y="1219200"/>
            <a:ext cx="4106863" cy="5181600"/>
          </a:xfrm>
        </p:spPr>
        <p:txBody>
          <a:bodyPr>
            <a:normAutofit/>
          </a:bodyPr>
          <a:lstStyle/>
          <a:p>
            <a:r>
              <a:rPr lang="en-GB" dirty="0"/>
              <a:t>To fulfil the responsibility of knowing and answering its subtotal, a SalesLineItem needs to know the product price.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ProductSpecification</a:t>
            </a:r>
            <a:r>
              <a:rPr lang="en-GB" dirty="0"/>
              <a:t> is the information expert on answering its price.</a:t>
            </a:r>
            <a:endParaRPr lang="en-US" dirty="0"/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1544638" y="20605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796925" y="2519363"/>
            <a:ext cx="1638300" cy="604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>
            <a:off x="17526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849313" y="4017963"/>
            <a:ext cx="1636712" cy="604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1752600" y="3354388"/>
            <a:ext cx="0" cy="3032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62000" y="4119563"/>
            <a:ext cx="1638300" cy="604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GB" dirty="0">
                <a:cs typeface="+mn-cs"/>
              </a:rPr>
              <a:t>:</a:t>
            </a:r>
            <a:r>
              <a:rPr lang="en-GB" u="sng" dirty="0">
                <a:cs typeface="+mn-cs"/>
              </a:rPr>
              <a:t>SalesLineItem</a:t>
            </a:r>
            <a:endParaRPr lang="en-US" u="sng" dirty="0">
              <a:cs typeface="+mn-cs"/>
            </a:endParaRP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1263650" y="26273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cs typeface="+mn-cs"/>
              </a:rPr>
              <a:t>:</a:t>
            </a:r>
            <a:r>
              <a:rPr lang="en-GB" u="sng">
                <a:cs typeface="+mn-cs"/>
              </a:rPr>
              <a:t>Sale</a:t>
            </a:r>
            <a:endParaRPr lang="en-US" u="sng">
              <a:cs typeface="+mn-cs"/>
            </a:endParaRPr>
          </a:p>
        </p:txBody>
      </p:sp>
      <p:sp>
        <p:nvSpPr>
          <p:cNvPr id="233483" name="Line 11"/>
          <p:cNvSpPr>
            <a:spLocks noChangeShapeType="1"/>
          </p:cNvSpPr>
          <p:nvPr/>
        </p:nvSpPr>
        <p:spPr bwMode="auto">
          <a:xfrm>
            <a:off x="16002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2117725" y="3465513"/>
            <a:ext cx="240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cs typeface="+mn-cs"/>
              </a:rPr>
              <a:t>1 *: st := getSubtotal()</a:t>
            </a:r>
            <a:endParaRPr lang="en-US">
              <a:cs typeface="+mn-cs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117725" y="2017713"/>
            <a:ext cx="154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cs typeface="+mn-cs"/>
              </a:rPr>
              <a:t>t := getTotal()</a:t>
            </a:r>
            <a:endParaRPr lang="en-US">
              <a:cs typeface="+mn-cs"/>
            </a:endParaRPr>
          </a:p>
        </p:txBody>
      </p:sp>
      <p:sp>
        <p:nvSpPr>
          <p:cNvPr id="233486" name="Text Box 14"/>
          <p:cNvSpPr txBox="1">
            <a:spLocks noChangeArrowheads="1"/>
          </p:cNvSpPr>
          <p:nvPr/>
        </p:nvSpPr>
        <p:spPr bwMode="auto">
          <a:xfrm>
            <a:off x="547688" y="5395913"/>
            <a:ext cx="233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>
                <a:cs typeface="+mn-cs"/>
              </a:rPr>
              <a:t>:ProductSpecification</a:t>
            </a:r>
          </a:p>
        </p:txBody>
      </p:sp>
      <p:sp>
        <p:nvSpPr>
          <p:cNvPr id="233487" name="Rectangle 15"/>
          <p:cNvSpPr>
            <a:spLocks noChangeArrowheads="1"/>
          </p:cNvSpPr>
          <p:nvPr/>
        </p:nvSpPr>
        <p:spPr bwMode="auto">
          <a:xfrm>
            <a:off x="471488" y="5311775"/>
            <a:ext cx="2424112" cy="60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2209800" y="4875213"/>
            <a:ext cx="207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cs typeface="+mn-cs"/>
              </a:rPr>
              <a:t>1</a:t>
            </a:r>
            <a:r>
              <a:rPr lang="en-US">
                <a:cs typeface="+mn-cs"/>
              </a:rPr>
              <a:t>.1: p := </a:t>
            </a:r>
            <a:r>
              <a:rPr lang="en-GB">
                <a:cs typeface="+mn-cs"/>
              </a:rPr>
              <a:t>getP</a:t>
            </a:r>
            <a:r>
              <a:rPr lang="en-US">
                <a:cs typeface="+mn-cs"/>
              </a:rPr>
              <a:t>rice()</a:t>
            </a:r>
          </a:p>
        </p:txBody>
      </p:sp>
      <p:sp>
        <p:nvSpPr>
          <p:cNvPr id="233489" name="Line 17"/>
          <p:cNvSpPr>
            <a:spLocks noChangeShapeType="1"/>
          </p:cNvSpPr>
          <p:nvPr/>
        </p:nvSpPr>
        <p:spPr bwMode="auto">
          <a:xfrm>
            <a:off x="1752600" y="4879975"/>
            <a:ext cx="0" cy="301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3490" name="Line 18"/>
          <p:cNvSpPr>
            <a:spLocks noChangeShapeType="1"/>
          </p:cNvSpPr>
          <p:nvPr/>
        </p:nvSpPr>
        <p:spPr bwMode="auto">
          <a:xfrm>
            <a:off x="1614488" y="4724400"/>
            <a:ext cx="7937" cy="6048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AutoShape 27">
            <a:extLst>
              <a:ext uri="{FF2B5EF4-FFF2-40B4-BE49-F238E27FC236}">
                <a16:creationId xmlns:a16="http://schemas.microsoft.com/office/drawing/2014/main" id="{C8DAC245-874E-9C4F-9656-42769DFB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1345966"/>
            <a:ext cx="16764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 dirty="0">
                <a:latin typeface="Times New Roman" charset="0"/>
              </a:rPr>
              <a:t>Expert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7093E7E6-6081-4346-880E-68B62C12F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5487" y="1600200"/>
            <a:ext cx="733367" cy="53157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0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focus of object design is to identify classes and objects, decide which functions/methods belong where and how these objects should interact.</a:t>
            </a:r>
            <a:endParaRPr lang="en-US" dirty="0"/>
          </a:p>
          <a:p>
            <a:r>
              <a:rPr lang="en-US" dirty="0"/>
              <a:t>Simply!</a:t>
            </a:r>
          </a:p>
          <a:p>
            <a:pPr lvl="1"/>
            <a:r>
              <a:rPr lang="en-US" dirty="0"/>
              <a:t>Which </a:t>
            </a:r>
            <a:r>
              <a:rPr lang="en-GB" dirty="0"/>
              <a:t>functions/</a:t>
            </a:r>
            <a:r>
              <a:rPr lang="en-US" dirty="0"/>
              <a:t>methods belong to where?</a:t>
            </a:r>
          </a:p>
          <a:p>
            <a:pPr lvl="1"/>
            <a:r>
              <a:rPr lang="en-US" dirty="0"/>
              <a:t>How do we assign </a:t>
            </a:r>
            <a:r>
              <a:rPr lang="en-US" b="1" i="1" dirty="0"/>
              <a:t>responsibilities </a:t>
            </a:r>
            <a:r>
              <a:rPr lang="en-US" dirty="0"/>
              <a:t>to classes?</a:t>
            </a:r>
          </a:p>
        </p:txBody>
      </p:sp>
    </p:spTree>
    <p:extLst>
      <p:ext uri="{BB962C8B-B14F-4D97-AF65-F5344CB8AC3E}">
        <p14:creationId xmlns:p14="http://schemas.microsoft.com/office/powerpoint/2010/main" val="8613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experts</a:t>
            </a:r>
            <a:endParaRPr lang="en-US" dirty="0"/>
          </a:p>
        </p:txBody>
      </p:sp>
      <p:sp>
        <p:nvSpPr>
          <p:cNvPr id="234515" name="Rectangle 1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To fulfil the responsibility of knowing and answering the sale’s total, three responsibilities were assigned to three design classes</a:t>
            </a:r>
          </a:p>
          <a:p>
            <a:pPr lvl="2"/>
            <a:r>
              <a:rPr lang="en-GB" dirty="0"/>
              <a:t>The </a:t>
            </a:r>
            <a:r>
              <a:rPr lang="en-US" dirty="0"/>
              <a:t>fulfillment</a:t>
            </a:r>
            <a:r>
              <a:rPr lang="en-GB" dirty="0"/>
              <a:t> of a responsibility often requires information that is spread across different classes of objects. </a:t>
            </a:r>
          </a:p>
          <a:p>
            <a:pPr lvl="2"/>
            <a:r>
              <a:rPr lang="en-GB" dirty="0"/>
              <a:t>This implies that there are many “partial experts” who will  collaborate in the task.</a:t>
            </a:r>
            <a:endParaRPr lang="en-US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7999413" y="1690688"/>
            <a:ext cx="11112" cy="111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999413" y="1690688"/>
            <a:ext cx="11112" cy="111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7999413" y="2108200"/>
            <a:ext cx="11112" cy="111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7999413" y="2520950"/>
            <a:ext cx="11112" cy="111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7999413" y="2932113"/>
            <a:ext cx="11112" cy="111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Rectangle 11"/>
          <p:cNvSpPr>
            <a:spLocks noChangeArrowheads="1"/>
          </p:cNvSpPr>
          <p:nvPr/>
        </p:nvSpPr>
        <p:spPr bwMode="auto">
          <a:xfrm>
            <a:off x="7999413" y="3348038"/>
            <a:ext cx="11112" cy="111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7999413" y="3348038"/>
            <a:ext cx="11112" cy="111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81200" y="4570412"/>
            <a:ext cx="4983163" cy="1754188"/>
            <a:chOff x="-195263" y="2133600"/>
            <a:chExt cx="4983163" cy="1754188"/>
          </a:xfrm>
        </p:grpSpPr>
        <p:sp>
          <p:nvSpPr>
            <p:cNvPr id="46091" name="Rectangle 8"/>
            <p:cNvSpPr>
              <a:spLocks noChangeArrowheads="1"/>
            </p:cNvSpPr>
            <p:nvPr/>
          </p:nvSpPr>
          <p:spPr bwMode="auto">
            <a:xfrm>
              <a:off x="-195263" y="3178175"/>
              <a:ext cx="7938" cy="111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Rectangle 9"/>
            <p:cNvSpPr>
              <a:spLocks noChangeArrowheads="1"/>
            </p:cNvSpPr>
            <p:nvPr/>
          </p:nvSpPr>
          <p:spPr bwMode="auto">
            <a:xfrm>
              <a:off x="-195263" y="3178175"/>
              <a:ext cx="7938" cy="111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Rectangle 10"/>
            <p:cNvSpPr>
              <a:spLocks noChangeArrowheads="1"/>
            </p:cNvSpPr>
            <p:nvPr/>
          </p:nvSpPr>
          <p:spPr bwMode="auto">
            <a:xfrm>
              <a:off x="2176463" y="2649538"/>
              <a:ext cx="9525" cy="111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1" name="Text Box 15"/>
            <p:cNvSpPr txBox="1">
              <a:spLocks noChangeArrowheads="1"/>
            </p:cNvSpPr>
            <p:nvPr/>
          </p:nvSpPr>
          <p:spPr bwMode="auto">
            <a:xfrm>
              <a:off x="34925" y="2133600"/>
              <a:ext cx="4570412" cy="1615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b="1" dirty="0">
                  <a:cs typeface="+mn-cs"/>
                </a:rPr>
                <a:t>Class		           Responsibility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GB" dirty="0">
                  <a:cs typeface="+mn-cs"/>
                </a:rPr>
                <a:t>Sale		           Knows Sale total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GB" dirty="0">
                  <a:cs typeface="+mn-cs"/>
                </a:rPr>
                <a:t>SalesLineItem	           Knows line item total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GB" dirty="0" err="1">
                  <a:cs typeface="+mn-cs"/>
                </a:rPr>
                <a:t>ProductSpecification</a:t>
              </a:r>
              <a:r>
                <a:rPr lang="en-GB" dirty="0">
                  <a:cs typeface="+mn-cs"/>
                </a:rPr>
                <a:t>             Knows product price</a:t>
              </a:r>
              <a:endParaRPr lang="en-US" dirty="0">
                <a:cs typeface="+mn-cs"/>
              </a:endParaRPr>
            </a:p>
          </p:txBody>
        </p:sp>
        <p:sp>
          <p:nvSpPr>
            <p:cNvPr id="234512" name="Rectangle 16"/>
            <p:cNvSpPr>
              <a:spLocks noChangeArrowheads="1"/>
            </p:cNvSpPr>
            <p:nvPr/>
          </p:nvSpPr>
          <p:spPr bwMode="auto">
            <a:xfrm>
              <a:off x="60325" y="2135188"/>
              <a:ext cx="4727575" cy="175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>
              <a:off x="71438" y="2540000"/>
              <a:ext cx="4716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20228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Low Coupling</a:t>
            </a: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How to support low dependency</a:t>
            </a:r>
            <a:r>
              <a:rPr lang="en-GB" dirty="0"/>
              <a:t>, low change impact</a:t>
            </a:r>
            <a:r>
              <a:rPr lang="en-US" dirty="0"/>
              <a:t> and increase</a:t>
            </a:r>
            <a:r>
              <a:rPr lang="en-GB" dirty="0"/>
              <a:t>d</a:t>
            </a:r>
            <a:r>
              <a:rPr lang="en-US" dirty="0"/>
              <a:t> reuse of a class while assigning responsibilities? 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Assign a responsibility so that coupling remains low.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350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Coupling: it is a measure of how strongly one element is connected to,</a:t>
            </a:r>
            <a:r>
              <a:rPr lang="en-GB" dirty="0"/>
              <a:t> </a:t>
            </a:r>
            <a:r>
              <a:rPr lang="en-US" dirty="0"/>
              <a:t>has knowledge of, or relies upon other elements.</a:t>
            </a:r>
          </a:p>
          <a:p>
            <a:pPr lvl="1"/>
            <a:r>
              <a:rPr lang="en-US" dirty="0"/>
              <a:t>A class with high coupling depends on many other classes (libraries, tools).</a:t>
            </a:r>
          </a:p>
        </p:txBody>
      </p:sp>
      <p:pic>
        <p:nvPicPr>
          <p:cNvPr id="4" name="Picture 3" descr="LowCoupling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" t="3156" r="2806" b="9986"/>
          <a:stretch/>
        </p:blipFill>
        <p:spPr>
          <a:xfrm>
            <a:off x="838200" y="3886200"/>
            <a:ext cx="7543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84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Problems because of a design with high coupling:</a:t>
            </a:r>
          </a:p>
          <a:p>
            <a:pPr lvl="1"/>
            <a:r>
              <a:rPr lang="en-US" dirty="0"/>
              <a:t>Changes in </a:t>
            </a:r>
            <a:r>
              <a:rPr lang="en-GB" dirty="0"/>
              <a:t>related</a:t>
            </a:r>
            <a:r>
              <a:rPr lang="en-US" dirty="0"/>
              <a:t> classes force</a:t>
            </a:r>
            <a:r>
              <a:rPr lang="en-GB" dirty="0"/>
              <a:t> local</a:t>
            </a:r>
            <a:r>
              <a:rPr lang="en-US" dirty="0"/>
              <a:t> changes.</a:t>
            </a:r>
          </a:p>
          <a:p>
            <a:pPr lvl="1"/>
            <a:r>
              <a:rPr lang="en-US" dirty="0"/>
              <a:t>Harder to understand in isolation; need to understand other classes.</a:t>
            </a:r>
            <a:endParaRPr lang="en-GB" dirty="0"/>
          </a:p>
          <a:p>
            <a:pPr lvl="1"/>
            <a:r>
              <a:rPr lang="en-GB" dirty="0"/>
              <a:t>Harder to reuse because it requires additional presence of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2194283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Low Coupling</a:t>
            </a: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Assume that we need to create a Payment instance and associate it with the Sale.</a:t>
            </a:r>
          </a:p>
          <a:p>
            <a:pPr lvl="1"/>
            <a:r>
              <a:rPr lang="en-GB" dirty="0"/>
              <a:t>Sale or Register both are candidate as suggested by creator pattern. </a:t>
            </a:r>
          </a:p>
          <a:p>
            <a:pPr lvl="2"/>
            <a:r>
              <a:rPr lang="en-GB" dirty="0"/>
              <a:t>Sale contains Payment</a:t>
            </a:r>
          </a:p>
          <a:p>
            <a:pPr lvl="2"/>
            <a:r>
              <a:rPr lang="en-GB" dirty="0"/>
              <a:t>Register has initializing data of Payment</a:t>
            </a:r>
          </a:p>
          <a:p>
            <a:pPr lvl="1"/>
            <a:endParaRPr lang="en-GB" dirty="0"/>
          </a:p>
          <a:p>
            <a:r>
              <a:rPr lang="en-GB" dirty="0"/>
              <a:t>Solution: </a:t>
            </a:r>
          </a:p>
          <a:p>
            <a:pPr lvl="1"/>
            <a:r>
              <a:rPr lang="en-GB" dirty="0"/>
              <a:t>Pick a design where coupling remains low</a:t>
            </a:r>
          </a:p>
        </p:txBody>
      </p:sp>
    </p:spTree>
    <p:extLst>
      <p:ext uri="{BB962C8B-B14F-4D97-AF65-F5344CB8AC3E}">
        <p14:creationId xmlns:p14="http://schemas.microsoft.com/office/powerpoint/2010/main" val="9315585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76800" y="1600200"/>
            <a:ext cx="4038600" cy="4530725"/>
          </a:xfrm>
        </p:spPr>
        <p:txBody>
          <a:bodyPr>
            <a:normAutofit fontScale="92500"/>
          </a:bodyPr>
          <a:lstStyle/>
          <a:p>
            <a:r>
              <a:rPr lang="en-GB" dirty="0"/>
              <a:t>Register creates payment and sends an </a:t>
            </a:r>
            <a:r>
              <a:rPr lang="en-GB" dirty="0" err="1"/>
              <a:t>addPayment</a:t>
            </a:r>
            <a:r>
              <a:rPr lang="en-GB" dirty="0"/>
              <a:t> message to Sale, passing along the new Payment as a parameter.</a:t>
            </a:r>
          </a:p>
          <a:p>
            <a:pPr lvl="1"/>
            <a:r>
              <a:rPr lang="en-GB" dirty="0"/>
              <a:t>This assignment of responsibilities couples the Register class to knowledge of the Payment class.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3663" y="1674813"/>
            <a:ext cx="4554537" cy="4344987"/>
            <a:chOff x="93663" y="1674813"/>
            <a:chExt cx="4554537" cy="4344987"/>
          </a:xfrm>
        </p:grpSpPr>
        <p:sp>
          <p:nvSpPr>
            <p:cNvPr id="241668" name="Rectangle 4"/>
            <p:cNvSpPr>
              <a:spLocks noChangeArrowheads="1"/>
            </p:cNvSpPr>
            <p:nvPr/>
          </p:nvSpPr>
          <p:spPr bwMode="auto">
            <a:xfrm>
              <a:off x="93663" y="2624138"/>
              <a:ext cx="1471612" cy="582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322263" y="2722563"/>
              <a:ext cx="996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>
                  <a:cs typeface="+mn-cs"/>
                </a:rPr>
                <a:t>:</a:t>
              </a:r>
              <a:r>
                <a:rPr lang="en-GB" sz="1600" u="sng">
                  <a:cs typeface="+mn-cs"/>
                </a:rPr>
                <a:t>Register</a:t>
              </a:r>
              <a:endParaRPr lang="en-US" sz="1600" u="sng">
                <a:cs typeface="+mn-cs"/>
              </a:endParaRP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723900" y="1674813"/>
              <a:ext cx="16192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makePayment()</a:t>
              </a:r>
            </a:p>
          </p:txBody>
        </p:sp>
        <p:sp>
          <p:nvSpPr>
            <p:cNvPr id="241671" name="Text Box 7"/>
            <p:cNvSpPr txBox="1">
              <a:spLocks noChangeArrowheads="1"/>
            </p:cNvSpPr>
            <p:nvPr/>
          </p:nvSpPr>
          <p:spPr bwMode="auto">
            <a:xfrm>
              <a:off x="3379788" y="2722563"/>
              <a:ext cx="1155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 u="sng">
                  <a:cs typeface="+mn-cs"/>
                </a:rPr>
                <a:t>p</a:t>
              </a:r>
              <a:r>
                <a:rPr lang="en-US" sz="1600" u="sng">
                  <a:cs typeface="+mn-cs"/>
                </a:rPr>
                <a:t>:Payment</a:t>
              </a: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3176588" y="2624138"/>
              <a:ext cx="1471612" cy="582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73" name="Text Box 9"/>
            <p:cNvSpPr txBox="1">
              <a:spLocks noChangeArrowheads="1"/>
            </p:cNvSpPr>
            <p:nvPr/>
          </p:nvSpPr>
          <p:spPr bwMode="auto">
            <a:xfrm>
              <a:off x="3621088" y="4057650"/>
              <a:ext cx="6461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>
                  <a:cs typeface="+mn-cs"/>
                </a:rPr>
                <a:t>:Sale</a:t>
              </a:r>
            </a:p>
          </p:txBody>
        </p:sp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3170238" y="3914775"/>
              <a:ext cx="1470025" cy="581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75" name="Text Box 11"/>
            <p:cNvSpPr txBox="1">
              <a:spLocks noChangeArrowheads="1"/>
            </p:cNvSpPr>
            <p:nvPr/>
          </p:nvSpPr>
          <p:spPr bwMode="auto">
            <a:xfrm>
              <a:off x="1714500" y="2516188"/>
              <a:ext cx="11128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1: create()</a:t>
              </a:r>
            </a:p>
          </p:txBody>
        </p:sp>
        <p:sp>
          <p:nvSpPr>
            <p:cNvPr id="241676" name="Text Box 12"/>
            <p:cNvSpPr txBox="1">
              <a:spLocks noChangeArrowheads="1"/>
            </p:cNvSpPr>
            <p:nvPr/>
          </p:nvSpPr>
          <p:spPr bwMode="auto">
            <a:xfrm>
              <a:off x="1219200" y="3813175"/>
              <a:ext cx="17430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2:addPayment(p)</a:t>
              </a:r>
            </a:p>
          </p:txBody>
        </p:sp>
        <p:sp>
          <p:nvSpPr>
            <p:cNvPr id="241677" name="Line 13"/>
            <p:cNvSpPr>
              <a:spLocks noChangeShapeType="1"/>
            </p:cNvSpPr>
            <p:nvPr/>
          </p:nvSpPr>
          <p:spPr bwMode="auto">
            <a:xfrm>
              <a:off x="2484438" y="3787775"/>
              <a:ext cx="2333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78" name="Line 14"/>
            <p:cNvSpPr>
              <a:spLocks noChangeShapeType="1"/>
            </p:cNvSpPr>
            <p:nvPr/>
          </p:nvSpPr>
          <p:spPr bwMode="auto">
            <a:xfrm>
              <a:off x="1612900" y="2916238"/>
              <a:ext cx="15478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79" name="Freeform 15"/>
            <p:cNvSpPr>
              <a:spLocks/>
            </p:cNvSpPr>
            <p:nvPr/>
          </p:nvSpPr>
          <p:spPr bwMode="auto">
            <a:xfrm>
              <a:off x="838200" y="3206750"/>
              <a:ext cx="2322513" cy="968375"/>
            </a:xfrm>
            <a:custGeom>
              <a:avLst/>
              <a:gdLst>
                <a:gd name="T0" fmla="*/ 0 w 1440"/>
                <a:gd name="T1" fmla="*/ 0 h 432"/>
                <a:gd name="T2" fmla="*/ 0 w 1440"/>
                <a:gd name="T3" fmla="*/ 432 h 432"/>
                <a:gd name="T4" fmla="*/ 1440 w 1440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0" y="432"/>
                  </a:lnTo>
                  <a:lnTo>
                    <a:pt x="1440" y="432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80" name="Line 16"/>
            <p:cNvSpPr>
              <a:spLocks noChangeShapeType="1"/>
            </p:cNvSpPr>
            <p:nvPr/>
          </p:nvSpPr>
          <p:spPr bwMode="auto">
            <a:xfrm>
              <a:off x="2484438" y="2524125"/>
              <a:ext cx="2333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81" name="Line 17"/>
            <p:cNvSpPr>
              <a:spLocks noChangeShapeType="1"/>
            </p:cNvSpPr>
            <p:nvPr/>
          </p:nvSpPr>
          <p:spPr bwMode="auto">
            <a:xfrm>
              <a:off x="804863" y="2239963"/>
              <a:ext cx="0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82" name="Line 18"/>
            <p:cNvSpPr>
              <a:spLocks noChangeShapeType="1"/>
            </p:cNvSpPr>
            <p:nvPr/>
          </p:nvSpPr>
          <p:spPr bwMode="auto">
            <a:xfrm>
              <a:off x="965200" y="2079625"/>
              <a:ext cx="0" cy="401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83" name="AutoShape 19"/>
            <p:cNvSpPr>
              <a:spLocks noChangeArrowheads="1"/>
            </p:cNvSpPr>
            <p:nvPr/>
          </p:nvSpPr>
          <p:spPr bwMode="auto">
            <a:xfrm flipV="1">
              <a:off x="1219200" y="5105400"/>
              <a:ext cx="2971800" cy="9144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1684" name="Text Box 20"/>
            <p:cNvSpPr txBox="1">
              <a:spLocks noChangeArrowheads="1"/>
            </p:cNvSpPr>
            <p:nvPr/>
          </p:nvSpPr>
          <p:spPr bwMode="auto">
            <a:xfrm>
              <a:off x="1431925" y="5241925"/>
              <a:ext cx="246538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>
                  <a:cs typeface="+mn-cs"/>
                </a:rPr>
                <a:t>Sale also coupled to </a:t>
              </a:r>
            </a:p>
            <a:p>
              <a:pPr>
                <a:defRPr/>
              </a:pPr>
              <a:r>
                <a:rPr lang="en-GB" sz="1600">
                  <a:cs typeface="+mn-cs"/>
                </a:rPr>
                <a:t>knowledge of a Payment.</a:t>
              </a:r>
              <a:endParaRPr lang="en-US" sz="1600">
                <a:cs typeface="+mn-cs"/>
              </a:endParaRPr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 flipV="1">
              <a:off x="2971800" y="44958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17536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530725"/>
          </a:xfrm>
        </p:spPr>
        <p:txBody>
          <a:bodyPr/>
          <a:lstStyle/>
          <a:p>
            <a:r>
              <a:rPr lang="en-GB" dirty="0"/>
              <a:t>An alternative solution is that to Sale should create Payment and it is automatically associated with sale.</a:t>
            </a:r>
          </a:p>
          <a:p>
            <a:r>
              <a:rPr lang="en-GB" dirty="0"/>
              <a:t>No coupling between Register and Payment.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663" y="1674813"/>
            <a:ext cx="4554537" cy="2820987"/>
            <a:chOff x="93663" y="1674813"/>
            <a:chExt cx="4554537" cy="2820987"/>
          </a:xfrm>
        </p:grpSpPr>
        <p:sp>
          <p:nvSpPr>
            <p:cNvPr id="242692" name="Rectangle 4"/>
            <p:cNvSpPr>
              <a:spLocks noChangeArrowheads="1"/>
            </p:cNvSpPr>
            <p:nvPr/>
          </p:nvSpPr>
          <p:spPr bwMode="auto">
            <a:xfrm>
              <a:off x="93663" y="2624138"/>
              <a:ext cx="1471612" cy="582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322263" y="2722563"/>
              <a:ext cx="996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>
                  <a:cs typeface="+mn-cs"/>
                </a:rPr>
                <a:t>:</a:t>
              </a:r>
              <a:r>
                <a:rPr lang="en-GB" sz="1600" u="sng">
                  <a:cs typeface="+mn-cs"/>
                </a:rPr>
                <a:t>Register</a:t>
              </a:r>
              <a:endParaRPr lang="en-US" sz="1600" u="sng">
                <a:cs typeface="+mn-cs"/>
              </a:endParaRPr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723900" y="1674813"/>
              <a:ext cx="16192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makePayment()</a:t>
              </a:r>
            </a:p>
          </p:txBody>
        </p:sp>
        <p:sp>
          <p:nvSpPr>
            <p:cNvPr id="242695" name="Text Box 7"/>
            <p:cNvSpPr txBox="1">
              <a:spLocks noChangeArrowheads="1"/>
            </p:cNvSpPr>
            <p:nvPr/>
          </p:nvSpPr>
          <p:spPr bwMode="auto">
            <a:xfrm>
              <a:off x="3598863" y="2722563"/>
              <a:ext cx="6461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 u="sng">
                  <a:cs typeface="+mn-cs"/>
                </a:rPr>
                <a:t>:Sale</a:t>
              </a:r>
              <a:endParaRPr lang="en-US" sz="1600" u="sng">
                <a:cs typeface="+mn-cs"/>
              </a:endParaRPr>
            </a:p>
          </p:txBody>
        </p:sp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3176588" y="2624138"/>
              <a:ext cx="1471612" cy="582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2697" name="Text Box 9"/>
            <p:cNvSpPr txBox="1">
              <a:spLocks noChangeArrowheads="1"/>
            </p:cNvSpPr>
            <p:nvPr/>
          </p:nvSpPr>
          <p:spPr bwMode="auto">
            <a:xfrm>
              <a:off x="3429000" y="4037013"/>
              <a:ext cx="10429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>
                  <a:cs typeface="+mn-cs"/>
                </a:rPr>
                <a:t>:</a:t>
              </a:r>
              <a:r>
                <a:rPr lang="en-GB" sz="1600" u="sng">
                  <a:cs typeface="+mn-cs"/>
                </a:rPr>
                <a:t>Payment</a:t>
              </a:r>
              <a:endParaRPr lang="en-US" sz="1600" u="sng">
                <a:cs typeface="+mn-cs"/>
              </a:endParaRP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3170238" y="3914775"/>
              <a:ext cx="1470025" cy="581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1403350" y="2349500"/>
              <a:ext cx="18462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 dirty="0">
                  <a:cs typeface="+mn-cs"/>
                </a:rPr>
                <a:t>1: makePayment()</a:t>
              </a:r>
              <a:endParaRPr lang="en-US" sz="1600" dirty="0">
                <a:cs typeface="+mn-cs"/>
              </a:endParaRPr>
            </a:p>
          </p:txBody>
        </p:sp>
        <p:sp>
          <p:nvSpPr>
            <p:cNvPr id="242700" name="Text Box 12"/>
            <p:cNvSpPr txBox="1">
              <a:spLocks noChangeArrowheads="1"/>
            </p:cNvSpPr>
            <p:nvPr/>
          </p:nvSpPr>
          <p:spPr bwMode="auto">
            <a:xfrm>
              <a:off x="2362200" y="3429000"/>
              <a:ext cx="1282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>
                  <a:cs typeface="+mn-cs"/>
                </a:rPr>
                <a:t>1.1. create()</a:t>
              </a:r>
              <a:endParaRPr lang="en-US" sz="1600">
                <a:cs typeface="+mn-cs"/>
              </a:endParaRPr>
            </a:p>
          </p:txBody>
        </p:sp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>
              <a:off x="1612900" y="2916238"/>
              <a:ext cx="154781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>
              <a:off x="2700338" y="2349500"/>
              <a:ext cx="2333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2703" name="Line 15"/>
            <p:cNvSpPr>
              <a:spLocks noChangeShapeType="1"/>
            </p:cNvSpPr>
            <p:nvPr/>
          </p:nvSpPr>
          <p:spPr bwMode="auto">
            <a:xfrm>
              <a:off x="804863" y="2239963"/>
              <a:ext cx="0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2704" name="Line 16"/>
            <p:cNvSpPr>
              <a:spLocks noChangeShapeType="1"/>
            </p:cNvSpPr>
            <p:nvPr/>
          </p:nvSpPr>
          <p:spPr bwMode="auto">
            <a:xfrm>
              <a:off x="965200" y="2079625"/>
              <a:ext cx="0" cy="401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>
              <a:off x="3886200" y="3200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3657600" y="3429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27732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Low Coupling</a:t>
            </a: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of the places where coupling occurs:</a:t>
            </a:r>
          </a:p>
          <a:p>
            <a:pPr lvl="1"/>
            <a:r>
              <a:rPr lang="en-GB" dirty="0"/>
              <a:t>Attributes: X has an attribute that refers to a Y instance.</a:t>
            </a:r>
          </a:p>
          <a:p>
            <a:pPr lvl="1"/>
            <a:r>
              <a:rPr lang="en-GB" dirty="0"/>
              <a:t>Methods: e.g. a parameter or a local variable of type Y is found in a method of X.</a:t>
            </a:r>
          </a:p>
          <a:p>
            <a:pPr lvl="1"/>
            <a:r>
              <a:rPr lang="en-GB" dirty="0"/>
              <a:t>Subclasses: X is a subclass of Y.</a:t>
            </a:r>
          </a:p>
          <a:p>
            <a:pPr lvl="1"/>
            <a:r>
              <a:rPr lang="en-GB" dirty="0"/>
              <a:t>Types: X implements interface Y.</a:t>
            </a:r>
          </a:p>
          <a:p>
            <a:r>
              <a:rPr lang="en-GB" dirty="0"/>
              <a:t>There is n</a:t>
            </a:r>
            <a:r>
              <a:rPr lang="en-US" dirty="0"/>
              <a:t>o specific measurement for coupling, but in general, classes that are generic and simple to reuse have low coupling.</a:t>
            </a:r>
            <a:endParaRPr lang="en-GB" dirty="0"/>
          </a:p>
          <a:p>
            <a:r>
              <a:rPr lang="en-US" dirty="0"/>
              <a:t>There will always be some coupling among object</a:t>
            </a:r>
            <a:r>
              <a:rPr lang="en-GB" dirty="0"/>
              <a:t>s,</a:t>
            </a:r>
            <a:r>
              <a:rPr lang="en-US" dirty="0"/>
              <a:t> otherwise, there would be no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28431437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Cohesion</a:t>
            </a:r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Cohesion: it is a measure of how strongly related and focused the</a:t>
            </a:r>
            <a:r>
              <a:rPr lang="en-GB" dirty="0"/>
              <a:t> </a:t>
            </a:r>
            <a:r>
              <a:rPr lang="en-US" dirty="0"/>
              <a:t>responsibilities of a</a:t>
            </a:r>
            <a:r>
              <a:rPr lang="en-GB" dirty="0"/>
              <a:t>n</a:t>
            </a:r>
            <a:r>
              <a:rPr lang="en-US" dirty="0"/>
              <a:t> </a:t>
            </a:r>
            <a:r>
              <a:rPr lang="en-GB" dirty="0"/>
              <a:t>element</a:t>
            </a:r>
            <a:r>
              <a:rPr lang="en-US" dirty="0"/>
              <a:t> are.</a:t>
            </a:r>
          </a:p>
          <a:p>
            <a:pPr lvl="1"/>
            <a:r>
              <a:rPr lang="en-US" dirty="0"/>
              <a:t>A class with low cohesion does many unrelated activities or does too much work.</a:t>
            </a:r>
          </a:p>
          <a:p>
            <a:r>
              <a:rPr lang="en-US" dirty="0"/>
              <a:t>Problems because of a design with low cohesion:</a:t>
            </a:r>
          </a:p>
          <a:p>
            <a:pPr lvl="1"/>
            <a:r>
              <a:rPr lang="en-US" dirty="0"/>
              <a:t> Hard to understand</a:t>
            </a:r>
          </a:p>
          <a:p>
            <a:pPr lvl="1"/>
            <a:r>
              <a:rPr lang="en-US" dirty="0"/>
              <a:t> Hard to reuse</a:t>
            </a:r>
          </a:p>
          <a:p>
            <a:pPr lvl="1"/>
            <a:r>
              <a:rPr lang="en-US" dirty="0"/>
              <a:t> Hard to maintain</a:t>
            </a:r>
          </a:p>
          <a:p>
            <a:pPr lvl="1"/>
            <a:r>
              <a:rPr lang="en-US" dirty="0"/>
              <a:t> Delicate, affected </a:t>
            </a:r>
            <a:r>
              <a:rPr lang="en-US"/>
              <a:t>by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664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How to keep complexity manageable amongst classes?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Assign a responsibility so that cohesion remains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 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Responsibility is a contract or obligation of a class.</a:t>
            </a:r>
          </a:p>
          <a:p>
            <a:pPr lvl="1"/>
            <a:r>
              <a:rPr lang="en-US" dirty="0"/>
              <a:t>Obligations of an object in terms of</a:t>
            </a:r>
            <a:r>
              <a:rPr lang="en-GB" dirty="0"/>
              <a:t> </a:t>
            </a:r>
            <a:r>
              <a:rPr lang="en-US" dirty="0"/>
              <a:t>its behavior.</a:t>
            </a:r>
          </a:p>
          <a:p>
            <a:pPr lvl="1"/>
            <a:r>
              <a:rPr lang="en-US" dirty="0"/>
              <a:t>What must a class “know”? [knowing responsibility]</a:t>
            </a:r>
          </a:p>
          <a:p>
            <a:pPr lvl="2"/>
            <a:r>
              <a:rPr lang="en-US" dirty="0"/>
              <a:t>Private encapsulated data</a:t>
            </a:r>
          </a:p>
          <a:p>
            <a:pPr lvl="2"/>
            <a:r>
              <a:rPr lang="en-US" dirty="0"/>
              <a:t>Its Related objects</a:t>
            </a:r>
          </a:p>
          <a:p>
            <a:pPr lvl="2"/>
            <a:r>
              <a:rPr lang="en-US" dirty="0"/>
              <a:t>Things it can derive or calculate </a:t>
            </a:r>
          </a:p>
          <a:p>
            <a:r>
              <a:rPr lang="en-US" dirty="0"/>
              <a:t>What must a class “do”? [doing responsibility]</a:t>
            </a:r>
          </a:p>
          <a:p>
            <a:pPr lvl="2"/>
            <a:r>
              <a:rPr lang="en-US" dirty="0"/>
              <a:t>Take action (create an object, do a calculation)</a:t>
            </a:r>
          </a:p>
          <a:p>
            <a:pPr lvl="2"/>
            <a:r>
              <a:rPr lang="en-US" dirty="0"/>
              <a:t>Initiate action in other objects</a:t>
            </a:r>
          </a:p>
          <a:p>
            <a:pPr lvl="2"/>
            <a:r>
              <a:rPr lang="en-US" dirty="0"/>
              <a:t>Control/coordinate actions in other objects </a:t>
            </a:r>
          </a:p>
        </p:txBody>
      </p:sp>
    </p:spTree>
    <p:extLst>
      <p:ext uri="{BB962C8B-B14F-4D97-AF65-F5344CB8AC3E}">
        <p14:creationId xmlns:p14="http://schemas.microsoft.com/office/powerpoint/2010/main" val="2991559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Cohesion</a:t>
            </a: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Assume we need to create a Payment instance and associate it with Sale. </a:t>
            </a:r>
          </a:p>
          <a:p>
            <a:pPr lvl="1"/>
            <a:r>
              <a:rPr lang="en-GB" dirty="0"/>
              <a:t>Which class should be responsible for this? Sale or Register</a:t>
            </a:r>
          </a:p>
          <a:p>
            <a:r>
              <a:rPr lang="en-GB" dirty="0"/>
              <a:t>By Creator</a:t>
            </a:r>
          </a:p>
          <a:p>
            <a:pPr lvl="1"/>
            <a:r>
              <a:rPr lang="en-GB" dirty="0"/>
              <a:t>Register is a candidate, but Register may become bloated if it is assigned more and more system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604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8575" y="1600200"/>
            <a:ext cx="3730625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800" dirty="0"/>
              <a:t>But the alternative design delegates the Payment creation responsibility to the Sale, which supports higher cohesion in the Register.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/>
              <a:t>This design supports high cohesion </a:t>
            </a:r>
            <a:r>
              <a:rPr lang="en-GB" dirty="0"/>
              <a:t>and </a:t>
            </a:r>
            <a:r>
              <a:rPr lang="en-GB" b="1" dirty="0"/>
              <a:t>low coupling</a:t>
            </a:r>
            <a:r>
              <a:rPr lang="en-GB" dirty="0"/>
              <a:t> too.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7175" y="1828800"/>
            <a:ext cx="4829175" cy="3124200"/>
            <a:chOff x="-200025" y="2362200"/>
            <a:chExt cx="4829175" cy="3124200"/>
          </a:xfrm>
        </p:grpSpPr>
        <p:sp>
          <p:nvSpPr>
            <p:cNvPr id="247812" name="Rectangle 4"/>
            <p:cNvSpPr>
              <a:spLocks noChangeArrowheads="1"/>
            </p:cNvSpPr>
            <p:nvPr/>
          </p:nvSpPr>
          <p:spPr bwMode="auto">
            <a:xfrm>
              <a:off x="533400" y="23622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609600" y="2384425"/>
              <a:ext cx="996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cs typeface="+mn-cs"/>
                </a:rPr>
                <a:t>:</a:t>
              </a:r>
              <a:r>
                <a:rPr lang="en-GB" sz="1600" u="sng">
                  <a:cs typeface="+mn-cs"/>
                </a:rPr>
                <a:t>Register</a:t>
              </a:r>
              <a:endParaRPr lang="en-US" sz="1600" u="sng">
                <a:cs typeface="+mn-cs"/>
              </a:endParaRPr>
            </a:p>
          </p:txBody>
        </p:sp>
        <p:sp>
          <p:nvSpPr>
            <p:cNvPr id="247814" name="Rectangle 6"/>
            <p:cNvSpPr>
              <a:spLocks noChangeArrowheads="1"/>
            </p:cNvSpPr>
            <p:nvPr/>
          </p:nvSpPr>
          <p:spPr bwMode="auto">
            <a:xfrm>
              <a:off x="2057400" y="23622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7815" name="Text Box 7"/>
            <p:cNvSpPr txBox="1">
              <a:spLocks noChangeArrowheads="1"/>
            </p:cNvSpPr>
            <p:nvPr/>
          </p:nvSpPr>
          <p:spPr bwMode="auto">
            <a:xfrm>
              <a:off x="2286000" y="2384425"/>
              <a:ext cx="6461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cs typeface="+mn-cs"/>
                </a:rPr>
                <a:t>:</a:t>
              </a:r>
              <a:r>
                <a:rPr lang="en-GB" sz="1600" u="sng">
                  <a:cs typeface="+mn-cs"/>
                </a:rPr>
                <a:t>Sale</a:t>
              </a:r>
              <a:endParaRPr lang="en-US" sz="1600" u="sng">
                <a:cs typeface="+mn-cs"/>
              </a:endParaRPr>
            </a:p>
          </p:txBody>
        </p:sp>
        <p:sp>
          <p:nvSpPr>
            <p:cNvPr id="247816" name="Line 8"/>
            <p:cNvSpPr>
              <a:spLocks noChangeShapeType="1"/>
            </p:cNvSpPr>
            <p:nvPr/>
          </p:nvSpPr>
          <p:spPr bwMode="auto">
            <a:xfrm>
              <a:off x="1143000" y="28194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>
              <a:off x="2590800" y="28194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7818" name="Text Box 10"/>
            <p:cNvSpPr txBox="1">
              <a:spLocks noChangeArrowheads="1"/>
            </p:cNvSpPr>
            <p:nvPr/>
          </p:nvSpPr>
          <p:spPr bwMode="auto">
            <a:xfrm>
              <a:off x="2514600" y="4305300"/>
              <a:ext cx="8858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cs typeface="+mn-cs"/>
                </a:rPr>
                <a:t>create()</a:t>
              </a:r>
              <a:endParaRPr lang="en-US" sz="1600">
                <a:cs typeface="+mn-cs"/>
              </a:endParaRPr>
            </a:p>
          </p:txBody>
        </p:sp>
        <p:sp>
          <p:nvSpPr>
            <p:cNvPr id="247819" name="Text Box 11"/>
            <p:cNvSpPr txBox="1">
              <a:spLocks noChangeArrowheads="1"/>
            </p:cNvSpPr>
            <p:nvPr/>
          </p:nvSpPr>
          <p:spPr bwMode="auto">
            <a:xfrm>
              <a:off x="-200025" y="3092449"/>
              <a:ext cx="16192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 dirty="0">
                  <a:cs typeface="+mn-cs"/>
                </a:rPr>
                <a:t>makePayment()</a:t>
              </a:r>
              <a:endParaRPr lang="en-US" sz="1600" dirty="0">
                <a:cs typeface="+mn-cs"/>
              </a:endParaRPr>
            </a:p>
          </p:txBody>
        </p:sp>
        <p:sp>
          <p:nvSpPr>
            <p:cNvPr id="247820" name="Line 12"/>
            <p:cNvSpPr>
              <a:spLocks noChangeShapeType="1"/>
            </p:cNvSpPr>
            <p:nvPr/>
          </p:nvSpPr>
          <p:spPr bwMode="auto">
            <a:xfrm>
              <a:off x="533400" y="3581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7821" name="Rectangle 13"/>
            <p:cNvSpPr>
              <a:spLocks noChangeArrowheads="1"/>
            </p:cNvSpPr>
            <p:nvPr/>
          </p:nvSpPr>
          <p:spPr bwMode="auto">
            <a:xfrm>
              <a:off x="3486150" y="44196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7822" name="Text Box 14"/>
            <p:cNvSpPr txBox="1">
              <a:spLocks noChangeArrowheads="1"/>
            </p:cNvSpPr>
            <p:nvPr/>
          </p:nvSpPr>
          <p:spPr bwMode="auto">
            <a:xfrm>
              <a:off x="3529013" y="4441825"/>
              <a:ext cx="10429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cs typeface="+mn-cs"/>
                </a:rPr>
                <a:t>:</a:t>
              </a:r>
              <a:r>
                <a:rPr lang="en-GB" sz="1600" u="sng">
                  <a:cs typeface="+mn-cs"/>
                </a:rPr>
                <a:t>Payment</a:t>
              </a:r>
              <a:endParaRPr lang="en-US" sz="1600" u="sng">
                <a:cs typeface="+mn-cs"/>
              </a:endParaRPr>
            </a:p>
          </p:txBody>
        </p:sp>
        <p:sp>
          <p:nvSpPr>
            <p:cNvPr id="247823" name="Line 15"/>
            <p:cNvSpPr>
              <a:spLocks noChangeShapeType="1"/>
            </p:cNvSpPr>
            <p:nvPr/>
          </p:nvSpPr>
          <p:spPr bwMode="auto">
            <a:xfrm>
              <a:off x="2590800" y="4724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7824" name="Line 16"/>
            <p:cNvSpPr>
              <a:spLocks noChangeShapeType="1"/>
            </p:cNvSpPr>
            <p:nvPr/>
          </p:nvSpPr>
          <p:spPr bwMode="auto">
            <a:xfrm>
              <a:off x="4038600" y="4876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7825" name="Line 17"/>
            <p:cNvSpPr>
              <a:spLocks noChangeShapeType="1"/>
            </p:cNvSpPr>
            <p:nvPr/>
          </p:nvSpPr>
          <p:spPr bwMode="auto">
            <a:xfrm>
              <a:off x="1143000" y="41910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7826" name="Text Box 18"/>
            <p:cNvSpPr txBox="1">
              <a:spLocks noChangeArrowheads="1"/>
            </p:cNvSpPr>
            <p:nvPr/>
          </p:nvSpPr>
          <p:spPr bwMode="auto">
            <a:xfrm>
              <a:off x="1098550" y="3757613"/>
              <a:ext cx="16192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 dirty="0">
                  <a:cs typeface="+mn-cs"/>
                </a:rPr>
                <a:t>makePayment()</a:t>
              </a:r>
              <a:endParaRPr lang="en-US" sz="1600" dirty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2498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Cohesion</a:t>
            </a:r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can be scenarios that illustrate varying degrees of functional cohesion.</a:t>
            </a:r>
          </a:p>
          <a:p>
            <a:pPr lvl="1"/>
            <a:r>
              <a:rPr lang="en-US" dirty="0"/>
              <a:t>Very low cohesion</a:t>
            </a:r>
          </a:p>
          <a:p>
            <a:pPr lvl="2"/>
            <a:r>
              <a:rPr lang="en-US" dirty="0"/>
              <a:t>Class responsible for many things in many different areas.</a:t>
            </a:r>
            <a:r>
              <a:rPr lang="en-GB" dirty="0"/>
              <a:t> e.g.</a:t>
            </a:r>
            <a:r>
              <a:rPr lang="en-US" dirty="0"/>
              <a:t>: a class responsible for interfacing with a data base and remote-procedure-calls.</a:t>
            </a:r>
          </a:p>
          <a:p>
            <a:pPr lvl="1"/>
            <a:r>
              <a:rPr lang="en-US" dirty="0"/>
              <a:t>Low cohesion</a:t>
            </a:r>
          </a:p>
          <a:p>
            <a:pPr lvl="2"/>
            <a:r>
              <a:rPr lang="en-US" dirty="0"/>
              <a:t>Class responsible for complex task in a functional area.</a:t>
            </a:r>
            <a:r>
              <a:rPr lang="en-GB" dirty="0"/>
              <a:t> e.g.</a:t>
            </a:r>
            <a:r>
              <a:rPr lang="en-US" dirty="0"/>
              <a:t>: a class responsible for interacting with a relational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4349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Cohesion</a:t>
            </a: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High cohesion:</a:t>
            </a:r>
          </a:p>
          <a:p>
            <a:pPr lvl="2"/>
            <a:r>
              <a:rPr lang="en-US" dirty="0"/>
              <a:t>Class has moderate responsibility in one functional area, and it collaborates with other classes to fulfill</a:t>
            </a:r>
            <a:r>
              <a:rPr lang="en-GB" dirty="0"/>
              <a:t> </a:t>
            </a:r>
            <a:r>
              <a:rPr lang="en-US" dirty="0"/>
              <a:t>a task.</a:t>
            </a:r>
            <a:r>
              <a:rPr lang="en-GB" dirty="0"/>
              <a:t> e.g.</a:t>
            </a:r>
            <a:r>
              <a:rPr lang="en-US" dirty="0"/>
              <a:t>: a class responsible for one section of interfacing with </a:t>
            </a:r>
            <a:r>
              <a:rPr lang="en-GB" dirty="0"/>
              <a:t>a</a:t>
            </a:r>
            <a:r>
              <a:rPr lang="en-US" dirty="0"/>
              <a:t> data base</a:t>
            </a:r>
            <a:r>
              <a:rPr lang="en-GB" dirty="0"/>
              <a:t>.</a:t>
            </a:r>
          </a:p>
          <a:p>
            <a:endParaRPr lang="en-US" dirty="0"/>
          </a:p>
          <a:p>
            <a:r>
              <a:rPr lang="en-US" dirty="0"/>
              <a:t>Rule of thumb</a:t>
            </a:r>
          </a:p>
          <a:p>
            <a:pPr lvl="1"/>
            <a:r>
              <a:rPr lang="en-US" dirty="0"/>
              <a:t>a class with high cohesion has a relative low number</a:t>
            </a:r>
            <a:r>
              <a:rPr lang="en-GB" dirty="0"/>
              <a:t> </a:t>
            </a:r>
            <a:r>
              <a:rPr lang="en-US" dirty="0"/>
              <a:t>of methods, with highly related functionality, and doesn't do much</a:t>
            </a:r>
            <a:r>
              <a:rPr lang="en-GB" dirty="0"/>
              <a:t> </a:t>
            </a:r>
            <a:r>
              <a:rPr lang="en-US" dirty="0"/>
              <a:t>work. </a:t>
            </a:r>
            <a:r>
              <a:rPr lang="en-US" b="1" dirty="0"/>
              <a:t>It collaborates and delegates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48573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 Who should be responsible for handling a system event (or GUI input)?</a:t>
            </a:r>
          </a:p>
          <a:p>
            <a:endParaRPr lang="en-US" dirty="0"/>
          </a:p>
          <a:p>
            <a:r>
              <a:rPr lang="en-US" dirty="0"/>
              <a:t>Solution: Assign the responsibility for receiving or handling a system event message to a class representing one of the following choices:</a:t>
            </a:r>
          </a:p>
          <a:p>
            <a:pPr lvl="1"/>
            <a:r>
              <a:rPr lang="en-US" dirty="0"/>
              <a:t>Represents the overall system.</a:t>
            </a:r>
          </a:p>
          <a:p>
            <a:pPr lvl="1"/>
            <a:r>
              <a:rPr lang="en-US" dirty="0"/>
              <a:t>Represents a use case scenario.</a:t>
            </a:r>
          </a:p>
          <a:p>
            <a:pPr lvl="1"/>
            <a:r>
              <a:rPr lang="en-US" b="1" dirty="0"/>
              <a:t>Add a new class specifically for this (Controller)</a:t>
            </a:r>
          </a:p>
          <a:p>
            <a:pPr lvl="2"/>
            <a:r>
              <a:rPr lang="en-US" b="1" dirty="0"/>
              <a:t>Controller is a class (not part of GUI objects</a:t>
            </a:r>
            <a:r>
              <a:rPr lang="en-US" b="1"/>
              <a:t>) that </a:t>
            </a:r>
            <a:r>
              <a:rPr lang="en-US" b="1" dirty="0"/>
              <a:t>defines the method for the system operation.</a:t>
            </a:r>
          </a:p>
        </p:txBody>
      </p:sp>
    </p:spTree>
    <p:extLst>
      <p:ext uri="{BB962C8B-B14F-4D97-AF65-F5344CB8AC3E}">
        <p14:creationId xmlns:p14="http://schemas.microsoft.com/office/powerpoint/2010/main" val="3661563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Use Case Realizations</a:t>
            </a:r>
          </a:p>
        </p:txBody>
      </p:sp>
    </p:spTree>
    <p:extLst>
      <p:ext uri="{BB962C8B-B14F-4D97-AF65-F5344CB8AC3E}">
        <p14:creationId xmlns:p14="http://schemas.microsoft.com/office/powerpoint/2010/main" val="1653689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Realizations</a:t>
            </a:r>
            <a:endParaRPr lang="en-US" dirty="0"/>
          </a:p>
        </p:txBody>
      </p:sp>
      <p:sp>
        <p:nvSpPr>
          <p:cNvPr id="67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use-case realization describes how a use case is realized in terms of collaborating objects.</a:t>
            </a:r>
          </a:p>
          <a:p>
            <a:r>
              <a:rPr lang="en-US" dirty="0"/>
              <a:t>UML interaction diagrams are used to illustrate use case realizations.</a:t>
            </a:r>
          </a:p>
        </p:txBody>
      </p:sp>
    </p:spTree>
    <p:extLst>
      <p:ext uri="{BB962C8B-B14F-4D97-AF65-F5344CB8AC3E}">
        <p14:creationId xmlns:p14="http://schemas.microsoft.com/office/powerpoint/2010/main" val="405157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19600" cy="5181600"/>
          </a:xfrm>
        </p:spPr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Process Sale: </a:t>
            </a:r>
          </a:p>
          <a:p>
            <a:pPr lvl="1"/>
            <a:r>
              <a:rPr lang="en-US" dirty="0"/>
              <a:t>system events (operations)</a:t>
            </a:r>
          </a:p>
          <a:p>
            <a:pPr lvl="1"/>
            <a:r>
              <a:rPr lang="en-US" dirty="0"/>
              <a:t>Contracts</a:t>
            </a:r>
          </a:p>
          <a:p>
            <a:pPr lvl="1"/>
            <a:endParaRPr lang="en-US" dirty="0"/>
          </a:p>
          <a:p>
            <a:r>
              <a:rPr lang="en-US" dirty="0"/>
              <a:t>We work through the post-condition state changes and design message interactions to satisfy the requirements.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32044" y="1436117"/>
            <a:ext cx="946655" cy="36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Arial" charset="0"/>
              </a:rPr>
              <a:t>System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27515" y="1423988"/>
            <a:ext cx="3383085" cy="1700212"/>
            <a:chOff x="4862390" y="1423988"/>
            <a:chExt cx="3383085" cy="170021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862390" y="1423988"/>
              <a:ext cx="3291010" cy="17002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063850" y="1861170"/>
              <a:ext cx="3181625" cy="1190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cs typeface="Arial" charset="0"/>
                </a:rPr>
                <a:t>makeNewSale()</a:t>
              </a:r>
            </a:p>
            <a:p>
              <a:pPr>
                <a:defRPr/>
              </a:pPr>
              <a:r>
                <a:rPr lang="en-GB">
                  <a:cs typeface="Arial" charset="0"/>
                </a:rPr>
                <a:t>addLineItem(itemID, quantity)</a:t>
              </a:r>
            </a:p>
            <a:p>
              <a:pPr>
                <a:defRPr/>
              </a:pPr>
              <a:r>
                <a:rPr lang="en-US">
                  <a:cs typeface="Arial" charset="0"/>
                </a:rPr>
                <a:t>endSale()</a:t>
              </a:r>
            </a:p>
            <a:p>
              <a:pPr>
                <a:defRPr/>
              </a:pPr>
              <a:r>
                <a:rPr lang="en-US">
                  <a:cs typeface="Arial" charset="0"/>
                </a:rPr>
                <a:t>makePayment()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908550" y="1796653"/>
              <a:ext cx="3230241" cy="1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24400" y="3232150"/>
            <a:ext cx="4267200" cy="3179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b="1" dirty="0">
                <a:cs typeface="Arial" charset="0"/>
              </a:rPr>
              <a:t>Contract CO1: </a:t>
            </a:r>
            <a:r>
              <a:rPr lang="en-GB" b="1" dirty="0" err="1">
                <a:cs typeface="Arial" charset="0"/>
              </a:rPr>
              <a:t>makeNewSale</a:t>
            </a:r>
            <a:endParaRPr lang="en-GB" b="1" dirty="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b="1" dirty="0">
                <a:cs typeface="Arial" charset="0"/>
              </a:rPr>
              <a:t>Operation</a:t>
            </a:r>
            <a:r>
              <a:rPr lang="en-US" b="1" dirty="0">
                <a:cs typeface="Arial" charset="0"/>
              </a:rPr>
              <a:t>:</a:t>
            </a:r>
            <a:r>
              <a:rPr lang="en-US" dirty="0">
                <a:cs typeface="Arial" charset="0"/>
              </a:rPr>
              <a:t>	</a:t>
            </a:r>
            <a:r>
              <a:rPr lang="en-GB" dirty="0" err="1">
                <a:cs typeface="Arial" charset="0"/>
              </a:rPr>
              <a:t>makeNewSale</a:t>
            </a:r>
            <a:r>
              <a:rPr lang="en-US" dirty="0">
                <a:cs typeface="Arial" charset="0"/>
              </a:rPr>
              <a:t> ()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b="1" dirty="0">
                <a:cs typeface="Arial" charset="0"/>
              </a:rPr>
              <a:t>Cross Reference</a:t>
            </a:r>
            <a:r>
              <a:rPr lang="en-GB" b="1" dirty="0">
                <a:cs typeface="Arial" charset="0"/>
              </a:rPr>
              <a:t>s</a:t>
            </a:r>
            <a:r>
              <a:rPr lang="en-US" b="1" dirty="0">
                <a:cs typeface="Arial" charset="0"/>
              </a:rPr>
              <a:t>:</a:t>
            </a:r>
            <a:r>
              <a:rPr lang="en-GB" dirty="0">
                <a:cs typeface="Arial" charset="0"/>
              </a:rPr>
              <a:t>	</a:t>
            </a:r>
            <a:r>
              <a:rPr lang="en-US" dirty="0">
                <a:cs typeface="Arial" charset="0"/>
              </a:rPr>
              <a:t>Use </a:t>
            </a:r>
            <a:r>
              <a:rPr lang="en-GB" dirty="0">
                <a:cs typeface="Arial" charset="0"/>
              </a:rPr>
              <a:t>C</a:t>
            </a:r>
            <a:r>
              <a:rPr lang="en-US" dirty="0" err="1">
                <a:cs typeface="Arial" charset="0"/>
              </a:rPr>
              <a:t>ases</a:t>
            </a:r>
            <a:r>
              <a:rPr lang="en-US" dirty="0">
                <a:cs typeface="Arial" charset="0"/>
              </a:rPr>
              <a:t>: </a:t>
            </a:r>
            <a:r>
              <a:rPr lang="en-GB" dirty="0">
                <a:cs typeface="Arial" charset="0"/>
              </a:rPr>
              <a:t>Process Sale</a:t>
            </a:r>
            <a:r>
              <a:rPr lang="en-US" dirty="0">
                <a:cs typeface="Arial" charset="0"/>
              </a:rPr>
              <a:t>.</a:t>
            </a:r>
            <a:endParaRPr lang="en-GB" b="1" dirty="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b="1" dirty="0">
                <a:cs typeface="Arial" charset="0"/>
              </a:rPr>
              <a:t>Pre-conditions:</a:t>
            </a:r>
            <a:r>
              <a:rPr lang="en-US" dirty="0">
                <a:cs typeface="Arial" charset="0"/>
              </a:rPr>
              <a:t>	</a:t>
            </a:r>
            <a:r>
              <a:rPr lang="en-GB" dirty="0">
                <a:cs typeface="Arial" charset="0"/>
              </a:rPr>
              <a:t>none</a:t>
            </a:r>
            <a:r>
              <a:rPr lang="en-US" dirty="0">
                <a:cs typeface="Arial" charset="0"/>
              </a:rPr>
              <a:t>.</a:t>
            </a:r>
            <a:endParaRPr lang="en-US" b="1" dirty="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b="1" dirty="0">
                <a:cs typeface="Arial" charset="0"/>
              </a:rPr>
              <a:t>Post-conditions:</a:t>
            </a:r>
            <a:endParaRPr lang="en-GB" dirty="0">
              <a:cs typeface="Arial" charset="0"/>
            </a:endParaRPr>
          </a:p>
          <a:p>
            <a:pPr marL="669925" lvl="1" indent="-325438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  <a:defRPr/>
            </a:pPr>
            <a:r>
              <a:rPr lang="en-US" dirty="0">
                <a:ea typeface="Arial" charset="0"/>
                <a:cs typeface="Arial" charset="0"/>
              </a:rPr>
              <a:t>A Sale </a:t>
            </a:r>
            <a:r>
              <a:rPr lang="en-GB" dirty="0">
                <a:ea typeface="Arial" charset="0"/>
                <a:cs typeface="Arial" charset="0"/>
              </a:rPr>
              <a:t>instance </a:t>
            </a:r>
            <a:r>
              <a:rPr lang="en-GB" i="1" dirty="0">
                <a:ea typeface="Arial" charset="0"/>
                <a:cs typeface="Arial" charset="0"/>
              </a:rPr>
              <a:t>s</a:t>
            </a:r>
            <a:r>
              <a:rPr lang="en-US" dirty="0">
                <a:ea typeface="Arial" charset="0"/>
                <a:cs typeface="Arial" charset="0"/>
              </a:rPr>
              <a:t> was created.</a:t>
            </a:r>
            <a:r>
              <a:rPr lang="en-GB" dirty="0">
                <a:ea typeface="Arial" charset="0"/>
                <a:cs typeface="Arial" charset="0"/>
              </a:rPr>
              <a:t> (instance creation)</a:t>
            </a:r>
          </a:p>
          <a:p>
            <a:pPr marL="669925" lvl="1" indent="-325438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  <a:defRPr/>
            </a:pPr>
            <a:r>
              <a:rPr lang="en-GB" dirty="0">
                <a:ea typeface="Arial" charset="0"/>
                <a:cs typeface="Arial" charset="0"/>
              </a:rPr>
              <a:t>s was associated with the Register (association formed)</a:t>
            </a:r>
          </a:p>
          <a:p>
            <a:pPr marL="669925" lvl="1" indent="-325438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  <a:defRPr/>
            </a:pPr>
            <a:r>
              <a:rPr lang="en-GB" dirty="0">
                <a:ea typeface="Arial" charset="0"/>
                <a:cs typeface="Arial" charset="0"/>
              </a:rPr>
              <a:t>Attributes of s were initialized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Object Design: makeNewSale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981200"/>
            <a:ext cx="7634288" cy="3527425"/>
            <a:chOff x="244475" y="2593975"/>
            <a:chExt cx="7634288" cy="3527425"/>
          </a:xfrm>
        </p:grpSpPr>
        <p:sp>
          <p:nvSpPr>
            <p:cNvPr id="673796" name="Rectangle 4"/>
            <p:cNvSpPr>
              <a:spLocks noChangeArrowheads="1"/>
            </p:cNvSpPr>
            <p:nvPr/>
          </p:nvSpPr>
          <p:spPr bwMode="auto">
            <a:xfrm>
              <a:off x="1006475" y="2822575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797" name="Text Box 5"/>
            <p:cNvSpPr txBox="1">
              <a:spLocks noChangeArrowheads="1"/>
            </p:cNvSpPr>
            <p:nvPr/>
          </p:nvSpPr>
          <p:spPr bwMode="auto">
            <a:xfrm>
              <a:off x="1057275" y="2732088"/>
              <a:ext cx="996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 dirty="0">
                  <a:cs typeface="Arial" charset="0"/>
                </a:rPr>
                <a:t>:</a:t>
              </a:r>
              <a:r>
                <a:rPr lang="en-GB" sz="1600" u="sng" dirty="0">
                  <a:cs typeface="Arial" charset="0"/>
                </a:rPr>
                <a:t>Register</a:t>
              </a:r>
              <a:endParaRPr lang="en-US" sz="1600" u="sng" dirty="0">
                <a:cs typeface="Arial" charset="0"/>
              </a:endParaRPr>
            </a:p>
          </p:txBody>
        </p:sp>
        <p:sp>
          <p:nvSpPr>
            <p:cNvPr id="673798" name="Rectangle 6"/>
            <p:cNvSpPr>
              <a:spLocks noChangeArrowheads="1"/>
            </p:cNvSpPr>
            <p:nvPr/>
          </p:nvSpPr>
          <p:spPr bwMode="auto">
            <a:xfrm>
              <a:off x="3276600" y="3863975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799" name="Text Box 7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6461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cs typeface="Arial" charset="0"/>
                </a:rPr>
                <a:t>:</a:t>
              </a:r>
              <a:r>
                <a:rPr lang="en-GB" sz="1600" u="sng">
                  <a:cs typeface="Arial" charset="0"/>
                </a:rPr>
                <a:t>Sale</a:t>
              </a:r>
              <a:endParaRPr lang="en-US" sz="1600" u="sng">
                <a:cs typeface="Arial" charset="0"/>
              </a:endParaRPr>
            </a:p>
          </p:txBody>
        </p:sp>
        <p:sp>
          <p:nvSpPr>
            <p:cNvPr id="673800" name="Line 8"/>
            <p:cNvSpPr>
              <a:spLocks noChangeShapeType="1"/>
            </p:cNvSpPr>
            <p:nvPr/>
          </p:nvSpPr>
          <p:spPr bwMode="auto">
            <a:xfrm>
              <a:off x="1590675" y="3167063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01" name="Text Box 9"/>
            <p:cNvSpPr txBox="1">
              <a:spLocks noChangeArrowheads="1"/>
            </p:cNvSpPr>
            <p:nvPr/>
          </p:nvSpPr>
          <p:spPr bwMode="auto">
            <a:xfrm>
              <a:off x="4046538" y="4489450"/>
              <a:ext cx="8858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cs typeface="Arial" charset="0"/>
                </a:rPr>
                <a:t>create()</a:t>
              </a:r>
              <a:endParaRPr lang="en-US" sz="1600">
                <a:cs typeface="Arial" charset="0"/>
              </a:endParaRPr>
            </a:p>
          </p:txBody>
        </p:sp>
        <p:sp>
          <p:nvSpPr>
            <p:cNvPr id="673802" name="Text Box 10"/>
            <p:cNvSpPr txBox="1">
              <a:spLocks noChangeArrowheads="1"/>
            </p:cNvSpPr>
            <p:nvPr/>
          </p:nvSpPr>
          <p:spPr bwMode="auto">
            <a:xfrm>
              <a:off x="244475" y="3168650"/>
              <a:ext cx="16271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>
                  <a:cs typeface="Arial" charset="0"/>
                </a:rPr>
                <a:t>makeNewSale()</a:t>
              </a:r>
              <a:endParaRPr lang="en-US" sz="1600">
                <a:cs typeface="Arial" charset="0"/>
              </a:endParaRPr>
            </a:p>
          </p:txBody>
        </p:sp>
        <p:sp>
          <p:nvSpPr>
            <p:cNvPr id="673803" name="Line 11"/>
            <p:cNvSpPr>
              <a:spLocks noChangeShapeType="1"/>
            </p:cNvSpPr>
            <p:nvPr/>
          </p:nvSpPr>
          <p:spPr bwMode="auto">
            <a:xfrm>
              <a:off x="981075" y="35877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04" name="Line 12"/>
            <p:cNvSpPr>
              <a:spLocks noChangeShapeType="1"/>
            </p:cNvSpPr>
            <p:nvPr/>
          </p:nvSpPr>
          <p:spPr bwMode="auto">
            <a:xfrm>
              <a:off x="6588125" y="5224463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05" name="Line 13"/>
            <p:cNvSpPr>
              <a:spLocks noChangeShapeType="1"/>
            </p:cNvSpPr>
            <p:nvPr/>
          </p:nvSpPr>
          <p:spPr bwMode="auto">
            <a:xfrm>
              <a:off x="1590675" y="4176713"/>
              <a:ext cx="168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06" name="Line 14"/>
            <p:cNvSpPr>
              <a:spLocks noChangeShapeType="1"/>
            </p:cNvSpPr>
            <p:nvPr/>
          </p:nvSpPr>
          <p:spPr bwMode="auto">
            <a:xfrm>
              <a:off x="3851275" y="4826000"/>
              <a:ext cx="187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07" name="Rectangle 15"/>
            <p:cNvSpPr>
              <a:spLocks noChangeArrowheads="1"/>
            </p:cNvSpPr>
            <p:nvPr/>
          </p:nvSpPr>
          <p:spPr bwMode="auto">
            <a:xfrm>
              <a:off x="5867400" y="4656138"/>
              <a:ext cx="157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08" name="Rectangle 16"/>
            <p:cNvSpPr>
              <a:spLocks noChangeArrowheads="1"/>
            </p:cNvSpPr>
            <p:nvPr/>
          </p:nvSpPr>
          <p:spPr bwMode="auto">
            <a:xfrm>
              <a:off x="5734050" y="4767263"/>
              <a:ext cx="15748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795963" y="4826000"/>
              <a:ext cx="1527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cs typeface="Arial" charset="0"/>
                </a:rPr>
                <a:t>:</a:t>
              </a:r>
              <a:r>
                <a:rPr lang="en-GB" sz="1600" u="sng">
                  <a:cs typeface="Arial" charset="0"/>
                </a:rPr>
                <a:t>SalesLineItem</a:t>
              </a:r>
              <a:endParaRPr lang="en-US" sz="1600" u="sng">
                <a:cs typeface="Arial" charset="0"/>
              </a:endParaRPr>
            </a:p>
          </p:txBody>
        </p:sp>
        <p:sp>
          <p:nvSpPr>
            <p:cNvPr id="673810" name="Line 18"/>
            <p:cNvSpPr>
              <a:spLocks noChangeShapeType="1"/>
            </p:cNvSpPr>
            <p:nvPr/>
          </p:nvSpPr>
          <p:spPr bwMode="auto">
            <a:xfrm>
              <a:off x="3851275" y="4321175"/>
              <a:ext cx="0" cy="1512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11" name="Text Box 19"/>
            <p:cNvSpPr txBox="1">
              <a:spLocks noChangeArrowheads="1"/>
            </p:cNvSpPr>
            <p:nvPr/>
          </p:nvSpPr>
          <p:spPr bwMode="auto">
            <a:xfrm>
              <a:off x="2124075" y="3817938"/>
              <a:ext cx="8858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600">
                  <a:cs typeface="Arial" charset="0"/>
                </a:rPr>
                <a:t>create()</a:t>
              </a:r>
              <a:endParaRPr lang="en-US" sz="1600">
                <a:cs typeface="Arial" charset="0"/>
              </a:endParaRPr>
            </a:p>
          </p:txBody>
        </p:sp>
        <p:sp>
          <p:nvSpPr>
            <p:cNvPr id="673812" name="Text Box 20"/>
            <p:cNvSpPr txBox="1">
              <a:spLocks noChangeArrowheads="1"/>
            </p:cNvSpPr>
            <p:nvPr/>
          </p:nvSpPr>
          <p:spPr bwMode="auto">
            <a:xfrm>
              <a:off x="2752725" y="2686050"/>
              <a:ext cx="20383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>
                  <a:cs typeface="Arial" charset="0"/>
                </a:rPr>
                <a:t>Register creates a</a:t>
              </a:r>
            </a:p>
            <a:p>
              <a:pPr eaLnBrk="1" hangingPunct="1">
                <a:defRPr/>
              </a:pPr>
              <a:r>
                <a:rPr lang="en-US">
                  <a:cs typeface="Arial" charset="0"/>
                </a:rPr>
                <a:t>Sale by Creator.</a:t>
              </a:r>
            </a:p>
          </p:txBody>
        </p:sp>
        <p:sp>
          <p:nvSpPr>
            <p:cNvPr id="673813" name="Text Box 21"/>
            <p:cNvSpPr txBox="1">
              <a:spLocks noChangeArrowheads="1"/>
            </p:cNvSpPr>
            <p:nvPr/>
          </p:nvSpPr>
          <p:spPr bwMode="auto">
            <a:xfrm>
              <a:off x="5219700" y="2736850"/>
              <a:ext cx="2455863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By Creator, Sale creates </a:t>
              </a:r>
            </a:p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an empty multiobject</a:t>
              </a:r>
            </a:p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which will eventually hold</a:t>
              </a:r>
            </a:p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SalesLineItem instances</a:t>
              </a:r>
            </a:p>
          </p:txBody>
        </p:sp>
        <p:sp>
          <p:nvSpPr>
            <p:cNvPr id="673814" name="AutoShape 22"/>
            <p:cNvSpPr>
              <a:spLocks noChangeArrowheads="1"/>
            </p:cNvSpPr>
            <p:nvPr/>
          </p:nvSpPr>
          <p:spPr bwMode="auto">
            <a:xfrm flipV="1">
              <a:off x="5219700" y="2665413"/>
              <a:ext cx="2590800" cy="1223962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15" name="Line 23"/>
            <p:cNvSpPr>
              <a:spLocks noChangeShapeType="1"/>
            </p:cNvSpPr>
            <p:nvPr/>
          </p:nvSpPr>
          <p:spPr bwMode="auto">
            <a:xfrm flipH="1">
              <a:off x="4859338" y="3889375"/>
              <a:ext cx="504825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16" name="AutoShape 24"/>
            <p:cNvSpPr>
              <a:spLocks noChangeArrowheads="1"/>
            </p:cNvSpPr>
            <p:nvPr/>
          </p:nvSpPr>
          <p:spPr bwMode="auto">
            <a:xfrm flipV="1">
              <a:off x="2700338" y="2593975"/>
              <a:ext cx="2160587" cy="865188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17" name="Line 25"/>
            <p:cNvSpPr>
              <a:spLocks noChangeShapeType="1"/>
            </p:cNvSpPr>
            <p:nvPr/>
          </p:nvSpPr>
          <p:spPr bwMode="auto">
            <a:xfrm flipH="1">
              <a:off x="2843213" y="3457575"/>
              <a:ext cx="360362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18" name="AutoShape 26"/>
            <p:cNvSpPr>
              <a:spLocks noChangeArrowheads="1"/>
            </p:cNvSpPr>
            <p:nvPr/>
          </p:nvSpPr>
          <p:spPr bwMode="auto">
            <a:xfrm flipV="1">
              <a:off x="395288" y="4465638"/>
              <a:ext cx="1800225" cy="576262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19" name="Line 27"/>
            <p:cNvSpPr>
              <a:spLocks noChangeShapeType="1"/>
            </p:cNvSpPr>
            <p:nvPr/>
          </p:nvSpPr>
          <p:spPr bwMode="auto">
            <a:xfrm flipV="1">
              <a:off x="971550" y="3673475"/>
              <a:ext cx="504825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482600" y="4537075"/>
              <a:ext cx="156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>
                  <a:cs typeface="Arial" charset="0"/>
                </a:rPr>
                <a:t>By Controller.</a:t>
              </a:r>
            </a:p>
          </p:txBody>
        </p:sp>
        <p:sp>
          <p:nvSpPr>
            <p:cNvPr id="673821" name="AutoShape 29"/>
            <p:cNvSpPr>
              <a:spLocks noChangeArrowheads="1"/>
            </p:cNvSpPr>
            <p:nvPr/>
          </p:nvSpPr>
          <p:spPr bwMode="auto">
            <a:xfrm flipV="1">
              <a:off x="4927600" y="5329238"/>
              <a:ext cx="2951163" cy="792162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4859338" y="5395913"/>
              <a:ext cx="30194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This is NOT a </a:t>
              </a:r>
              <a:r>
                <a:rPr lang="en-US" sz="1600" dirty="0" err="1">
                  <a:cs typeface="Arial" charset="0"/>
                </a:rPr>
                <a:t>SalesLineItem</a:t>
              </a:r>
              <a:endParaRPr lang="en-US" sz="1600" dirty="0">
                <a:cs typeface="Arial" charset="0"/>
              </a:endParaRPr>
            </a:p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Instance but a collection object.</a:t>
              </a:r>
            </a:p>
          </p:txBody>
        </p:sp>
        <p:sp>
          <p:nvSpPr>
            <p:cNvPr id="673823" name="Line 31"/>
            <p:cNvSpPr>
              <a:spLocks noChangeShapeType="1"/>
            </p:cNvSpPr>
            <p:nvPr/>
          </p:nvSpPr>
          <p:spPr bwMode="auto">
            <a:xfrm flipH="1" flipV="1">
              <a:off x="7092950" y="5186363"/>
              <a:ext cx="13811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24" name="Line 32"/>
            <p:cNvSpPr>
              <a:spLocks noChangeShapeType="1"/>
            </p:cNvSpPr>
            <p:nvPr/>
          </p:nvSpPr>
          <p:spPr bwMode="auto">
            <a:xfrm flipH="1">
              <a:off x="4140200" y="4752975"/>
              <a:ext cx="360363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25" name="AutoShape 33"/>
            <p:cNvSpPr>
              <a:spLocks noChangeArrowheads="1"/>
            </p:cNvSpPr>
            <p:nvPr/>
          </p:nvSpPr>
          <p:spPr bwMode="auto">
            <a:xfrm flipV="1">
              <a:off x="1831975" y="5329238"/>
              <a:ext cx="2951163" cy="792162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3826" name="Text Box 34"/>
            <p:cNvSpPr txBox="1">
              <a:spLocks noChangeArrowheads="1"/>
            </p:cNvSpPr>
            <p:nvPr/>
          </p:nvSpPr>
          <p:spPr bwMode="auto">
            <a:xfrm>
              <a:off x="1763713" y="5395913"/>
              <a:ext cx="29622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Implied to take place within the</a:t>
              </a:r>
            </a:p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constructor of Sale instance.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805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Design: </a:t>
            </a:r>
            <a:r>
              <a:rPr lang="en-US" dirty="0" err="1"/>
              <a:t>addLineItem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524000"/>
            <a:ext cx="7696200" cy="304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400" b="1" dirty="0"/>
              <a:t>Contract CO2: </a:t>
            </a:r>
            <a:r>
              <a:rPr lang="en-GB" sz="2400" b="1" dirty="0" err="1"/>
              <a:t>addLineItem</a:t>
            </a:r>
            <a:endParaRPr lang="en-GB" sz="24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b="1" dirty="0"/>
              <a:t>…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Post-conditions:</a:t>
            </a:r>
            <a:endParaRPr lang="en-GB" sz="2400" dirty="0"/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en-US" sz="2400" dirty="0"/>
              <a:t>A </a:t>
            </a:r>
            <a:r>
              <a:rPr lang="en-US" sz="2400" dirty="0" err="1"/>
              <a:t>SalesLineItem</a:t>
            </a:r>
            <a:r>
              <a:rPr lang="en-US" sz="2400" dirty="0"/>
              <a:t> </a:t>
            </a:r>
            <a:r>
              <a:rPr lang="en-GB" sz="2400" dirty="0"/>
              <a:t>instance </a:t>
            </a:r>
            <a:r>
              <a:rPr lang="en-GB" sz="2400" i="1" dirty="0" err="1"/>
              <a:t>sli</a:t>
            </a:r>
            <a:r>
              <a:rPr lang="en-GB" sz="2400" dirty="0"/>
              <a:t> </a:t>
            </a:r>
            <a:r>
              <a:rPr lang="en-US" sz="2400" dirty="0"/>
              <a:t>was created.</a:t>
            </a:r>
            <a:r>
              <a:rPr lang="en-GB" sz="2400" dirty="0"/>
              <a:t> (instance creation)</a:t>
            </a:r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en-GB" sz="2400" i="1" dirty="0" err="1"/>
              <a:t>sli</a:t>
            </a:r>
            <a:r>
              <a:rPr lang="en-US" sz="2400" dirty="0"/>
              <a:t> was associated with the Sale.</a:t>
            </a:r>
            <a:r>
              <a:rPr lang="en-GB" sz="2400" dirty="0"/>
              <a:t> (association formed)</a:t>
            </a:r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en-GB" sz="2400" i="1" dirty="0" err="1"/>
              <a:t>sli</a:t>
            </a:r>
            <a:r>
              <a:rPr lang="en-US" sz="2400" i="1" dirty="0"/>
              <a:t>.quantity</a:t>
            </a:r>
            <a:r>
              <a:rPr lang="en-US" sz="2400" dirty="0"/>
              <a:t> was set to quantity.</a:t>
            </a:r>
            <a:r>
              <a:rPr lang="en-GB" sz="2400" dirty="0"/>
              <a:t> (attribute modification)</a:t>
            </a:r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en-GB" sz="2400" i="1" dirty="0" err="1"/>
              <a:t>sli</a:t>
            </a:r>
            <a:r>
              <a:rPr lang="en-US" sz="2400" dirty="0"/>
              <a:t> was associated with a </a:t>
            </a:r>
            <a:r>
              <a:rPr lang="en-US" sz="2400" dirty="0" err="1"/>
              <a:t>ProductSpecification</a:t>
            </a:r>
            <a:r>
              <a:rPr lang="en-US" sz="2400" dirty="0"/>
              <a:t>, based on </a:t>
            </a:r>
            <a:r>
              <a:rPr lang="en-GB" sz="2400" dirty="0" err="1"/>
              <a:t>itemID</a:t>
            </a:r>
            <a:r>
              <a:rPr lang="en-US" sz="2400" dirty="0"/>
              <a:t> match</a:t>
            </a:r>
            <a:r>
              <a:rPr lang="en-GB" sz="2400" dirty="0"/>
              <a:t> (association formed)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99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Responsibilities are assigned to Classes/Objects during object design</a:t>
            </a:r>
          </a:p>
          <a:p>
            <a:r>
              <a:rPr lang="en-GB" dirty="0"/>
              <a:t>For example, we may declare the following: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a Sale is responsible </a:t>
            </a:r>
            <a:r>
              <a:rPr lang="en-GB" dirty="0"/>
              <a:t>for creating </a:t>
            </a:r>
            <a:r>
              <a:rPr lang="en-GB" dirty="0" err="1"/>
              <a:t>SalesLineItems</a:t>
            </a:r>
            <a:r>
              <a:rPr lang="ja-JP" altLang="en-US" dirty="0"/>
              <a:t>”</a:t>
            </a:r>
            <a:r>
              <a:rPr lang="en-US" dirty="0"/>
              <a:t> (doing)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a </a:t>
            </a:r>
            <a:r>
              <a:rPr lang="en-GB" dirty="0"/>
              <a:t>S</a:t>
            </a:r>
            <a:r>
              <a:rPr lang="en-US" dirty="0"/>
              <a:t>ale is responsible for knowing its </a:t>
            </a:r>
            <a:r>
              <a:rPr lang="en-GB" dirty="0"/>
              <a:t>total</a:t>
            </a:r>
            <a:r>
              <a:rPr lang="ja-JP" altLang="en-US" dirty="0"/>
              <a:t>”</a:t>
            </a:r>
            <a:r>
              <a:rPr lang="en-US" dirty="0"/>
              <a:t> (knowing)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405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1039" y="1371600"/>
            <a:ext cx="8231781" cy="3962400"/>
            <a:chOff x="0" y="3068638"/>
            <a:chExt cx="8393113" cy="324008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06500" y="3359150"/>
              <a:ext cx="1471613" cy="568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35100" y="3481388"/>
              <a:ext cx="8937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u="sng">
                  <a:cs typeface="Arial" charset="0"/>
                </a:rPr>
                <a:t>:</a:t>
              </a:r>
              <a:r>
                <a:rPr lang="en-GB" sz="1400" u="sng">
                  <a:cs typeface="Arial" charset="0"/>
                </a:rPr>
                <a:t>Register</a:t>
              </a:r>
              <a:endParaRPr lang="en-US" sz="1400" u="sng">
                <a:cs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0" y="3068638"/>
              <a:ext cx="2509570" cy="27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err="1">
                  <a:cs typeface="Arial" charset="0"/>
                </a:rPr>
                <a:t>addLineItem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dirty="0" err="1">
                  <a:cs typeface="Arial" charset="0"/>
                </a:rPr>
                <a:t>itemID</a:t>
              </a:r>
              <a:r>
                <a:rPr lang="en-US" sz="1600" dirty="0">
                  <a:cs typeface="Arial" charset="0"/>
                </a:rPr>
                <a:t>, quantity)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88188" y="3478213"/>
              <a:ext cx="5889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400" u="sng">
                  <a:cs typeface="Arial" charset="0"/>
                </a:rPr>
                <a:t>:Sale</a:t>
              </a:r>
              <a:endParaRPr lang="en-US" sz="1400" u="sng">
                <a:cs typeface="Arial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662738" y="3359150"/>
              <a:ext cx="1471612" cy="568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646863" y="4721225"/>
              <a:ext cx="15255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u="sng">
                  <a:cs typeface="Arial" charset="0"/>
                </a:rPr>
                <a:t>sli:SalesLineItem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516688" y="4618038"/>
              <a:ext cx="1876425" cy="566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5200" y="3209925"/>
              <a:ext cx="2646657" cy="27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cs typeface="Arial" charset="0"/>
                </a:rPr>
                <a:t>2: </a:t>
              </a:r>
              <a:r>
                <a:rPr lang="en-US" sz="1600" dirty="0" err="1">
                  <a:cs typeface="Arial" charset="0"/>
                </a:rPr>
                <a:t>makeLineItem</a:t>
              </a:r>
              <a:r>
                <a:rPr lang="en-US" sz="1600" dirty="0">
                  <a:cs typeface="Arial" charset="0"/>
                </a:rPr>
                <a:t>(spec, quantity)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275138" y="3190875"/>
              <a:ext cx="2333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413625" y="3921125"/>
              <a:ext cx="0" cy="703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014774" y="3940969"/>
              <a:ext cx="2222116" cy="27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cs typeface="Arial" charset="0"/>
                </a:rPr>
                <a:t>2.1: create (spec, quantity)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93688" y="3641725"/>
              <a:ext cx="865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47663" y="3471863"/>
              <a:ext cx="2333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7926116" y="4190207"/>
              <a:ext cx="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00338" y="3533775"/>
              <a:ext cx="3959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971550" y="4300538"/>
              <a:ext cx="1871663" cy="568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116013" y="4422775"/>
              <a:ext cx="14557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u="sng" dirty="0">
                  <a:cs typeface="Arial" charset="0"/>
                </a:rPr>
                <a:t>:</a:t>
              </a:r>
              <a:r>
                <a:rPr lang="en-GB" sz="1400" u="sng" dirty="0" err="1">
                  <a:cs typeface="Arial" charset="0"/>
                </a:rPr>
                <a:t>ProductCatalog</a:t>
              </a:r>
              <a:endParaRPr lang="en-US" sz="1400" u="sng" dirty="0">
                <a:cs typeface="Arial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96925" y="5600700"/>
              <a:ext cx="2263775" cy="568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84213" y="5740400"/>
              <a:ext cx="2263775" cy="568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25500" y="5845175"/>
              <a:ext cx="1851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u="sng" dirty="0">
                  <a:cs typeface="Arial" charset="0"/>
                </a:rPr>
                <a:t>:</a:t>
              </a:r>
              <a:r>
                <a:rPr lang="en-GB" sz="1400" u="sng" dirty="0">
                  <a:cs typeface="Arial" charset="0"/>
                </a:rPr>
                <a:t>ProductSpecification</a:t>
              </a:r>
              <a:endParaRPr lang="en-US" sz="1400" u="sng" dirty="0">
                <a:cs typeface="Arial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908175" y="3956050"/>
              <a:ext cx="0" cy="350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908175" y="5011738"/>
              <a:ext cx="0" cy="350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603625" y="5213350"/>
              <a:ext cx="1831975" cy="568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490913" y="5353050"/>
              <a:ext cx="1831975" cy="568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632200" y="5457825"/>
              <a:ext cx="13573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u="sng">
                  <a:cs typeface="Arial" charset="0"/>
                </a:rPr>
                <a:t>:</a:t>
              </a:r>
              <a:r>
                <a:rPr lang="en-GB" sz="1400" u="sng">
                  <a:cs typeface="Arial" charset="0"/>
                </a:rPr>
                <a:t>SalesLineItem</a:t>
              </a:r>
              <a:endParaRPr lang="en-US" sz="1400" u="sng">
                <a:cs typeface="Arial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4500563" y="3675063"/>
              <a:ext cx="0" cy="1544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500563" y="3673475"/>
              <a:ext cx="215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4537075" y="4192588"/>
              <a:ext cx="1150550" cy="27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cs typeface="Arial" charset="0"/>
                </a:rPr>
                <a:t>2.2: add (</a:t>
              </a:r>
              <a:r>
                <a:rPr lang="en-US" sz="1600" dirty="0" err="1">
                  <a:cs typeface="Arial" charset="0"/>
                </a:rPr>
                <a:t>sli</a:t>
              </a:r>
              <a:r>
                <a:rPr lang="en-US" sz="1600" dirty="0">
                  <a:cs typeface="Arial" charset="0"/>
                </a:rPr>
                <a:t>)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4356100" y="4235450"/>
              <a:ext cx="0" cy="282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878738" y="3981450"/>
              <a:ext cx="2240401" cy="27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cs typeface="Arial" charset="0"/>
                </a:rPr>
                <a:t>1: </a:t>
              </a:r>
              <a:r>
                <a:rPr lang="en-US" sz="1600" dirty="0" err="1">
                  <a:cs typeface="Arial" charset="0"/>
                </a:rPr>
                <a:t>getSpecification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dirty="0" err="1">
                  <a:cs typeface="Arial" charset="0"/>
                </a:rPr>
                <a:t>itemID</a:t>
              </a:r>
              <a:r>
                <a:rPr lang="en-US" sz="1600" dirty="0">
                  <a:cs typeface="Arial" charset="0"/>
                </a:rPr>
                <a:t>)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331913" y="3956050"/>
              <a:ext cx="0" cy="280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908175" y="4868863"/>
              <a:ext cx="0" cy="738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963159" y="4875610"/>
              <a:ext cx="2078287" cy="276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cs typeface="Arial" charset="0"/>
                </a:rPr>
                <a:t>1.1: spec:= find(</a:t>
              </a:r>
              <a:r>
                <a:rPr lang="en-US" sz="1600" dirty="0" err="1">
                  <a:cs typeface="Arial" charset="0"/>
                </a:rPr>
                <a:t>itemID</a:t>
              </a:r>
              <a:r>
                <a:rPr lang="en-US" sz="1600" dirty="0">
                  <a:cs typeface="Arial" charset="0"/>
                </a:rPr>
                <a:t>)</a:t>
              </a: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31913" y="5045075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527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925" y="1196975"/>
            <a:ext cx="9218613" cy="4897438"/>
            <a:chOff x="34925" y="1196975"/>
            <a:chExt cx="9218613" cy="4897438"/>
          </a:xfrm>
        </p:grpSpPr>
        <p:sp>
          <p:nvSpPr>
            <p:cNvPr id="675843" name="Rectangle 3"/>
            <p:cNvSpPr>
              <a:spLocks noChangeArrowheads="1"/>
            </p:cNvSpPr>
            <p:nvPr/>
          </p:nvSpPr>
          <p:spPr bwMode="auto">
            <a:xfrm>
              <a:off x="2184400" y="2101850"/>
              <a:ext cx="1301750" cy="509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44" name="Text Box 4"/>
            <p:cNvSpPr txBox="1">
              <a:spLocks noChangeArrowheads="1"/>
            </p:cNvSpPr>
            <p:nvPr/>
          </p:nvSpPr>
          <p:spPr bwMode="auto">
            <a:xfrm>
              <a:off x="2386013" y="2184400"/>
              <a:ext cx="996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>
                  <a:cs typeface="Arial" charset="0"/>
                </a:rPr>
                <a:t>:</a:t>
              </a:r>
              <a:r>
                <a:rPr lang="en-GB" sz="1600" u="sng">
                  <a:cs typeface="Arial" charset="0"/>
                </a:rPr>
                <a:t>Register</a:t>
              </a:r>
              <a:endParaRPr lang="en-US" sz="1600" u="sng">
                <a:cs typeface="Arial" charset="0"/>
              </a:endParaRPr>
            </a:p>
          </p:txBody>
        </p:sp>
        <p:sp>
          <p:nvSpPr>
            <p:cNvPr id="675845" name="Text Box 5"/>
            <p:cNvSpPr txBox="1">
              <a:spLocks noChangeArrowheads="1"/>
            </p:cNvSpPr>
            <p:nvPr/>
          </p:nvSpPr>
          <p:spPr bwMode="auto">
            <a:xfrm>
              <a:off x="34925" y="1814513"/>
              <a:ext cx="2851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Arial" charset="0"/>
                </a:rPr>
                <a:t>addLineItem(itemID, quantity)</a:t>
              </a:r>
            </a:p>
          </p:txBody>
        </p:sp>
        <p:sp>
          <p:nvSpPr>
            <p:cNvPr id="675846" name="Text Box 6"/>
            <p:cNvSpPr txBox="1">
              <a:spLocks noChangeArrowheads="1"/>
            </p:cNvSpPr>
            <p:nvPr/>
          </p:nvSpPr>
          <p:spPr bwMode="auto">
            <a:xfrm>
              <a:off x="7391400" y="2181225"/>
              <a:ext cx="6461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 u="sng">
                  <a:cs typeface="Arial" charset="0"/>
                </a:rPr>
                <a:t>:Sale</a:t>
              </a:r>
              <a:endParaRPr lang="en-US" sz="1600" u="sng">
                <a:cs typeface="Arial" charset="0"/>
              </a:endParaRPr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7013575" y="2101850"/>
              <a:ext cx="1303338" cy="509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48" name="Text Box 8"/>
            <p:cNvSpPr txBox="1">
              <a:spLocks noChangeArrowheads="1"/>
            </p:cNvSpPr>
            <p:nvPr/>
          </p:nvSpPr>
          <p:spPr bwMode="auto">
            <a:xfrm>
              <a:off x="6886575" y="3708400"/>
              <a:ext cx="17176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>
                  <a:cs typeface="Arial" charset="0"/>
                </a:rPr>
                <a:t>sli:SalesLineItem</a:t>
              </a:r>
            </a:p>
          </p:txBody>
        </p:sp>
        <p:sp>
          <p:nvSpPr>
            <p:cNvPr id="675849" name="Rectangle 9"/>
            <p:cNvSpPr>
              <a:spLocks noChangeArrowheads="1"/>
            </p:cNvSpPr>
            <p:nvPr/>
          </p:nvSpPr>
          <p:spPr bwMode="auto">
            <a:xfrm>
              <a:off x="6884988" y="3641725"/>
              <a:ext cx="1660525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50" name="Text Box 10"/>
            <p:cNvSpPr txBox="1">
              <a:spLocks noChangeArrowheads="1"/>
            </p:cNvSpPr>
            <p:nvPr/>
          </p:nvSpPr>
          <p:spPr bwMode="auto">
            <a:xfrm>
              <a:off x="3924300" y="1917700"/>
              <a:ext cx="30781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Arial" charset="0"/>
                </a:rPr>
                <a:t>2: makeLineItem(spec, quantity)</a:t>
              </a:r>
            </a:p>
          </p:txBody>
        </p:sp>
        <p:sp>
          <p:nvSpPr>
            <p:cNvPr id="675851" name="Line 11"/>
            <p:cNvSpPr>
              <a:spLocks noChangeShapeType="1"/>
            </p:cNvSpPr>
            <p:nvPr/>
          </p:nvSpPr>
          <p:spPr bwMode="auto">
            <a:xfrm>
              <a:off x="7667625" y="2636838"/>
              <a:ext cx="11113" cy="1011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52" name="Text Box 12"/>
            <p:cNvSpPr txBox="1">
              <a:spLocks noChangeArrowheads="1"/>
            </p:cNvSpPr>
            <p:nvPr/>
          </p:nvSpPr>
          <p:spPr bwMode="auto">
            <a:xfrm>
              <a:off x="6659563" y="3163888"/>
              <a:ext cx="2593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Arial" charset="0"/>
                </a:rPr>
                <a:t>2.1: create (spec, quantity)</a:t>
              </a:r>
            </a:p>
          </p:txBody>
        </p:sp>
        <p:sp>
          <p:nvSpPr>
            <p:cNvPr id="675853" name="Line 13"/>
            <p:cNvSpPr>
              <a:spLocks noChangeShapeType="1"/>
            </p:cNvSpPr>
            <p:nvPr/>
          </p:nvSpPr>
          <p:spPr bwMode="auto">
            <a:xfrm>
              <a:off x="1376363" y="2355850"/>
              <a:ext cx="765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54" name="Line 14"/>
            <p:cNvSpPr>
              <a:spLocks noChangeShapeType="1"/>
            </p:cNvSpPr>
            <p:nvPr/>
          </p:nvSpPr>
          <p:spPr bwMode="auto">
            <a:xfrm>
              <a:off x="1423988" y="2203450"/>
              <a:ext cx="20637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55" name="Line 15"/>
            <p:cNvSpPr>
              <a:spLocks noChangeShapeType="1"/>
            </p:cNvSpPr>
            <p:nvPr/>
          </p:nvSpPr>
          <p:spPr bwMode="auto">
            <a:xfrm>
              <a:off x="6659563" y="3270250"/>
              <a:ext cx="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56" name="Line 16"/>
            <p:cNvSpPr>
              <a:spLocks noChangeShapeType="1"/>
            </p:cNvSpPr>
            <p:nvPr/>
          </p:nvSpPr>
          <p:spPr bwMode="auto">
            <a:xfrm>
              <a:off x="3506788" y="2259013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57" name="Rectangle 17"/>
            <p:cNvSpPr>
              <a:spLocks noChangeArrowheads="1"/>
            </p:cNvSpPr>
            <p:nvPr/>
          </p:nvSpPr>
          <p:spPr bwMode="auto">
            <a:xfrm>
              <a:off x="1976438" y="3359150"/>
              <a:ext cx="1803400" cy="509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2103438" y="3441700"/>
              <a:ext cx="1639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>
                  <a:cs typeface="Arial" charset="0"/>
                </a:rPr>
                <a:t>:</a:t>
              </a:r>
              <a:r>
                <a:rPr lang="en-GB" sz="1600" u="sng">
                  <a:cs typeface="Arial" charset="0"/>
                </a:rPr>
                <a:t>ProductCatalog</a:t>
              </a:r>
              <a:endParaRPr lang="en-US" sz="1600" u="sng">
                <a:cs typeface="Arial" charset="0"/>
              </a:endParaRPr>
            </a:p>
          </p:txBody>
        </p:sp>
        <p:sp>
          <p:nvSpPr>
            <p:cNvPr id="675859" name="Rectangle 19"/>
            <p:cNvSpPr>
              <a:spLocks noChangeArrowheads="1"/>
            </p:cNvSpPr>
            <p:nvPr/>
          </p:nvSpPr>
          <p:spPr bwMode="auto">
            <a:xfrm>
              <a:off x="1820863" y="4524375"/>
              <a:ext cx="2274887" cy="50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60" name="Rectangle 20"/>
            <p:cNvSpPr>
              <a:spLocks noChangeArrowheads="1"/>
            </p:cNvSpPr>
            <p:nvPr/>
          </p:nvSpPr>
          <p:spPr bwMode="auto">
            <a:xfrm>
              <a:off x="1722438" y="4648200"/>
              <a:ext cx="2273300" cy="5095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61" name="Text Box 21"/>
            <p:cNvSpPr txBox="1">
              <a:spLocks noChangeArrowheads="1"/>
            </p:cNvSpPr>
            <p:nvPr/>
          </p:nvSpPr>
          <p:spPr bwMode="auto">
            <a:xfrm>
              <a:off x="1846263" y="4714875"/>
              <a:ext cx="20907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 dirty="0">
                  <a:cs typeface="Arial" charset="0"/>
                </a:rPr>
                <a:t>:</a:t>
              </a:r>
              <a:r>
                <a:rPr lang="en-GB" sz="1600" u="sng" dirty="0">
                  <a:cs typeface="Arial" charset="0"/>
                </a:rPr>
                <a:t>ProductSpecification</a:t>
              </a:r>
              <a:endParaRPr lang="en-US" sz="1600" u="sng" dirty="0">
                <a:cs typeface="Arial" charset="0"/>
              </a:endParaRPr>
            </a:p>
          </p:txBody>
        </p:sp>
        <p:sp>
          <p:nvSpPr>
            <p:cNvPr id="675862" name="Rectangle 22"/>
            <p:cNvSpPr>
              <a:spLocks noChangeArrowheads="1"/>
            </p:cNvSpPr>
            <p:nvPr/>
          </p:nvSpPr>
          <p:spPr bwMode="auto">
            <a:xfrm>
              <a:off x="4305300" y="3762375"/>
              <a:ext cx="1806575" cy="509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63" name="Rectangle 23"/>
            <p:cNvSpPr>
              <a:spLocks noChangeArrowheads="1"/>
            </p:cNvSpPr>
            <p:nvPr/>
          </p:nvSpPr>
          <p:spPr bwMode="auto">
            <a:xfrm>
              <a:off x="4206875" y="3887788"/>
              <a:ext cx="1804988" cy="50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64" name="Text Box 24"/>
            <p:cNvSpPr txBox="1">
              <a:spLocks noChangeArrowheads="1"/>
            </p:cNvSpPr>
            <p:nvPr/>
          </p:nvSpPr>
          <p:spPr bwMode="auto">
            <a:xfrm>
              <a:off x="4330700" y="3954463"/>
              <a:ext cx="1527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>
                  <a:cs typeface="Arial" charset="0"/>
                </a:rPr>
                <a:t>:</a:t>
              </a:r>
              <a:r>
                <a:rPr lang="en-GB" sz="1600" u="sng">
                  <a:cs typeface="Arial" charset="0"/>
                </a:rPr>
                <a:t>SalesLineItem</a:t>
              </a:r>
              <a:endParaRPr lang="en-US" sz="1600" u="sng">
                <a:cs typeface="Arial" charset="0"/>
              </a:endParaRPr>
            </a:p>
          </p:txBody>
        </p:sp>
        <p:sp>
          <p:nvSpPr>
            <p:cNvPr id="675865" name="Line 25"/>
            <p:cNvSpPr>
              <a:spLocks noChangeShapeType="1"/>
            </p:cNvSpPr>
            <p:nvPr/>
          </p:nvSpPr>
          <p:spPr bwMode="auto">
            <a:xfrm flipV="1">
              <a:off x="5100638" y="2386013"/>
              <a:ext cx="0" cy="1382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66" name="Line 26"/>
            <p:cNvSpPr>
              <a:spLocks noChangeShapeType="1"/>
            </p:cNvSpPr>
            <p:nvPr/>
          </p:nvSpPr>
          <p:spPr bwMode="auto">
            <a:xfrm>
              <a:off x="5100638" y="2384425"/>
              <a:ext cx="1911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67" name="Text Box 27"/>
            <p:cNvSpPr txBox="1">
              <a:spLocks noChangeArrowheads="1"/>
            </p:cNvSpPr>
            <p:nvPr/>
          </p:nvSpPr>
          <p:spPr bwMode="auto">
            <a:xfrm>
              <a:off x="5213350" y="2949575"/>
              <a:ext cx="13033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Arial" charset="0"/>
                </a:rPr>
                <a:t>2.2: add (sli)</a:t>
              </a:r>
            </a:p>
          </p:txBody>
        </p:sp>
        <p:sp>
          <p:nvSpPr>
            <p:cNvPr id="675868" name="Line 28"/>
            <p:cNvSpPr>
              <a:spLocks noChangeShapeType="1"/>
            </p:cNvSpPr>
            <p:nvPr/>
          </p:nvSpPr>
          <p:spPr bwMode="auto">
            <a:xfrm>
              <a:off x="5219700" y="2960688"/>
              <a:ext cx="0" cy="252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2268538" y="2898775"/>
              <a:ext cx="25669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Arial" charset="0"/>
                </a:rPr>
                <a:t>1: getSpecification(itemID)</a:t>
              </a:r>
            </a:p>
          </p:txBody>
        </p:sp>
        <p:sp>
          <p:nvSpPr>
            <p:cNvPr id="675870" name="Line 30"/>
            <p:cNvSpPr>
              <a:spLocks noChangeShapeType="1"/>
            </p:cNvSpPr>
            <p:nvPr/>
          </p:nvSpPr>
          <p:spPr bwMode="auto">
            <a:xfrm>
              <a:off x="2295525" y="2997200"/>
              <a:ext cx="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71" name="Line 31"/>
            <p:cNvSpPr>
              <a:spLocks noChangeShapeType="1"/>
            </p:cNvSpPr>
            <p:nvPr/>
          </p:nvSpPr>
          <p:spPr bwMode="auto">
            <a:xfrm>
              <a:off x="2843213" y="3868738"/>
              <a:ext cx="0" cy="66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72" name="Text Box 32"/>
            <p:cNvSpPr txBox="1">
              <a:spLocks noChangeArrowheads="1"/>
            </p:cNvSpPr>
            <p:nvPr/>
          </p:nvSpPr>
          <p:spPr bwMode="auto">
            <a:xfrm>
              <a:off x="1692275" y="3994150"/>
              <a:ext cx="22939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Arial" charset="0"/>
                </a:rPr>
                <a:t>1.1: spec:= find(itemID)</a:t>
              </a:r>
            </a:p>
          </p:txBody>
        </p:sp>
        <p:sp>
          <p:nvSpPr>
            <p:cNvPr id="675873" name="Line 33"/>
            <p:cNvSpPr>
              <a:spLocks noChangeShapeType="1"/>
            </p:cNvSpPr>
            <p:nvPr/>
          </p:nvSpPr>
          <p:spPr bwMode="auto">
            <a:xfrm>
              <a:off x="1692275" y="4025900"/>
              <a:ext cx="0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74" name="Line 34"/>
            <p:cNvSpPr>
              <a:spLocks noChangeShapeType="1"/>
            </p:cNvSpPr>
            <p:nvPr/>
          </p:nvSpPr>
          <p:spPr bwMode="auto">
            <a:xfrm>
              <a:off x="1746250" y="1701800"/>
              <a:ext cx="233363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75" name="AutoShape 35"/>
            <p:cNvSpPr>
              <a:spLocks noChangeArrowheads="1"/>
            </p:cNvSpPr>
            <p:nvPr/>
          </p:nvSpPr>
          <p:spPr bwMode="auto">
            <a:xfrm flipV="1">
              <a:off x="179388" y="1196975"/>
              <a:ext cx="1593850" cy="51593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76" name="Text Box 36"/>
            <p:cNvSpPr txBox="1">
              <a:spLocks noChangeArrowheads="1"/>
            </p:cNvSpPr>
            <p:nvPr/>
          </p:nvSpPr>
          <p:spPr bwMode="auto">
            <a:xfrm>
              <a:off x="257175" y="1284288"/>
              <a:ext cx="14144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By Controller.</a:t>
              </a:r>
            </a:p>
          </p:txBody>
        </p:sp>
        <p:sp>
          <p:nvSpPr>
            <p:cNvPr id="675877" name="Line 37"/>
            <p:cNvSpPr>
              <a:spLocks noChangeShapeType="1"/>
            </p:cNvSpPr>
            <p:nvPr/>
          </p:nvSpPr>
          <p:spPr bwMode="auto">
            <a:xfrm flipH="1">
              <a:off x="6542088" y="1712913"/>
              <a:ext cx="2039937" cy="322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78" name="AutoShape 38"/>
            <p:cNvSpPr>
              <a:spLocks noChangeArrowheads="1"/>
            </p:cNvSpPr>
            <p:nvPr/>
          </p:nvSpPr>
          <p:spPr bwMode="auto">
            <a:xfrm flipV="1">
              <a:off x="7115175" y="1196975"/>
              <a:ext cx="1593850" cy="51593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79" name="Text Box 39"/>
            <p:cNvSpPr txBox="1">
              <a:spLocks noChangeArrowheads="1"/>
            </p:cNvSpPr>
            <p:nvPr/>
          </p:nvSpPr>
          <p:spPr bwMode="auto">
            <a:xfrm>
              <a:off x="7192963" y="1284288"/>
              <a:ext cx="1212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By Creator.</a:t>
              </a:r>
            </a:p>
          </p:txBody>
        </p:sp>
        <p:sp>
          <p:nvSpPr>
            <p:cNvPr id="675880" name="Line 40"/>
            <p:cNvSpPr>
              <a:spLocks noChangeShapeType="1"/>
            </p:cNvSpPr>
            <p:nvPr/>
          </p:nvSpPr>
          <p:spPr bwMode="auto">
            <a:xfrm flipH="1">
              <a:off x="8172450" y="1712913"/>
              <a:ext cx="409575" cy="157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81" name="AutoShape 41"/>
            <p:cNvSpPr>
              <a:spLocks noChangeArrowheads="1"/>
            </p:cNvSpPr>
            <p:nvPr/>
          </p:nvSpPr>
          <p:spPr bwMode="auto">
            <a:xfrm flipV="1">
              <a:off x="179388" y="2925763"/>
              <a:ext cx="1593850" cy="515937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82" name="Text Box 42"/>
            <p:cNvSpPr txBox="1">
              <a:spLocks noChangeArrowheads="1"/>
            </p:cNvSpPr>
            <p:nvPr/>
          </p:nvSpPr>
          <p:spPr bwMode="auto">
            <a:xfrm>
              <a:off x="255588" y="3013075"/>
              <a:ext cx="1122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By Expert.</a:t>
              </a:r>
            </a:p>
          </p:txBody>
        </p:sp>
        <p:sp>
          <p:nvSpPr>
            <p:cNvPr id="675883" name="Line 43"/>
            <p:cNvSpPr>
              <a:spLocks noChangeShapeType="1"/>
            </p:cNvSpPr>
            <p:nvPr/>
          </p:nvSpPr>
          <p:spPr bwMode="auto">
            <a:xfrm>
              <a:off x="2843213" y="263683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84" name="Line 44"/>
            <p:cNvSpPr>
              <a:spLocks noChangeShapeType="1"/>
            </p:cNvSpPr>
            <p:nvPr/>
          </p:nvSpPr>
          <p:spPr bwMode="auto">
            <a:xfrm>
              <a:off x="1763713" y="30702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85" name="Line 45"/>
            <p:cNvSpPr>
              <a:spLocks noChangeShapeType="1"/>
            </p:cNvSpPr>
            <p:nvPr/>
          </p:nvSpPr>
          <p:spPr bwMode="auto">
            <a:xfrm>
              <a:off x="5302250" y="1917700"/>
              <a:ext cx="20637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86" name="AutoShape 46"/>
            <p:cNvSpPr>
              <a:spLocks noChangeArrowheads="1"/>
            </p:cNvSpPr>
            <p:nvPr/>
          </p:nvSpPr>
          <p:spPr bwMode="auto">
            <a:xfrm flipV="1">
              <a:off x="169863" y="5218113"/>
              <a:ext cx="3394075" cy="8763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87" name="Text Box 47"/>
            <p:cNvSpPr txBox="1">
              <a:spLocks noChangeArrowheads="1"/>
            </p:cNvSpPr>
            <p:nvPr/>
          </p:nvSpPr>
          <p:spPr bwMode="auto">
            <a:xfrm>
              <a:off x="179388" y="5229225"/>
              <a:ext cx="3097212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This is a </a:t>
              </a:r>
              <a:r>
                <a:rPr lang="en-US" sz="1600" dirty="0" err="1">
                  <a:cs typeface="Arial" charset="0"/>
                </a:rPr>
                <a:t>multiobject</a:t>
              </a:r>
              <a:r>
                <a:rPr lang="en-US" sz="1600" dirty="0">
                  <a:cs typeface="Arial" charset="0"/>
                </a:rPr>
                <a:t> collection. It</a:t>
              </a:r>
            </a:p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contains many instances of</a:t>
              </a:r>
            </a:p>
            <a:p>
              <a:pPr eaLnBrk="1" hangingPunct="1">
                <a:defRPr/>
              </a:pPr>
              <a:r>
                <a:rPr lang="en-US" sz="1600" dirty="0" err="1">
                  <a:cs typeface="Arial" charset="0"/>
                </a:rPr>
                <a:t>ProductSpecification</a:t>
              </a:r>
              <a:r>
                <a:rPr lang="en-US" sz="1600" dirty="0">
                  <a:cs typeface="Arial" charset="0"/>
                </a:rPr>
                <a:t>.</a:t>
              </a:r>
            </a:p>
          </p:txBody>
        </p:sp>
        <p:sp>
          <p:nvSpPr>
            <p:cNvPr id="675888" name="Line 48"/>
            <p:cNvSpPr>
              <a:spLocks noChangeShapeType="1"/>
            </p:cNvSpPr>
            <p:nvPr/>
          </p:nvSpPr>
          <p:spPr bwMode="auto">
            <a:xfrm flipV="1">
              <a:off x="1403350" y="5013325"/>
              <a:ext cx="2889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89" name="AutoShape 49"/>
            <p:cNvSpPr>
              <a:spLocks noChangeArrowheads="1"/>
            </p:cNvSpPr>
            <p:nvPr/>
          </p:nvSpPr>
          <p:spPr bwMode="auto">
            <a:xfrm flipV="1">
              <a:off x="5930900" y="5218113"/>
              <a:ext cx="2817813" cy="8763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90" name="Text Box 50"/>
            <p:cNvSpPr txBox="1">
              <a:spLocks noChangeArrowheads="1"/>
            </p:cNvSpPr>
            <p:nvPr/>
          </p:nvSpPr>
          <p:spPr bwMode="auto">
            <a:xfrm>
              <a:off x="5940425" y="5229225"/>
              <a:ext cx="2801938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i="1">
                  <a:cs typeface="Arial" charset="0"/>
                </a:rPr>
                <a:t>find</a:t>
              </a:r>
              <a:r>
                <a:rPr lang="en-US" sz="1600">
                  <a:cs typeface="Arial" charset="0"/>
                </a:rPr>
                <a:t> and </a:t>
              </a:r>
              <a:r>
                <a:rPr lang="en-US" sz="1600" i="1">
                  <a:cs typeface="Arial" charset="0"/>
                </a:rPr>
                <a:t>add</a:t>
              </a:r>
              <a:r>
                <a:rPr lang="en-US" sz="1600">
                  <a:cs typeface="Arial" charset="0"/>
                </a:rPr>
                <a:t> are generic</a:t>
              </a:r>
            </a:p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implementation-independent </a:t>
              </a:r>
            </a:p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messages.</a:t>
              </a:r>
            </a:p>
          </p:txBody>
        </p:sp>
        <p:sp>
          <p:nvSpPr>
            <p:cNvPr id="675891" name="Line 51"/>
            <p:cNvSpPr>
              <a:spLocks noChangeShapeType="1"/>
            </p:cNvSpPr>
            <p:nvPr/>
          </p:nvSpPr>
          <p:spPr bwMode="auto">
            <a:xfrm flipH="1" flipV="1">
              <a:off x="5940425" y="3286125"/>
              <a:ext cx="86360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892" name="Line 52"/>
            <p:cNvSpPr>
              <a:spLocks noChangeShapeType="1"/>
            </p:cNvSpPr>
            <p:nvPr/>
          </p:nvSpPr>
          <p:spPr bwMode="auto">
            <a:xfrm>
              <a:off x="3851275" y="4294188"/>
              <a:ext cx="2952750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587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Design: endSale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52600" y="1295400"/>
            <a:ext cx="6858000" cy="14827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400" b="1" dirty="0"/>
              <a:t>Contract CO3: </a:t>
            </a:r>
            <a:r>
              <a:rPr lang="en-GB" sz="2400" b="1" dirty="0" err="1"/>
              <a:t>endSale</a:t>
            </a:r>
            <a:endParaRPr lang="en-GB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Post-conditions:</a:t>
            </a:r>
            <a:endParaRPr lang="en-GB" sz="2400" dirty="0"/>
          </a:p>
          <a:p>
            <a:pPr marL="742950" lvl="1" indent="-285750" eaLnBrk="1" hangingPunct="1">
              <a:lnSpc>
                <a:spcPct val="90000"/>
              </a:lnSpc>
              <a:defRPr/>
            </a:pPr>
            <a:r>
              <a:rPr lang="en-US" sz="2400" dirty="0" err="1"/>
              <a:t>Sale.isComplete</a:t>
            </a:r>
            <a:r>
              <a:rPr lang="en-US" sz="2400" dirty="0"/>
              <a:t> became true (attribute modification)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2825" y="2924175"/>
            <a:ext cx="7304088" cy="3168650"/>
            <a:chOff x="1012825" y="2924175"/>
            <a:chExt cx="7304088" cy="3168650"/>
          </a:xfrm>
        </p:grpSpPr>
        <p:sp>
          <p:nvSpPr>
            <p:cNvPr id="676869" name="Rectangle 5"/>
            <p:cNvSpPr>
              <a:spLocks noChangeArrowheads="1"/>
            </p:cNvSpPr>
            <p:nvPr/>
          </p:nvSpPr>
          <p:spPr bwMode="auto">
            <a:xfrm>
              <a:off x="2149475" y="4754563"/>
              <a:ext cx="1471613" cy="568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70" name="Text Box 6"/>
            <p:cNvSpPr txBox="1">
              <a:spLocks noChangeArrowheads="1"/>
            </p:cNvSpPr>
            <p:nvPr/>
          </p:nvSpPr>
          <p:spPr bwMode="auto">
            <a:xfrm>
              <a:off x="2378075" y="4849813"/>
              <a:ext cx="996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>
                  <a:cs typeface="Arial" charset="0"/>
                </a:rPr>
                <a:t>:</a:t>
              </a:r>
              <a:r>
                <a:rPr lang="en-GB" sz="1600" u="sng">
                  <a:cs typeface="Arial" charset="0"/>
                </a:rPr>
                <a:t>Register</a:t>
              </a:r>
              <a:endParaRPr lang="en-US" sz="1600" u="sng">
                <a:cs typeface="Arial" charset="0"/>
              </a:endParaRPr>
            </a:p>
          </p:txBody>
        </p:sp>
        <p:sp>
          <p:nvSpPr>
            <p:cNvPr id="676871" name="Text Box 7"/>
            <p:cNvSpPr txBox="1">
              <a:spLocks noChangeArrowheads="1"/>
            </p:cNvSpPr>
            <p:nvPr/>
          </p:nvSpPr>
          <p:spPr bwMode="auto">
            <a:xfrm>
              <a:off x="1012825" y="4579938"/>
              <a:ext cx="10636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Arial" charset="0"/>
                </a:rPr>
                <a:t>endSale()</a:t>
              </a:r>
            </a:p>
          </p:txBody>
        </p:sp>
        <p:sp>
          <p:nvSpPr>
            <p:cNvPr id="676872" name="Text Box 8"/>
            <p:cNvSpPr txBox="1">
              <a:spLocks noChangeArrowheads="1"/>
            </p:cNvSpPr>
            <p:nvPr/>
          </p:nvSpPr>
          <p:spPr bwMode="auto">
            <a:xfrm>
              <a:off x="7205663" y="4846638"/>
              <a:ext cx="7477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600" u="sng">
                  <a:cs typeface="Arial" charset="0"/>
                </a:rPr>
                <a:t>s:Sale</a:t>
              </a:r>
              <a:endParaRPr lang="en-US" sz="1600" u="sng">
                <a:cs typeface="Arial" charset="0"/>
              </a:endParaRPr>
            </a:p>
          </p:txBody>
        </p:sp>
        <p:sp>
          <p:nvSpPr>
            <p:cNvPr id="676873" name="Rectangle 9"/>
            <p:cNvSpPr>
              <a:spLocks noChangeArrowheads="1"/>
            </p:cNvSpPr>
            <p:nvPr/>
          </p:nvSpPr>
          <p:spPr bwMode="auto">
            <a:xfrm>
              <a:off x="6845300" y="4754563"/>
              <a:ext cx="1471613" cy="568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74" name="Text Box 10"/>
            <p:cNvSpPr txBox="1">
              <a:spLocks noChangeArrowheads="1"/>
            </p:cNvSpPr>
            <p:nvPr/>
          </p:nvSpPr>
          <p:spPr bwMode="auto">
            <a:xfrm>
              <a:off x="4252913" y="4579938"/>
              <a:ext cx="2138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Arial" charset="0"/>
                </a:rPr>
                <a:t>1: becomeComplete()</a:t>
              </a:r>
            </a:p>
          </p:txBody>
        </p:sp>
        <p:sp>
          <p:nvSpPr>
            <p:cNvPr id="676875" name="Line 11"/>
            <p:cNvSpPr>
              <a:spLocks noChangeShapeType="1"/>
            </p:cNvSpPr>
            <p:nvPr/>
          </p:nvSpPr>
          <p:spPr bwMode="auto">
            <a:xfrm>
              <a:off x="5022850" y="4579938"/>
              <a:ext cx="23336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76" name="Line 12"/>
            <p:cNvSpPr>
              <a:spLocks noChangeShapeType="1"/>
            </p:cNvSpPr>
            <p:nvPr/>
          </p:nvSpPr>
          <p:spPr bwMode="auto">
            <a:xfrm>
              <a:off x="1236663" y="5037138"/>
              <a:ext cx="865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77" name="Line 13"/>
            <p:cNvSpPr>
              <a:spLocks noChangeShapeType="1"/>
            </p:cNvSpPr>
            <p:nvPr/>
          </p:nvSpPr>
          <p:spPr bwMode="auto">
            <a:xfrm>
              <a:off x="1373188" y="4579938"/>
              <a:ext cx="2333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78" name="Line 14"/>
            <p:cNvSpPr>
              <a:spLocks noChangeShapeType="1"/>
            </p:cNvSpPr>
            <p:nvPr/>
          </p:nvSpPr>
          <p:spPr bwMode="auto">
            <a:xfrm>
              <a:off x="3605213" y="5013325"/>
              <a:ext cx="3240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79" name="AutoShape 15"/>
            <p:cNvSpPr>
              <a:spLocks noChangeArrowheads="1"/>
            </p:cNvSpPr>
            <p:nvPr/>
          </p:nvSpPr>
          <p:spPr bwMode="auto">
            <a:xfrm flipV="1">
              <a:off x="5549900" y="5576888"/>
              <a:ext cx="1593850" cy="515937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80" name="Text Box 16"/>
            <p:cNvSpPr txBox="1">
              <a:spLocks noChangeArrowheads="1"/>
            </p:cNvSpPr>
            <p:nvPr/>
          </p:nvSpPr>
          <p:spPr bwMode="auto">
            <a:xfrm>
              <a:off x="5795963" y="5664200"/>
              <a:ext cx="1122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By Expert.</a:t>
              </a:r>
            </a:p>
          </p:txBody>
        </p:sp>
        <p:sp>
          <p:nvSpPr>
            <p:cNvPr id="676881" name="Line 17"/>
            <p:cNvSpPr>
              <a:spLocks noChangeShapeType="1"/>
            </p:cNvSpPr>
            <p:nvPr/>
          </p:nvSpPr>
          <p:spPr bwMode="auto">
            <a:xfrm flipV="1">
              <a:off x="6053138" y="5300663"/>
              <a:ext cx="792162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82" name="Line 18"/>
            <p:cNvSpPr>
              <a:spLocks noChangeShapeType="1"/>
            </p:cNvSpPr>
            <p:nvPr/>
          </p:nvSpPr>
          <p:spPr bwMode="auto">
            <a:xfrm flipH="1" flipV="1">
              <a:off x="5765800" y="4940300"/>
              <a:ext cx="287338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83" name="AutoShape 19"/>
            <p:cNvSpPr>
              <a:spLocks noChangeArrowheads="1"/>
            </p:cNvSpPr>
            <p:nvPr/>
          </p:nvSpPr>
          <p:spPr bwMode="auto">
            <a:xfrm flipV="1">
              <a:off x="1660525" y="5576888"/>
              <a:ext cx="1593850" cy="515937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84" name="Text Box 20"/>
            <p:cNvSpPr txBox="1">
              <a:spLocks noChangeArrowheads="1"/>
            </p:cNvSpPr>
            <p:nvPr/>
          </p:nvSpPr>
          <p:spPr bwMode="auto">
            <a:xfrm>
              <a:off x="1736725" y="5664200"/>
              <a:ext cx="14144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By Controller.</a:t>
              </a:r>
            </a:p>
          </p:txBody>
        </p:sp>
        <p:sp>
          <p:nvSpPr>
            <p:cNvPr id="676885" name="Line 21"/>
            <p:cNvSpPr>
              <a:spLocks noChangeShapeType="1"/>
            </p:cNvSpPr>
            <p:nvPr/>
          </p:nvSpPr>
          <p:spPr bwMode="auto">
            <a:xfrm flipH="1" flipV="1">
              <a:off x="1733550" y="4724400"/>
              <a:ext cx="3603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86" name="Line 22"/>
            <p:cNvSpPr>
              <a:spLocks noChangeShapeType="1"/>
            </p:cNvSpPr>
            <p:nvPr/>
          </p:nvSpPr>
          <p:spPr bwMode="auto">
            <a:xfrm flipV="1">
              <a:off x="2093913" y="5300663"/>
              <a:ext cx="574675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87" name="AutoShape 23"/>
            <p:cNvSpPr>
              <a:spLocks noChangeArrowheads="1"/>
            </p:cNvSpPr>
            <p:nvPr/>
          </p:nvSpPr>
          <p:spPr bwMode="auto">
            <a:xfrm flipV="1">
              <a:off x="1763713" y="2924175"/>
              <a:ext cx="3394075" cy="12954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88" name="Text Box 24"/>
            <p:cNvSpPr txBox="1">
              <a:spLocks noChangeArrowheads="1"/>
            </p:cNvSpPr>
            <p:nvPr/>
          </p:nvSpPr>
          <p:spPr bwMode="auto">
            <a:xfrm>
              <a:off x="1773238" y="2924175"/>
              <a:ext cx="3051175" cy="1314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{</a:t>
              </a:r>
            </a:p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public void </a:t>
              </a:r>
              <a:r>
                <a:rPr lang="en-US" sz="1600" dirty="0" err="1">
                  <a:cs typeface="Arial" charset="0"/>
                </a:rPr>
                <a:t>becomeComplete</a:t>
              </a:r>
              <a:r>
                <a:rPr lang="en-US" sz="1600" dirty="0">
                  <a:cs typeface="Arial" charset="0"/>
                </a:rPr>
                <a:t>() {</a:t>
              </a:r>
            </a:p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	</a:t>
              </a:r>
              <a:r>
                <a:rPr lang="en-US" sz="1600" dirty="0" err="1">
                  <a:cs typeface="Arial" charset="0"/>
                </a:rPr>
                <a:t>isComplete</a:t>
              </a:r>
              <a:r>
                <a:rPr lang="en-US" sz="1600" dirty="0">
                  <a:cs typeface="Arial" charset="0"/>
                </a:rPr>
                <a:t> = true;</a:t>
              </a:r>
            </a:p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}</a:t>
              </a:r>
            </a:p>
            <a:p>
              <a:pPr eaLnBrk="1" hangingPunct="1">
                <a:defRPr/>
              </a:pPr>
              <a:r>
                <a:rPr lang="en-US" sz="1600" dirty="0">
                  <a:cs typeface="Arial" charset="0"/>
                </a:rPr>
                <a:t>}</a:t>
              </a:r>
            </a:p>
          </p:txBody>
        </p:sp>
        <p:sp>
          <p:nvSpPr>
            <p:cNvPr id="676889" name="Line 25"/>
            <p:cNvSpPr>
              <a:spLocks noChangeShapeType="1"/>
            </p:cNvSpPr>
            <p:nvPr/>
          </p:nvSpPr>
          <p:spPr bwMode="auto">
            <a:xfrm>
              <a:off x="4356100" y="4221163"/>
              <a:ext cx="3603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90" name="AutoShape 26"/>
            <p:cNvSpPr>
              <a:spLocks noChangeArrowheads="1"/>
            </p:cNvSpPr>
            <p:nvPr/>
          </p:nvSpPr>
          <p:spPr bwMode="auto">
            <a:xfrm flipV="1">
              <a:off x="5364163" y="3140075"/>
              <a:ext cx="2952750" cy="43338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6891" name="Text Box 27"/>
            <p:cNvSpPr txBox="1">
              <a:spLocks noChangeArrowheads="1"/>
            </p:cNvSpPr>
            <p:nvPr/>
          </p:nvSpPr>
          <p:spPr bwMode="auto">
            <a:xfrm>
              <a:off x="5376863" y="3163888"/>
              <a:ext cx="27955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UML notation for a constraint</a:t>
              </a:r>
            </a:p>
          </p:txBody>
        </p:sp>
        <p:sp>
          <p:nvSpPr>
            <p:cNvPr id="676892" name="Text Box 28"/>
            <p:cNvSpPr txBox="1">
              <a:spLocks noChangeArrowheads="1"/>
            </p:cNvSpPr>
            <p:nvPr/>
          </p:nvSpPr>
          <p:spPr bwMode="auto">
            <a:xfrm>
              <a:off x="5651500" y="4005263"/>
              <a:ext cx="20780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>
                  <a:cs typeface="Arial" charset="0"/>
                </a:rPr>
                <a:t>{s.isComplete = true}</a:t>
              </a:r>
            </a:p>
          </p:txBody>
        </p:sp>
        <p:sp>
          <p:nvSpPr>
            <p:cNvPr id="676893" name="Line 29"/>
            <p:cNvSpPr>
              <a:spLocks noChangeShapeType="1"/>
            </p:cNvSpPr>
            <p:nvPr/>
          </p:nvSpPr>
          <p:spPr bwMode="auto">
            <a:xfrm flipH="1">
              <a:off x="5795963" y="4292600"/>
              <a:ext cx="288925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Lets make a collaboration diagram of </a:t>
            </a:r>
            <a:r>
              <a:rPr lang="en-US" dirty="0" err="1"/>
              <a:t>makePayment</a:t>
            </a:r>
            <a:endParaRPr lang="en-US" dirty="0"/>
          </a:p>
          <a:p>
            <a:r>
              <a:rPr lang="en-US" dirty="0"/>
              <a:t>Contracts 04: </a:t>
            </a:r>
            <a:r>
              <a:rPr lang="en-US" dirty="0" err="1"/>
              <a:t>makePayment</a:t>
            </a:r>
            <a:endParaRPr lang="en-US" dirty="0"/>
          </a:p>
          <a:p>
            <a:pPr lvl="1"/>
            <a:r>
              <a:rPr lang="en-US" dirty="0"/>
              <a:t>Name: </a:t>
            </a:r>
            <a:r>
              <a:rPr lang="en-US" dirty="0" err="1"/>
              <a:t>makePayment</a:t>
            </a:r>
            <a:r>
              <a:rPr lang="en-US" dirty="0"/>
              <a:t> (amount: Number)</a:t>
            </a:r>
          </a:p>
          <a:p>
            <a:pPr lvl="1"/>
            <a:r>
              <a:rPr lang="en-US" dirty="0"/>
              <a:t>Responsibility: Record the payment, calculate balance and print receipt.</a:t>
            </a:r>
          </a:p>
          <a:p>
            <a:pPr lvl="1"/>
            <a:r>
              <a:rPr lang="en-US" dirty="0"/>
              <a:t>Pre-conditions: There is a sale underway	</a:t>
            </a:r>
          </a:p>
          <a:p>
            <a:pPr lvl="1"/>
            <a:r>
              <a:rPr lang="en-US" dirty="0"/>
              <a:t>Post-conditions: </a:t>
            </a:r>
          </a:p>
          <a:p>
            <a:pPr lvl="2"/>
            <a:r>
              <a:rPr lang="en-US" dirty="0"/>
              <a:t>A Payment instance </a:t>
            </a:r>
            <a:r>
              <a:rPr lang="en-US" b="1" dirty="0"/>
              <a:t>p</a:t>
            </a:r>
            <a:r>
              <a:rPr lang="en-US" dirty="0"/>
              <a:t> was created (instance creation)</a:t>
            </a:r>
          </a:p>
          <a:p>
            <a:pPr lvl="2"/>
            <a:r>
              <a:rPr lang="en-US" b="1" dirty="0" err="1"/>
              <a:t>p</a:t>
            </a:r>
            <a:r>
              <a:rPr lang="en-US" dirty="0" err="1"/>
              <a:t>.amountTendered</a:t>
            </a:r>
            <a:r>
              <a:rPr lang="en-US" dirty="0"/>
              <a:t> was set to amount (attribute modification)</a:t>
            </a:r>
          </a:p>
          <a:p>
            <a:pPr lvl="2"/>
            <a:r>
              <a:rPr lang="en-US" b="1" dirty="0"/>
              <a:t>p </a:t>
            </a:r>
            <a:r>
              <a:rPr lang="en-US" dirty="0"/>
              <a:t>was associated with the current sale (association formed).</a:t>
            </a:r>
          </a:p>
          <a:p>
            <a:pPr lvl="2"/>
            <a:r>
              <a:rPr lang="en-US" dirty="0"/>
              <a:t>The sale was associated with the Store to be added to log of completed sales (new relationship formed and old broken)</a:t>
            </a:r>
          </a:p>
        </p:txBody>
      </p:sp>
    </p:spTree>
    <p:extLst>
      <p:ext uri="{BB962C8B-B14F-4D97-AF65-F5344CB8AC3E}">
        <p14:creationId xmlns:p14="http://schemas.microsoft.com/office/powerpoint/2010/main" val="3507420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 with a message make payment (amount) to Register (as Controller) and Sale object</a:t>
            </a:r>
          </a:p>
          <a:p>
            <a:r>
              <a:rPr lang="en-US" dirty="0"/>
              <a:t>……. This is a partial diagram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3921125"/>
            <a:ext cx="1723464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39323" y="4019550"/>
            <a:ext cx="116756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sng">
                <a:cs typeface="+mn-cs"/>
              </a:rPr>
              <a:t>:</a:t>
            </a:r>
            <a:r>
              <a:rPr lang="en-GB" sz="1600" u="sng">
                <a:cs typeface="+mn-cs"/>
              </a:rPr>
              <a:t>Register</a:t>
            </a:r>
            <a:endParaRPr lang="en-US" sz="1600" u="sng"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09696" y="2971800"/>
            <a:ext cx="19054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cs typeface="+mn-cs"/>
              </a:rPr>
              <a:t>makePayment</a:t>
            </a:r>
            <a:r>
              <a:rPr lang="en-US" sz="1600" dirty="0">
                <a:cs typeface="+mn-cs"/>
              </a:rPr>
              <a:t>(amount)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76680" y="4019550"/>
            <a:ext cx="6018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u="sng" dirty="0" err="1">
                <a:cs typeface="+mn-cs"/>
              </a:rPr>
              <a:t>s:Sale</a:t>
            </a:r>
            <a:endParaRPr lang="en-US" sz="1600" u="sng" dirty="0"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82136" y="3921125"/>
            <a:ext cx="1723464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07915" y="5410200"/>
            <a:ext cx="9740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sng" dirty="0">
                <a:cs typeface="+mn-cs"/>
              </a:rPr>
              <a:t>p:</a:t>
            </a:r>
            <a:r>
              <a:rPr lang="en-GB" sz="1600" u="sng" dirty="0">
                <a:cs typeface="+mn-cs"/>
              </a:rPr>
              <a:t>Payment</a:t>
            </a:r>
            <a:endParaRPr lang="en-US" sz="1600" u="sng" dirty="0"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74700" y="5362575"/>
            <a:ext cx="172160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05427" y="3581400"/>
            <a:ext cx="20973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dirty="0">
                <a:cs typeface="+mn-cs"/>
              </a:rPr>
              <a:t>1: makePayment(amount)</a:t>
            </a:r>
            <a:endParaRPr lang="en-US" sz="1600" dirty="0">
              <a:cs typeface="+mn-cs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779268" y="4724400"/>
            <a:ext cx="2088132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dirty="0">
                <a:cs typeface="+mn-cs"/>
              </a:rPr>
              <a:t>1.1. create()</a:t>
            </a:r>
          </a:p>
          <a:p>
            <a:pPr>
              <a:defRPr/>
            </a:pPr>
            <a:r>
              <a:rPr lang="en-GB" sz="1600" dirty="0"/>
              <a:t>1.2.  </a:t>
            </a:r>
            <a:r>
              <a:rPr lang="en-GB" sz="1600" dirty="0" err="1"/>
              <a:t>setAmount</a:t>
            </a:r>
            <a:r>
              <a:rPr lang="en-GB" sz="1600" dirty="0"/>
              <a:t>(amount)</a:t>
            </a:r>
            <a:endParaRPr lang="en-US" sz="1600" dirty="0">
              <a:cs typeface="+mn-cs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150839" y="4213225"/>
            <a:ext cx="181270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603500" y="3581400"/>
            <a:ext cx="273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04515" y="353695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392292" y="3376612"/>
            <a:ext cx="0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5845409" y="4497386"/>
            <a:ext cx="21991" cy="836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545469" y="47259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530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r>
              <a:rPr lang="en-US" dirty="0"/>
              <a:t>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 and Chapter 17</a:t>
            </a:r>
          </a:p>
          <a:p>
            <a:r>
              <a:rPr lang="en-US" dirty="0"/>
              <a:t>Must read </a:t>
            </a:r>
            <a:r>
              <a:rPr lang="en-US"/>
              <a:t>about:</a:t>
            </a:r>
            <a:endParaRPr lang="en-US" dirty="0"/>
          </a:p>
          <a:p>
            <a:pPr lvl="1"/>
            <a:r>
              <a:rPr lang="en-US" dirty="0"/>
              <a:t>Test First – Programming </a:t>
            </a:r>
          </a:p>
          <a:p>
            <a:pPr lvl="2"/>
            <a:r>
              <a:rPr lang="en-US" dirty="0"/>
              <a:t>http://</a:t>
            </a:r>
            <a:r>
              <a:rPr lang="en-US" dirty="0" err="1"/>
              <a:t>www.extremeprogramming.org</a:t>
            </a:r>
            <a:r>
              <a:rPr lang="en-US" dirty="0"/>
              <a:t>/rules/</a:t>
            </a:r>
            <a:r>
              <a:rPr lang="en-US" dirty="0" err="1"/>
              <a:t>testfirst.html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9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&amp; 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model illustrates attributes and associations</a:t>
            </a:r>
          </a:p>
          <a:p>
            <a:pPr lvl="1"/>
            <a:r>
              <a:rPr lang="en-US" dirty="0"/>
              <a:t>Inspires the “knowing” responsibilities and </a:t>
            </a:r>
            <a:r>
              <a:rPr lang="en-GB" dirty="0"/>
              <a:t>“knowing” are often inferable from the Domain Model</a:t>
            </a:r>
            <a:endParaRPr lang="en-US" dirty="0"/>
          </a:p>
          <a:p>
            <a:r>
              <a:rPr lang="en-US" dirty="0"/>
              <a:t>Responsibilities are defined in conceptual level </a:t>
            </a:r>
          </a:p>
          <a:p>
            <a:r>
              <a:rPr lang="en-GB" dirty="0"/>
              <a:t>Functions </a:t>
            </a:r>
            <a:r>
              <a:rPr lang="en-US" dirty="0"/>
              <a:t>fulfill responsibilities</a:t>
            </a:r>
          </a:p>
          <a:p>
            <a:pPr lvl="1"/>
            <a:r>
              <a:rPr lang="en-US" dirty="0"/>
              <a:t>Alone </a:t>
            </a:r>
          </a:p>
          <a:p>
            <a:pPr lvl="1"/>
            <a:r>
              <a:rPr lang="en-US" dirty="0"/>
              <a:t>Through collaboration with other objects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02718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&amp; Methods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responsibilities is of the </a:t>
            </a:r>
            <a:r>
              <a:rPr lang="en-GB" b="1" i="1" dirty="0"/>
              <a:t>Class</a:t>
            </a:r>
            <a:r>
              <a:rPr lang="en-GB" dirty="0"/>
              <a:t> and it fulfils them by using one or more functions.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GB" dirty="0"/>
              <a:t>For example: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GB" dirty="0"/>
              <a:t>“Provide access to relational databases” may involve dozens of classes and hundreds of functions 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GB" dirty="0"/>
              <a:t>“Create a Sale” may involve only one function.</a:t>
            </a:r>
          </a:p>
          <a:p>
            <a:r>
              <a:rPr lang="en-US" b="1" i="1" dirty="0"/>
              <a:t>A responsibility is not the same thing as a function</a:t>
            </a:r>
            <a:r>
              <a:rPr lang="en-GB" b="1" i="1" dirty="0"/>
              <a:t>, but functions </a:t>
            </a:r>
            <a:r>
              <a:rPr lang="en-US" b="1" i="1" dirty="0"/>
              <a:t>are implemented to fulfill responsibilities</a:t>
            </a:r>
            <a:r>
              <a:rPr lang="en-GB" b="1" i="1" dirty="0"/>
              <a:t>.</a:t>
            </a:r>
            <a:endParaRPr lang="en-GB" dirty="0"/>
          </a:p>
          <a:p>
            <a:r>
              <a:rPr lang="en-US" dirty="0"/>
              <a:t>Functions either act alone or collaborate with other functions and objects.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466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Responsibilities &amp; Interaction Diagrams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UML artefacts show </a:t>
            </a:r>
            <a:r>
              <a:rPr lang="en-US" dirty="0"/>
              <a:t>responsibilities of objects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Sale objects have been given the responsibility to create Payment, handled in the makePayment method.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3276600"/>
            <a:ext cx="5105400" cy="2667000"/>
            <a:chOff x="152400" y="2362200"/>
            <a:chExt cx="4348163" cy="2667000"/>
          </a:xfrm>
        </p:grpSpPr>
        <p:sp>
          <p:nvSpPr>
            <p:cNvPr id="226309" name="Line 5"/>
            <p:cNvSpPr>
              <a:spLocks noChangeShapeType="1"/>
            </p:cNvSpPr>
            <p:nvPr/>
          </p:nvSpPr>
          <p:spPr bwMode="auto">
            <a:xfrm>
              <a:off x="2006600" y="2898775"/>
              <a:ext cx="0" cy="2130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310" name="Rectangle 6"/>
            <p:cNvSpPr>
              <a:spLocks noChangeArrowheads="1"/>
            </p:cNvSpPr>
            <p:nvPr/>
          </p:nvSpPr>
          <p:spPr bwMode="auto">
            <a:xfrm>
              <a:off x="1428750" y="2362200"/>
              <a:ext cx="1127125" cy="5699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:</a:t>
              </a:r>
              <a:r>
                <a:rPr lang="en-GB" u="sng" dirty="0">
                  <a:cs typeface="+mn-cs"/>
                </a:rPr>
                <a:t>Sale</a:t>
              </a:r>
              <a:endParaRPr lang="en-US" dirty="0">
                <a:cs typeface="+mn-cs"/>
              </a:endParaRPr>
            </a:p>
          </p:txBody>
        </p:sp>
        <p:sp>
          <p:nvSpPr>
            <p:cNvPr id="226311" name="Rectangle 7"/>
            <p:cNvSpPr>
              <a:spLocks noChangeArrowheads="1"/>
            </p:cNvSpPr>
            <p:nvPr/>
          </p:nvSpPr>
          <p:spPr bwMode="auto">
            <a:xfrm>
              <a:off x="3311525" y="4038600"/>
              <a:ext cx="1189038" cy="5667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:</a:t>
              </a:r>
              <a:r>
                <a:rPr lang="en-GB" u="sng">
                  <a:cs typeface="+mn-cs"/>
                </a:rPr>
                <a:t>Payment</a:t>
              </a:r>
              <a:endParaRPr lang="en-US">
                <a:cs typeface="+mn-cs"/>
              </a:endParaRPr>
            </a:p>
          </p:txBody>
        </p:sp>
        <p:sp>
          <p:nvSpPr>
            <p:cNvPr id="226312" name="Text Box 8"/>
            <p:cNvSpPr txBox="1">
              <a:spLocks noChangeArrowheads="1"/>
            </p:cNvSpPr>
            <p:nvPr/>
          </p:nvSpPr>
          <p:spPr bwMode="auto">
            <a:xfrm>
              <a:off x="193675" y="3284538"/>
              <a:ext cx="202565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cs typeface="+mn-cs"/>
                </a:rPr>
                <a:t>makePayment(…)</a:t>
              </a:r>
              <a:endParaRPr lang="en-US" dirty="0">
                <a:cs typeface="+mn-cs"/>
              </a:endParaRPr>
            </a:p>
          </p:txBody>
        </p:sp>
        <p:sp>
          <p:nvSpPr>
            <p:cNvPr id="226313" name="Line 9"/>
            <p:cNvSpPr>
              <a:spLocks noChangeShapeType="1"/>
            </p:cNvSpPr>
            <p:nvPr/>
          </p:nvSpPr>
          <p:spPr bwMode="auto">
            <a:xfrm>
              <a:off x="152400" y="3713163"/>
              <a:ext cx="1857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314" name="Text Box 10"/>
            <p:cNvSpPr txBox="1">
              <a:spLocks noChangeArrowheads="1"/>
            </p:cNvSpPr>
            <p:nvPr/>
          </p:nvSpPr>
          <p:spPr bwMode="auto">
            <a:xfrm>
              <a:off x="2009775" y="3867150"/>
              <a:ext cx="11985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cs typeface="+mn-cs"/>
                </a:rPr>
                <a:t>create(…)</a:t>
              </a:r>
              <a:endParaRPr lang="en-US">
                <a:cs typeface="+mn-cs"/>
              </a:endParaRPr>
            </a:p>
          </p:txBody>
        </p:sp>
        <p:sp>
          <p:nvSpPr>
            <p:cNvPr id="226315" name="Line 11"/>
            <p:cNvSpPr>
              <a:spLocks noChangeShapeType="1"/>
            </p:cNvSpPr>
            <p:nvPr/>
          </p:nvSpPr>
          <p:spPr bwMode="auto">
            <a:xfrm>
              <a:off x="2009775" y="4348163"/>
              <a:ext cx="1301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316" name="Line 12"/>
            <p:cNvSpPr>
              <a:spLocks noChangeShapeType="1"/>
            </p:cNvSpPr>
            <p:nvPr/>
          </p:nvSpPr>
          <p:spPr bwMode="auto">
            <a:xfrm>
              <a:off x="3924300" y="4595813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2543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Responsibility Assignment Software Patterns (GRASP)</a:t>
            </a:r>
          </a:p>
        </p:txBody>
      </p:sp>
    </p:spTree>
    <p:extLst>
      <p:ext uri="{BB962C8B-B14F-4D97-AF65-F5344CB8AC3E}">
        <p14:creationId xmlns:p14="http://schemas.microsoft.com/office/powerpoint/2010/main" val="14943051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pattern is a named description of a problem and a solution that</a:t>
            </a:r>
            <a:r>
              <a:rPr lang="en-GB" dirty="0"/>
              <a:t> </a:t>
            </a:r>
            <a:r>
              <a:rPr lang="en-US" dirty="0"/>
              <a:t>can be applied to new contexts; it provides advice in how to apply</a:t>
            </a:r>
            <a:r>
              <a:rPr lang="en-GB" dirty="0"/>
              <a:t> </a:t>
            </a:r>
            <a:r>
              <a:rPr lang="en-US" dirty="0"/>
              <a:t>it in varying circumstances</a:t>
            </a:r>
          </a:p>
          <a:p>
            <a:pPr lvl="2"/>
            <a:r>
              <a:rPr lang="en-GB" dirty="0"/>
              <a:t>Pattern name</a:t>
            </a:r>
            <a:endParaRPr lang="en-GB" i="1" dirty="0"/>
          </a:p>
          <a:p>
            <a:pPr lvl="2"/>
            <a:r>
              <a:rPr lang="en-GB" dirty="0"/>
              <a:t>Problem</a:t>
            </a:r>
            <a:endParaRPr lang="en-GB" i="1" dirty="0"/>
          </a:p>
          <a:p>
            <a:pPr lvl="2"/>
            <a:r>
              <a:rPr lang="en-GB" dirty="0"/>
              <a:t>Solution</a:t>
            </a:r>
            <a:endParaRPr lang="en-US" dirty="0"/>
          </a:p>
          <a:p>
            <a:r>
              <a:rPr lang="en-GB" dirty="0"/>
              <a:t>GRASP are are defined principles (expressed in patterns) that guide the choices of assigning the </a:t>
            </a:r>
            <a:r>
              <a:rPr lang="en-GB" u="sng" dirty="0"/>
              <a:t>object responsibilities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4549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081A1A98-4093-B143-A800-3C306B256EC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745B72C-2F93-E840-B516-5B00BA33049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1D4B6CA-D11A-0349-971E-FC7B1314C29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14076</TotalTime>
  <Words>2329</Words>
  <Application>Microsoft Macintosh PowerPoint</Application>
  <PresentationFormat>On-screen Show (4:3)</PresentationFormat>
  <Paragraphs>378</Paragraphs>
  <Slides>45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Photo Editor Photo</vt:lpstr>
      <vt:lpstr>Responsibility Driven Design, GRASP &amp; Usecase Realization</vt:lpstr>
      <vt:lpstr>Object Design</vt:lpstr>
      <vt:lpstr>Responsibility Driven Design</vt:lpstr>
      <vt:lpstr>PowerPoint Presentation</vt:lpstr>
      <vt:lpstr>Responsibilities &amp; Domain Model</vt:lpstr>
      <vt:lpstr>Responsibilities &amp; Methods</vt:lpstr>
      <vt:lpstr>Responsibilities &amp; Interaction Diagrams</vt:lpstr>
      <vt:lpstr>General Responsibility Assignment Software Patterns (GRASP)</vt:lpstr>
      <vt:lpstr>Patterns</vt:lpstr>
      <vt:lpstr>PowerPoint Presentation</vt:lpstr>
      <vt:lpstr>Creator</vt:lpstr>
      <vt:lpstr>Creator</vt:lpstr>
      <vt:lpstr>PowerPoint Presentation</vt:lpstr>
      <vt:lpstr>Information Expert (or Expert)</vt:lpstr>
      <vt:lpstr>PowerPoint Presentation</vt:lpstr>
      <vt:lpstr>Information Expert (or Expert)</vt:lpstr>
      <vt:lpstr>PowerPoint Presentation</vt:lpstr>
      <vt:lpstr>PowerPoint Presentation</vt:lpstr>
      <vt:lpstr>Information Expert (or Expert)</vt:lpstr>
      <vt:lpstr>Partial experts</vt:lpstr>
      <vt:lpstr>Low Coupling</vt:lpstr>
      <vt:lpstr>PowerPoint Presentation</vt:lpstr>
      <vt:lpstr>PowerPoint Presentation</vt:lpstr>
      <vt:lpstr>Low Coupling</vt:lpstr>
      <vt:lpstr>PowerPoint Presentation</vt:lpstr>
      <vt:lpstr>PowerPoint Presentation</vt:lpstr>
      <vt:lpstr>Low Coupling</vt:lpstr>
      <vt:lpstr>High Cohesion</vt:lpstr>
      <vt:lpstr>PowerPoint Presentation</vt:lpstr>
      <vt:lpstr>High Cohesion</vt:lpstr>
      <vt:lpstr>PowerPoint Presentation</vt:lpstr>
      <vt:lpstr>High Cohesion</vt:lpstr>
      <vt:lpstr>High Cohesion</vt:lpstr>
      <vt:lpstr>Controller</vt:lpstr>
      <vt:lpstr>Use Case Realizations</vt:lpstr>
      <vt:lpstr>Use Case Realizations</vt:lpstr>
      <vt:lpstr>PowerPoint Presentation</vt:lpstr>
      <vt:lpstr>Object Design: makeNewSale</vt:lpstr>
      <vt:lpstr>Object Design: addLineItem</vt:lpstr>
      <vt:lpstr>PowerPoint Presentation</vt:lpstr>
      <vt:lpstr>PowerPoint Presentation</vt:lpstr>
      <vt:lpstr>Object Design: endSale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Engineering</dc:title>
  <dc:creator>Muhammad Waseem</dc:creator>
  <cp:lastModifiedBy>Usman Nasir</cp:lastModifiedBy>
  <cp:revision>440</cp:revision>
  <cp:lastPrinted>2017-05-18T04:49:57Z</cp:lastPrinted>
  <dcterms:created xsi:type="dcterms:W3CDTF">2006-08-16T00:00:00Z</dcterms:created>
  <dcterms:modified xsi:type="dcterms:W3CDTF">2020-07-08T09:58:43Z</dcterms:modified>
</cp:coreProperties>
</file>