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9"/>
  </p:notesMasterIdLst>
  <p:handoutMasterIdLst>
    <p:handoutMasterId r:id="rId30"/>
  </p:handoutMasterIdLst>
  <p:sldIdLst>
    <p:sldId id="429" r:id="rId5"/>
    <p:sldId id="431" r:id="rId6"/>
    <p:sldId id="432" r:id="rId7"/>
    <p:sldId id="453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292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5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A212-C8CE-49F4-A70A-1897575909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1905000" y="1524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06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FA204-9A2C-6B40-844D-E50CB076418C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FA204-9A2C-6B40-844D-E50CB076418C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5DBC03-2481-4642-8E81-20239411958C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B126E2-3D9C-8F46-957D-ADD172E27A23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* Why this action on actor side? Ans: Because CAS is an actor providing services to SUD. We have only one column for all actors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AE63941-C0BD-444F-A02B-AB24AB9CC620}" type="slidenum">
              <a:rPr lang="en-US"/>
              <a:pPr/>
              <a:t>9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E7EAE33-513E-C848-8427-960F6D730627}" type="slidenum">
              <a:rPr lang="en-US"/>
              <a:pPr/>
              <a:t>10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BAD131-7B43-8D48-ABD6-05CB5198812C}" type="slidenum">
              <a:rPr lang="en-GB" sz="1200"/>
              <a:pPr eaLnBrk="1" hangingPunct="1"/>
              <a:t>12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952B91-B4D9-B24E-915C-6947EC6F274E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>
                <a:solidFill>
                  <a:srgbClr val="FFFF99"/>
                </a:solidFill>
                <a:latin typeface="Calibri" charset="0"/>
                <a:ea typeface="ＭＳ Ｐゴシック" charset="0"/>
                <a:cs typeface="ＭＳ Ｐゴシック" charset="0"/>
              </a:rPr>
              <a:t>6.13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brevity &gt; conciseness; lack of verbosity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514F33-DAE2-A34F-BFF2-6DC27F1D5DD4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7B9EA9-1C1E-F141-AF49-82C14A9AC941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DEDE0F-1063-6E48-BC46-5338203C7A5B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7"/>
          <p:cNvGraphicFramePr>
            <a:graphicFrameLocks noChangeAspect="1"/>
          </p:cNvGraphicFramePr>
          <p:nvPr userDrawn="1"/>
        </p:nvGraphicFramePr>
        <p:xfrm>
          <a:off x="4763" y="4763"/>
          <a:ext cx="9136062" cy="685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Photo Editor Photo" r:id="rId3" imgW="9135750" imgH="6849431" progId="MSPhotoEd.3">
                  <p:embed/>
                </p:oleObj>
              </mc:Choice>
              <mc:Fallback>
                <p:oleObj name="Photo Editor Photo" r:id="rId3" imgW="9135750" imgH="68494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4763"/>
                        <a:ext cx="9136062" cy="685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1881188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62425" y="1881188"/>
            <a:ext cx="38100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62425" y="4129088"/>
            <a:ext cx="38100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0" y="0"/>
            <a:ext cx="9144000" cy="68580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to Click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Perpetua"/>
          <a:ea typeface="+mj-ea"/>
          <a:cs typeface="Perpetua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 04</a:t>
            </a:r>
            <a:endParaRPr lang="en-US" dirty="0"/>
          </a:p>
          <a:p>
            <a:r>
              <a:rPr lang="en-US" dirty="0"/>
              <a:t>Course Instructor: </a:t>
            </a:r>
            <a:r>
              <a:rPr lang="en-US" b="1" dirty="0" smtClean="0"/>
              <a:t>Idrees Ahmad</a:t>
            </a:r>
            <a:endParaRPr lang="en-US" b="1" dirty="0"/>
          </a:p>
          <a:p>
            <a:r>
              <a:rPr lang="en-US" dirty="0"/>
              <a:t>Course Code: </a:t>
            </a:r>
            <a:r>
              <a:rPr lang="en-US" dirty="0" err="1"/>
              <a:t>SE321</a:t>
            </a:r>
            <a:endParaRPr lang="en-US" dirty="0"/>
          </a:p>
          <a:p>
            <a:r>
              <a:rPr lang="en-US" i="1" dirty="0" smtClean="0"/>
              <a:t>Spring 2021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129026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Use cases</a:t>
            </a:r>
          </a:p>
        </p:txBody>
      </p:sp>
    </p:spTree>
    <p:extLst>
      <p:ext uri="{BB962C8B-B14F-4D97-AF65-F5344CB8AC3E}">
        <p14:creationId xmlns:p14="http://schemas.microsoft.com/office/powerpoint/2010/main" val="12657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78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u="sng" dirty="0"/>
              <a:t>Main success scenario (or basic flow):</a:t>
            </a:r>
            <a:r>
              <a:rPr lang="en-GB" dirty="0"/>
              <a:t> </a:t>
            </a:r>
          </a:p>
          <a:p>
            <a:pPr marL="594360" lvl="2" indent="0">
              <a:buNone/>
            </a:pPr>
            <a:r>
              <a:rPr lang="en-GB" dirty="0"/>
              <a:t>The Customer arrives at a POS checkout with items to purchase.</a:t>
            </a:r>
          </a:p>
          <a:p>
            <a:pPr marL="594360" lvl="2" indent="0">
              <a:buNone/>
            </a:pPr>
            <a:r>
              <a:rPr lang="en-GB" dirty="0"/>
              <a:t>The Cashier records the identifier for each item. If there is more than</a:t>
            </a:r>
          </a:p>
          <a:p>
            <a:pPr marL="594360" lvl="2" indent="0">
              <a:buNone/>
            </a:pPr>
            <a:r>
              <a:rPr lang="en-GB" dirty="0"/>
              <a:t>one of the same item, the Cashier can enter the quantity as well.</a:t>
            </a:r>
            <a:endParaRPr lang="en-US" dirty="0"/>
          </a:p>
          <a:p>
            <a:pPr marL="594360" lvl="2" indent="0">
              <a:buNone/>
            </a:pPr>
            <a:r>
              <a:rPr lang="en-US" dirty="0"/>
              <a:t>The system determines the item price and adds the item information to</a:t>
            </a:r>
          </a:p>
          <a:p>
            <a:pPr marL="594360" lvl="2" indent="0">
              <a:buNone/>
            </a:pPr>
            <a:r>
              <a:rPr lang="en-US" dirty="0"/>
              <a:t>the running sales transaction. The description and the price of the current</a:t>
            </a:r>
          </a:p>
          <a:p>
            <a:pPr marL="594360" lvl="2" indent="0">
              <a:buNone/>
            </a:pPr>
            <a:r>
              <a:rPr lang="en-US" dirty="0"/>
              <a:t>item are presented.</a:t>
            </a:r>
            <a:endParaRPr lang="en-GB" dirty="0"/>
          </a:p>
          <a:p>
            <a:pPr marL="594360" lvl="2" indent="0">
              <a:buNone/>
            </a:pPr>
            <a:r>
              <a:rPr lang="en-GB" dirty="0"/>
              <a:t>On completion of item entry, the Cashier indicates to the POS system </a:t>
            </a:r>
          </a:p>
          <a:p>
            <a:pPr marL="594360" lvl="2" indent="0">
              <a:buNone/>
            </a:pPr>
            <a:r>
              <a:rPr lang="en-GB" dirty="0"/>
              <a:t>that item entry is complete.</a:t>
            </a:r>
            <a:endParaRPr lang="en-US" dirty="0"/>
          </a:p>
          <a:p>
            <a:pPr marL="594360" lvl="2" indent="0">
              <a:buNone/>
            </a:pPr>
            <a:r>
              <a:rPr lang="en-US" dirty="0"/>
              <a:t>The System calculates and presents the sale total.</a:t>
            </a:r>
            <a:endParaRPr lang="en-GB" dirty="0"/>
          </a:p>
          <a:p>
            <a:pPr marL="594360" lvl="2" indent="0">
              <a:buNone/>
            </a:pPr>
            <a:r>
              <a:rPr lang="en-GB" dirty="0"/>
              <a:t>The Cashier tells the customer the total.</a:t>
            </a:r>
          </a:p>
          <a:p>
            <a:pPr marL="594360" lvl="2" indent="0">
              <a:buNone/>
            </a:pPr>
            <a:r>
              <a:rPr lang="en-GB" dirty="0"/>
              <a:t>The Customer gives a cash payment (“cash tendered”) possibly greater</a:t>
            </a:r>
          </a:p>
          <a:p>
            <a:pPr marL="594360" lvl="2" indent="0">
              <a:buNone/>
            </a:pPr>
            <a:r>
              <a:rPr lang="en-GB" dirty="0"/>
              <a:t>than the sale total.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Extensions (or alternative flows):</a:t>
            </a:r>
            <a:endParaRPr lang="en-GB" dirty="0"/>
          </a:p>
          <a:p>
            <a:pPr marL="594360" lvl="2" indent="0">
              <a:buNone/>
            </a:pPr>
            <a:r>
              <a:rPr lang="en-US" dirty="0"/>
              <a:t>If invalid identifier entered. Indicate error.</a:t>
            </a:r>
          </a:p>
          <a:p>
            <a:pPr marL="594360" lvl="2" indent="0">
              <a:buNone/>
            </a:pPr>
            <a:r>
              <a:rPr lang="en-US" dirty="0"/>
              <a:t>If customer </a:t>
            </a:r>
            <a:r>
              <a:rPr lang="en-US" dirty="0" err="1"/>
              <a:t>didn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have enough cash, cancel sales transaction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4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use case!!!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use cases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</a:t>
            </a:r>
            <a:r>
              <a:rPr lang="en-US" dirty="0"/>
              <a:t>use case with a verb</a:t>
            </a:r>
          </a:p>
          <a:p>
            <a:r>
              <a:rPr lang="en-US" dirty="0" smtClean="0"/>
              <a:t>Start first sentence with “&lt;Actor&gt; does &lt;event&gt;”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Customer arrives with videos to rent.</a:t>
            </a:r>
          </a:p>
          <a:p>
            <a:r>
              <a:rPr lang="en-US" dirty="0" smtClean="0"/>
              <a:t>Capitalize “Actor” names.</a:t>
            </a:r>
          </a:p>
          <a:p>
            <a:pPr lvl="1"/>
            <a:r>
              <a:rPr lang="en-US" dirty="0" smtClean="0"/>
              <a:t>Clerk enters…, System outputs</a:t>
            </a:r>
          </a:p>
          <a:p>
            <a:r>
              <a:rPr lang="en-US" dirty="0"/>
              <a:t>Brief is good. No one like to read requirements.</a:t>
            </a:r>
          </a:p>
          <a:p>
            <a:r>
              <a:rPr lang="en-US" dirty="0"/>
              <a:t>More verbose</a:t>
            </a:r>
          </a:p>
          <a:p>
            <a:pPr lvl="2"/>
            <a:r>
              <a:rPr lang="en-US" dirty="0"/>
              <a:t>The Clerk enters…</a:t>
            </a:r>
          </a:p>
          <a:p>
            <a:pPr lvl="2"/>
            <a:r>
              <a:rPr lang="en-US" dirty="0"/>
              <a:t>The System outputs…</a:t>
            </a:r>
          </a:p>
          <a:p>
            <a:pPr lvl="1"/>
            <a:r>
              <a:rPr lang="en-US" dirty="0"/>
              <a:t>Less</a:t>
            </a:r>
          </a:p>
          <a:p>
            <a:pPr lvl="2"/>
            <a:r>
              <a:rPr lang="en-US" dirty="0"/>
              <a:t>Clerk enters…</a:t>
            </a:r>
          </a:p>
          <a:p>
            <a:pPr lvl="2"/>
            <a:r>
              <a:rPr lang="en-US" dirty="0"/>
              <a:t>System outputs</a:t>
            </a:r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Writing text styles</a:t>
            </a:r>
          </a:p>
          <a:p>
            <a:pPr lvl="1"/>
            <a:r>
              <a:rPr lang="en-US" dirty="0" smtClean="0"/>
              <a:t>Essential</a:t>
            </a:r>
          </a:p>
          <a:p>
            <a:pPr lvl="1"/>
            <a:r>
              <a:rPr lang="en-US" dirty="0" smtClean="0"/>
              <a:t>Real/Concrete</a:t>
            </a:r>
          </a:p>
        </p:txBody>
      </p:sp>
    </p:spTree>
    <p:extLst>
      <p:ext uri="{BB962C8B-B14F-4D97-AF65-F5344CB8AC3E}">
        <p14:creationId xmlns:p14="http://schemas.microsoft.com/office/powerpoint/2010/main" val="24815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Essential Use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Use case text is relatively free of technology and implementation details.</a:t>
            </a:r>
          </a:p>
          <a:p>
            <a:pPr lvl="1"/>
            <a:r>
              <a:rPr lang="en-US" dirty="0" smtClean="0"/>
              <a:t>Focus is on essential activities and motivations</a:t>
            </a:r>
          </a:p>
          <a:p>
            <a:pPr lvl="0"/>
            <a:r>
              <a:rPr lang="en-US" dirty="0" smtClean="0"/>
              <a:t>High level use cases are always essential in nature due to their briefness.</a:t>
            </a:r>
          </a:p>
          <a:p>
            <a:pPr lvl="0"/>
            <a:endParaRPr lang="en-US" dirty="0" smtClean="0">
              <a:solidFill>
                <a:srgbClr val="000000"/>
              </a:solidFill>
              <a:latin typeface="Tw Cen MT" charset="0"/>
              <a:ea typeface="ＭＳ Ｐゴシック" charset="0"/>
              <a:cs typeface="Arial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. The customer </a:t>
            </a:r>
            <a:r>
              <a:rPr lang="en-US" dirty="0">
                <a:solidFill>
                  <a:srgbClr val="FF0000"/>
                </a:solidFill>
                <a:latin typeface="Tw Cen MT" charset="0"/>
                <a:ea typeface="ＭＳ Ｐゴシック" charset="0"/>
                <a:cs typeface="Arial" charset="0"/>
              </a:rPr>
              <a:t>identifies</a:t>
            </a:r>
            <a:r>
              <a:rPr lang="en-US" dirty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 themselves</a:t>
            </a:r>
            <a:endParaRPr lang="en-US" dirty="0">
              <a:solidFill>
                <a:schemeClr val="accent2"/>
              </a:solidFill>
              <a:latin typeface="Tw Cen MT" charset="0"/>
              <a:ea typeface="ＭＳ Ｐゴシック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. </a:t>
            </a:r>
            <a:r>
              <a:rPr lang="en-US" dirty="0" smtClean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System presents </a:t>
            </a:r>
            <a:r>
              <a:rPr lang="en-US" dirty="0">
                <a:solidFill>
                  <a:srgbClr val="FF0000"/>
                </a:solidFill>
                <a:latin typeface="Tw Cen MT" charset="0"/>
                <a:ea typeface="ＭＳ Ｐゴシック" charset="0"/>
                <a:cs typeface="Arial" charset="0"/>
              </a:rPr>
              <a:t>options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3. and so </a:t>
            </a:r>
            <a:r>
              <a:rPr lang="en-US" dirty="0" smtClean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Describes the process in terms of its real current design, committed to specific I/O technology etc.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00213"/>
              </p:ext>
            </p:extLst>
          </p:nvPr>
        </p:nvGraphicFramePr>
        <p:xfrm>
          <a:off x="609600" y="3345140"/>
          <a:ext cx="8077200" cy="2827060"/>
        </p:xfrm>
        <a:graphic>
          <a:graphicData uri="http://schemas.openxmlformats.org/drawingml/2006/table">
            <a:tbl>
              <a:tblPr/>
              <a:tblGrid>
                <a:gridCol w="3848974"/>
                <a:gridCol w="4228226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Actor Action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                       		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System Response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1. The Customer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inserts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their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card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2.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Prompts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for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PIN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3.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Enters PIN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on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key pad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4.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Display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options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menu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.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...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…….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4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49943"/>
              </p:ext>
            </p:extLst>
          </p:nvPr>
        </p:nvGraphicFramePr>
        <p:xfrm>
          <a:off x="457200" y="838200"/>
          <a:ext cx="8458200" cy="2378075"/>
        </p:xfrm>
        <a:graphic>
          <a:graphicData uri="http://schemas.openxmlformats.org/drawingml/2006/table">
            <a:tbl>
              <a:tblPr/>
              <a:tblGrid>
                <a:gridCol w="4030529"/>
                <a:gridCol w="4427671"/>
              </a:tblGrid>
              <a:tr h="4572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Buy Items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Actor Action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System Response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118916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The Cashier records the identifier. If there is more than one of the same item, the Cashier can enter the quantity as well.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2. Determines the item price from each item and adds the item information to the running sales transaction.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3. and so on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4. and so on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94041"/>
              </p:ext>
            </p:extLst>
          </p:nvPr>
        </p:nvGraphicFramePr>
        <p:xfrm>
          <a:off x="457200" y="3749377"/>
          <a:ext cx="8396288" cy="2651424"/>
        </p:xfrm>
        <a:graphic>
          <a:graphicData uri="http://schemas.openxmlformats.org/drawingml/2006/table">
            <a:tbl>
              <a:tblPr/>
              <a:tblGrid>
                <a:gridCol w="4001858"/>
                <a:gridCol w="4394430"/>
              </a:tblGrid>
              <a:tr h="4570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Buy Items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Actor Action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System Response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1462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1. For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each item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, the Cashier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types in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the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Universal Product Code 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(UPC) in the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UPC input field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of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Window1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. They then press the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Enter Item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”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button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with the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mouse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OR by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pressing the &lt;Enter&gt; key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2.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Displays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the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item price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and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adds the item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information to the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running sales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transaction.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The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description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and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price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of  the current item are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displayed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Textbox2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 of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Window1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.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5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3. and so on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4. and so on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3810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a typeface="ＭＳ Ｐゴシック" charset="0"/>
                <a:cs typeface="Arial" charset="0"/>
              </a:rPr>
              <a:t>Essential 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332946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a typeface="ＭＳ Ｐゴシック" charset="0"/>
                <a:cs typeface="Arial" charset="0"/>
              </a:rPr>
              <a:t>Real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449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500063" y="1363663"/>
            <a:ext cx="8501062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n-lt"/>
              </a:rPr>
              <a:t>UC01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Use case:        	Buy Items</a:t>
            </a:r>
          </a:p>
          <a:p>
            <a:r>
              <a:rPr lang="en-US" dirty="0" smtClean="0">
                <a:latin typeface="+mn-lt"/>
              </a:rPr>
              <a:t>Actor:</a:t>
            </a:r>
            <a:r>
              <a:rPr lang="en-US" dirty="0">
                <a:latin typeface="+mn-lt"/>
              </a:rPr>
              <a:t>			</a:t>
            </a:r>
            <a:r>
              <a:rPr lang="en-US" dirty="0" smtClean="0">
                <a:latin typeface="+mn-lt"/>
              </a:rPr>
              <a:t>Cashier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Overview: </a:t>
            </a:r>
            <a:r>
              <a:rPr lang="en-US" dirty="0">
                <a:latin typeface="+mn-lt"/>
              </a:rPr>
              <a:t>		</a:t>
            </a:r>
            <a:r>
              <a:rPr lang="en-US" dirty="0" smtClean="0">
                <a:latin typeface="+mn-lt"/>
              </a:rPr>
              <a:t>A Customer </a:t>
            </a:r>
            <a:r>
              <a:rPr lang="en-US" dirty="0">
                <a:latin typeface="+mn-lt"/>
              </a:rPr>
              <a:t>arrives at a checkout with items to</a:t>
            </a:r>
          </a:p>
          <a:p>
            <a:r>
              <a:rPr lang="en-US" dirty="0">
                <a:latin typeface="+mn-lt"/>
              </a:rPr>
              <a:t>			purchase. The Cashier records the purchase items</a:t>
            </a:r>
          </a:p>
          <a:p>
            <a:r>
              <a:rPr lang="en-US" dirty="0">
                <a:latin typeface="+mn-lt"/>
              </a:rPr>
              <a:t>			and collects a payment. On completion, the </a:t>
            </a:r>
          </a:p>
          <a:p>
            <a:r>
              <a:rPr lang="en-US" dirty="0">
                <a:latin typeface="+mn-lt"/>
              </a:rPr>
              <a:t>			Customer leaves with the items.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UC02</a:t>
            </a:r>
            <a:r>
              <a:rPr lang="en-US" dirty="0">
                <a:latin typeface="+mn-lt"/>
              </a:rPr>
              <a:t>: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Use case:		Start Up	</a:t>
            </a:r>
          </a:p>
          <a:p>
            <a:r>
              <a:rPr lang="en-US" dirty="0" smtClean="0">
                <a:latin typeface="+mn-lt"/>
              </a:rPr>
              <a:t>Actor:</a:t>
            </a:r>
            <a:r>
              <a:rPr lang="en-US" dirty="0">
                <a:latin typeface="+mn-lt"/>
              </a:rPr>
              <a:t>			Manager</a:t>
            </a:r>
          </a:p>
          <a:p>
            <a:r>
              <a:rPr lang="en-US" dirty="0" smtClean="0">
                <a:latin typeface="+mn-lt"/>
              </a:rPr>
              <a:t>Overview:</a:t>
            </a:r>
            <a:r>
              <a:rPr lang="en-US" dirty="0">
                <a:latin typeface="+mn-lt"/>
              </a:rPr>
              <a:t>		A Manager powers on a POST in order to prepare</a:t>
            </a:r>
          </a:p>
          <a:p>
            <a:r>
              <a:rPr lang="en-US" dirty="0">
                <a:latin typeface="+mn-lt"/>
              </a:rPr>
              <a:t>			it for use by Cashiers. The Manager validates</a:t>
            </a:r>
          </a:p>
          <a:p>
            <a:r>
              <a:rPr lang="en-US" dirty="0">
                <a:latin typeface="+mn-lt"/>
              </a:rPr>
              <a:t>                                           </a:t>
            </a:r>
            <a:r>
              <a:rPr lang="en-US" dirty="0" smtClean="0">
                <a:latin typeface="+mn-lt"/>
              </a:rPr>
              <a:t>	that </a:t>
            </a:r>
            <a:r>
              <a:rPr lang="en-US" dirty="0">
                <a:latin typeface="+mn-lt"/>
              </a:rPr>
              <a:t>the date and time are correct, after which</a:t>
            </a:r>
          </a:p>
          <a:p>
            <a:r>
              <a:rPr lang="en-US" dirty="0">
                <a:latin typeface="+mn-lt"/>
              </a:rPr>
              <a:t>			the system is ready for Cashier use.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523875" y="1314450"/>
            <a:ext cx="829591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Two-column </a:t>
            </a:r>
            <a:r>
              <a:rPr lang="en-US" dirty="0" smtClean="0"/>
              <a:t>format (aka conversational style)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Use </a:t>
            </a:r>
            <a:r>
              <a:rPr lang="en-US" dirty="0">
                <a:latin typeface="+mn-lt"/>
              </a:rPr>
              <a:t>case:                    	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Buy Items</a:t>
            </a:r>
          </a:p>
          <a:p>
            <a:r>
              <a:rPr lang="en-US" dirty="0" smtClean="0">
                <a:latin typeface="+mn-lt"/>
              </a:rPr>
              <a:t>Actor:</a:t>
            </a:r>
            <a:r>
              <a:rPr lang="en-US" dirty="0">
                <a:latin typeface="+mn-lt"/>
              </a:rPr>
              <a:t>			</a:t>
            </a:r>
            <a:r>
              <a:rPr lang="en-US" dirty="0" smtClean="0">
                <a:latin typeface="+mn-lt"/>
              </a:rPr>
              <a:t>Cashier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Purpose:		Capture a sale and its payment.</a:t>
            </a:r>
          </a:p>
          <a:p>
            <a:r>
              <a:rPr lang="en-US" dirty="0">
                <a:latin typeface="+mn-lt"/>
              </a:rPr>
              <a:t>Overview:		A Customer arrives at a checkout with items to</a:t>
            </a:r>
          </a:p>
          <a:p>
            <a:r>
              <a:rPr lang="en-US" dirty="0">
                <a:latin typeface="+mn-lt"/>
              </a:rPr>
              <a:t>			purchase. The Cashier records the purchase items</a:t>
            </a:r>
          </a:p>
          <a:p>
            <a:r>
              <a:rPr lang="en-US" dirty="0">
                <a:latin typeface="+mn-lt"/>
              </a:rPr>
              <a:t>			and collects a payment. On completion, the </a:t>
            </a:r>
          </a:p>
          <a:p>
            <a:r>
              <a:rPr lang="en-US" dirty="0">
                <a:latin typeface="+mn-lt"/>
              </a:rPr>
              <a:t>			Customer leaves with the items.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Usecase</a:t>
            </a:r>
            <a:r>
              <a:rPr lang="en-US" dirty="0" smtClean="0">
                <a:latin typeface="+mn-lt"/>
              </a:rPr>
              <a:t> Type:</a:t>
            </a:r>
            <a:r>
              <a:rPr lang="en-US" dirty="0">
                <a:latin typeface="+mn-lt"/>
              </a:rPr>
              <a:t>		</a:t>
            </a:r>
            <a:r>
              <a:rPr lang="en-US" dirty="0" smtClean="0">
                <a:latin typeface="+mn-lt"/>
              </a:rPr>
              <a:t>Primary </a:t>
            </a:r>
            <a:r>
              <a:rPr lang="en-US" dirty="0">
                <a:latin typeface="+mn-lt"/>
              </a:rPr>
              <a:t>and essential</a:t>
            </a:r>
          </a:p>
          <a:p>
            <a:r>
              <a:rPr lang="en-US" dirty="0">
                <a:latin typeface="+mn-lt"/>
              </a:rPr>
              <a:t>Cross References:             </a:t>
            </a:r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solidFill>
                  <a:srgbClr val="FF5050"/>
                </a:solidFill>
                <a:latin typeface="+mn-lt"/>
              </a:rPr>
              <a:t>* </a:t>
            </a:r>
            <a:r>
              <a:rPr lang="en-US" dirty="0">
                <a:solidFill>
                  <a:srgbClr val="FF5050"/>
                </a:solidFill>
                <a:latin typeface="+mn-lt"/>
              </a:rPr>
              <a:t>Functions</a:t>
            </a:r>
            <a:r>
              <a:rPr lang="en-US" dirty="0">
                <a:latin typeface="+mn-lt"/>
              </a:rPr>
              <a:t>: R1.1, R1.2, R1.3, </a:t>
            </a:r>
            <a:r>
              <a:rPr lang="en-US" dirty="0" smtClean="0">
                <a:latin typeface="+mn-lt"/>
              </a:rPr>
              <a:t>R1.7</a:t>
            </a:r>
          </a:p>
          <a:p>
            <a:r>
              <a:rPr lang="en-US" dirty="0">
                <a:solidFill>
                  <a:srgbClr val="FF505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+mn-lt"/>
              </a:rPr>
              <a:t>                                          	*</a:t>
            </a:r>
            <a:r>
              <a:rPr lang="en-US" dirty="0">
                <a:solidFill>
                  <a:srgbClr val="FF5050"/>
                </a:solidFill>
                <a:latin typeface="+mn-lt"/>
              </a:rPr>
              <a:t>Use cases</a:t>
            </a:r>
            <a:r>
              <a:rPr lang="en-US" dirty="0">
                <a:latin typeface="+mn-lt"/>
              </a:rPr>
              <a:t>: Cashier must have completed the </a:t>
            </a:r>
          </a:p>
          <a:p>
            <a:r>
              <a:rPr lang="en-US" dirty="0">
                <a:latin typeface="+mn-lt"/>
              </a:rPr>
              <a:t>			</a:t>
            </a:r>
            <a:r>
              <a:rPr lang="ja-JP" altLang="en-US" dirty="0">
                <a:latin typeface="+mn-lt"/>
              </a:rPr>
              <a:t>“</a:t>
            </a:r>
            <a:r>
              <a:rPr lang="en-US" altLang="ja-JP" dirty="0" err="1">
                <a:latin typeface="+mn-lt"/>
              </a:rPr>
              <a:t>Log_In</a:t>
            </a:r>
            <a:r>
              <a:rPr lang="ja-JP" altLang="en-US" dirty="0">
                <a:latin typeface="+mn-lt"/>
              </a:rPr>
              <a:t>”</a:t>
            </a:r>
            <a:r>
              <a:rPr lang="en-US" altLang="ja-JP" dirty="0">
                <a:latin typeface="+mn-lt"/>
              </a:rPr>
              <a:t> use case.</a:t>
            </a:r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Essential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on Use cases!!!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65079"/>
              </p:ext>
            </p:extLst>
          </p:nvPr>
        </p:nvGraphicFramePr>
        <p:xfrm>
          <a:off x="304800" y="254000"/>
          <a:ext cx="8534400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39624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3333FF"/>
                          </a:solidFill>
                          <a:latin typeface="+mn-lt"/>
                        </a:rPr>
                        <a:t>Typical Course of Events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+mn-lt"/>
                        </a:rPr>
                        <a:t>Actor Action </a:t>
                      </a:r>
                      <a:endParaRPr lang="en-US" sz="240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+mn-lt"/>
                        </a:rPr>
                        <a:t>System Response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1.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The use case begins when Customer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    arrives at the </a:t>
                      </a:r>
                      <a:r>
                        <a:rPr kumimoji="0" lang="en-US" sz="2000" b="1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 checkout with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    items to purchase.</a:t>
                      </a:r>
                      <a:endParaRPr lang="en-US" sz="2000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2.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Cashier </a:t>
                      </a:r>
                      <a:r>
                        <a:rPr lang="en-US" sz="2000" dirty="0" smtClean="0">
                          <a:latin typeface="+mn-lt"/>
                        </a:rPr>
                        <a:t>records each item.  If there is more than one item, Cashier can enter the quantity as well.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3. Determines the item price and adds the item information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to the running sales transaction.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The description and price of the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</a:rPr>
                        <a:t>the current item are presented.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4. On completion of item entry, the Cashier indicates to the POST that item entry is complete.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5. Calculates and presents the sale total.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6. The Cashier tells the Customer the total.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C3300"/>
                          </a:solidFill>
                          <a:latin typeface="+mn-lt"/>
                        </a:rPr>
                        <a:t>7. Customer chooses payment type:</a:t>
                      </a:r>
                    </a:p>
                    <a:p>
                      <a:r>
                        <a:rPr lang="en-US" sz="2000" dirty="0" smtClean="0">
                          <a:solidFill>
                            <a:srgbClr val="CC3300"/>
                          </a:solidFill>
                          <a:latin typeface="+mn-lt"/>
                        </a:rPr>
                        <a:t>   a. If cash payment, section: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Pay by Cash</a:t>
                      </a:r>
                      <a:endParaRPr lang="en-US" sz="2000" dirty="0" smtClean="0">
                        <a:solidFill>
                          <a:srgbClr val="CC3300"/>
                        </a:solidFill>
                        <a:latin typeface="+mn-lt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CC3300"/>
                          </a:solidFill>
                          <a:latin typeface="+mn-lt"/>
                        </a:rPr>
                        <a:t>   b. If credit payment, section: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Pay by Credit.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7820"/>
              </p:ext>
            </p:extLst>
          </p:nvPr>
        </p:nvGraphicFramePr>
        <p:xfrm>
          <a:off x="304800" y="254000"/>
          <a:ext cx="8534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+mn-lt"/>
                        </a:rPr>
                        <a:t>Actor Action </a:t>
                      </a:r>
                      <a:endParaRPr lang="en-US" sz="240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rgbClr val="3366FF"/>
                          </a:solidFill>
                          <a:latin typeface="+mn-lt"/>
                        </a:rPr>
                        <a:t>System Response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8. Logs the completed sale.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9. Updates inventory levels.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10. Generates a receipt.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C3300"/>
                          </a:solidFill>
                          <a:latin typeface="+mn-lt"/>
                        </a:rPr>
                        <a:t>11. Cashier gives the receipt to the Customer.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C3300"/>
                          </a:solidFill>
                          <a:latin typeface="+mn-lt"/>
                        </a:rPr>
                        <a:t>12. Customer leaves with the items purchased.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3400">
                <a:tc gridSpan="2">
                  <a:txBody>
                    <a:bodyPr/>
                    <a:lstStyle/>
                    <a:p>
                      <a:endParaRPr lang="en-US" sz="200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Alternative Courses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	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Line 2: Invalid item identifier entered. Indicate error.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Line 7: Customer could not pay. Cancel sale transaction.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2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458199" cy="580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+mn-lt"/>
              </a:rPr>
              <a:t>Section: </a:t>
            </a:r>
            <a:r>
              <a:rPr lang="en-US" sz="2400" dirty="0">
                <a:solidFill>
                  <a:srgbClr val="FF5050"/>
                </a:solidFill>
                <a:latin typeface="+mn-lt"/>
              </a:rPr>
              <a:t>Pay by Cash </a:t>
            </a:r>
          </a:p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Typical 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Course of Events</a:t>
            </a:r>
          </a:p>
          <a:p>
            <a:pPr algn="ctr"/>
            <a:r>
              <a:rPr lang="en-US" sz="1800" u="sng" dirty="0" smtClean="0">
                <a:solidFill>
                  <a:srgbClr val="0000FF"/>
                </a:solidFill>
                <a:latin typeface="+mn-lt"/>
              </a:rPr>
              <a:t>Actor </a:t>
            </a:r>
            <a:r>
              <a:rPr lang="en-US" sz="1800" u="sng" dirty="0">
                <a:solidFill>
                  <a:srgbClr val="0000FF"/>
                </a:solidFill>
                <a:latin typeface="+mn-lt"/>
              </a:rPr>
              <a:t>Action                                 		System Response</a:t>
            </a:r>
          </a:p>
          <a:p>
            <a:endParaRPr lang="en-US" sz="1800" dirty="0">
              <a:solidFill>
                <a:srgbClr val="0000FF"/>
              </a:solidFill>
              <a:latin typeface="+mn-lt"/>
            </a:endParaRPr>
          </a:p>
          <a:p>
            <a:r>
              <a:rPr lang="en-US" sz="1800" dirty="0">
                <a:solidFill>
                  <a:srgbClr val="000066"/>
                </a:solidFill>
                <a:latin typeface="+mn-lt"/>
              </a:rPr>
              <a:t>1. The Customer gives a cash payment-the</a:t>
            </a:r>
          </a:p>
          <a:p>
            <a:r>
              <a:rPr lang="en-US" sz="1800" dirty="0">
                <a:solidFill>
                  <a:srgbClr val="000066"/>
                </a:solidFill>
                <a:latin typeface="+mn-lt"/>
              </a:rPr>
              <a:t>    </a:t>
            </a:r>
            <a:r>
              <a:rPr lang="ja-JP" altLang="en-US" sz="1800" dirty="0">
                <a:solidFill>
                  <a:srgbClr val="000066"/>
                </a:solidFill>
                <a:latin typeface="+mn-lt"/>
              </a:rPr>
              <a:t>“</a:t>
            </a:r>
            <a:r>
              <a:rPr lang="en-US" altLang="ja-JP" sz="1800" dirty="0">
                <a:solidFill>
                  <a:srgbClr val="000066"/>
                </a:solidFill>
                <a:latin typeface="+mn-lt"/>
              </a:rPr>
              <a:t>cash tendered</a:t>
            </a:r>
            <a:r>
              <a:rPr lang="ja-JP" altLang="en-US" sz="1800" dirty="0">
                <a:solidFill>
                  <a:srgbClr val="000066"/>
                </a:solidFill>
                <a:latin typeface="+mn-lt"/>
              </a:rPr>
              <a:t>”</a:t>
            </a:r>
            <a:r>
              <a:rPr lang="en-US" altLang="ja-JP" sz="1800" dirty="0">
                <a:solidFill>
                  <a:srgbClr val="000066"/>
                </a:solidFill>
                <a:latin typeface="+mn-lt"/>
              </a:rPr>
              <a:t> - possibly greater then</a:t>
            </a:r>
          </a:p>
          <a:p>
            <a:r>
              <a:rPr lang="en-US" sz="1800" dirty="0">
                <a:solidFill>
                  <a:srgbClr val="000066"/>
                </a:solidFill>
                <a:latin typeface="+mn-lt"/>
              </a:rPr>
              <a:t>     the sale total.</a:t>
            </a:r>
          </a:p>
          <a:p>
            <a:r>
              <a:rPr lang="en-US" sz="1800" dirty="0">
                <a:latin typeface="+mn-lt"/>
              </a:rPr>
              <a:t>2. The Cashier records the cash tendered.        	</a:t>
            </a:r>
            <a:r>
              <a:rPr lang="en-US" sz="1800" dirty="0">
                <a:solidFill>
                  <a:srgbClr val="CC3300"/>
                </a:solidFill>
                <a:latin typeface="+mn-lt"/>
              </a:rPr>
              <a:t>3. Shows the balance due</a:t>
            </a:r>
          </a:p>
          <a:p>
            <a:r>
              <a:rPr lang="en-US" sz="1800" dirty="0">
                <a:solidFill>
                  <a:srgbClr val="CC3300"/>
                </a:solidFill>
                <a:latin typeface="+mn-lt"/>
              </a:rPr>
              <a:t>					       back to the Customer</a:t>
            </a:r>
            <a:r>
              <a:rPr lang="en-US" sz="1800" dirty="0">
                <a:latin typeface="+mn-lt"/>
              </a:rPr>
              <a:t>. </a:t>
            </a:r>
          </a:p>
          <a:p>
            <a:r>
              <a:rPr lang="en-US" sz="1800" dirty="0">
                <a:latin typeface="+mn-lt"/>
              </a:rPr>
              <a:t>4. The Cashier deposits the cash received 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     and extracts </a:t>
            </a:r>
            <a:r>
              <a:rPr lang="en-US" sz="1800" dirty="0">
                <a:latin typeface="+mn-lt"/>
              </a:rPr>
              <a:t>the balance owing.</a:t>
            </a:r>
          </a:p>
          <a:p>
            <a:r>
              <a:rPr lang="en-US" sz="1800" dirty="0">
                <a:latin typeface="+mn-lt"/>
              </a:rPr>
              <a:t>     </a:t>
            </a:r>
            <a:endParaRPr lang="en-US" sz="1800" dirty="0" smtClean="0">
              <a:latin typeface="+mn-lt"/>
            </a:endParaRP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 The </a:t>
            </a:r>
            <a:r>
              <a:rPr lang="en-US" sz="1800" dirty="0">
                <a:latin typeface="+mn-lt"/>
              </a:rPr>
              <a:t>Cashier gives the balance owing to </a:t>
            </a:r>
          </a:p>
          <a:p>
            <a:r>
              <a:rPr lang="en-US" sz="1800" dirty="0">
                <a:latin typeface="+mn-lt"/>
              </a:rPr>
              <a:t>      the Customer.</a:t>
            </a:r>
          </a:p>
          <a:p>
            <a:r>
              <a:rPr lang="en-US" sz="1800" dirty="0">
                <a:solidFill>
                  <a:srgbClr val="FF5050"/>
                </a:solidFill>
                <a:latin typeface="+mn-lt"/>
              </a:rPr>
              <a:t>Alternative Courses</a:t>
            </a:r>
          </a:p>
          <a:p>
            <a:r>
              <a:rPr lang="en-US" sz="1800" dirty="0">
                <a:solidFill>
                  <a:srgbClr val="FF5050"/>
                </a:solidFill>
                <a:latin typeface="+mn-lt"/>
              </a:rPr>
              <a:t>Line 1:</a:t>
            </a:r>
            <a:r>
              <a:rPr lang="en-US" sz="1800" dirty="0">
                <a:latin typeface="+mn-lt"/>
              </a:rPr>
              <a:t>Customer does not have sufficient cash. May cancel sale or</a:t>
            </a:r>
          </a:p>
          <a:p>
            <a:r>
              <a:rPr lang="en-US" sz="1800" dirty="0">
                <a:latin typeface="+mn-lt"/>
              </a:rPr>
              <a:t> initiate another payment method.</a:t>
            </a:r>
          </a:p>
          <a:p>
            <a:r>
              <a:rPr lang="en-US" sz="1800" dirty="0">
                <a:solidFill>
                  <a:srgbClr val="FF5050"/>
                </a:solidFill>
                <a:latin typeface="+mn-lt"/>
              </a:rPr>
              <a:t>Line 4:</a:t>
            </a:r>
            <a:r>
              <a:rPr lang="en-US" sz="1800" dirty="0">
                <a:latin typeface="+mn-lt"/>
              </a:rPr>
              <a:t> Cash drawer does not contain sufficient cash. Cashier requests </a:t>
            </a:r>
          </a:p>
          <a:p>
            <a:r>
              <a:rPr lang="en-US" sz="1800" dirty="0">
                <a:latin typeface="+mn-lt"/>
              </a:rPr>
              <a:t>additional cash from supervisor or asks Customer for different payment </a:t>
            </a:r>
          </a:p>
          <a:p>
            <a:r>
              <a:rPr lang="en-US" sz="1800" dirty="0">
                <a:latin typeface="+mn-lt"/>
              </a:rPr>
              <a:t>amount or method.</a:t>
            </a:r>
          </a:p>
        </p:txBody>
      </p:sp>
    </p:spTree>
    <p:extLst>
      <p:ext uri="{BB962C8B-B14F-4D97-AF65-F5344CB8AC3E}">
        <p14:creationId xmlns:p14="http://schemas.microsoft.com/office/powerpoint/2010/main" val="34931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2"/>
          <p:cNvSpPr txBox="1">
            <a:spLocks noChangeArrowheads="1"/>
          </p:cNvSpPr>
          <p:nvPr/>
        </p:nvSpPr>
        <p:spPr bwMode="auto">
          <a:xfrm>
            <a:off x="142875" y="152400"/>
            <a:ext cx="8772525" cy="597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Section: </a:t>
            </a:r>
            <a:r>
              <a:rPr lang="en-US" dirty="0">
                <a:solidFill>
                  <a:srgbClr val="FF5050"/>
                </a:solidFill>
                <a:latin typeface="+mn-lt"/>
              </a:rPr>
              <a:t>Pay by Credit</a:t>
            </a:r>
          </a:p>
          <a:p>
            <a:endParaRPr lang="en-US" sz="1800" dirty="0">
              <a:latin typeface="+mn-lt"/>
            </a:endParaRPr>
          </a:p>
          <a:p>
            <a:pPr algn="ctr"/>
            <a:r>
              <a:rPr lang="en-US" u="sng" dirty="0">
                <a:latin typeface="+mn-lt"/>
              </a:rPr>
              <a:t>	</a:t>
            </a:r>
            <a:r>
              <a:rPr lang="en-US" u="sng" dirty="0">
                <a:solidFill>
                  <a:srgbClr val="0000FF"/>
                </a:solidFill>
                <a:latin typeface="+mn-lt"/>
              </a:rPr>
              <a:t>Actor Action                                      </a:t>
            </a:r>
            <a:r>
              <a:rPr lang="en-US" u="sng" dirty="0" smtClean="0">
                <a:solidFill>
                  <a:srgbClr val="0000FF"/>
                </a:solidFill>
                <a:latin typeface="+mn-lt"/>
              </a:rPr>
              <a:t>System Response</a:t>
            </a:r>
            <a:r>
              <a:rPr lang="en-US" dirty="0" smtClean="0">
                <a:solidFill>
                  <a:srgbClr val="0000FF"/>
                </a:solidFill>
                <a:latin typeface="+mn-lt"/>
              </a:rPr>
              <a:t>   </a:t>
            </a:r>
            <a:r>
              <a:rPr lang="en-US" u="sng" dirty="0" smtClean="0">
                <a:solidFill>
                  <a:srgbClr val="0000FF"/>
                </a:solidFill>
                <a:latin typeface="+mn-lt"/>
              </a:rPr>
              <a:t>   </a:t>
            </a:r>
            <a:endParaRPr lang="en-US" u="sng" dirty="0">
              <a:solidFill>
                <a:srgbClr val="0000FF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1. The Customer communicates their credit  	</a:t>
            </a:r>
            <a:r>
              <a:rPr lang="en-US" sz="1800" dirty="0">
                <a:solidFill>
                  <a:srgbClr val="CC3300"/>
                </a:solidFill>
                <a:latin typeface="+mn-lt"/>
              </a:rPr>
              <a:t>2.Generates a credit payment</a:t>
            </a:r>
          </a:p>
          <a:p>
            <a:r>
              <a:rPr lang="en-US" sz="1800" dirty="0">
                <a:latin typeface="+mn-lt"/>
              </a:rPr>
              <a:t>    information for the credit payment.           	</a:t>
            </a:r>
            <a:r>
              <a:rPr lang="en-US" sz="1800" dirty="0">
                <a:solidFill>
                  <a:srgbClr val="CC3300"/>
                </a:solidFill>
                <a:latin typeface="+mn-lt"/>
              </a:rPr>
              <a:t>Request and sends it to an external </a:t>
            </a:r>
            <a:r>
              <a:rPr lang="en-US" sz="1800" dirty="0" smtClean="0">
                <a:solidFill>
                  <a:srgbClr val="CC3300"/>
                </a:solidFill>
                <a:latin typeface="+mn-lt"/>
              </a:rPr>
              <a:t>Credit</a:t>
            </a:r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					</a:t>
            </a:r>
            <a:r>
              <a:rPr lang="en-US" sz="1800" dirty="0">
                <a:solidFill>
                  <a:srgbClr val="CC3300"/>
                </a:solidFill>
                <a:latin typeface="+mn-lt"/>
              </a:rPr>
              <a:t>Authorization service</a:t>
            </a:r>
            <a:r>
              <a:rPr lang="en-US" sz="1800" dirty="0" smtClean="0">
                <a:solidFill>
                  <a:srgbClr val="CC3300"/>
                </a:solidFill>
                <a:latin typeface="+mn-lt"/>
              </a:rPr>
              <a:t>.</a:t>
            </a:r>
          </a:p>
          <a:p>
            <a:endParaRPr lang="en-US" sz="1800" dirty="0" smtClean="0">
              <a:solidFill>
                <a:srgbClr val="CC3300"/>
              </a:solidFill>
              <a:latin typeface="+mn-lt"/>
            </a:endParaRPr>
          </a:p>
          <a:p>
            <a:r>
              <a:rPr lang="en-US" sz="1800" dirty="0" smtClean="0">
                <a:latin typeface="+mn-lt"/>
              </a:rPr>
              <a:t>3</a:t>
            </a:r>
            <a:r>
              <a:rPr lang="en-US" sz="1800" dirty="0">
                <a:latin typeface="+mn-lt"/>
              </a:rPr>
              <a:t>. </a:t>
            </a:r>
            <a:r>
              <a:rPr lang="en-US" sz="1800" dirty="0">
                <a:solidFill>
                  <a:srgbClr val="3333FF"/>
                </a:solidFill>
                <a:latin typeface="+mn-lt"/>
              </a:rPr>
              <a:t>Credit Authorization Service</a:t>
            </a:r>
            <a:r>
              <a:rPr lang="en-US" sz="1800" dirty="0">
                <a:latin typeface="+mn-lt"/>
              </a:rPr>
              <a:t> authorizes    	</a:t>
            </a:r>
            <a:r>
              <a:rPr lang="en-US" sz="1800" dirty="0">
                <a:solidFill>
                  <a:srgbClr val="CC3300"/>
                </a:solidFill>
                <a:latin typeface="+mn-lt"/>
              </a:rPr>
              <a:t>4. Receives a  credit </a:t>
            </a:r>
            <a:r>
              <a:rPr lang="en-US" sz="1800" dirty="0" smtClean="0">
                <a:solidFill>
                  <a:srgbClr val="CC3300"/>
                </a:solidFill>
                <a:latin typeface="+mn-lt"/>
              </a:rPr>
              <a:t>approval</a:t>
            </a:r>
            <a:endParaRPr lang="en-US" sz="1800" dirty="0">
              <a:solidFill>
                <a:srgbClr val="CC3300"/>
              </a:solidFill>
              <a:latin typeface="+mn-lt"/>
            </a:endParaRPr>
          </a:p>
          <a:p>
            <a:r>
              <a:rPr lang="en-US" sz="1800" dirty="0" smtClean="0">
                <a:latin typeface="+mn-lt"/>
              </a:rPr>
              <a:t>    the payment.				</a:t>
            </a:r>
            <a:r>
              <a:rPr lang="en-US" sz="1800" dirty="0" smtClean="0">
                <a:solidFill>
                  <a:srgbClr val="CC3300"/>
                </a:solidFill>
                <a:latin typeface="+mn-lt"/>
              </a:rPr>
              <a:t>Reply from the Credit Authorization 						Service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smtClean="0">
                <a:solidFill>
                  <a:srgbClr val="CC3300"/>
                </a:solidFill>
                <a:latin typeface="+mn-lt"/>
              </a:rPr>
              <a:t>(CAS).</a:t>
            </a:r>
          </a:p>
          <a:p>
            <a:endParaRPr lang="en-US" sz="1800" dirty="0">
              <a:solidFill>
                <a:srgbClr val="CC3300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					</a:t>
            </a:r>
            <a:r>
              <a:rPr lang="en-US" sz="1800" dirty="0">
                <a:solidFill>
                  <a:srgbClr val="CC3300"/>
                </a:solidFill>
                <a:latin typeface="+mn-lt"/>
              </a:rPr>
              <a:t>5. POST (records) the credit payment and </a:t>
            </a:r>
          </a:p>
          <a:p>
            <a:r>
              <a:rPr lang="en-US" sz="1800" dirty="0">
                <a:solidFill>
                  <a:srgbClr val="CC3300"/>
                </a:solidFill>
                <a:latin typeface="+mn-lt"/>
              </a:rPr>
              <a:t>					approval reply information to the Accounts</a:t>
            </a:r>
          </a:p>
          <a:p>
            <a:r>
              <a:rPr lang="en-US" sz="1800" dirty="0">
                <a:solidFill>
                  <a:srgbClr val="CC3300"/>
                </a:solidFill>
                <a:latin typeface="+mn-lt"/>
              </a:rPr>
              <a:t>					Receivable system</a:t>
            </a:r>
            <a:r>
              <a:rPr lang="en-US" sz="1800" dirty="0" smtClean="0">
                <a:solidFill>
                  <a:srgbClr val="CC3300"/>
                </a:solidFill>
                <a:latin typeface="+mn-lt"/>
              </a:rPr>
              <a:t>. (</a:t>
            </a:r>
            <a:r>
              <a:rPr lang="en-US" sz="1800" dirty="0">
                <a:solidFill>
                  <a:srgbClr val="CC3300"/>
                </a:solidFill>
                <a:latin typeface="+mn-lt"/>
              </a:rPr>
              <a:t>The CAS owes money </a:t>
            </a:r>
          </a:p>
          <a:p>
            <a:r>
              <a:rPr lang="en-US" sz="1800" dirty="0">
                <a:solidFill>
                  <a:srgbClr val="CC3300"/>
                </a:solidFill>
                <a:latin typeface="+mn-lt"/>
              </a:rPr>
              <a:t>					to the Store, hence Acct/</a:t>
            </a:r>
            <a:r>
              <a:rPr lang="en-US" sz="1800" dirty="0" err="1">
                <a:solidFill>
                  <a:srgbClr val="CC3300"/>
                </a:solidFill>
                <a:latin typeface="+mn-lt"/>
              </a:rPr>
              <a:t>Recv</a:t>
            </a:r>
            <a:r>
              <a:rPr lang="en-US" sz="1800" dirty="0">
                <a:solidFill>
                  <a:srgbClr val="CC3300"/>
                </a:solidFill>
                <a:latin typeface="+mn-lt"/>
              </a:rPr>
              <a:t> must track it).</a:t>
            </a:r>
          </a:p>
          <a:p>
            <a:r>
              <a:rPr lang="en-US" sz="1800" dirty="0">
                <a:solidFill>
                  <a:srgbClr val="CC3300"/>
                </a:solidFill>
                <a:latin typeface="+mn-lt"/>
              </a:rPr>
              <a:t>					6. Display authorization success message. </a:t>
            </a:r>
            <a:endParaRPr lang="en-US" sz="1800" dirty="0" smtClean="0">
              <a:solidFill>
                <a:srgbClr val="CC3300"/>
              </a:solidFill>
              <a:latin typeface="+mn-lt"/>
            </a:endParaRPr>
          </a:p>
          <a:p>
            <a:endParaRPr lang="en-US" sz="1800" dirty="0">
              <a:solidFill>
                <a:srgbClr val="CC3300"/>
              </a:solidFill>
              <a:latin typeface="+mn-lt"/>
            </a:endParaRPr>
          </a:p>
          <a:p>
            <a:r>
              <a:rPr lang="en-US" sz="1800" dirty="0">
                <a:solidFill>
                  <a:srgbClr val="FF5050"/>
                </a:solidFill>
                <a:latin typeface="+mn-lt"/>
              </a:rPr>
              <a:t>Alternative Courses</a:t>
            </a:r>
          </a:p>
          <a:p>
            <a:r>
              <a:rPr lang="en-US" sz="1800" dirty="0">
                <a:latin typeface="+mn-lt"/>
              </a:rPr>
              <a:t>* Line 3: Credit request denied by Credit Authorization Service.</a:t>
            </a:r>
          </a:p>
          <a:p>
            <a:r>
              <a:rPr lang="en-US" sz="1800" dirty="0">
                <a:latin typeface="+mn-lt"/>
              </a:rPr>
              <a:t>   Suggest different payment method</a:t>
            </a:r>
            <a:r>
              <a:rPr lang="en-US" sz="1800" dirty="0" smtClean="0">
                <a:latin typeface="+mn-lt"/>
              </a:rPr>
              <a:t>.</a:t>
            </a:r>
            <a:endParaRPr lang="en-US" sz="1600" dirty="0">
              <a:solidFill>
                <a:srgbClr val="CC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7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read Chapter </a:t>
            </a:r>
            <a:r>
              <a:rPr lang="en-US" dirty="0"/>
              <a:t>6,7 for concepts on Use-</a:t>
            </a:r>
            <a:r>
              <a:rPr lang="en-US" dirty="0" smtClean="0"/>
              <a:t>cases of </a:t>
            </a:r>
            <a:r>
              <a:rPr lang="en-US" i="1" dirty="0" smtClean="0"/>
              <a:t>Applying </a:t>
            </a:r>
            <a:r>
              <a:rPr lang="en-US" i="1" dirty="0" err="1"/>
              <a:t>UML</a:t>
            </a:r>
            <a:r>
              <a:rPr lang="en-US" i="1" dirty="0"/>
              <a:t> Pattern and Design, Craig </a:t>
            </a:r>
            <a:r>
              <a:rPr lang="en-US" i="1" dirty="0" err="1" smtClean="0"/>
              <a:t>Larman</a:t>
            </a:r>
            <a:r>
              <a:rPr lang="en-US" i="1" dirty="0" smtClean="0"/>
              <a:t>, 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</a:t>
            </a:r>
            <a:endParaRPr lang="en-US" dirty="0"/>
          </a:p>
          <a:p>
            <a:r>
              <a:rPr lang="en-US" dirty="0" smtClean="0"/>
              <a:t>The sample use cases are provided for ready reference thus all students must read and keep a copy with them </a:t>
            </a:r>
            <a:r>
              <a:rPr lang="en-US" smtClean="0"/>
              <a:t>in hardcopy.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47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scenario is a specific sequence of actions and interactions between actors and the system under discussion;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also called a </a:t>
            </a:r>
            <a:r>
              <a:rPr lang="en-US" b="1" dirty="0"/>
              <a:t>use case instance. </a:t>
            </a:r>
            <a:endParaRPr lang="en-US" b="1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one </a:t>
            </a:r>
            <a:r>
              <a:rPr lang="en-US" dirty="0" smtClean="0"/>
              <a:t>particular </a:t>
            </a:r>
            <a:r>
              <a:rPr lang="en-US" dirty="0"/>
              <a:t>story of using a system, or one path through the use case;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successfully </a:t>
            </a:r>
            <a:r>
              <a:rPr lang="en-US" dirty="0"/>
              <a:t>purchasing items with </a:t>
            </a:r>
            <a:r>
              <a:rPr lang="en-US" dirty="0" smtClean="0"/>
              <a:t>cash</a:t>
            </a:r>
          </a:p>
          <a:p>
            <a:r>
              <a:rPr lang="en-US" dirty="0" smtClean="0"/>
              <a:t>failing </a:t>
            </a:r>
            <a:r>
              <a:rPr lang="en-US" dirty="0"/>
              <a:t>to purchase items because of a credit card transaction denial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Main Success scenario</a:t>
            </a:r>
          </a:p>
          <a:p>
            <a:pPr lvl="1"/>
            <a:r>
              <a:rPr lang="en-GB" dirty="0" smtClean="0"/>
              <a:t>aka Basic Flow, Typical course of events</a:t>
            </a:r>
            <a:endParaRPr lang="en-GB" dirty="0"/>
          </a:p>
          <a:p>
            <a:r>
              <a:rPr lang="en-GB" dirty="0" smtClean="0"/>
              <a:t>Extensions</a:t>
            </a:r>
          </a:p>
          <a:p>
            <a:pPr lvl="1"/>
            <a:r>
              <a:rPr lang="en-GB" dirty="0" smtClean="0"/>
              <a:t>aka Alternative flow, Alternative </a:t>
            </a:r>
            <a:r>
              <a:rPr lang="en-GB" dirty="0"/>
              <a:t>course of </a:t>
            </a:r>
            <a:r>
              <a:rPr lang="en-GB" dirty="0" smtClean="0"/>
              <a:t>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7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Black-box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</a:t>
            </a:r>
            <a:r>
              <a:rPr lang="en-US" dirty="0"/>
              <a:t>-box use cases </a:t>
            </a:r>
            <a:r>
              <a:rPr lang="en-US" dirty="0" smtClean="0"/>
              <a:t>are use cases that do </a:t>
            </a:r>
            <a:r>
              <a:rPr lang="en-US" dirty="0"/>
              <a:t>not describe the internal workings of the system, its components, or design. </a:t>
            </a:r>
            <a:endParaRPr lang="en-US" dirty="0" smtClean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is described as having </a:t>
            </a:r>
            <a:r>
              <a:rPr lang="en-US" dirty="0" smtClean="0"/>
              <a:t>responsibilities. </a:t>
            </a:r>
            <a:endParaRPr lang="en-US" dirty="0"/>
          </a:p>
          <a:p>
            <a:pPr lvl="1"/>
            <a:r>
              <a:rPr lang="en-US" i="1" dirty="0" smtClean="0"/>
              <a:t>Focus is to specify </a:t>
            </a:r>
            <a:r>
              <a:rPr lang="en-US" i="1" dirty="0"/>
              <a:t>what the system must do (the functional requirements) without deciding how it will do it (the design)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Good: The </a:t>
            </a:r>
            <a:r>
              <a:rPr lang="en-US" dirty="0"/>
              <a:t>system records the sale</a:t>
            </a:r>
            <a:r>
              <a:rPr lang="en-US" dirty="0" smtClean="0"/>
              <a:t>.</a:t>
            </a:r>
          </a:p>
          <a:p>
            <a:pPr lvl="1"/>
            <a:r>
              <a:rPr lang="en-US" b="1" u="sng" dirty="0" smtClean="0"/>
              <a:t>Bad:  The </a:t>
            </a:r>
            <a:r>
              <a:rPr lang="en-US" b="1" u="sng" dirty="0"/>
              <a:t>system writes the sale to a </a:t>
            </a:r>
            <a:r>
              <a:rPr lang="en-US" b="1" u="sng" dirty="0" smtClean="0"/>
              <a:t>database.</a:t>
            </a:r>
          </a:p>
          <a:p>
            <a:pPr lvl="1"/>
            <a:r>
              <a:rPr lang="en-US" dirty="0" smtClean="0"/>
              <a:t>Worse: The </a:t>
            </a:r>
            <a:r>
              <a:rPr lang="en-US" dirty="0"/>
              <a:t>system generates a SQL INSERT statement for the </a:t>
            </a:r>
            <a:r>
              <a:rPr lang="en-US" dirty="0" smtClean="0"/>
              <a:t>sale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Formality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cases are written </a:t>
            </a:r>
            <a:r>
              <a:rPr lang="en-US" dirty="0" smtClean="0"/>
              <a:t>in </a:t>
            </a:r>
            <a:r>
              <a:rPr lang="en-US" dirty="0"/>
              <a:t>varying degrees of formality: </a:t>
            </a:r>
          </a:p>
          <a:p>
            <a:r>
              <a:rPr lang="en-US" dirty="0"/>
              <a:t>High </a:t>
            </a:r>
            <a:r>
              <a:rPr lang="en-US" dirty="0" smtClean="0"/>
              <a:t>level (or Brief)</a:t>
            </a:r>
          </a:p>
          <a:p>
            <a:pPr lvl="1"/>
            <a:r>
              <a:rPr lang="en-US" dirty="0" smtClean="0"/>
              <a:t>Concise one</a:t>
            </a:r>
            <a:r>
              <a:rPr lang="en-US" dirty="0"/>
              <a:t>-paragraph </a:t>
            </a:r>
            <a:r>
              <a:rPr lang="en-US" dirty="0" smtClean="0"/>
              <a:t>usually </a:t>
            </a:r>
            <a:r>
              <a:rPr lang="en-US" dirty="0"/>
              <a:t>of the main success </a:t>
            </a:r>
            <a:r>
              <a:rPr lang="en-US" dirty="0" smtClean="0"/>
              <a:t>scenario with limited headings </a:t>
            </a:r>
          </a:p>
          <a:p>
            <a:r>
              <a:rPr lang="en-US" dirty="0" smtClean="0"/>
              <a:t>Fully dressed (or Expanded)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steps and variations are written in </a:t>
            </a:r>
            <a:r>
              <a:rPr lang="en-US" dirty="0" smtClean="0"/>
              <a:t>detail </a:t>
            </a:r>
            <a:r>
              <a:rPr lang="en-US" dirty="0"/>
              <a:t>and there are </a:t>
            </a:r>
            <a:r>
              <a:rPr lang="en-US" dirty="0" smtClean="0"/>
              <a:t>multiple supporting sections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marL="320040" lvl="1" indent="0">
              <a:buNone/>
            </a:pPr>
            <a:r>
              <a:rPr lang="en-US" dirty="0" smtClean="0"/>
              <a:t>Name: Process Sale</a:t>
            </a:r>
          </a:p>
          <a:p>
            <a:pPr marL="320040" lvl="1" indent="0">
              <a:buNone/>
            </a:pPr>
            <a:r>
              <a:rPr lang="en-US" dirty="0" smtClean="0"/>
              <a:t>Actor: Customer, Cashier </a:t>
            </a:r>
          </a:p>
          <a:p>
            <a:pPr marL="320040" lvl="1" indent="0">
              <a:buNone/>
            </a:pPr>
            <a:r>
              <a:rPr lang="en-US" dirty="0" smtClean="0"/>
              <a:t>Overview: </a:t>
            </a:r>
            <a:r>
              <a:rPr lang="en-US" sz="2600" dirty="0" smtClean="0"/>
              <a:t>A </a:t>
            </a:r>
            <a:r>
              <a:rPr lang="en-US" sz="2600" dirty="0"/>
              <a:t>customer arrives at a checkout with items to purchase. The </a:t>
            </a:r>
            <a:r>
              <a:rPr lang="en-US" sz="2600" u="sng" dirty="0"/>
              <a:t>cashier uses the POS system</a:t>
            </a:r>
            <a:r>
              <a:rPr lang="en-US" sz="2600" dirty="0"/>
              <a:t> to record each </a:t>
            </a:r>
            <a:r>
              <a:rPr lang="en-US" sz="2600" dirty="0" smtClean="0"/>
              <a:t>purchased </a:t>
            </a:r>
            <a:r>
              <a:rPr lang="en-US" sz="2600" dirty="0"/>
              <a:t>item. </a:t>
            </a:r>
            <a:r>
              <a:rPr lang="en-US" sz="2600" dirty="0" smtClean="0"/>
              <a:t>The </a:t>
            </a:r>
            <a:r>
              <a:rPr lang="en-US" sz="2600" dirty="0"/>
              <a:t>system presents a running total and line-item details. The cashier </a:t>
            </a:r>
            <a:r>
              <a:rPr lang="en-US" sz="2600" dirty="0" smtClean="0"/>
              <a:t>closes the sales and </a:t>
            </a:r>
            <a:r>
              <a:rPr lang="en-US" sz="2600" dirty="0"/>
              <a:t>POS </a:t>
            </a:r>
            <a:r>
              <a:rPr lang="en-US" sz="2600" dirty="0" smtClean="0"/>
              <a:t>system present total amount payable. The </a:t>
            </a:r>
            <a:r>
              <a:rPr lang="en-US" sz="2600" u="sng" dirty="0"/>
              <a:t>customer enters </a:t>
            </a:r>
            <a:r>
              <a:rPr lang="en-US" sz="2600" u="sng" dirty="0" smtClean="0"/>
              <a:t>his card information on POS System</a:t>
            </a:r>
            <a:r>
              <a:rPr lang="en-US" sz="2600" dirty="0" smtClean="0"/>
              <a:t>, </a:t>
            </a:r>
            <a:r>
              <a:rPr lang="en-US" sz="2600" dirty="0"/>
              <a:t>which </a:t>
            </a:r>
            <a:r>
              <a:rPr lang="en-US" sz="2600" dirty="0" smtClean="0"/>
              <a:t>is validated and recorded. </a:t>
            </a:r>
            <a:r>
              <a:rPr lang="en-US" sz="2600" dirty="0"/>
              <a:t>The system updates inventory. The </a:t>
            </a:r>
            <a:r>
              <a:rPr lang="en-US" sz="2600" dirty="0" smtClean="0"/>
              <a:t>cashier prints a receipt </a:t>
            </a:r>
            <a:r>
              <a:rPr lang="en-US" sz="2600" dirty="0"/>
              <a:t>from the system </a:t>
            </a:r>
            <a:r>
              <a:rPr lang="en-US" sz="2600" dirty="0" smtClean="0"/>
              <a:t>hand sit over to customer who then </a:t>
            </a:r>
            <a:r>
              <a:rPr lang="en-US" sz="2600" dirty="0"/>
              <a:t>leaves with the items</a:t>
            </a:r>
            <a:r>
              <a:rPr lang="en-US" sz="2600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Headings in High </a:t>
            </a:r>
            <a:r>
              <a:rPr lang="en-US" dirty="0"/>
              <a:t>Level Use Case (Brief)</a:t>
            </a:r>
          </a:p>
          <a:p>
            <a:pPr lvl="1"/>
            <a:r>
              <a:rPr lang="en-US" dirty="0"/>
              <a:t>Name, Actors, Purpose,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dressed uses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Fully dressed use cases show more detail and are </a:t>
            </a:r>
            <a:r>
              <a:rPr lang="en-US" dirty="0" smtClean="0"/>
              <a:t>structured. 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useful in order to obtain a deep understanding of the goals, tasks, and requirements.</a:t>
            </a:r>
            <a:endParaRPr lang="en-US" dirty="0" smtClean="0"/>
          </a:p>
          <a:p>
            <a:pPr lvl="0"/>
            <a:r>
              <a:rPr lang="en-US" dirty="0" smtClean="0"/>
              <a:t>Format of the Expanded (</a:t>
            </a:r>
            <a:r>
              <a:rPr lang="en-US" dirty="0"/>
              <a:t>Fully Dressed</a:t>
            </a:r>
            <a:r>
              <a:rPr lang="en-US" dirty="0" smtClean="0"/>
              <a:t>) </a:t>
            </a:r>
            <a:r>
              <a:rPr lang="en-US" dirty="0"/>
              <a:t>Use Case </a:t>
            </a:r>
          </a:p>
          <a:p>
            <a:pPr lvl="1"/>
            <a:r>
              <a:rPr lang="en-US" dirty="0" smtClean="0"/>
              <a:t>Multiple headings</a:t>
            </a:r>
          </a:p>
          <a:p>
            <a:pPr lvl="2"/>
            <a:r>
              <a:rPr lang="en-US" dirty="0" smtClean="0"/>
              <a:t>Name</a:t>
            </a:r>
            <a:r>
              <a:rPr lang="en-US" dirty="0"/>
              <a:t>, Actors, Purpose, </a:t>
            </a:r>
            <a:r>
              <a:rPr lang="en-US" dirty="0" smtClean="0"/>
              <a:t>Overview, System </a:t>
            </a:r>
            <a:r>
              <a:rPr lang="en-US" dirty="0"/>
              <a:t>Events and System </a:t>
            </a:r>
            <a:r>
              <a:rPr lang="en-US" dirty="0" smtClean="0"/>
              <a:t>Responses</a:t>
            </a:r>
          </a:p>
          <a:p>
            <a:pPr lvl="1"/>
            <a:r>
              <a:rPr lang="en-US" b="1" dirty="0" smtClean="0"/>
              <a:t>Usecases.org </a:t>
            </a:r>
            <a:r>
              <a:rPr lang="en-US" b="1" dirty="0"/>
              <a:t>headings </a:t>
            </a:r>
            <a:r>
              <a:rPr lang="en-US" b="1" dirty="0" smtClean="0"/>
              <a:t>(single </a:t>
            </a:r>
            <a:r>
              <a:rPr lang="en-US" b="1" dirty="0"/>
              <a:t>column </a:t>
            </a:r>
            <a:r>
              <a:rPr lang="en-US" b="1" dirty="0" smtClean="0"/>
              <a:t>format)</a:t>
            </a:r>
          </a:p>
          <a:p>
            <a:pPr lvl="1"/>
            <a:r>
              <a:rPr lang="en-US" b="1" dirty="0" smtClean="0"/>
              <a:t>Two</a:t>
            </a:r>
            <a:r>
              <a:rPr lang="en-US" b="1" dirty="0"/>
              <a:t>-</a:t>
            </a:r>
            <a:r>
              <a:rPr lang="en-US" b="1" dirty="0" smtClean="0"/>
              <a:t>column format/conversational style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Sale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400" dirty="0" smtClean="0"/>
              <a:t>Use case </a:t>
            </a:r>
            <a:r>
              <a:rPr lang="en-GB" sz="3400" dirty="0" err="1" smtClean="0"/>
              <a:t>UC1</a:t>
            </a:r>
            <a:r>
              <a:rPr lang="en-GB" sz="3400" dirty="0" smtClean="0"/>
              <a:t>: Process Sale</a:t>
            </a:r>
          </a:p>
          <a:p>
            <a:pPr marL="0" indent="0">
              <a:buNone/>
            </a:pPr>
            <a:r>
              <a:rPr lang="en-GB" sz="3400" dirty="0" smtClean="0"/>
              <a:t>Primary Actor: Cashier</a:t>
            </a:r>
          </a:p>
          <a:p>
            <a:pPr marL="0" indent="0">
              <a:buNone/>
            </a:pPr>
            <a:r>
              <a:rPr lang="en-GB" sz="3400" dirty="0" smtClean="0"/>
              <a:t>Stakeholders and Interests:</a:t>
            </a:r>
          </a:p>
          <a:p>
            <a:pPr marL="594360" lvl="2" indent="0">
              <a:buNone/>
            </a:pPr>
            <a:r>
              <a:rPr lang="en-GB" sz="3400" dirty="0" smtClean="0"/>
              <a:t>-Cashier: Wants accurate and fast entry, no payment errors, …</a:t>
            </a:r>
          </a:p>
          <a:p>
            <a:pPr marL="594360" lvl="2" indent="0">
              <a:buNone/>
            </a:pPr>
            <a:r>
              <a:rPr lang="en-GB" sz="3400" dirty="0" smtClean="0"/>
              <a:t>-Salesperson: Wants sales commissions updated.</a:t>
            </a:r>
          </a:p>
          <a:p>
            <a:pPr marL="594360" lvl="2" indent="0">
              <a:buNone/>
            </a:pPr>
            <a:r>
              <a:rPr lang="en-GB" sz="3400" dirty="0" smtClean="0"/>
              <a:t>…</a:t>
            </a:r>
          </a:p>
          <a:p>
            <a:pPr marL="0" indent="0">
              <a:buNone/>
            </a:pPr>
            <a:r>
              <a:rPr lang="en-GB" sz="3400" dirty="0" smtClean="0"/>
              <a:t>Preconditions: Cashier is identified and authenticated.</a:t>
            </a:r>
          </a:p>
          <a:p>
            <a:pPr marL="0" indent="0">
              <a:buNone/>
            </a:pPr>
            <a:r>
              <a:rPr lang="en-GB" sz="3400" dirty="0" smtClean="0"/>
              <a:t>Success Guarantee (</a:t>
            </a:r>
            <a:r>
              <a:rPr lang="en-GB" sz="3400" dirty="0" err="1" smtClean="0"/>
              <a:t>Postconditions</a:t>
            </a:r>
            <a:r>
              <a:rPr lang="en-GB" sz="3400" dirty="0" smtClean="0"/>
              <a:t>):</a:t>
            </a:r>
          </a:p>
          <a:p>
            <a:pPr marL="594360" lvl="2" indent="0">
              <a:buNone/>
            </a:pPr>
            <a:r>
              <a:rPr lang="en-GB" sz="3400" dirty="0" smtClean="0"/>
              <a:t>-Sale is saved. Tax correctly calculated.</a:t>
            </a:r>
          </a:p>
          <a:p>
            <a:pPr marL="594360" lvl="2" indent="0">
              <a:buNone/>
            </a:pPr>
            <a:r>
              <a:rPr lang="en-GB" sz="3400" dirty="0" smtClean="0"/>
              <a:t>…</a:t>
            </a:r>
          </a:p>
          <a:p>
            <a:pPr marL="0" indent="0">
              <a:buNone/>
            </a:pPr>
            <a:r>
              <a:rPr lang="en-GB" sz="3400" dirty="0" smtClean="0"/>
              <a:t>Main success scenario (or basic flow): [</a:t>
            </a:r>
            <a:r>
              <a:rPr lang="en-GB" sz="3400" b="1" dirty="0" smtClean="0"/>
              <a:t>see next slide</a:t>
            </a:r>
            <a:r>
              <a:rPr lang="en-GB" sz="3400" dirty="0" smtClean="0"/>
              <a:t>]</a:t>
            </a:r>
          </a:p>
          <a:p>
            <a:pPr marL="0" indent="0">
              <a:buNone/>
            </a:pPr>
            <a:r>
              <a:rPr lang="en-GB" sz="3400" dirty="0" smtClean="0"/>
              <a:t>Extensions (or alternative flows): [</a:t>
            </a:r>
            <a:r>
              <a:rPr lang="en-GB" sz="3400" b="1" dirty="0" smtClean="0"/>
              <a:t>see next slide</a:t>
            </a:r>
            <a:r>
              <a:rPr lang="en-GB" sz="3400" dirty="0" smtClean="0"/>
              <a:t>]</a:t>
            </a:r>
          </a:p>
          <a:p>
            <a:pPr marL="0" indent="0">
              <a:buNone/>
            </a:pPr>
            <a:r>
              <a:rPr lang="en-GB" sz="3400" dirty="0" smtClean="0"/>
              <a:t>Special requirements: Touch screen UI, …</a:t>
            </a:r>
          </a:p>
          <a:p>
            <a:pPr marL="0" indent="0">
              <a:buNone/>
            </a:pPr>
            <a:r>
              <a:rPr lang="en-GB" sz="3400" dirty="0" smtClean="0"/>
              <a:t>Technology and Data Variations List:</a:t>
            </a:r>
          </a:p>
          <a:p>
            <a:pPr marL="594360" lvl="2" indent="0">
              <a:buNone/>
            </a:pPr>
            <a:r>
              <a:rPr lang="en-GB" sz="3400" dirty="0" smtClean="0"/>
              <a:t>-Identifier entered by bar code scanner,…</a:t>
            </a:r>
          </a:p>
          <a:p>
            <a:pPr marL="0" indent="0">
              <a:buNone/>
            </a:pPr>
            <a:r>
              <a:rPr lang="en-GB" sz="3400" dirty="0" smtClean="0"/>
              <a:t>Open issues: What are the tax law variations? …</a:t>
            </a:r>
            <a:endParaRPr lang="en-US" sz="3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74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745B72C-2F93-E840-B516-5B00BA33049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81A1A98-4093-B143-A800-3C306B256EC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1D4B6CA-D11A-0349-971E-FC7B1314C29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6084</TotalTime>
  <Words>1400</Words>
  <Application>Microsoft Office PowerPoint</Application>
  <PresentationFormat>On-screen Show (4:3)</PresentationFormat>
  <Paragraphs>248</Paragraphs>
  <Slides>24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Equity</vt:lpstr>
      <vt:lpstr>Photo Editor Photo</vt:lpstr>
      <vt:lpstr>Writing Use cases</vt:lpstr>
      <vt:lpstr>PowerPoint Presentation</vt:lpstr>
      <vt:lpstr>Scenario</vt:lpstr>
      <vt:lpstr>PowerPoint Presentation</vt:lpstr>
      <vt:lpstr>Black-box use cases</vt:lpstr>
      <vt:lpstr>Formality Types</vt:lpstr>
      <vt:lpstr>High-level use case</vt:lpstr>
      <vt:lpstr>Fully dressed uses case</vt:lpstr>
      <vt:lpstr>Process Sale</vt:lpstr>
      <vt:lpstr>PowerPoint Presentation</vt:lpstr>
      <vt:lpstr>PowerPoint Presentation</vt:lpstr>
      <vt:lpstr>Writing use cases</vt:lpstr>
      <vt:lpstr>PowerPoint Presentation</vt:lpstr>
      <vt:lpstr>Essential Use Cases</vt:lpstr>
      <vt:lpstr>Real Use Cases</vt:lpstr>
      <vt:lpstr>PowerPoint Presentation</vt:lpstr>
      <vt:lpstr>Examples</vt:lpstr>
      <vt:lpstr>High-Level Use Cases</vt:lpstr>
      <vt:lpstr>Expanded Essential Use Cases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Engineering</dc:title>
  <dc:creator>Muhammad Waseem</dc:creator>
  <cp:lastModifiedBy>Windows User</cp:lastModifiedBy>
  <cp:revision>317</cp:revision>
  <cp:lastPrinted>2017-10-11T07:02:37Z</cp:lastPrinted>
  <dcterms:created xsi:type="dcterms:W3CDTF">2006-08-16T00:00:00Z</dcterms:created>
  <dcterms:modified xsi:type="dcterms:W3CDTF">2021-03-08T14:59:50Z</dcterms:modified>
</cp:coreProperties>
</file>