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5"/>
  </p:notesMasterIdLst>
  <p:handoutMasterIdLst>
    <p:handoutMasterId r:id="rId36"/>
  </p:handoutMasterIdLst>
  <p:sldIdLst>
    <p:sldId id="429" r:id="rId5"/>
    <p:sldId id="431" r:id="rId6"/>
    <p:sldId id="461" r:id="rId7"/>
    <p:sldId id="432" r:id="rId8"/>
    <p:sldId id="434" r:id="rId9"/>
    <p:sldId id="433" r:id="rId10"/>
    <p:sldId id="436" r:id="rId11"/>
    <p:sldId id="435" r:id="rId12"/>
    <p:sldId id="437" r:id="rId13"/>
    <p:sldId id="438" r:id="rId14"/>
    <p:sldId id="439" r:id="rId15"/>
    <p:sldId id="440" r:id="rId16"/>
    <p:sldId id="441" r:id="rId17"/>
    <p:sldId id="442" r:id="rId18"/>
    <p:sldId id="443" r:id="rId19"/>
    <p:sldId id="444"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05"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51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09A212-C8CE-49F4-A70A-189757590944}" type="slidenum">
              <a:rPr lang="en-US" smtClean="0"/>
              <a:t>‹#›</a:t>
            </a:fld>
            <a:endParaRPr lang="en-US"/>
          </a:p>
        </p:txBody>
      </p:sp>
      <p:sp>
        <p:nvSpPr>
          <p:cNvPr id="6" name="Header Placeholder 5"/>
          <p:cNvSpPr>
            <a:spLocks noGrp="1"/>
          </p:cNvSpPr>
          <p:nvPr>
            <p:ph type="hdr" sz="quarter"/>
          </p:nvPr>
        </p:nvSpPr>
        <p:spPr>
          <a:xfrm>
            <a:off x="1905000" y="152400"/>
            <a:ext cx="2971800" cy="457200"/>
          </a:xfrm>
          <a:prstGeom prst="rect">
            <a:avLst/>
          </a:prstGeom>
        </p:spPr>
        <p:txBody>
          <a:bodyPr vert="horz" lIns="91440" tIns="45720" rIns="91440" bIns="45720" rtlCol="0"/>
          <a:lstStyle>
            <a:lvl1pPr algn="l">
              <a:defRPr sz="1200"/>
            </a:lvl1pPr>
          </a:lstStyle>
          <a:p>
            <a:pPr algn="ctr"/>
            <a:endParaRPr lang="en-US" dirty="0"/>
          </a:p>
        </p:txBody>
      </p:sp>
    </p:spTree>
    <p:extLst>
      <p:ext uri="{BB962C8B-B14F-4D97-AF65-F5344CB8AC3E}">
        <p14:creationId xmlns:p14="http://schemas.microsoft.com/office/powerpoint/2010/main" val="5759063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3653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myriad &gt;&gt; countless/many </a:t>
            </a:r>
          </a:p>
        </p:txBody>
      </p:sp>
      <p:sp>
        <p:nvSpPr>
          <p:cNvPr id="4198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316954F-8B16-A143-B74C-A76E26B93AA2}" type="slidenum">
              <a:rPr lang="en-GB" sz="1200"/>
              <a:pPr eaLnBrk="1" hangingPunct="1"/>
              <a:t>13</a:t>
            </a:fld>
            <a:endParaRPr lang="en-GB"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This is an example of an </a:t>
            </a:r>
            <a:r>
              <a:rPr lang="en-US" b="1">
                <a:latin typeface="Calibri" charset="0"/>
                <a:ea typeface="ＭＳ Ｐゴシック" charset="0"/>
                <a:cs typeface="ＭＳ Ｐゴシック" charset="0"/>
              </a:rPr>
              <a:t>extend relationship. Note the use of an extension point, and that the extending use case is triggered by some condition. Extension points are labels in the base use case which the extending use case references as the point of extension, so that the step numbering of the base use case can change without affecting the extending use caseindirection yet again.</a:t>
            </a:r>
            <a:endParaRPr lang="en-US">
              <a:latin typeface="Calibri" charset="0"/>
              <a:ea typeface="ＭＳ Ｐゴシック" charset="0"/>
              <a:cs typeface="ＭＳ Ｐゴシック" charset="0"/>
            </a:endParaRPr>
          </a:p>
        </p:txBody>
      </p:sp>
      <p:sp>
        <p:nvSpPr>
          <p:cNvPr id="4403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91B7ECB3-FB4D-1440-A3E9-CC60846DC6C5}" type="slidenum">
              <a:rPr lang="en-GB" sz="1200"/>
              <a:pPr eaLnBrk="1" hangingPunct="1"/>
              <a:t>14</a:t>
            </a:fld>
            <a:endParaRPr lang="en-GB"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4608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14406A4E-C248-F04B-AE89-3D6C529A99CE}" type="slidenum">
              <a:rPr lang="en-GB" sz="1200"/>
              <a:pPr eaLnBrk="1" hangingPunct="1"/>
              <a:t>15</a:t>
            </a:fld>
            <a:endParaRPr lang="en-GB"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2150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C5EA3146-EDCE-224F-A471-1162919D5DFD}" type="slidenum">
              <a:rPr lang="en-GB" sz="1200"/>
              <a:pPr eaLnBrk="1" hangingPunct="1"/>
              <a:t>16</a:t>
            </a:fld>
            <a:endParaRPr lang="en-GB"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D3E4CD5-B5D5-3D40-B114-C00E88B753CE}" type="slidenum">
              <a:rPr lang="en-US" sz="1200"/>
              <a:pPr eaLnBrk="1" hangingPunct="1"/>
              <a:t>17</a:t>
            </a:fld>
            <a:endParaRPr lang="en-US" sz="120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Chap 10 3</a:t>
            </a:r>
            <a:r>
              <a:rPr lang="en-US" baseline="30000">
                <a:latin typeface="Calibri" charset="0"/>
                <a:ea typeface="ＭＳ Ｐゴシック" charset="0"/>
                <a:cs typeface="ＭＳ Ｐゴシック" charset="0"/>
              </a:rPr>
              <a:t>rd</a:t>
            </a:r>
            <a:r>
              <a:rPr lang="en-US">
                <a:latin typeface="Calibri" charset="0"/>
                <a:ea typeface="ＭＳ Ｐゴシック" charset="0"/>
                <a:cs typeface="ＭＳ Ｐゴシック" charset="0"/>
              </a:rPr>
              <a:t> Ed;</a:t>
            </a:r>
          </a:p>
          <a:p>
            <a:r>
              <a:rPr lang="en-US">
                <a:latin typeface="Calibri" charset="0"/>
                <a:ea typeface="ＭＳ Ｐゴシック" charset="0"/>
                <a:cs typeface="ＭＳ Ｐゴシック" charset="0"/>
              </a:rPr>
              <a:t>People do Seq Diagrams (without SSD, but would be complex as tacking larger problem and would be a large step, rather moving slowly, stepwise).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2771"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91F8A4A-53E9-A148-BA97-C37A6189A671}" type="slidenum">
              <a:rPr lang="en-GB" sz="1200"/>
              <a:pPr eaLnBrk="1" hangingPunct="1"/>
              <a:t>18</a:t>
            </a:fld>
            <a:endParaRPr lang="en-GB"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6867"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8DD7747-43B7-5849-A283-1CA783A3D19B}" type="slidenum">
              <a:rPr lang="en-GB" sz="1200"/>
              <a:pPr eaLnBrk="1" hangingPunct="1"/>
              <a:t>19</a:t>
            </a:fld>
            <a:endParaRPr lang="en-GB"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002E326-89DE-0D47-B1A2-985E858B1065}" type="slidenum">
              <a:rPr lang="en-US" sz="1200"/>
              <a:pPr eaLnBrk="1" hangingPunct="1"/>
              <a:t>20</a:t>
            </a:fld>
            <a:endParaRPr lang="en-US" sz="120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8915"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B63F578-A2B2-FA45-859A-E2E4205645FC}" type="slidenum">
              <a:rPr lang="en-GB" sz="1200"/>
              <a:pPr eaLnBrk="1" hangingPunct="1"/>
              <a:t>21</a:t>
            </a:fld>
            <a:endParaRPr lang="en-GB"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40963"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BCF3463-E399-CF49-A3FC-3F193F90445A}" type="slidenum">
              <a:rPr lang="en-GB" sz="1200"/>
              <a:pPr eaLnBrk="1" hangingPunct="1"/>
              <a:t>23</a:t>
            </a:fld>
            <a:endParaRPr lang="en-GB"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95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09571"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6269E646-864C-2C42-82B6-BA4BB64D913F}" type="slidenum">
              <a:rPr lang="en-GB" sz="1200"/>
              <a:pPr eaLnBrk="1" hangingPunct="1"/>
              <a:t>2</a:t>
            </a:fld>
            <a:endParaRPr lang="en-GB"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3A8A3CBE-2D22-C543-8767-1D7261B15556}" type="slidenum">
              <a:rPr lang="en-US" sz="1200"/>
              <a:pPr eaLnBrk="1" hangingPunct="1"/>
              <a:t>24</a:t>
            </a:fld>
            <a:endParaRPr lang="en-US" sz="1200"/>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2950CE33-7DA7-644B-B030-82792A968EDA}" type="slidenum">
              <a:rPr lang="en-US" sz="1200"/>
              <a:pPr eaLnBrk="1" hangingPunct="1"/>
              <a:t>25</a:t>
            </a:fld>
            <a:endParaRPr lang="en-US" sz="1200"/>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7F26C5BA-0732-AA46-845E-A95A781E02DD}" type="slidenum">
              <a:rPr lang="en-US" sz="1200"/>
              <a:pPr eaLnBrk="1" hangingPunct="1"/>
              <a:t>26</a:t>
            </a:fld>
            <a:endParaRPr lang="en-US" sz="1200"/>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Vereb phrase similar to process name (of DFD).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BF372497-92DE-9B42-8964-F80C333B744A}" type="slidenum">
              <a:rPr lang="en-US" sz="1200"/>
              <a:pPr eaLnBrk="1" hangingPunct="1"/>
              <a:t>27</a:t>
            </a:fld>
            <a:endParaRPr lang="en-US" sz="1200"/>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7100E6D8-8513-4443-931D-21510C1CCCDA}" type="slidenum">
              <a:rPr lang="en-US" sz="1200"/>
              <a:pPr eaLnBrk="1" hangingPunct="1"/>
              <a:t>28</a:t>
            </a:fld>
            <a:endParaRPr lang="en-US" sz="1200"/>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11619"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A890A29A-2F60-FC4D-9B41-DA9E6F8716ED}" type="slidenum">
              <a:rPr lang="en-GB" sz="1200"/>
              <a:pPr eaLnBrk="1" hangingPunct="1"/>
              <a:t>6</a:t>
            </a:fld>
            <a:endParaRPr lang="en-GB"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174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170668DE-2E68-1E49-8CD9-6639C6009E50}" type="slidenum">
              <a:rPr lang="en-GB" sz="1200"/>
              <a:pPr eaLnBrk="1" hangingPunct="1"/>
              <a:t>7</a:t>
            </a:fld>
            <a:endParaRPr lang="en-GB"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2970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F7C7D733-D99C-CF49-A340-E83A966982A0}" type="slidenum">
              <a:rPr lang="en-GB" sz="1200"/>
              <a:pPr eaLnBrk="1" hangingPunct="1"/>
              <a:t>8</a:t>
            </a:fld>
            <a:endParaRPr lang="en-GB"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37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AF15426-8190-B84F-95D6-EEBE47321D6E}" type="slidenum">
              <a:rPr lang="en-GB" sz="1200"/>
              <a:pPr eaLnBrk="1" hangingPunct="1"/>
              <a:t>9</a:t>
            </a:fld>
            <a:endParaRPr lang="en-GB"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User goal vs sub-function level  page 73   level  filed.</a:t>
            </a:r>
          </a:p>
          <a:p>
            <a:r>
              <a:rPr lang="en-US">
                <a:latin typeface="Calibri" charset="0"/>
                <a:ea typeface="ＭＳ Ｐゴシック" charset="0"/>
                <a:cs typeface="ＭＳ Ｐゴシック" charset="0"/>
              </a:rPr>
              <a:t>Avoid pre-post conditions  that are obvious… do not add noice to requirements documents.</a:t>
            </a:r>
          </a:p>
        </p:txBody>
      </p:sp>
      <p:sp>
        <p:nvSpPr>
          <p:cNvPr id="358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FEF31FDC-BD54-434D-8A61-96029E5E37E3}" type="slidenum">
              <a:rPr lang="en-GB" sz="1200"/>
              <a:pPr eaLnBrk="1" hangingPunct="1"/>
              <a:t>10</a:t>
            </a:fld>
            <a:endParaRPr lang="en-GB"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789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92EDC2B-69F2-D544-AC65-20450154A167}" type="slidenum">
              <a:rPr lang="en-GB" sz="1200"/>
              <a:pPr eaLnBrk="1" hangingPunct="1"/>
              <a:t>11</a:t>
            </a:fld>
            <a:endParaRPr lang="en-GB"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994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1E1E656D-88E1-F146-A209-38837EE9B0FB}" type="slidenum">
              <a:rPr lang="en-GB" sz="1200"/>
              <a:pPr eaLnBrk="1" hangingPunct="1"/>
              <a:t>12</a:t>
            </a:fld>
            <a:endParaRPr lang="en-GB"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userDrawn="1"/>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graphicFrame>
        <p:nvGraphicFramePr>
          <p:cNvPr id="6" name="Object 57"/>
          <p:cNvGraphicFramePr>
            <a:graphicFrameLocks noChangeAspect="1"/>
          </p:cNvGraphicFramePr>
          <p:nvPr userDrawn="1"/>
        </p:nvGraphicFramePr>
        <p:xfrm>
          <a:off x="4763" y="4763"/>
          <a:ext cx="9136062" cy="6850062"/>
        </p:xfrm>
        <a:graphic>
          <a:graphicData uri="http://schemas.openxmlformats.org/presentationml/2006/ole">
            <mc:AlternateContent xmlns:mc="http://schemas.openxmlformats.org/markup-compatibility/2006">
              <mc:Choice xmlns:v="urn:schemas-microsoft-com:vml" Requires="v">
                <p:oleObj spid="_x0000_s1373" name="Photo Editor Photo" r:id="rId3" imgW="9135750" imgH="6849431" progId="MSPhotoEd.3">
                  <p:embed/>
                </p:oleObj>
              </mc:Choice>
              <mc:Fallback>
                <p:oleObj name="Photo Editor Photo" r:id="rId3" imgW="9135750" imgH="684943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4763"/>
                        <a:ext cx="9136062" cy="685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200025"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00025" y="1881188"/>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162425" y="1881188"/>
            <a:ext cx="38100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162425" y="4129088"/>
            <a:ext cx="38100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638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219200"/>
            <a:ext cx="8229600" cy="51816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endParaRPr lang="en-US"/>
          </a:p>
        </p:txBody>
      </p:sp>
      <p:sp>
        <p:nvSpPr>
          <p:cNvPr id="8" name="Footer Placeholder 7"/>
          <p:cNvSpPr>
            <a:spLocks noGrp="1"/>
          </p:cNvSpPr>
          <p:nvPr>
            <p:ph type="ftr" sz="quarter" idx="11"/>
          </p:nvPr>
        </p:nvSpPr>
        <p:spPr>
          <a:xfrm>
            <a:off x="914400" y="6172200"/>
            <a:ext cx="3962400" cy="457200"/>
          </a:xfrm>
          <a:prstGeom prst="rect">
            <a:avLst/>
          </a:prstGeom>
        </p:spPr>
        <p:txBody>
          <a:bodyPr/>
          <a:lstStyle/>
          <a:p>
            <a:endParaRPr lang="en-US"/>
          </a:p>
        </p:txBody>
      </p:sp>
      <p:sp>
        <p:nvSpPr>
          <p:cNvPr id="9" name="Slide Number Placeholder 8"/>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8862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userDrawn="1"/>
        </p:nvSpPr>
        <p:spPr>
          <a:xfrm>
            <a:off x="0" y="0"/>
            <a:ext cx="9144000" cy="68580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274638"/>
            <a:ext cx="8229600" cy="868362"/>
          </a:xfrm>
          <a:prstGeom prst="rect">
            <a:avLst/>
          </a:prstGeom>
        </p:spPr>
        <p:txBody>
          <a:bodyPr bIns="91440" anchor="b" anchorCtr="0">
            <a:normAutofit/>
          </a:bodyPr>
          <a:lstStyle/>
          <a:p>
            <a:r>
              <a:rPr kumimoji="0" lang="en-US" dirty="0" smtClean="0"/>
              <a:t>to Click edit Master title style</a:t>
            </a:r>
            <a:endParaRPr kumimoji="0" lang="en-US" dirty="0"/>
          </a:p>
        </p:txBody>
      </p:sp>
      <p:sp>
        <p:nvSpPr>
          <p:cNvPr id="13" name="Text Placeholder 12"/>
          <p:cNvSpPr>
            <a:spLocks noGrp="1"/>
          </p:cNvSpPr>
          <p:nvPr>
            <p:ph type="body" idx="1"/>
          </p:nvPr>
        </p:nvSpPr>
        <p:spPr>
          <a:xfrm>
            <a:off x="457200" y="1219200"/>
            <a:ext cx="8229600" cy="4800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rtl="0" eaLnBrk="1" latinLnBrk="0" hangingPunct="1">
        <a:spcBef>
          <a:spcPct val="0"/>
        </a:spcBef>
        <a:buNone/>
        <a:defRPr kumimoji="0" sz="4000" b="1" kern="1200">
          <a:solidFill>
            <a:schemeClr val="tx2"/>
          </a:solidFill>
          <a:latin typeface="Perpetua"/>
          <a:ea typeface="+mj-ea"/>
          <a:cs typeface="Perpetua"/>
        </a:defRPr>
      </a:lvl1pPr>
    </p:titleStyle>
    <p:bodyStyle>
      <a:lvl1pPr marL="274320" indent="-274320" algn="l" rtl="0" eaLnBrk="1" latinLnBrk="0" hangingPunct="1">
        <a:spcBef>
          <a:spcPts val="580"/>
        </a:spcBef>
        <a:buClr>
          <a:schemeClr val="accent1"/>
        </a:buClr>
        <a:buSzPct val="85000"/>
        <a:buFont typeface="Wingdings 2"/>
        <a:buChar char=""/>
        <a:defRPr kumimoji="0" sz="32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8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6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4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Lecture 06</a:t>
            </a:r>
          </a:p>
          <a:p>
            <a:r>
              <a:rPr lang="en-US" dirty="0" smtClean="0"/>
              <a:t>Course Instructor: Idrees Ahmad</a:t>
            </a:r>
          </a:p>
          <a:p>
            <a:r>
              <a:rPr lang="en-US" dirty="0" smtClean="0"/>
              <a:t>Course Code: </a:t>
            </a:r>
            <a:r>
              <a:rPr lang="en-US" dirty="0" smtClean="0"/>
              <a:t>SE321</a:t>
            </a:r>
            <a:endParaRPr lang="en-US" dirty="0"/>
          </a:p>
        </p:txBody>
      </p:sp>
      <p:sp>
        <p:nvSpPr>
          <p:cNvPr id="129026" name="Title 4"/>
          <p:cNvSpPr>
            <a:spLocks noGrp="1"/>
          </p:cNvSpPr>
          <p:nvPr>
            <p:ph type="ctrTitle"/>
          </p:nvPr>
        </p:nvSpPr>
        <p:spPr/>
        <p:txBody>
          <a:bodyPr/>
          <a:lstStyle/>
          <a:p>
            <a:r>
              <a:rPr lang="en-US" dirty="0" smtClean="0"/>
              <a:t>Use Cases </a:t>
            </a:r>
            <a:r>
              <a:rPr lang="en-US" dirty="0" smtClean="0"/>
              <a:t>Diagram </a:t>
            </a:r>
            <a:r>
              <a:rPr lang="en-US" dirty="0" smtClean="0"/>
              <a:t>&amp; System Sequence </a:t>
            </a:r>
            <a:r>
              <a:rPr lang="en-US" dirty="0" smtClean="0"/>
              <a:t>Diagram</a:t>
            </a:r>
            <a:endParaRPr lang="en-US" dirty="0"/>
          </a:p>
        </p:txBody>
      </p:sp>
    </p:spTree>
    <p:extLst>
      <p:ext uri="{BB962C8B-B14F-4D97-AF65-F5344CB8AC3E}">
        <p14:creationId xmlns:p14="http://schemas.microsoft.com/office/powerpoint/2010/main" val="12657629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87184" y="685801"/>
            <a:ext cx="8728216" cy="5410200"/>
            <a:chOff x="187184" y="685801"/>
            <a:chExt cx="8728216" cy="5410200"/>
          </a:xfrm>
        </p:grpSpPr>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84" y="685801"/>
              <a:ext cx="8728216"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447800" y="1600200"/>
              <a:ext cx="685800" cy="2819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2133600" y="4191000"/>
              <a:ext cx="1447800"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447800" y="2057400"/>
              <a:ext cx="762000" cy="2895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505200" y="5029200"/>
              <a:ext cx="1905000" cy="6858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 13"/>
            <p:cNvSpPr/>
            <p:nvPr/>
          </p:nvSpPr>
          <p:spPr>
            <a:xfrm>
              <a:off x="5029200" y="5334000"/>
              <a:ext cx="1905000" cy="6858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3963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r>
              <a:rPr lang="en-US" dirty="0" smtClean="0"/>
              <a:t>Concrete vs. Abstract Use Cases</a:t>
            </a:r>
            <a:endParaRPr lang="en-US" dirty="0"/>
          </a:p>
        </p:txBody>
      </p:sp>
      <p:sp>
        <p:nvSpPr>
          <p:cNvPr id="23555" name="Content Placeholder 8"/>
          <p:cNvSpPr>
            <a:spLocks noGrp="1"/>
          </p:cNvSpPr>
          <p:nvPr>
            <p:ph sz="quarter" idx="1"/>
          </p:nvPr>
        </p:nvSpPr>
        <p:spPr/>
        <p:txBody>
          <a:bodyPr>
            <a:normAutofit/>
          </a:bodyPr>
          <a:lstStyle/>
          <a:p>
            <a:r>
              <a:rPr lang="en-US" dirty="0" smtClean="0"/>
              <a:t>Concrete use case is initiated by an actor and performs the entire behavior desired by the actor.</a:t>
            </a:r>
          </a:p>
          <a:p>
            <a:pPr lvl="1"/>
            <a:r>
              <a:rPr lang="en-US" dirty="0" smtClean="0"/>
              <a:t>Process Sale is a concrete use case. </a:t>
            </a:r>
          </a:p>
          <a:p>
            <a:pPr lvl="1"/>
            <a:endParaRPr lang="en-US" dirty="0" smtClean="0"/>
          </a:p>
          <a:p>
            <a:r>
              <a:rPr lang="en-US" dirty="0" smtClean="0"/>
              <a:t>An Abstract use case is a sub-function use case that is part of another use case.</a:t>
            </a:r>
          </a:p>
          <a:p>
            <a:pPr lvl="2"/>
            <a:r>
              <a:rPr lang="en-US" dirty="0" smtClean="0"/>
              <a:t>Handle Credit Payment is an abstract use case and is part of another Process Sale.</a:t>
            </a:r>
            <a:endParaRPr lang="en-US" dirty="0"/>
          </a:p>
        </p:txBody>
      </p:sp>
    </p:spTree>
    <p:extLst>
      <p:ext uri="{BB962C8B-B14F-4D97-AF65-F5344CB8AC3E}">
        <p14:creationId xmlns:p14="http://schemas.microsoft.com/office/powerpoint/2010/main" val="195553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Base vs. Addition Use Cases</a:t>
            </a:r>
            <a:endParaRPr lang="en-US"/>
          </a:p>
        </p:txBody>
      </p:sp>
      <p:sp>
        <p:nvSpPr>
          <p:cNvPr id="24579" name="Content Placeholder 2"/>
          <p:cNvSpPr>
            <a:spLocks noGrp="1"/>
          </p:cNvSpPr>
          <p:nvPr>
            <p:ph sz="quarter" idx="1"/>
          </p:nvPr>
        </p:nvSpPr>
        <p:spPr/>
        <p:txBody>
          <a:bodyPr>
            <a:normAutofit lnSpcReduction="10000"/>
          </a:bodyPr>
          <a:lstStyle/>
          <a:p>
            <a:r>
              <a:rPr lang="en-US" dirty="0" smtClean="0"/>
              <a:t>A use case that includes another use case, or that is extended or specialized by another use case is called a base use case. </a:t>
            </a:r>
          </a:p>
          <a:p>
            <a:pPr lvl="2"/>
            <a:r>
              <a:rPr lang="en-US" dirty="0" smtClean="0"/>
              <a:t>Process Sale is a base use case with respect to the included Handle Credit Payment use case. </a:t>
            </a:r>
          </a:p>
          <a:p>
            <a:r>
              <a:rPr lang="en-US" dirty="0" smtClean="0"/>
              <a:t>The use case that is an inclusion, extension, or specialization is called an addition use case.</a:t>
            </a:r>
          </a:p>
          <a:p>
            <a:pPr lvl="2"/>
            <a:r>
              <a:rPr lang="en-US" dirty="0" smtClean="0"/>
              <a:t>Handle Credit Payment is the addition use case in the include relationship to Process Sale. </a:t>
            </a:r>
          </a:p>
          <a:p>
            <a:r>
              <a:rPr lang="en-US" dirty="0" smtClean="0"/>
              <a:t>Addition use cases are usually abstract. Base Use cases are usually concrete.</a:t>
            </a:r>
            <a:endParaRPr lang="en-US" dirty="0"/>
          </a:p>
        </p:txBody>
      </p:sp>
    </p:spTree>
    <p:extLst>
      <p:ext uri="{BB962C8B-B14F-4D97-AF65-F5344CB8AC3E}">
        <p14:creationId xmlns:p14="http://schemas.microsoft.com/office/powerpoint/2010/main" val="161095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title"/>
          </p:nvPr>
        </p:nvSpPr>
        <p:spPr/>
        <p:txBody>
          <a:bodyPr/>
          <a:lstStyle/>
          <a:p>
            <a:r>
              <a:rPr lang="en-US" dirty="0" smtClean="0"/>
              <a:t>The extend Relationship</a:t>
            </a:r>
            <a:endParaRPr lang="en-US" dirty="0"/>
          </a:p>
        </p:txBody>
      </p:sp>
      <p:sp>
        <p:nvSpPr>
          <p:cNvPr id="25603" name="Content Placeholder 6"/>
          <p:cNvSpPr>
            <a:spLocks noGrp="1"/>
          </p:cNvSpPr>
          <p:nvPr>
            <p:ph sz="quarter" idx="1"/>
          </p:nvPr>
        </p:nvSpPr>
        <p:spPr/>
        <p:txBody>
          <a:bodyPr>
            <a:normAutofit/>
          </a:bodyPr>
          <a:lstStyle/>
          <a:p>
            <a:r>
              <a:rPr lang="en-US" dirty="0" smtClean="0"/>
              <a:t>The idea is to create an extending or addition use case, and within it, describe where and under what condition it extends the behavior of some base use case.</a:t>
            </a:r>
          </a:p>
          <a:p>
            <a:pPr lvl="1"/>
            <a:r>
              <a:rPr lang="en-US" dirty="0" smtClean="0"/>
              <a:t>Suppose a use case's text should not be modified (at least not significantly) for some reason.</a:t>
            </a:r>
          </a:p>
          <a:p>
            <a:pPr lvl="1"/>
            <a:r>
              <a:rPr lang="en-US" dirty="0" smtClean="0"/>
              <a:t>Helps in appending the use case without modifying its original text.</a:t>
            </a:r>
          </a:p>
        </p:txBody>
      </p:sp>
    </p:spTree>
    <p:extLst>
      <p:ext uri="{BB962C8B-B14F-4D97-AF65-F5344CB8AC3E}">
        <p14:creationId xmlns:p14="http://schemas.microsoft.com/office/powerpoint/2010/main" val="3733474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r>
              <a:rPr lang="en-US" dirty="0"/>
              <a:t>Example</a:t>
            </a:r>
            <a:r>
              <a:rPr lang="en-US" dirty="0" smtClean="0">
                <a:latin typeface="Tw Cen MT" charset="0"/>
                <a:ea typeface="ＭＳ Ｐゴシック" charset="0"/>
                <a:cs typeface="ＭＳ Ｐゴシック" charset="0"/>
              </a:rPr>
              <a:t>:</a:t>
            </a:r>
            <a:endParaRPr lang="en-US" dirty="0">
              <a:latin typeface="Tw Cen MT" charset="0"/>
              <a:ea typeface="ＭＳ Ｐゴシック" charset="0"/>
              <a:cs typeface="ＭＳ Ｐゴシック" charset="0"/>
            </a:endParaRPr>
          </a:p>
        </p:txBody>
      </p:sp>
      <p:sp>
        <p:nvSpPr>
          <p:cNvPr id="43011" name="Content Placeholder 5"/>
          <p:cNvSpPr>
            <a:spLocks noGrp="1"/>
          </p:cNvSpPr>
          <p:nvPr>
            <p:ph sz="quarter" idx="1"/>
          </p:nvPr>
        </p:nvSpPr>
        <p:spPr/>
        <p:txBody>
          <a:bodyPr>
            <a:normAutofit/>
          </a:bodyPr>
          <a:lstStyle/>
          <a:p>
            <a:r>
              <a:rPr lang="en-US" sz="2000" b="1" dirty="0" smtClean="0">
                <a:ea typeface="ＭＳ Ｐゴシック" charset="0"/>
                <a:cs typeface="ＭＳ Ｐゴシック" charset="0"/>
              </a:rPr>
              <a:t>UC1: </a:t>
            </a:r>
            <a:r>
              <a:rPr lang="en-US" sz="2000" b="1" dirty="0" smtClean="0">
                <a:solidFill>
                  <a:srgbClr val="FF0000"/>
                </a:solidFill>
                <a:ea typeface="ＭＳ Ｐゴシック" charset="0"/>
                <a:cs typeface="ＭＳ Ｐゴシック" charset="0"/>
              </a:rPr>
              <a:t>Process Sale</a:t>
            </a:r>
            <a:r>
              <a:rPr lang="en-US" sz="2000" b="1" dirty="0" smtClean="0">
                <a:ea typeface="ＭＳ Ｐゴシック" charset="0"/>
                <a:cs typeface="ＭＳ Ｐゴシック" charset="0"/>
              </a:rPr>
              <a:t> (the </a:t>
            </a:r>
            <a:r>
              <a:rPr lang="en-US" sz="2000" b="1" dirty="0" smtClean="0">
                <a:solidFill>
                  <a:srgbClr val="C00000"/>
                </a:solidFill>
                <a:ea typeface="ＭＳ Ｐゴシック" charset="0"/>
                <a:cs typeface="ＭＳ Ｐゴシック" charset="0"/>
              </a:rPr>
              <a:t>base use case</a:t>
            </a:r>
            <a:r>
              <a:rPr lang="en-US" sz="2000" b="1" dirty="0" smtClean="0">
                <a:ea typeface="ＭＳ Ｐゴシック" charset="0"/>
                <a:cs typeface="ＭＳ Ｐゴシック" charset="0"/>
              </a:rPr>
              <a:t>)</a:t>
            </a:r>
          </a:p>
          <a:p>
            <a:r>
              <a:rPr lang="en-US" sz="2000" b="1" dirty="0" smtClean="0">
                <a:ea typeface="ＭＳ Ｐゴシック" charset="0"/>
                <a:cs typeface="ＭＳ Ｐゴシック" charset="0"/>
              </a:rPr>
              <a:t>…</a:t>
            </a:r>
          </a:p>
          <a:p>
            <a:r>
              <a:rPr lang="en-US" sz="2000" b="1" dirty="0" smtClean="0">
                <a:solidFill>
                  <a:srgbClr val="C00000"/>
                </a:solidFill>
                <a:ea typeface="ＭＳ Ｐゴシック" charset="0"/>
                <a:cs typeface="ＭＳ Ｐゴシック" charset="0"/>
              </a:rPr>
              <a:t>Extension Points: </a:t>
            </a:r>
            <a:r>
              <a:rPr lang="en-US" sz="2000" b="1" i="1" dirty="0" smtClean="0">
                <a:solidFill>
                  <a:srgbClr val="C00000"/>
                </a:solidFill>
                <a:ea typeface="ＭＳ Ｐゴシック" charset="0"/>
                <a:cs typeface="ＭＳ Ｐゴシック" charset="0"/>
              </a:rPr>
              <a:t>VIP Customer, step 1. Payment, step 7.</a:t>
            </a:r>
          </a:p>
          <a:p>
            <a:r>
              <a:rPr lang="en-US" sz="2000" b="1" i="1" dirty="0" smtClean="0">
                <a:ea typeface="ＭＳ Ｐゴシック" charset="0"/>
                <a:cs typeface="ＭＳ Ｐゴシック" charset="0"/>
              </a:rPr>
              <a:t>Main Success Scenario:</a:t>
            </a:r>
          </a:p>
          <a:p>
            <a:r>
              <a:rPr lang="en-US" sz="2000" i="1" dirty="0" smtClean="0">
                <a:ea typeface="ＭＳ Ｐゴシック" charset="0"/>
                <a:cs typeface="ＭＳ Ｐゴシック" charset="0"/>
              </a:rPr>
              <a:t>1.Customer arrives at a POS checkout with goods and/or services to purchase</a:t>
            </a:r>
          </a:p>
          <a:p>
            <a:r>
              <a:rPr lang="en-US" sz="2000" i="1" dirty="0" smtClean="0">
                <a:ea typeface="ＭＳ Ｐゴシック" charset="0"/>
                <a:cs typeface="ＭＳ Ｐゴシック" charset="0"/>
              </a:rPr>
              <a:t>.…</a:t>
            </a:r>
          </a:p>
          <a:p>
            <a:r>
              <a:rPr lang="en-US" sz="2000" i="1" dirty="0" smtClean="0">
                <a:ea typeface="ＭＳ Ｐゴシック" charset="0"/>
                <a:cs typeface="ＭＳ Ｐゴシック" charset="0"/>
              </a:rPr>
              <a:t>7.Customer pays and System handles payment</a:t>
            </a:r>
          </a:p>
          <a:p>
            <a:r>
              <a:rPr lang="en-US" sz="2000" i="1" dirty="0" smtClean="0">
                <a:ea typeface="ＭＳ Ｐゴシック" charset="0"/>
                <a:cs typeface="ＭＳ Ｐゴシック" charset="0"/>
              </a:rPr>
              <a:t>.…</a:t>
            </a:r>
            <a:r>
              <a:rPr lang="en-US" sz="2000" b="1" i="1" dirty="0" smtClean="0">
                <a:ea typeface="ＭＳ Ｐゴシック" charset="0"/>
                <a:cs typeface="ＭＳ Ｐゴシック" charset="0"/>
              </a:rPr>
              <a:t>	</a:t>
            </a:r>
          </a:p>
          <a:p>
            <a:endParaRPr lang="en-US" sz="2000" dirty="0">
              <a:ea typeface="ＭＳ Ｐゴシック" charset="0"/>
              <a:cs typeface="ＭＳ Ｐゴシック" charset="0"/>
            </a:endParaRPr>
          </a:p>
        </p:txBody>
      </p:sp>
      <p:sp>
        <p:nvSpPr>
          <p:cNvPr id="43012" name="Content Placeholder 6"/>
          <p:cNvSpPr>
            <a:spLocks noGrp="1"/>
          </p:cNvSpPr>
          <p:nvPr>
            <p:ph sz="quarter" idx="2"/>
          </p:nvPr>
        </p:nvSpPr>
        <p:spPr/>
        <p:txBody>
          <a:bodyPr>
            <a:normAutofit/>
          </a:bodyPr>
          <a:lstStyle/>
          <a:p>
            <a:r>
              <a:rPr lang="en-US" sz="2000" b="1" dirty="0" smtClean="0">
                <a:ea typeface="ＭＳ Ｐゴシック" charset="0"/>
                <a:cs typeface="ＭＳ Ｐゴシック" charset="0"/>
              </a:rPr>
              <a:t>UC15: </a:t>
            </a:r>
            <a:r>
              <a:rPr lang="en-US" sz="2000" b="1" dirty="0" smtClean="0">
                <a:solidFill>
                  <a:srgbClr val="FF0000"/>
                </a:solidFill>
                <a:ea typeface="ＭＳ Ｐゴシック" charset="0"/>
                <a:cs typeface="ＭＳ Ｐゴシック" charset="0"/>
              </a:rPr>
              <a:t>Handle Gift Certificate Payment</a:t>
            </a:r>
            <a:r>
              <a:rPr lang="en-US" sz="2000" b="1" dirty="0" smtClean="0">
                <a:ea typeface="ＭＳ Ｐゴシック" charset="0"/>
                <a:cs typeface="ＭＳ Ｐゴシック" charset="0"/>
              </a:rPr>
              <a:t> (the </a:t>
            </a:r>
            <a:r>
              <a:rPr lang="en-US" sz="2000" b="1" dirty="0" smtClean="0">
                <a:solidFill>
                  <a:srgbClr val="C00000"/>
                </a:solidFill>
                <a:ea typeface="ＭＳ Ｐゴシック" charset="0"/>
                <a:cs typeface="ＭＳ Ｐゴシック" charset="0"/>
              </a:rPr>
              <a:t>extending use case)</a:t>
            </a:r>
          </a:p>
          <a:p>
            <a:r>
              <a:rPr lang="en-US" sz="2000" b="1" dirty="0" smtClean="0">
                <a:ea typeface="ＭＳ Ｐゴシック" charset="0"/>
                <a:cs typeface="ＭＳ Ｐゴシック" charset="0"/>
              </a:rPr>
              <a:t>…</a:t>
            </a:r>
          </a:p>
          <a:p>
            <a:r>
              <a:rPr lang="en-US" sz="2000" b="1" dirty="0" smtClean="0">
                <a:ea typeface="ＭＳ Ｐゴシック" charset="0"/>
                <a:cs typeface="ＭＳ Ｐゴシック" charset="0"/>
              </a:rPr>
              <a:t>Trigger: </a:t>
            </a:r>
            <a:r>
              <a:rPr lang="en-US" sz="2000" dirty="0" smtClean="0">
                <a:ea typeface="ＭＳ Ｐゴシック" charset="0"/>
                <a:cs typeface="ＭＳ Ｐゴシック" charset="0"/>
              </a:rPr>
              <a:t>Customer wants to pay with gift certificate.</a:t>
            </a:r>
          </a:p>
          <a:p>
            <a:r>
              <a:rPr lang="en-US" sz="2000" b="1" dirty="0" smtClean="0">
                <a:solidFill>
                  <a:srgbClr val="C00000"/>
                </a:solidFill>
                <a:ea typeface="ＭＳ Ｐゴシック" charset="0"/>
                <a:cs typeface="ＭＳ Ｐゴシック" charset="0"/>
              </a:rPr>
              <a:t>Extension Points: </a:t>
            </a:r>
            <a:r>
              <a:rPr lang="en-US" sz="2000" dirty="0" smtClean="0">
                <a:solidFill>
                  <a:srgbClr val="C00000"/>
                </a:solidFill>
                <a:ea typeface="ＭＳ Ｐゴシック" charset="0"/>
                <a:cs typeface="ＭＳ Ｐゴシック" charset="0"/>
              </a:rPr>
              <a:t>Payment in Process Sale.</a:t>
            </a:r>
          </a:p>
          <a:p>
            <a:r>
              <a:rPr lang="en-US" sz="2000" b="1" dirty="0" smtClean="0">
                <a:ea typeface="ＭＳ Ｐゴシック" charset="0"/>
                <a:cs typeface="ＭＳ Ｐゴシック" charset="0"/>
              </a:rPr>
              <a:t>Level: </a:t>
            </a:r>
            <a:r>
              <a:rPr lang="en-US" sz="2000" dirty="0" err="1" smtClean="0">
                <a:ea typeface="ＭＳ Ｐゴシック" charset="0"/>
                <a:cs typeface="ＭＳ Ｐゴシック" charset="0"/>
              </a:rPr>
              <a:t>Subfunction</a:t>
            </a:r>
            <a:endParaRPr lang="en-US" sz="2000" dirty="0" smtClean="0">
              <a:ea typeface="ＭＳ Ｐゴシック" charset="0"/>
              <a:cs typeface="ＭＳ Ｐゴシック" charset="0"/>
            </a:endParaRPr>
          </a:p>
          <a:p>
            <a:r>
              <a:rPr lang="en-US" sz="2000" b="1" dirty="0" smtClean="0">
                <a:ea typeface="ＭＳ Ｐゴシック" charset="0"/>
                <a:cs typeface="ＭＳ Ｐゴシック" charset="0"/>
              </a:rPr>
              <a:t>Main Success Scenario:</a:t>
            </a:r>
          </a:p>
          <a:p>
            <a:r>
              <a:rPr lang="en-US" sz="2000" dirty="0" smtClean="0">
                <a:ea typeface="ＭＳ Ｐゴシック" charset="0"/>
                <a:cs typeface="ＭＳ Ｐゴシック" charset="0"/>
              </a:rPr>
              <a:t>Customer gives gift certificate to Cashier. Cashier enters gift certificate ID. …	</a:t>
            </a:r>
            <a:endParaRPr lang="en-US" sz="2000" dirty="0">
              <a:ea typeface="ＭＳ Ｐゴシック" charset="0"/>
              <a:cs typeface="ＭＳ Ｐゴシック" charset="0"/>
            </a:endParaRPr>
          </a:p>
        </p:txBody>
      </p:sp>
    </p:spTree>
    <p:extLst>
      <p:ext uri="{BB962C8B-B14F-4D97-AF65-F5344CB8AC3E}">
        <p14:creationId xmlns:p14="http://schemas.microsoft.com/office/powerpoint/2010/main" val="2625283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12" y="1447800"/>
            <a:ext cx="811428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363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5"/>
          <p:cNvSpPr>
            <a:spLocks noGrp="1"/>
          </p:cNvSpPr>
          <p:nvPr>
            <p:ph type="subTitle" idx="1"/>
          </p:nvPr>
        </p:nvSpPr>
        <p:spPr/>
        <p:txBody>
          <a:bodyPr>
            <a:normAutofit/>
          </a:bodyPr>
          <a:lstStyle/>
          <a:p>
            <a:endParaRPr lang="en-US" dirty="0"/>
          </a:p>
        </p:txBody>
      </p:sp>
      <p:sp>
        <p:nvSpPr>
          <p:cNvPr id="20482" name="Title 4"/>
          <p:cNvSpPr>
            <a:spLocks noGrp="1"/>
          </p:cNvSpPr>
          <p:nvPr>
            <p:ph type="ctrTitle"/>
          </p:nvPr>
        </p:nvSpPr>
        <p:spPr/>
        <p:txBody>
          <a:bodyPr/>
          <a:lstStyle/>
          <a:p>
            <a:r>
              <a:rPr lang="en-US" dirty="0" smtClean="0"/>
              <a:t>System Sequence </a:t>
            </a:r>
            <a:r>
              <a:rPr lang="en-US" dirty="0" smtClean="0"/>
              <a:t>Diagram</a:t>
            </a:r>
            <a:endParaRPr lang="en-US" dirty="0"/>
          </a:p>
        </p:txBody>
      </p:sp>
    </p:spTree>
    <p:extLst>
      <p:ext uri="{BB962C8B-B14F-4D97-AF65-F5344CB8AC3E}">
        <p14:creationId xmlns:p14="http://schemas.microsoft.com/office/powerpoint/2010/main" val="6690556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t>System Behavior</a:t>
            </a:r>
            <a:endParaRPr lang="en-US"/>
          </a:p>
        </p:txBody>
      </p:sp>
      <p:sp>
        <p:nvSpPr>
          <p:cNvPr id="29698" name="Content Placeholder 7"/>
          <p:cNvSpPr>
            <a:spLocks noGrp="1"/>
          </p:cNvSpPr>
          <p:nvPr>
            <p:ph idx="1"/>
          </p:nvPr>
        </p:nvSpPr>
        <p:spPr/>
        <p:txBody>
          <a:bodyPr/>
          <a:lstStyle/>
          <a:p>
            <a:r>
              <a:rPr lang="en-US" smtClean="0"/>
              <a:t>System Behavior describes what a system does, without explaining how it does it.</a:t>
            </a:r>
          </a:p>
          <a:p>
            <a:pPr lvl="1"/>
            <a:r>
              <a:rPr lang="en-US" smtClean="0"/>
              <a:t>Before making a logical design of how the software system should work, we need to investigate and define its behavior as </a:t>
            </a:r>
            <a:r>
              <a:rPr lang="ja-JP" altLang="en-US" smtClean="0"/>
              <a:t>“</a:t>
            </a:r>
            <a:r>
              <a:rPr lang="en-US" altLang="ja-JP" smtClean="0"/>
              <a:t>Black box</a:t>
            </a:r>
            <a:r>
              <a:rPr lang="ja-JP" altLang="en-US" smtClean="0"/>
              <a:t>”</a:t>
            </a:r>
            <a:r>
              <a:rPr lang="en-US" altLang="ja-JP" smtClean="0"/>
              <a:t>. </a:t>
            </a:r>
          </a:p>
          <a:p>
            <a:endParaRPr lang="en-US" smtClean="0"/>
          </a:p>
          <a:p>
            <a:r>
              <a:rPr lang="en-US" smtClean="0"/>
              <a:t>System Sequence Diagrams  (SSD)</a:t>
            </a:r>
          </a:p>
          <a:p>
            <a:pPr lvl="1"/>
            <a:r>
              <a:rPr lang="en-US" smtClean="0"/>
              <a:t>SSD are part description of System behavior.</a:t>
            </a:r>
            <a:endParaRPr lang="en-US" altLang="ja-JP" smtClean="0"/>
          </a:p>
          <a:p>
            <a:endParaRPr lang="en-US" dirty="0"/>
          </a:p>
        </p:txBody>
      </p:sp>
    </p:spTree>
    <p:extLst>
      <p:ext uri="{BB962C8B-B14F-4D97-AF65-F5344CB8AC3E}">
        <p14:creationId xmlns:p14="http://schemas.microsoft.com/office/powerpoint/2010/main" val="581748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System Sequence Diagrams</a:t>
            </a:r>
            <a:endParaRPr lang="en-US" dirty="0"/>
          </a:p>
        </p:txBody>
      </p:sp>
      <p:sp>
        <p:nvSpPr>
          <p:cNvPr id="31746" name="Content Placeholder 2"/>
          <p:cNvSpPr>
            <a:spLocks noGrp="1"/>
          </p:cNvSpPr>
          <p:nvPr>
            <p:ph idx="1"/>
          </p:nvPr>
        </p:nvSpPr>
        <p:spPr/>
        <p:txBody>
          <a:bodyPr>
            <a:normAutofit lnSpcReduction="10000"/>
          </a:bodyPr>
          <a:lstStyle/>
          <a:p>
            <a:r>
              <a:rPr lang="en-US" dirty="0" smtClean="0"/>
              <a:t>System sequence diagram (</a:t>
            </a:r>
            <a:r>
              <a:rPr lang="en-US" dirty="0" err="1" smtClean="0"/>
              <a:t>SSD</a:t>
            </a:r>
            <a:r>
              <a:rPr lang="en-US" dirty="0" smtClean="0"/>
              <a:t>) </a:t>
            </a:r>
            <a:r>
              <a:rPr lang="en-US" altLang="ja-JP" dirty="0" smtClean="0"/>
              <a:t>are used to illustrate </a:t>
            </a:r>
            <a:r>
              <a:rPr lang="en-US" dirty="0" smtClean="0"/>
              <a:t>interaction between actor and system for a particular scenario of a use case.</a:t>
            </a:r>
          </a:p>
          <a:p>
            <a:pPr lvl="1"/>
            <a:r>
              <a:rPr lang="en-US" dirty="0" smtClean="0"/>
              <a:t>A system sequence diagram is a picture that shows, main success scenario, the events that actors generate their order, inter-system events.</a:t>
            </a:r>
          </a:p>
          <a:p>
            <a:pPr lvl="1"/>
            <a:r>
              <a:rPr lang="en-US" dirty="0"/>
              <a:t>The purpose is to illustrate the use case in a visual format.</a:t>
            </a:r>
            <a:endParaRPr lang="en-US" dirty="0" smtClean="0"/>
          </a:p>
          <a:p>
            <a:r>
              <a:rPr lang="en-GB" altLang="ja-JP" b="1" u="sng" dirty="0" err="1" smtClean="0"/>
              <a:t>SSD</a:t>
            </a:r>
            <a:r>
              <a:rPr lang="en-GB" altLang="ja-JP" b="1" u="sng" dirty="0" smtClean="0"/>
              <a:t> are drawn using </a:t>
            </a:r>
            <a:r>
              <a:rPr lang="en-US" altLang="ja-JP" b="1" u="sng" dirty="0" err="1" smtClean="0"/>
              <a:t>UML</a:t>
            </a:r>
            <a:r>
              <a:rPr lang="en-US" altLang="ja-JP" b="1" u="sng" dirty="0" smtClean="0"/>
              <a:t> notations</a:t>
            </a:r>
            <a:endParaRPr lang="en-US" b="1" u="sng" dirty="0" smtClean="0"/>
          </a:p>
          <a:p>
            <a:pPr lvl="1"/>
            <a:r>
              <a:rPr lang="en-US" dirty="0" err="1" smtClean="0"/>
              <a:t>UML</a:t>
            </a:r>
            <a:r>
              <a:rPr lang="en-US" dirty="0" smtClean="0"/>
              <a:t> does not define </a:t>
            </a:r>
            <a:r>
              <a:rPr lang="ja-JP" altLang="en-US" dirty="0" smtClean="0"/>
              <a:t>“</a:t>
            </a:r>
            <a:r>
              <a:rPr lang="en-US" altLang="ja-JP" dirty="0" smtClean="0"/>
              <a:t>System Sequence Diagrams</a:t>
            </a:r>
            <a:r>
              <a:rPr lang="ja-JP" altLang="en-US" dirty="0" smtClean="0"/>
              <a:t>”</a:t>
            </a:r>
            <a:r>
              <a:rPr lang="en-US" altLang="ja-JP" dirty="0" smtClean="0"/>
              <a:t>, but includes Sequence Diagrams.</a:t>
            </a:r>
          </a:p>
          <a:p>
            <a:pPr lvl="1"/>
            <a:r>
              <a:rPr lang="en-US" altLang="ja-JP" dirty="0" smtClean="0"/>
              <a:t>We draw </a:t>
            </a:r>
            <a:r>
              <a:rPr lang="en-US" altLang="ja-JP" dirty="0" err="1" smtClean="0"/>
              <a:t>SSD</a:t>
            </a:r>
            <a:r>
              <a:rPr lang="en-US" altLang="ja-JP" dirty="0" smtClean="0"/>
              <a:t> using Sequence Diagram notation</a:t>
            </a:r>
          </a:p>
        </p:txBody>
      </p:sp>
    </p:spTree>
    <p:extLst>
      <p:ext uri="{BB962C8B-B14F-4D97-AF65-F5344CB8AC3E}">
        <p14:creationId xmlns:p14="http://schemas.microsoft.com/office/powerpoint/2010/main" val="128084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5842" name="Content Placeholder 6"/>
          <p:cNvSpPr>
            <a:spLocks noGrp="1"/>
          </p:cNvSpPr>
          <p:nvPr>
            <p:ph idx="1"/>
          </p:nvPr>
        </p:nvSpPr>
        <p:spPr/>
        <p:txBody>
          <a:bodyPr>
            <a:normAutofit/>
          </a:bodyPr>
          <a:lstStyle/>
          <a:p>
            <a:r>
              <a:rPr lang="en-US" dirty="0" smtClean="0"/>
              <a:t>Use cases describe how actors interact with the software system and during this interaction </a:t>
            </a:r>
          </a:p>
          <a:p>
            <a:pPr lvl="2"/>
            <a:r>
              <a:rPr lang="en-US" dirty="0" smtClean="0"/>
              <a:t>an actor generates </a:t>
            </a:r>
            <a:r>
              <a:rPr lang="en-US" u="sng" dirty="0" smtClean="0"/>
              <a:t>system events</a:t>
            </a:r>
            <a:r>
              <a:rPr lang="en-US" dirty="0" smtClean="0"/>
              <a:t> to a system </a:t>
            </a:r>
          </a:p>
          <a:p>
            <a:pPr lvl="2"/>
            <a:r>
              <a:rPr lang="en-US" dirty="0" smtClean="0"/>
              <a:t>usually requesting some </a:t>
            </a:r>
            <a:r>
              <a:rPr lang="en-US" u="sng" dirty="0" smtClean="0"/>
              <a:t>system operation</a:t>
            </a:r>
            <a:r>
              <a:rPr lang="en-US" dirty="0" smtClean="0"/>
              <a:t> to handle the event</a:t>
            </a:r>
          </a:p>
          <a:p>
            <a:r>
              <a:rPr lang="en-US" dirty="0" err="1" smtClean="0"/>
              <a:t>SSD</a:t>
            </a:r>
            <a:r>
              <a:rPr lang="en-US" dirty="0" smtClean="0"/>
              <a:t> show how </a:t>
            </a:r>
            <a:r>
              <a:rPr lang="en-US" dirty="0"/>
              <a:t>certain tasks are done between users and the system. </a:t>
            </a:r>
            <a:endParaRPr lang="en-US" dirty="0" smtClean="0"/>
          </a:p>
          <a:p>
            <a:pPr lvl="1"/>
            <a:r>
              <a:rPr lang="en-US" dirty="0" smtClean="0"/>
              <a:t>The tasks could be simple, </a:t>
            </a:r>
            <a:r>
              <a:rPr lang="en-US" dirty="0"/>
              <a:t>complex </a:t>
            </a:r>
            <a:r>
              <a:rPr lang="en-US" dirty="0" smtClean="0"/>
              <a:t>or repetitive tasks</a:t>
            </a:r>
            <a:r>
              <a:rPr lang="en-US" dirty="0"/>
              <a:t>. </a:t>
            </a:r>
            <a:endParaRPr lang="en-US" dirty="0" smtClean="0"/>
          </a:p>
        </p:txBody>
      </p:sp>
    </p:spTree>
    <p:extLst>
      <p:ext uri="{BB962C8B-B14F-4D97-AF65-F5344CB8AC3E}">
        <p14:creationId xmlns:p14="http://schemas.microsoft.com/office/powerpoint/2010/main" val="700831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dirty="0" smtClean="0"/>
              <a:t>Use Case Diagrams</a:t>
            </a:r>
            <a:endParaRPr lang="en-US" dirty="0"/>
          </a:p>
        </p:txBody>
      </p:sp>
      <p:sp>
        <p:nvSpPr>
          <p:cNvPr id="108546" name="Content Placeholder 2"/>
          <p:cNvSpPr>
            <a:spLocks noGrp="1"/>
          </p:cNvSpPr>
          <p:nvPr>
            <p:ph idx="1"/>
          </p:nvPr>
        </p:nvSpPr>
        <p:spPr/>
        <p:txBody>
          <a:bodyPr>
            <a:normAutofit/>
          </a:bodyPr>
          <a:lstStyle/>
          <a:p>
            <a:r>
              <a:rPr lang="en-US" dirty="0" smtClean="0"/>
              <a:t>A use case diagram is used to represent a set of use cases, the actors and relationship between them.</a:t>
            </a:r>
          </a:p>
          <a:p>
            <a:r>
              <a:rPr lang="en-US" dirty="0" smtClean="0"/>
              <a:t>It provides an overview of the System and its use cases.</a:t>
            </a:r>
          </a:p>
          <a:p>
            <a:r>
              <a:rPr lang="en-US" dirty="0" smtClean="0"/>
              <a:t>It is a UML Diagram thus uses UML notations.</a:t>
            </a:r>
          </a:p>
          <a:p>
            <a:endParaRPr lang="en-US" dirty="0" smtClean="0"/>
          </a:p>
          <a:p>
            <a:endParaRPr lang="en-US" dirty="0" smtClean="0"/>
          </a:p>
        </p:txBody>
      </p:sp>
    </p:spTree>
    <p:extLst>
      <p:ext uri="{BB962C8B-B14F-4D97-AF65-F5344CB8AC3E}">
        <p14:creationId xmlns:p14="http://schemas.microsoft.com/office/powerpoint/2010/main" val="18168104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
          <p:cNvSpPr txBox="1">
            <a:spLocks noChangeArrowheads="1"/>
          </p:cNvSpPr>
          <p:nvPr/>
        </p:nvSpPr>
        <p:spPr bwMode="auto">
          <a:xfrm>
            <a:off x="152400" y="3810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endParaRPr lang="en-GB" sz="2800">
              <a:solidFill>
                <a:srgbClr val="0000FF"/>
              </a:solidFill>
              <a:latin typeface="Times New Roman" charset="0"/>
            </a:endParaRPr>
          </a:p>
        </p:txBody>
      </p:sp>
      <p:sp>
        <p:nvSpPr>
          <p:cNvPr id="50178" name="Rectangle 4"/>
          <p:cNvSpPr>
            <a:spLocks noGrp="1" noChangeArrowheads="1"/>
          </p:cNvSpPr>
          <p:nvPr>
            <p:ph type="title"/>
          </p:nvPr>
        </p:nvSpPr>
        <p:spPr/>
        <p:txBody>
          <a:bodyPr/>
          <a:lstStyle/>
          <a:p>
            <a:r>
              <a:rPr lang="en-US" smtClean="0"/>
              <a:t>Creating System Sequence Diagrams</a:t>
            </a:r>
            <a:endParaRPr lang="en-US" dirty="0"/>
          </a:p>
        </p:txBody>
      </p:sp>
      <p:sp>
        <p:nvSpPr>
          <p:cNvPr id="50179" name="Content Placeholder 7"/>
          <p:cNvSpPr>
            <a:spLocks noGrp="1"/>
          </p:cNvSpPr>
          <p:nvPr>
            <p:ph sz="quarter" idx="1"/>
          </p:nvPr>
        </p:nvSpPr>
        <p:spPr/>
        <p:txBody>
          <a:bodyPr>
            <a:normAutofit/>
          </a:bodyPr>
          <a:lstStyle/>
          <a:p>
            <a:r>
              <a:rPr lang="en-US" dirty="0" smtClean="0"/>
              <a:t>Should be done for the typical course of events/main success scenario of the use case (</a:t>
            </a:r>
            <a:r>
              <a:rPr lang="en-US" i="1" dirty="0" smtClean="0"/>
              <a:t>and for the most interesting alternative course)</a:t>
            </a:r>
            <a:r>
              <a:rPr lang="en-US" dirty="0" smtClean="0"/>
              <a:t>.</a:t>
            </a:r>
          </a:p>
          <a:p>
            <a:pPr lvl="1"/>
            <a:r>
              <a:rPr lang="en-US" dirty="0" smtClean="0"/>
              <a:t>Draw a line representing the system as a black box.</a:t>
            </a:r>
          </a:p>
          <a:p>
            <a:pPr lvl="1"/>
            <a:r>
              <a:rPr lang="en-US" dirty="0" smtClean="0"/>
              <a:t>Identify each actor and draw a line for each such actor.</a:t>
            </a:r>
          </a:p>
          <a:p>
            <a:pPr lvl="1"/>
            <a:r>
              <a:rPr lang="en-US" dirty="0" smtClean="0"/>
              <a:t>From the use case </a:t>
            </a:r>
            <a:r>
              <a:rPr lang="en-US" i="1" dirty="0" smtClean="0"/>
              <a:t>typical course of events</a:t>
            </a:r>
            <a:r>
              <a:rPr lang="en-US" dirty="0" smtClean="0"/>
              <a:t> text, identify the system (external) events that each actor generates. </a:t>
            </a:r>
          </a:p>
          <a:p>
            <a:pPr lvl="1"/>
            <a:r>
              <a:rPr lang="en-US" dirty="0" smtClean="0"/>
              <a:t>Illustrate them on the diagram. </a:t>
            </a:r>
          </a:p>
          <a:p>
            <a:pPr lvl="1"/>
            <a:r>
              <a:rPr lang="en-US" dirty="0" smtClean="0"/>
              <a:t>Optionally, includes the use case text to the left of the diagram.</a:t>
            </a:r>
            <a:endParaRPr lang="en-US" dirty="0"/>
          </a:p>
        </p:txBody>
      </p:sp>
    </p:spTree>
    <p:extLst>
      <p:ext uri="{BB962C8B-B14F-4D97-AF65-F5344CB8AC3E}">
        <p14:creationId xmlns:p14="http://schemas.microsoft.com/office/powerpoint/2010/main" val="122877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Sale</a:t>
            </a:r>
            <a:endParaRPr lang="en-US" dirty="0"/>
          </a:p>
        </p:txBody>
      </p:sp>
      <p:pic>
        <p:nvPicPr>
          <p:cNvPr id="2" name="Picture 1" descr="Usecase.tiff"/>
          <p:cNvPicPr>
            <a:picLocks noChangeAspect="1"/>
          </p:cNvPicPr>
          <p:nvPr/>
        </p:nvPicPr>
        <p:blipFill rotWithShape="1">
          <a:blip r:embed="rId3">
            <a:extLst>
              <a:ext uri="{28A0092B-C50C-407E-A947-70E740481C1C}">
                <a14:useLocalDpi xmlns:a14="http://schemas.microsoft.com/office/drawing/2010/main" val="0"/>
              </a:ext>
            </a:extLst>
          </a:blip>
          <a:srcRect l="6197" t="10756" r="5667" b="-2497"/>
          <a:stretch/>
        </p:blipFill>
        <p:spPr>
          <a:xfrm>
            <a:off x="457200" y="1191316"/>
            <a:ext cx="8229600" cy="5438084"/>
          </a:xfrm>
          <a:prstGeom prst="rect">
            <a:avLst/>
          </a:prstGeom>
        </p:spPr>
      </p:pic>
    </p:spTree>
    <p:extLst>
      <p:ext uri="{BB962C8B-B14F-4D97-AF65-F5344CB8AC3E}">
        <p14:creationId xmlns:p14="http://schemas.microsoft.com/office/powerpoint/2010/main" val="3684814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36940"/>
          <a:stretch/>
        </p:blipFill>
        <p:spPr bwMode="auto">
          <a:xfrm>
            <a:off x="304800" y="270933"/>
            <a:ext cx="8382000" cy="628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94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46" y="228600"/>
            <a:ext cx="8629954"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67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861706"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33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descr="SqD-Ev + 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260600"/>
            <a:ext cx="6500813"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le 7"/>
          <p:cNvSpPr>
            <a:spLocks noGrp="1"/>
          </p:cNvSpPr>
          <p:nvPr>
            <p:ph type="title"/>
          </p:nvPr>
        </p:nvSpPr>
        <p:spPr/>
        <p:txBody>
          <a:bodyPr/>
          <a:lstStyle/>
          <a:p>
            <a:r>
              <a:rPr lang="en-US" dirty="0" smtClean="0"/>
              <a:t>System Events</a:t>
            </a:r>
            <a:endParaRPr lang="en-US" dirty="0"/>
          </a:p>
        </p:txBody>
      </p:sp>
      <p:sp>
        <p:nvSpPr>
          <p:cNvPr id="4" name="Content Placeholder 3"/>
          <p:cNvSpPr>
            <a:spLocks noGrp="1"/>
          </p:cNvSpPr>
          <p:nvPr>
            <p:ph sz="quarter" idx="1"/>
          </p:nvPr>
        </p:nvSpPr>
        <p:spPr/>
        <p:txBody>
          <a:bodyPr/>
          <a:lstStyle/>
          <a:p>
            <a:r>
              <a:rPr lang="en-US" dirty="0" smtClean="0"/>
              <a:t>System event is an external input event generated by an actor (may include parameters).</a:t>
            </a:r>
          </a:p>
          <a:p>
            <a:pPr marL="0" indent="0">
              <a:buNone/>
            </a:pPr>
            <a:endParaRPr lang="en-US" dirty="0" smtClean="0"/>
          </a:p>
          <a:p>
            <a:endParaRPr lang="en-US" dirty="0"/>
          </a:p>
        </p:txBody>
      </p:sp>
    </p:spTree>
    <p:extLst>
      <p:ext uri="{BB962C8B-B14F-4D97-AF65-F5344CB8AC3E}">
        <p14:creationId xmlns:p14="http://schemas.microsoft.com/office/powerpoint/2010/main" val="2384104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3" descr="SqD-Buying Items-Goo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200400"/>
            <a:ext cx="7086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Naming System events &amp; operations</a:t>
            </a:r>
            <a:endParaRPr lang="en-US" dirty="0"/>
          </a:p>
        </p:txBody>
      </p:sp>
      <p:sp>
        <p:nvSpPr>
          <p:cNvPr id="3" name="Content Placeholder 2"/>
          <p:cNvSpPr>
            <a:spLocks noGrp="1"/>
          </p:cNvSpPr>
          <p:nvPr>
            <p:ph sz="quarter" idx="1"/>
          </p:nvPr>
        </p:nvSpPr>
        <p:spPr/>
        <p:txBody>
          <a:bodyPr/>
          <a:lstStyle/>
          <a:p>
            <a:r>
              <a:rPr lang="en-US" dirty="0" smtClean="0"/>
              <a:t>System events and associated system operations should be expressed at the level of intent</a:t>
            </a:r>
          </a:p>
          <a:p>
            <a:pPr lvl="1"/>
            <a:r>
              <a:rPr lang="en-US" dirty="0" smtClean="0"/>
              <a:t>Use verbs from </a:t>
            </a:r>
            <a:r>
              <a:rPr lang="en-US" dirty="0"/>
              <a:t>use </a:t>
            </a:r>
            <a:r>
              <a:rPr lang="en-US" dirty="0" smtClean="0"/>
              <a:t>case or </a:t>
            </a:r>
            <a:r>
              <a:rPr lang="en-US" dirty="0" err="1" smtClean="0"/>
              <a:t>make,start,enter,end</a:t>
            </a:r>
            <a:r>
              <a:rPr lang="en-US" dirty="0" smtClean="0"/>
              <a:t> etc.. rather than physical input medium or UI widget</a:t>
            </a:r>
          </a:p>
        </p:txBody>
      </p:sp>
    </p:spTree>
    <p:extLst>
      <p:ext uri="{BB962C8B-B14F-4D97-AF65-F5344CB8AC3E}">
        <p14:creationId xmlns:p14="http://schemas.microsoft.com/office/powerpoint/2010/main" val="1413027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143000" y="1600200"/>
            <a:ext cx="6858000" cy="4705350"/>
            <a:chOff x="880" y="1021"/>
            <a:chExt cx="3842" cy="3228"/>
          </a:xfrm>
        </p:grpSpPr>
        <p:sp>
          <p:nvSpPr>
            <p:cNvPr id="54277" name="Line 4"/>
            <p:cNvSpPr>
              <a:spLocks noChangeShapeType="1"/>
            </p:cNvSpPr>
            <p:nvPr/>
          </p:nvSpPr>
          <p:spPr bwMode="auto">
            <a:xfrm>
              <a:off x="2694" y="1664"/>
              <a:ext cx="1" cy="33"/>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8" name="Line 5"/>
            <p:cNvSpPr>
              <a:spLocks noChangeShapeType="1"/>
            </p:cNvSpPr>
            <p:nvPr/>
          </p:nvSpPr>
          <p:spPr bwMode="auto">
            <a:xfrm>
              <a:off x="2694" y="1859"/>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2694" y="2054"/>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Line 7"/>
            <p:cNvSpPr>
              <a:spLocks noChangeShapeType="1"/>
            </p:cNvSpPr>
            <p:nvPr/>
          </p:nvSpPr>
          <p:spPr bwMode="auto">
            <a:xfrm>
              <a:off x="2694" y="2248"/>
              <a:ext cx="1" cy="33"/>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1" name="Line 8"/>
            <p:cNvSpPr>
              <a:spLocks noChangeShapeType="1"/>
            </p:cNvSpPr>
            <p:nvPr/>
          </p:nvSpPr>
          <p:spPr bwMode="auto">
            <a:xfrm>
              <a:off x="2694" y="2443"/>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a:off x="2694" y="2637"/>
              <a:ext cx="1" cy="33"/>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2694" y="2832"/>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2694" y="3027"/>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2"/>
            <p:cNvSpPr>
              <a:spLocks noChangeShapeType="1"/>
            </p:cNvSpPr>
            <p:nvPr/>
          </p:nvSpPr>
          <p:spPr bwMode="auto">
            <a:xfrm>
              <a:off x="2694" y="3221"/>
              <a:ext cx="1" cy="33"/>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Line 13"/>
            <p:cNvSpPr>
              <a:spLocks noChangeShapeType="1"/>
            </p:cNvSpPr>
            <p:nvPr/>
          </p:nvSpPr>
          <p:spPr bwMode="auto">
            <a:xfrm>
              <a:off x="2694" y="3416"/>
              <a:ext cx="1" cy="3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2694" y="3611"/>
              <a:ext cx="1" cy="12"/>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flipV="1">
              <a:off x="1087" y="372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flipV="1">
              <a:off x="1087" y="369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7"/>
            <p:cNvSpPr>
              <a:spLocks noChangeShapeType="1"/>
            </p:cNvSpPr>
            <p:nvPr/>
          </p:nvSpPr>
          <p:spPr bwMode="auto">
            <a:xfrm flipV="1">
              <a:off x="1087" y="367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Line 18"/>
            <p:cNvSpPr>
              <a:spLocks noChangeShapeType="1"/>
            </p:cNvSpPr>
            <p:nvPr/>
          </p:nvSpPr>
          <p:spPr bwMode="auto">
            <a:xfrm flipV="1">
              <a:off x="1087" y="365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2" name="Line 19"/>
            <p:cNvSpPr>
              <a:spLocks noChangeShapeType="1"/>
            </p:cNvSpPr>
            <p:nvPr/>
          </p:nvSpPr>
          <p:spPr bwMode="auto">
            <a:xfrm flipV="1">
              <a:off x="1087" y="363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Line 20"/>
            <p:cNvSpPr>
              <a:spLocks noChangeShapeType="1"/>
            </p:cNvSpPr>
            <p:nvPr/>
          </p:nvSpPr>
          <p:spPr bwMode="auto">
            <a:xfrm flipV="1">
              <a:off x="1087" y="361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21"/>
            <p:cNvSpPr>
              <a:spLocks noChangeShapeType="1"/>
            </p:cNvSpPr>
            <p:nvPr/>
          </p:nvSpPr>
          <p:spPr bwMode="auto">
            <a:xfrm flipV="1">
              <a:off x="1087" y="359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Line 22"/>
            <p:cNvSpPr>
              <a:spLocks noChangeShapeType="1"/>
            </p:cNvSpPr>
            <p:nvPr/>
          </p:nvSpPr>
          <p:spPr bwMode="auto">
            <a:xfrm flipV="1">
              <a:off x="1087" y="356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3"/>
            <p:cNvSpPr>
              <a:spLocks noChangeShapeType="1"/>
            </p:cNvSpPr>
            <p:nvPr/>
          </p:nvSpPr>
          <p:spPr bwMode="auto">
            <a:xfrm flipV="1">
              <a:off x="1087" y="354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Line 24"/>
            <p:cNvSpPr>
              <a:spLocks noChangeShapeType="1"/>
            </p:cNvSpPr>
            <p:nvPr/>
          </p:nvSpPr>
          <p:spPr bwMode="auto">
            <a:xfrm flipV="1">
              <a:off x="1087" y="35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8" name="Line 25"/>
            <p:cNvSpPr>
              <a:spLocks noChangeShapeType="1"/>
            </p:cNvSpPr>
            <p:nvPr/>
          </p:nvSpPr>
          <p:spPr bwMode="auto">
            <a:xfrm flipV="1">
              <a:off x="1087" y="35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6"/>
            <p:cNvSpPr>
              <a:spLocks noChangeShapeType="1"/>
            </p:cNvSpPr>
            <p:nvPr/>
          </p:nvSpPr>
          <p:spPr bwMode="auto">
            <a:xfrm flipV="1">
              <a:off x="1087" y="348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7"/>
            <p:cNvSpPr>
              <a:spLocks noChangeShapeType="1"/>
            </p:cNvSpPr>
            <p:nvPr/>
          </p:nvSpPr>
          <p:spPr bwMode="auto">
            <a:xfrm flipV="1">
              <a:off x="1087" y="346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8"/>
            <p:cNvSpPr>
              <a:spLocks noChangeShapeType="1"/>
            </p:cNvSpPr>
            <p:nvPr/>
          </p:nvSpPr>
          <p:spPr bwMode="auto">
            <a:xfrm flipV="1">
              <a:off x="1087" y="34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Line 29"/>
            <p:cNvSpPr>
              <a:spLocks noChangeShapeType="1"/>
            </p:cNvSpPr>
            <p:nvPr/>
          </p:nvSpPr>
          <p:spPr bwMode="auto">
            <a:xfrm flipV="1">
              <a:off x="1087" y="341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30"/>
            <p:cNvSpPr>
              <a:spLocks noChangeShapeType="1"/>
            </p:cNvSpPr>
            <p:nvPr/>
          </p:nvSpPr>
          <p:spPr bwMode="auto">
            <a:xfrm flipV="1">
              <a:off x="1087" y="339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4" name="Line 31"/>
            <p:cNvSpPr>
              <a:spLocks noChangeShapeType="1"/>
            </p:cNvSpPr>
            <p:nvPr/>
          </p:nvSpPr>
          <p:spPr bwMode="auto">
            <a:xfrm flipV="1">
              <a:off x="1087" y="337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Line 32"/>
            <p:cNvSpPr>
              <a:spLocks noChangeShapeType="1"/>
            </p:cNvSpPr>
            <p:nvPr/>
          </p:nvSpPr>
          <p:spPr bwMode="auto">
            <a:xfrm flipV="1">
              <a:off x="1087" y="335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3"/>
            <p:cNvSpPr>
              <a:spLocks noChangeShapeType="1"/>
            </p:cNvSpPr>
            <p:nvPr/>
          </p:nvSpPr>
          <p:spPr bwMode="auto">
            <a:xfrm flipV="1">
              <a:off x="1087" y="333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flipV="1">
              <a:off x="1087" y="331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flipV="1">
              <a:off x="1087" y="328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flipV="1">
              <a:off x="1087" y="326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Line 37"/>
            <p:cNvSpPr>
              <a:spLocks noChangeShapeType="1"/>
            </p:cNvSpPr>
            <p:nvPr/>
          </p:nvSpPr>
          <p:spPr bwMode="auto">
            <a:xfrm flipV="1">
              <a:off x="1087" y="324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1" name="Line 38"/>
            <p:cNvSpPr>
              <a:spLocks noChangeShapeType="1"/>
            </p:cNvSpPr>
            <p:nvPr/>
          </p:nvSpPr>
          <p:spPr bwMode="auto">
            <a:xfrm flipV="1">
              <a:off x="1087" y="322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2" name="Line 39"/>
            <p:cNvSpPr>
              <a:spLocks noChangeShapeType="1"/>
            </p:cNvSpPr>
            <p:nvPr/>
          </p:nvSpPr>
          <p:spPr bwMode="auto">
            <a:xfrm flipV="1">
              <a:off x="1087" y="320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3" name="Line 40"/>
            <p:cNvSpPr>
              <a:spLocks noChangeShapeType="1"/>
            </p:cNvSpPr>
            <p:nvPr/>
          </p:nvSpPr>
          <p:spPr bwMode="auto">
            <a:xfrm flipV="1">
              <a:off x="1087" y="318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41"/>
            <p:cNvSpPr>
              <a:spLocks noChangeShapeType="1"/>
            </p:cNvSpPr>
            <p:nvPr/>
          </p:nvSpPr>
          <p:spPr bwMode="auto">
            <a:xfrm flipV="1">
              <a:off x="1087" y="315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42"/>
            <p:cNvSpPr>
              <a:spLocks noChangeShapeType="1"/>
            </p:cNvSpPr>
            <p:nvPr/>
          </p:nvSpPr>
          <p:spPr bwMode="auto">
            <a:xfrm flipV="1">
              <a:off x="1087" y="313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43"/>
            <p:cNvSpPr>
              <a:spLocks noChangeShapeType="1"/>
            </p:cNvSpPr>
            <p:nvPr/>
          </p:nvSpPr>
          <p:spPr bwMode="auto">
            <a:xfrm flipV="1">
              <a:off x="1087" y="311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Line 44"/>
            <p:cNvSpPr>
              <a:spLocks noChangeShapeType="1"/>
            </p:cNvSpPr>
            <p:nvPr/>
          </p:nvSpPr>
          <p:spPr bwMode="auto">
            <a:xfrm flipV="1">
              <a:off x="1087" y="309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45"/>
            <p:cNvSpPr>
              <a:spLocks noChangeShapeType="1"/>
            </p:cNvSpPr>
            <p:nvPr/>
          </p:nvSpPr>
          <p:spPr bwMode="auto">
            <a:xfrm flipV="1">
              <a:off x="1087" y="307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46"/>
            <p:cNvSpPr>
              <a:spLocks noChangeShapeType="1"/>
            </p:cNvSpPr>
            <p:nvPr/>
          </p:nvSpPr>
          <p:spPr bwMode="auto">
            <a:xfrm flipV="1">
              <a:off x="1087" y="305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47"/>
            <p:cNvSpPr>
              <a:spLocks noChangeShapeType="1"/>
            </p:cNvSpPr>
            <p:nvPr/>
          </p:nvSpPr>
          <p:spPr bwMode="auto">
            <a:xfrm flipV="1">
              <a:off x="1087" y="302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Line 48"/>
            <p:cNvSpPr>
              <a:spLocks noChangeShapeType="1"/>
            </p:cNvSpPr>
            <p:nvPr/>
          </p:nvSpPr>
          <p:spPr bwMode="auto">
            <a:xfrm flipV="1">
              <a:off x="1087" y="300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2" name="Line 49"/>
            <p:cNvSpPr>
              <a:spLocks noChangeShapeType="1"/>
            </p:cNvSpPr>
            <p:nvPr/>
          </p:nvSpPr>
          <p:spPr bwMode="auto">
            <a:xfrm flipV="1">
              <a:off x="1087" y="298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Line 50"/>
            <p:cNvSpPr>
              <a:spLocks noChangeShapeType="1"/>
            </p:cNvSpPr>
            <p:nvPr/>
          </p:nvSpPr>
          <p:spPr bwMode="auto">
            <a:xfrm flipV="1">
              <a:off x="1087" y="296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Line 51"/>
            <p:cNvSpPr>
              <a:spLocks noChangeShapeType="1"/>
            </p:cNvSpPr>
            <p:nvPr/>
          </p:nvSpPr>
          <p:spPr bwMode="auto">
            <a:xfrm flipV="1">
              <a:off x="1087" y="294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5" name="Line 52"/>
            <p:cNvSpPr>
              <a:spLocks noChangeShapeType="1"/>
            </p:cNvSpPr>
            <p:nvPr/>
          </p:nvSpPr>
          <p:spPr bwMode="auto">
            <a:xfrm flipV="1">
              <a:off x="1087" y="292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6" name="Line 53"/>
            <p:cNvSpPr>
              <a:spLocks noChangeShapeType="1"/>
            </p:cNvSpPr>
            <p:nvPr/>
          </p:nvSpPr>
          <p:spPr bwMode="auto">
            <a:xfrm flipV="1">
              <a:off x="1087" y="289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Line 54"/>
            <p:cNvSpPr>
              <a:spLocks noChangeShapeType="1"/>
            </p:cNvSpPr>
            <p:nvPr/>
          </p:nvSpPr>
          <p:spPr bwMode="auto">
            <a:xfrm flipV="1">
              <a:off x="1087" y="287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8" name="Line 55"/>
            <p:cNvSpPr>
              <a:spLocks noChangeShapeType="1"/>
            </p:cNvSpPr>
            <p:nvPr/>
          </p:nvSpPr>
          <p:spPr bwMode="auto">
            <a:xfrm flipV="1">
              <a:off x="1087" y="285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56"/>
            <p:cNvSpPr>
              <a:spLocks noChangeShapeType="1"/>
            </p:cNvSpPr>
            <p:nvPr/>
          </p:nvSpPr>
          <p:spPr bwMode="auto">
            <a:xfrm flipV="1">
              <a:off x="1087" y="283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0" name="Line 57"/>
            <p:cNvSpPr>
              <a:spLocks noChangeShapeType="1"/>
            </p:cNvSpPr>
            <p:nvPr/>
          </p:nvSpPr>
          <p:spPr bwMode="auto">
            <a:xfrm flipV="1">
              <a:off x="1087" y="281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1" name="Line 58"/>
            <p:cNvSpPr>
              <a:spLocks noChangeShapeType="1"/>
            </p:cNvSpPr>
            <p:nvPr/>
          </p:nvSpPr>
          <p:spPr bwMode="auto">
            <a:xfrm flipV="1">
              <a:off x="1087" y="279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2" name="Line 59"/>
            <p:cNvSpPr>
              <a:spLocks noChangeShapeType="1"/>
            </p:cNvSpPr>
            <p:nvPr/>
          </p:nvSpPr>
          <p:spPr bwMode="auto">
            <a:xfrm flipV="1">
              <a:off x="1087" y="276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3" name="Line 60"/>
            <p:cNvSpPr>
              <a:spLocks noChangeShapeType="1"/>
            </p:cNvSpPr>
            <p:nvPr/>
          </p:nvSpPr>
          <p:spPr bwMode="auto">
            <a:xfrm flipV="1">
              <a:off x="1087" y="274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61"/>
            <p:cNvSpPr>
              <a:spLocks noChangeShapeType="1"/>
            </p:cNvSpPr>
            <p:nvPr/>
          </p:nvSpPr>
          <p:spPr bwMode="auto">
            <a:xfrm flipV="1">
              <a:off x="1087" y="27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Line 62"/>
            <p:cNvSpPr>
              <a:spLocks noChangeShapeType="1"/>
            </p:cNvSpPr>
            <p:nvPr/>
          </p:nvSpPr>
          <p:spPr bwMode="auto">
            <a:xfrm flipV="1">
              <a:off x="1087" y="27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6" name="Line 63"/>
            <p:cNvSpPr>
              <a:spLocks noChangeShapeType="1"/>
            </p:cNvSpPr>
            <p:nvPr/>
          </p:nvSpPr>
          <p:spPr bwMode="auto">
            <a:xfrm flipV="1">
              <a:off x="1087" y="268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7" name="Line 64"/>
            <p:cNvSpPr>
              <a:spLocks noChangeShapeType="1"/>
            </p:cNvSpPr>
            <p:nvPr/>
          </p:nvSpPr>
          <p:spPr bwMode="auto">
            <a:xfrm flipV="1">
              <a:off x="1087" y="266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8" name="Line 65"/>
            <p:cNvSpPr>
              <a:spLocks noChangeShapeType="1"/>
            </p:cNvSpPr>
            <p:nvPr/>
          </p:nvSpPr>
          <p:spPr bwMode="auto">
            <a:xfrm flipV="1">
              <a:off x="1087" y="26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9" name="Line 66"/>
            <p:cNvSpPr>
              <a:spLocks noChangeShapeType="1"/>
            </p:cNvSpPr>
            <p:nvPr/>
          </p:nvSpPr>
          <p:spPr bwMode="auto">
            <a:xfrm flipV="1">
              <a:off x="1087" y="261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0" name="Line 67"/>
            <p:cNvSpPr>
              <a:spLocks noChangeShapeType="1"/>
            </p:cNvSpPr>
            <p:nvPr/>
          </p:nvSpPr>
          <p:spPr bwMode="auto">
            <a:xfrm flipV="1">
              <a:off x="1087" y="259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Line 68"/>
            <p:cNvSpPr>
              <a:spLocks noChangeShapeType="1"/>
            </p:cNvSpPr>
            <p:nvPr/>
          </p:nvSpPr>
          <p:spPr bwMode="auto">
            <a:xfrm flipV="1">
              <a:off x="1087" y="257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2" name="Line 69"/>
            <p:cNvSpPr>
              <a:spLocks noChangeShapeType="1"/>
            </p:cNvSpPr>
            <p:nvPr/>
          </p:nvSpPr>
          <p:spPr bwMode="auto">
            <a:xfrm flipV="1">
              <a:off x="1087" y="255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3" name="Line 70"/>
            <p:cNvSpPr>
              <a:spLocks noChangeShapeType="1"/>
            </p:cNvSpPr>
            <p:nvPr/>
          </p:nvSpPr>
          <p:spPr bwMode="auto">
            <a:xfrm flipV="1">
              <a:off x="1087" y="253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Line 71"/>
            <p:cNvSpPr>
              <a:spLocks noChangeShapeType="1"/>
            </p:cNvSpPr>
            <p:nvPr/>
          </p:nvSpPr>
          <p:spPr bwMode="auto">
            <a:xfrm flipV="1">
              <a:off x="1087" y="250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5" name="Line 72"/>
            <p:cNvSpPr>
              <a:spLocks noChangeShapeType="1"/>
            </p:cNvSpPr>
            <p:nvPr/>
          </p:nvSpPr>
          <p:spPr bwMode="auto">
            <a:xfrm flipV="1">
              <a:off x="1087" y="248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Line 73"/>
            <p:cNvSpPr>
              <a:spLocks noChangeShapeType="1"/>
            </p:cNvSpPr>
            <p:nvPr/>
          </p:nvSpPr>
          <p:spPr bwMode="auto">
            <a:xfrm flipV="1">
              <a:off x="1087" y="246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7" name="Line 74"/>
            <p:cNvSpPr>
              <a:spLocks noChangeShapeType="1"/>
            </p:cNvSpPr>
            <p:nvPr/>
          </p:nvSpPr>
          <p:spPr bwMode="auto">
            <a:xfrm flipV="1">
              <a:off x="1087" y="244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8" name="Line 75"/>
            <p:cNvSpPr>
              <a:spLocks noChangeShapeType="1"/>
            </p:cNvSpPr>
            <p:nvPr/>
          </p:nvSpPr>
          <p:spPr bwMode="auto">
            <a:xfrm flipV="1">
              <a:off x="1087" y="242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Line 76"/>
            <p:cNvSpPr>
              <a:spLocks noChangeShapeType="1"/>
            </p:cNvSpPr>
            <p:nvPr/>
          </p:nvSpPr>
          <p:spPr bwMode="auto">
            <a:xfrm flipV="1">
              <a:off x="1087" y="240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0" name="Line 77"/>
            <p:cNvSpPr>
              <a:spLocks noChangeShapeType="1"/>
            </p:cNvSpPr>
            <p:nvPr/>
          </p:nvSpPr>
          <p:spPr bwMode="auto">
            <a:xfrm flipV="1">
              <a:off x="1087" y="238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1" name="Line 78"/>
            <p:cNvSpPr>
              <a:spLocks noChangeShapeType="1"/>
            </p:cNvSpPr>
            <p:nvPr/>
          </p:nvSpPr>
          <p:spPr bwMode="auto">
            <a:xfrm flipV="1">
              <a:off x="1087" y="235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Line 79"/>
            <p:cNvSpPr>
              <a:spLocks noChangeShapeType="1"/>
            </p:cNvSpPr>
            <p:nvPr/>
          </p:nvSpPr>
          <p:spPr bwMode="auto">
            <a:xfrm flipV="1">
              <a:off x="1087" y="233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3" name="Line 80"/>
            <p:cNvSpPr>
              <a:spLocks noChangeShapeType="1"/>
            </p:cNvSpPr>
            <p:nvPr/>
          </p:nvSpPr>
          <p:spPr bwMode="auto">
            <a:xfrm flipV="1">
              <a:off x="1087" y="231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4" name="Line 81"/>
            <p:cNvSpPr>
              <a:spLocks noChangeShapeType="1"/>
            </p:cNvSpPr>
            <p:nvPr/>
          </p:nvSpPr>
          <p:spPr bwMode="auto">
            <a:xfrm flipV="1">
              <a:off x="1087" y="229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82"/>
            <p:cNvSpPr>
              <a:spLocks noChangeShapeType="1"/>
            </p:cNvSpPr>
            <p:nvPr/>
          </p:nvSpPr>
          <p:spPr bwMode="auto">
            <a:xfrm flipV="1">
              <a:off x="1087" y="227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Line 83"/>
            <p:cNvSpPr>
              <a:spLocks noChangeShapeType="1"/>
            </p:cNvSpPr>
            <p:nvPr/>
          </p:nvSpPr>
          <p:spPr bwMode="auto">
            <a:xfrm flipV="1">
              <a:off x="1087" y="225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7" name="Line 84"/>
            <p:cNvSpPr>
              <a:spLocks noChangeShapeType="1"/>
            </p:cNvSpPr>
            <p:nvPr/>
          </p:nvSpPr>
          <p:spPr bwMode="auto">
            <a:xfrm flipV="1">
              <a:off x="1087" y="222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8" name="Line 85"/>
            <p:cNvSpPr>
              <a:spLocks noChangeShapeType="1"/>
            </p:cNvSpPr>
            <p:nvPr/>
          </p:nvSpPr>
          <p:spPr bwMode="auto">
            <a:xfrm flipV="1">
              <a:off x="1087" y="220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Line 86"/>
            <p:cNvSpPr>
              <a:spLocks noChangeShapeType="1"/>
            </p:cNvSpPr>
            <p:nvPr/>
          </p:nvSpPr>
          <p:spPr bwMode="auto">
            <a:xfrm flipV="1">
              <a:off x="1087" y="218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0" name="Line 87"/>
            <p:cNvSpPr>
              <a:spLocks noChangeShapeType="1"/>
            </p:cNvSpPr>
            <p:nvPr/>
          </p:nvSpPr>
          <p:spPr bwMode="auto">
            <a:xfrm flipV="1">
              <a:off x="1087" y="216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1" name="Line 88"/>
            <p:cNvSpPr>
              <a:spLocks noChangeShapeType="1"/>
            </p:cNvSpPr>
            <p:nvPr/>
          </p:nvSpPr>
          <p:spPr bwMode="auto">
            <a:xfrm flipV="1">
              <a:off x="1087" y="214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2" name="Line 89"/>
            <p:cNvSpPr>
              <a:spLocks noChangeShapeType="1"/>
            </p:cNvSpPr>
            <p:nvPr/>
          </p:nvSpPr>
          <p:spPr bwMode="auto">
            <a:xfrm flipV="1">
              <a:off x="1087" y="212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Line 90"/>
            <p:cNvSpPr>
              <a:spLocks noChangeShapeType="1"/>
            </p:cNvSpPr>
            <p:nvPr/>
          </p:nvSpPr>
          <p:spPr bwMode="auto">
            <a:xfrm flipV="1">
              <a:off x="1087" y="209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4" name="Line 91"/>
            <p:cNvSpPr>
              <a:spLocks noChangeShapeType="1"/>
            </p:cNvSpPr>
            <p:nvPr/>
          </p:nvSpPr>
          <p:spPr bwMode="auto">
            <a:xfrm flipV="1">
              <a:off x="1087" y="207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5" name="Line 92"/>
            <p:cNvSpPr>
              <a:spLocks noChangeShapeType="1"/>
            </p:cNvSpPr>
            <p:nvPr/>
          </p:nvSpPr>
          <p:spPr bwMode="auto">
            <a:xfrm flipV="1">
              <a:off x="1087" y="205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Line 93"/>
            <p:cNvSpPr>
              <a:spLocks noChangeShapeType="1"/>
            </p:cNvSpPr>
            <p:nvPr/>
          </p:nvSpPr>
          <p:spPr bwMode="auto">
            <a:xfrm flipV="1">
              <a:off x="1087" y="203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7" name="Line 94"/>
            <p:cNvSpPr>
              <a:spLocks noChangeShapeType="1"/>
            </p:cNvSpPr>
            <p:nvPr/>
          </p:nvSpPr>
          <p:spPr bwMode="auto">
            <a:xfrm flipV="1">
              <a:off x="1087" y="201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8" name="Line 95"/>
            <p:cNvSpPr>
              <a:spLocks noChangeShapeType="1"/>
            </p:cNvSpPr>
            <p:nvPr/>
          </p:nvSpPr>
          <p:spPr bwMode="auto">
            <a:xfrm flipV="1">
              <a:off x="1087" y="199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Line 96"/>
            <p:cNvSpPr>
              <a:spLocks noChangeShapeType="1"/>
            </p:cNvSpPr>
            <p:nvPr/>
          </p:nvSpPr>
          <p:spPr bwMode="auto">
            <a:xfrm flipV="1">
              <a:off x="1087" y="196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0" name="Line 97"/>
            <p:cNvSpPr>
              <a:spLocks noChangeShapeType="1"/>
            </p:cNvSpPr>
            <p:nvPr/>
          </p:nvSpPr>
          <p:spPr bwMode="auto">
            <a:xfrm flipV="1">
              <a:off x="1087" y="194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1" name="Line 98"/>
            <p:cNvSpPr>
              <a:spLocks noChangeShapeType="1"/>
            </p:cNvSpPr>
            <p:nvPr/>
          </p:nvSpPr>
          <p:spPr bwMode="auto">
            <a:xfrm flipV="1">
              <a:off x="1087" y="19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Line 99"/>
            <p:cNvSpPr>
              <a:spLocks noChangeShapeType="1"/>
            </p:cNvSpPr>
            <p:nvPr/>
          </p:nvSpPr>
          <p:spPr bwMode="auto">
            <a:xfrm flipV="1">
              <a:off x="1087" y="19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3" name="Line 100"/>
            <p:cNvSpPr>
              <a:spLocks noChangeShapeType="1"/>
            </p:cNvSpPr>
            <p:nvPr/>
          </p:nvSpPr>
          <p:spPr bwMode="auto">
            <a:xfrm flipV="1">
              <a:off x="1087" y="188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4" name="Line 101"/>
            <p:cNvSpPr>
              <a:spLocks noChangeShapeType="1"/>
            </p:cNvSpPr>
            <p:nvPr/>
          </p:nvSpPr>
          <p:spPr bwMode="auto">
            <a:xfrm flipV="1">
              <a:off x="1087" y="186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5" name="Line 102"/>
            <p:cNvSpPr>
              <a:spLocks noChangeShapeType="1"/>
            </p:cNvSpPr>
            <p:nvPr/>
          </p:nvSpPr>
          <p:spPr bwMode="auto">
            <a:xfrm flipV="1">
              <a:off x="1087" y="18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Line 103"/>
            <p:cNvSpPr>
              <a:spLocks noChangeShapeType="1"/>
            </p:cNvSpPr>
            <p:nvPr/>
          </p:nvSpPr>
          <p:spPr bwMode="auto">
            <a:xfrm flipH="1">
              <a:off x="1087" y="2372"/>
              <a:ext cx="301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7" name="Freeform 104"/>
            <p:cNvSpPr>
              <a:spLocks/>
            </p:cNvSpPr>
            <p:nvPr/>
          </p:nvSpPr>
          <p:spPr bwMode="auto">
            <a:xfrm>
              <a:off x="4092" y="2320"/>
              <a:ext cx="105" cy="105"/>
            </a:xfrm>
            <a:custGeom>
              <a:avLst/>
              <a:gdLst>
                <a:gd name="T0" fmla="*/ 0 w 105"/>
                <a:gd name="T1" fmla="*/ 105 h 105"/>
                <a:gd name="T2" fmla="*/ 105 w 105"/>
                <a:gd name="T3" fmla="*/ 52 h 105"/>
                <a:gd name="T4" fmla="*/ 0 w 105"/>
                <a:gd name="T5" fmla="*/ 0 h 105"/>
                <a:gd name="T6" fmla="*/ 0 w 105"/>
                <a:gd name="T7" fmla="*/ 105 h 105"/>
                <a:gd name="T8" fmla="*/ 0 60000 65536"/>
                <a:gd name="T9" fmla="*/ 0 60000 65536"/>
                <a:gd name="T10" fmla="*/ 0 60000 65536"/>
                <a:gd name="T11" fmla="*/ 0 60000 65536"/>
                <a:gd name="T12" fmla="*/ 0 w 105"/>
                <a:gd name="T13" fmla="*/ 0 h 105"/>
                <a:gd name="T14" fmla="*/ 105 w 105"/>
                <a:gd name="T15" fmla="*/ 105 h 105"/>
              </a:gdLst>
              <a:ahLst/>
              <a:cxnLst>
                <a:cxn ang="T8">
                  <a:pos x="T0" y="T1"/>
                </a:cxn>
                <a:cxn ang="T9">
                  <a:pos x="T2" y="T3"/>
                </a:cxn>
                <a:cxn ang="T10">
                  <a:pos x="T4" y="T5"/>
                </a:cxn>
                <a:cxn ang="T11">
                  <a:pos x="T6" y="T7"/>
                </a:cxn>
              </a:cxnLst>
              <a:rect l="T12" t="T13" r="T14" b="T15"/>
              <a:pathLst>
                <a:path w="105" h="105">
                  <a:moveTo>
                    <a:pt x="0" y="105"/>
                  </a:moveTo>
                  <a:lnTo>
                    <a:pt x="105" y="52"/>
                  </a:lnTo>
                  <a:lnTo>
                    <a:pt x="0" y="0"/>
                  </a:lnTo>
                  <a:lnTo>
                    <a:pt x="0"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78" name="Rectangle 105"/>
            <p:cNvSpPr>
              <a:spLocks noChangeArrowheads="1"/>
            </p:cNvSpPr>
            <p:nvPr/>
          </p:nvSpPr>
          <p:spPr bwMode="auto">
            <a:xfrm>
              <a:off x="1197" y="2241"/>
              <a:ext cx="150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rebuchet MS" charset="0"/>
                </a:rPr>
                <a:t>enterItem(UPC, quantity)</a:t>
              </a:r>
              <a:endParaRPr lang="en-US" sz="2400">
                <a:latin typeface="Trebuchet MS" charset="0"/>
              </a:endParaRPr>
            </a:p>
          </p:txBody>
        </p:sp>
        <p:sp>
          <p:nvSpPr>
            <p:cNvPr id="54379" name="Line 106"/>
            <p:cNvSpPr>
              <a:spLocks noChangeShapeType="1"/>
            </p:cNvSpPr>
            <p:nvPr/>
          </p:nvSpPr>
          <p:spPr bwMode="auto">
            <a:xfrm flipV="1">
              <a:off x="4197" y="3721"/>
              <a:ext cx="1" cy="3"/>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0" name="Line 107"/>
            <p:cNvSpPr>
              <a:spLocks noChangeShapeType="1"/>
            </p:cNvSpPr>
            <p:nvPr/>
          </p:nvSpPr>
          <p:spPr bwMode="auto">
            <a:xfrm flipV="1">
              <a:off x="4197" y="3699"/>
              <a:ext cx="1" cy="4"/>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1" name="Line 108"/>
            <p:cNvSpPr>
              <a:spLocks noChangeShapeType="1"/>
            </p:cNvSpPr>
            <p:nvPr/>
          </p:nvSpPr>
          <p:spPr bwMode="auto">
            <a:xfrm flipV="1">
              <a:off x="4197" y="3677"/>
              <a:ext cx="1" cy="4"/>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2" name="Line 109"/>
            <p:cNvSpPr>
              <a:spLocks noChangeShapeType="1"/>
            </p:cNvSpPr>
            <p:nvPr/>
          </p:nvSpPr>
          <p:spPr bwMode="auto">
            <a:xfrm flipV="1">
              <a:off x="4197" y="3656"/>
              <a:ext cx="1" cy="3"/>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3" name="Line 110"/>
            <p:cNvSpPr>
              <a:spLocks noChangeShapeType="1"/>
            </p:cNvSpPr>
            <p:nvPr/>
          </p:nvSpPr>
          <p:spPr bwMode="auto">
            <a:xfrm flipV="1">
              <a:off x="4197" y="3634"/>
              <a:ext cx="1" cy="4"/>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4" name="Line 111"/>
            <p:cNvSpPr>
              <a:spLocks noChangeShapeType="1"/>
            </p:cNvSpPr>
            <p:nvPr/>
          </p:nvSpPr>
          <p:spPr bwMode="auto">
            <a:xfrm flipV="1">
              <a:off x="4197" y="3612"/>
              <a:ext cx="1" cy="4"/>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5" name="Line 112"/>
            <p:cNvSpPr>
              <a:spLocks noChangeShapeType="1"/>
            </p:cNvSpPr>
            <p:nvPr/>
          </p:nvSpPr>
          <p:spPr bwMode="auto">
            <a:xfrm flipV="1">
              <a:off x="4197" y="3591"/>
              <a:ext cx="1" cy="3"/>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6" name="Line 113"/>
            <p:cNvSpPr>
              <a:spLocks noChangeShapeType="1"/>
            </p:cNvSpPr>
            <p:nvPr/>
          </p:nvSpPr>
          <p:spPr bwMode="auto">
            <a:xfrm flipV="1">
              <a:off x="4197" y="3569"/>
              <a:ext cx="1" cy="4"/>
            </a:xfrm>
            <a:prstGeom prst="line">
              <a:avLst/>
            </a:prstGeom>
            <a:noFill/>
            <a:ln w="119126">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7" name="Line 114"/>
            <p:cNvSpPr>
              <a:spLocks noChangeShapeType="1"/>
            </p:cNvSpPr>
            <p:nvPr/>
          </p:nvSpPr>
          <p:spPr bwMode="auto">
            <a:xfrm flipV="1">
              <a:off x="4197" y="354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8" name="Line 115"/>
            <p:cNvSpPr>
              <a:spLocks noChangeShapeType="1"/>
            </p:cNvSpPr>
            <p:nvPr/>
          </p:nvSpPr>
          <p:spPr bwMode="auto">
            <a:xfrm flipV="1">
              <a:off x="4197" y="35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89" name="Line 116"/>
            <p:cNvSpPr>
              <a:spLocks noChangeShapeType="1"/>
            </p:cNvSpPr>
            <p:nvPr/>
          </p:nvSpPr>
          <p:spPr bwMode="auto">
            <a:xfrm flipV="1">
              <a:off x="4197" y="35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0" name="Line 117"/>
            <p:cNvSpPr>
              <a:spLocks noChangeShapeType="1"/>
            </p:cNvSpPr>
            <p:nvPr/>
          </p:nvSpPr>
          <p:spPr bwMode="auto">
            <a:xfrm flipV="1">
              <a:off x="4197" y="348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1" name="Line 118"/>
            <p:cNvSpPr>
              <a:spLocks noChangeShapeType="1"/>
            </p:cNvSpPr>
            <p:nvPr/>
          </p:nvSpPr>
          <p:spPr bwMode="auto">
            <a:xfrm flipV="1">
              <a:off x="4197" y="346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2" name="Line 119"/>
            <p:cNvSpPr>
              <a:spLocks noChangeShapeType="1"/>
            </p:cNvSpPr>
            <p:nvPr/>
          </p:nvSpPr>
          <p:spPr bwMode="auto">
            <a:xfrm flipV="1">
              <a:off x="4197" y="34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3" name="Line 120"/>
            <p:cNvSpPr>
              <a:spLocks noChangeShapeType="1"/>
            </p:cNvSpPr>
            <p:nvPr/>
          </p:nvSpPr>
          <p:spPr bwMode="auto">
            <a:xfrm flipV="1">
              <a:off x="4197" y="341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4" name="Line 121"/>
            <p:cNvSpPr>
              <a:spLocks noChangeShapeType="1"/>
            </p:cNvSpPr>
            <p:nvPr/>
          </p:nvSpPr>
          <p:spPr bwMode="auto">
            <a:xfrm flipV="1">
              <a:off x="4197" y="339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5" name="Line 122"/>
            <p:cNvSpPr>
              <a:spLocks noChangeShapeType="1"/>
            </p:cNvSpPr>
            <p:nvPr/>
          </p:nvSpPr>
          <p:spPr bwMode="auto">
            <a:xfrm flipV="1">
              <a:off x="4197" y="337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6" name="Line 123"/>
            <p:cNvSpPr>
              <a:spLocks noChangeShapeType="1"/>
            </p:cNvSpPr>
            <p:nvPr/>
          </p:nvSpPr>
          <p:spPr bwMode="auto">
            <a:xfrm flipV="1">
              <a:off x="4197" y="335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7" name="Line 124"/>
            <p:cNvSpPr>
              <a:spLocks noChangeShapeType="1"/>
            </p:cNvSpPr>
            <p:nvPr/>
          </p:nvSpPr>
          <p:spPr bwMode="auto">
            <a:xfrm flipV="1">
              <a:off x="4197" y="333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8" name="Line 125"/>
            <p:cNvSpPr>
              <a:spLocks noChangeShapeType="1"/>
            </p:cNvSpPr>
            <p:nvPr/>
          </p:nvSpPr>
          <p:spPr bwMode="auto">
            <a:xfrm flipV="1">
              <a:off x="4197" y="331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99" name="Line 126"/>
            <p:cNvSpPr>
              <a:spLocks noChangeShapeType="1"/>
            </p:cNvSpPr>
            <p:nvPr/>
          </p:nvSpPr>
          <p:spPr bwMode="auto">
            <a:xfrm flipV="1">
              <a:off x="4197" y="328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0" name="Line 127"/>
            <p:cNvSpPr>
              <a:spLocks noChangeShapeType="1"/>
            </p:cNvSpPr>
            <p:nvPr/>
          </p:nvSpPr>
          <p:spPr bwMode="auto">
            <a:xfrm flipV="1">
              <a:off x="4197" y="326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1" name="Line 128"/>
            <p:cNvSpPr>
              <a:spLocks noChangeShapeType="1"/>
            </p:cNvSpPr>
            <p:nvPr/>
          </p:nvSpPr>
          <p:spPr bwMode="auto">
            <a:xfrm flipV="1">
              <a:off x="4197" y="324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2" name="Line 129"/>
            <p:cNvSpPr>
              <a:spLocks noChangeShapeType="1"/>
            </p:cNvSpPr>
            <p:nvPr/>
          </p:nvSpPr>
          <p:spPr bwMode="auto">
            <a:xfrm flipV="1">
              <a:off x="4197" y="322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3" name="Line 130"/>
            <p:cNvSpPr>
              <a:spLocks noChangeShapeType="1"/>
            </p:cNvSpPr>
            <p:nvPr/>
          </p:nvSpPr>
          <p:spPr bwMode="auto">
            <a:xfrm flipV="1">
              <a:off x="4197" y="320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4" name="Line 131"/>
            <p:cNvSpPr>
              <a:spLocks noChangeShapeType="1"/>
            </p:cNvSpPr>
            <p:nvPr/>
          </p:nvSpPr>
          <p:spPr bwMode="auto">
            <a:xfrm flipV="1">
              <a:off x="4197" y="318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5" name="Line 132"/>
            <p:cNvSpPr>
              <a:spLocks noChangeShapeType="1"/>
            </p:cNvSpPr>
            <p:nvPr/>
          </p:nvSpPr>
          <p:spPr bwMode="auto">
            <a:xfrm flipV="1">
              <a:off x="4197" y="315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6" name="Line 133"/>
            <p:cNvSpPr>
              <a:spLocks noChangeShapeType="1"/>
            </p:cNvSpPr>
            <p:nvPr/>
          </p:nvSpPr>
          <p:spPr bwMode="auto">
            <a:xfrm flipV="1">
              <a:off x="4197" y="313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7" name="Line 134"/>
            <p:cNvSpPr>
              <a:spLocks noChangeShapeType="1"/>
            </p:cNvSpPr>
            <p:nvPr/>
          </p:nvSpPr>
          <p:spPr bwMode="auto">
            <a:xfrm flipV="1">
              <a:off x="4197" y="311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8" name="Line 135"/>
            <p:cNvSpPr>
              <a:spLocks noChangeShapeType="1"/>
            </p:cNvSpPr>
            <p:nvPr/>
          </p:nvSpPr>
          <p:spPr bwMode="auto">
            <a:xfrm flipV="1">
              <a:off x="4197" y="309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09" name="Line 136"/>
            <p:cNvSpPr>
              <a:spLocks noChangeShapeType="1"/>
            </p:cNvSpPr>
            <p:nvPr/>
          </p:nvSpPr>
          <p:spPr bwMode="auto">
            <a:xfrm flipV="1">
              <a:off x="4197" y="307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0" name="Line 137"/>
            <p:cNvSpPr>
              <a:spLocks noChangeShapeType="1"/>
            </p:cNvSpPr>
            <p:nvPr/>
          </p:nvSpPr>
          <p:spPr bwMode="auto">
            <a:xfrm flipV="1">
              <a:off x="4197" y="305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1" name="Line 138"/>
            <p:cNvSpPr>
              <a:spLocks noChangeShapeType="1"/>
            </p:cNvSpPr>
            <p:nvPr/>
          </p:nvSpPr>
          <p:spPr bwMode="auto">
            <a:xfrm flipV="1">
              <a:off x="4197" y="302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2" name="Line 139"/>
            <p:cNvSpPr>
              <a:spLocks noChangeShapeType="1"/>
            </p:cNvSpPr>
            <p:nvPr/>
          </p:nvSpPr>
          <p:spPr bwMode="auto">
            <a:xfrm flipV="1">
              <a:off x="4197" y="300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3" name="Line 140"/>
            <p:cNvSpPr>
              <a:spLocks noChangeShapeType="1"/>
            </p:cNvSpPr>
            <p:nvPr/>
          </p:nvSpPr>
          <p:spPr bwMode="auto">
            <a:xfrm flipV="1">
              <a:off x="4197" y="298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4" name="Line 141"/>
            <p:cNvSpPr>
              <a:spLocks noChangeShapeType="1"/>
            </p:cNvSpPr>
            <p:nvPr/>
          </p:nvSpPr>
          <p:spPr bwMode="auto">
            <a:xfrm flipV="1">
              <a:off x="4197" y="296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5" name="Line 142"/>
            <p:cNvSpPr>
              <a:spLocks noChangeShapeType="1"/>
            </p:cNvSpPr>
            <p:nvPr/>
          </p:nvSpPr>
          <p:spPr bwMode="auto">
            <a:xfrm flipV="1">
              <a:off x="4197" y="294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6" name="Line 143"/>
            <p:cNvSpPr>
              <a:spLocks noChangeShapeType="1"/>
            </p:cNvSpPr>
            <p:nvPr/>
          </p:nvSpPr>
          <p:spPr bwMode="auto">
            <a:xfrm flipV="1">
              <a:off x="4197" y="292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7" name="Line 144"/>
            <p:cNvSpPr>
              <a:spLocks noChangeShapeType="1"/>
            </p:cNvSpPr>
            <p:nvPr/>
          </p:nvSpPr>
          <p:spPr bwMode="auto">
            <a:xfrm flipV="1">
              <a:off x="4197" y="289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8" name="Line 145"/>
            <p:cNvSpPr>
              <a:spLocks noChangeShapeType="1"/>
            </p:cNvSpPr>
            <p:nvPr/>
          </p:nvSpPr>
          <p:spPr bwMode="auto">
            <a:xfrm flipV="1">
              <a:off x="4197" y="287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19" name="Line 146"/>
            <p:cNvSpPr>
              <a:spLocks noChangeShapeType="1"/>
            </p:cNvSpPr>
            <p:nvPr/>
          </p:nvSpPr>
          <p:spPr bwMode="auto">
            <a:xfrm flipV="1">
              <a:off x="4197" y="285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0" name="Line 147"/>
            <p:cNvSpPr>
              <a:spLocks noChangeShapeType="1"/>
            </p:cNvSpPr>
            <p:nvPr/>
          </p:nvSpPr>
          <p:spPr bwMode="auto">
            <a:xfrm flipV="1">
              <a:off x="4197" y="283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1" name="Line 148"/>
            <p:cNvSpPr>
              <a:spLocks noChangeShapeType="1"/>
            </p:cNvSpPr>
            <p:nvPr/>
          </p:nvSpPr>
          <p:spPr bwMode="auto">
            <a:xfrm flipV="1">
              <a:off x="4197" y="281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2" name="Line 149"/>
            <p:cNvSpPr>
              <a:spLocks noChangeShapeType="1"/>
            </p:cNvSpPr>
            <p:nvPr/>
          </p:nvSpPr>
          <p:spPr bwMode="auto">
            <a:xfrm flipV="1">
              <a:off x="4197" y="279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3" name="Line 150"/>
            <p:cNvSpPr>
              <a:spLocks noChangeShapeType="1"/>
            </p:cNvSpPr>
            <p:nvPr/>
          </p:nvSpPr>
          <p:spPr bwMode="auto">
            <a:xfrm flipV="1">
              <a:off x="4197" y="276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4" name="Line 151"/>
            <p:cNvSpPr>
              <a:spLocks noChangeShapeType="1"/>
            </p:cNvSpPr>
            <p:nvPr/>
          </p:nvSpPr>
          <p:spPr bwMode="auto">
            <a:xfrm flipV="1">
              <a:off x="4197" y="274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5" name="Line 152"/>
            <p:cNvSpPr>
              <a:spLocks noChangeShapeType="1"/>
            </p:cNvSpPr>
            <p:nvPr/>
          </p:nvSpPr>
          <p:spPr bwMode="auto">
            <a:xfrm flipV="1">
              <a:off x="4197" y="27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6" name="Line 153"/>
            <p:cNvSpPr>
              <a:spLocks noChangeShapeType="1"/>
            </p:cNvSpPr>
            <p:nvPr/>
          </p:nvSpPr>
          <p:spPr bwMode="auto">
            <a:xfrm flipV="1">
              <a:off x="4197" y="27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7" name="Line 154"/>
            <p:cNvSpPr>
              <a:spLocks noChangeShapeType="1"/>
            </p:cNvSpPr>
            <p:nvPr/>
          </p:nvSpPr>
          <p:spPr bwMode="auto">
            <a:xfrm flipV="1">
              <a:off x="4197" y="268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8" name="Line 155"/>
            <p:cNvSpPr>
              <a:spLocks noChangeShapeType="1"/>
            </p:cNvSpPr>
            <p:nvPr/>
          </p:nvSpPr>
          <p:spPr bwMode="auto">
            <a:xfrm flipV="1">
              <a:off x="4197" y="266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29" name="Line 156"/>
            <p:cNvSpPr>
              <a:spLocks noChangeShapeType="1"/>
            </p:cNvSpPr>
            <p:nvPr/>
          </p:nvSpPr>
          <p:spPr bwMode="auto">
            <a:xfrm flipV="1">
              <a:off x="4197" y="26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0" name="Line 157"/>
            <p:cNvSpPr>
              <a:spLocks noChangeShapeType="1"/>
            </p:cNvSpPr>
            <p:nvPr/>
          </p:nvSpPr>
          <p:spPr bwMode="auto">
            <a:xfrm flipV="1">
              <a:off x="4197" y="261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1" name="Line 158"/>
            <p:cNvSpPr>
              <a:spLocks noChangeShapeType="1"/>
            </p:cNvSpPr>
            <p:nvPr/>
          </p:nvSpPr>
          <p:spPr bwMode="auto">
            <a:xfrm flipV="1">
              <a:off x="4197" y="259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2" name="Line 159"/>
            <p:cNvSpPr>
              <a:spLocks noChangeShapeType="1"/>
            </p:cNvSpPr>
            <p:nvPr/>
          </p:nvSpPr>
          <p:spPr bwMode="auto">
            <a:xfrm flipV="1">
              <a:off x="4197" y="257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3" name="Line 160"/>
            <p:cNvSpPr>
              <a:spLocks noChangeShapeType="1"/>
            </p:cNvSpPr>
            <p:nvPr/>
          </p:nvSpPr>
          <p:spPr bwMode="auto">
            <a:xfrm flipV="1">
              <a:off x="4197" y="2553"/>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4" name="Line 161"/>
            <p:cNvSpPr>
              <a:spLocks noChangeShapeType="1"/>
            </p:cNvSpPr>
            <p:nvPr/>
          </p:nvSpPr>
          <p:spPr bwMode="auto">
            <a:xfrm flipV="1">
              <a:off x="4197" y="253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5" name="Line 162"/>
            <p:cNvSpPr>
              <a:spLocks noChangeShapeType="1"/>
            </p:cNvSpPr>
            <p:nvPr/>
          </p:nvSpPr>
          <p:spPr bwMode="auto">
            <a:xfrm flipV="1">
              <a:off x="4197" y="250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6" name="Line 163"/>
            <p:cNvSpPr>
              <a:spLocks noChangeShapeType="1"/>
            </p:cNvSpPr>
            <p:nvPr/>
          </p:nvSpPr>
          <p:spPr bwMode="auto">
            <a:xfrm flipV="1">
              <a:off x="4197" y="2488"/>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7" name="Line 164"/>
            <p:cNvSpPr>
              <a:spLocks noChangeShapeType="1"/>
            </p:cNvSpPr>
            <p:nvPr/>
          </p:nvSpPr>
          <p:spPr bwMode="auto">
            <a:xfrm flipV="1">
              <a:off x="4197" y="246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8" name="Line 165"/>
            <p:cNvSpPr>
              <a:spLocks noChangeShapeType="1"/>
            </p:cNvSpPr>
            <p:nvPr/>
          </p:nvSpPr>
          <p:spPr bwMode="auto">
            <a:xfrm flipV="1">
              <a:off x="4197" y="244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39" name="Line 166"/>
            <p:cNvSpPr>
              <a:spLocks noChangeShapeType="1"/>
            </p:cNvSpPr>
            <p:nvPr/>
          </p:nvSpPr>
          <p:spPr bwMode="auto">
            <a:xfrm flipV="1">
              <a:off x="4197" y="242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0" name="Line 167"/>
            <p:cNvSpPr>
              <a:spLocks noChangeShapeType="1"/>
            </p:cNvSpPr>
            <p:nvPr/>
          </p:nvSpPr>
          <p:spPr bwMode="auto">
            <a:xfrm flipV="1">
              <a:off x="4197" y="2401"/>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1" name="Line 168"/>
            <p:cNvSpPr>
              <a:spLocks noChangeShapeType="1"/>
            </p:cNvSpPr>
            <p:nvPr/>
          </p:nvSpPr>
          <p:spPr bwMode="auto">
            <a:xfrm flipV="1">
              <a:off x="4197" y="2380"/>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2" name="Line 169"/>
            <p:cNvSpPr>
              <a:spLocks noChangeShapeType="1"/>
            </p:cNvSpPr>
            <p:nvPr/>
          </p:nvSpPr>
          <p:spPr bwMode="auto">
            <a:xfrm flipV="1">
              <a:off x="4197" y="235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3" name="Line 170"/>
            <p:cNvSpPr>
              <a:spLocks noChangeShapeType="1"/>
            </p:cNvSpPr>
            <p:nvPr/>
          </p:nvSpPr>
          <p:spPr bwMode="auto">
            <a:xfrm flipV="1">
              <a:off x="4197" y="2336"/>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4" name="Line 171"/>
            <p:cNvSpPr>
              <a:spLocks noChangeShapeType="1"/>
            </p:cNvSpPr>
            <p:nvPr/>
          </p:nvSpPr>
          <p:spPr bwMode="auto">
            <a:xfrm flipV="1">
              <a:off x="4197" y="2315"/>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5" name="Line 172"/>
            <p:cNvSpPr>
              <a:spLocks noChangeShapeType="1"/>
            </p:cNvSpPr>
            <p:nvPr/>
          </p:nvSpPr>
          <p:spPr bwMode="auto">
            <a:xfrm flipV="1">
              <a:off x="4197" y="229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6" name="Line 173"/>
            <p:cNvSpPr>
              <a:spLocks noChangeShapeType="1"/>
            </p:cNvSpPr>
            <p:nvPr/>
          </p:nvSpPr>
          <p:spPr bwMode="auto">
            <a:xfrm flipV="1">
              <a:off x="4197" y="227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7" name="Line 174"/>
            <p:cNvSpPr>
              <a:spLocks noChangeShapeType="1"/>
            </p:cNvSpPr>
            <p:nvPr/>
          </p:nvSpPr>
          <p:spPr bwMode="auto">
            <a:xfrm flipV="1">
              <a:off x="4197" y="225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8" name="Line 175"/>
            <p:cNvSpPr>
              <a:spLocks noChangeShapeType="1"/>
            </p:cNvSpPr>
            <p:nvPr/>
          </p:nvSpPr>
          <p:spPr bwMode="auto">
            <a:xfrm flipV="1">
              <a:off x="4197" y="2228"/>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49" name="Line 176"/>
            <p:cNvSpPr>
              <a:spLocks noChangeShapeType="1"/>
            </p:cNvSpPr>
            <p:nvPr/>
          </p:nvSpPr>
          <p:spPr bwMode="auto">
            <a:xfrm flipV="1">
              <a:off x="4197" y="2207"/>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0" name="Line 177"/>
            <p:cNvSpPr>
              <a:spLocks noChangeShapeType="1"/>
            </p:cNvSpPr>
            <p:nvPr/>
          </p:nvSpPr>
          <p:spPr bwMode="auto">
            <a:xfrm flipV="1">
              <a:off x="4197" y="218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1" name="Line 178"/>
            <p:cNvSpPr>
              <a:spLocks noChangeShapeType="1"/>
            </p:cNvSpPr>
            <p:nvPr/>
          </p:nvSpPr>
          <p:spPr bwMode="auto">
            <a:xfrm flipV="1">
              <a:off x="4197" y="2163"/>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2" name="Line 179"/>
            <p:cNvSpPr>
              <a:spLocks noChangeShapeType="1"/>
            </p:cNvSpPr>
            <p:nvPr/>
          </p:nvSpPr>
          <p:spPr bwMode="auto">
            <a:xfrm flipV="1">
              <a:off x="4197" y="2142"/>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3" name="Line 180"/>
            <p:cNvSpPr>
              <a:spLocks noChangeShapeType="1"/>
            </p:cNvSpPr>
            <p:nvPr/>
          </p:nvSpPr>
          <p:spPr bwMode="auto">
            <a:xfrm flipV="1">
              <a:off x="4197" y="212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4" name="Line 181"/>
            <p:cNvSpPr>
              <a:spLocks noChangeShapeType="1"/>
            </p:cNvSpPr>
            <p:nvPr/>
          </p:nvSpPr>
          <p:spPr bwMode="auto">
            <a:xfrm flipV="1">
              <a:off x="4197" y="209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5" name="Line 182"/>
            <p:cNvSpPr>
              <a:spLocks noChangeShapeType="1"/>
            </p:cNvSpPr>
            <p:nvPr/>
          </p:nvSpPr>
          <p:spPr bwMode="auto">
            <a:xfrm flipV="1">
              <a:off x="4197" y="207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6" name="Line 183"/>
            <p:cNvSpPr>
              <a:spLocks noChangeShapeType="1"/>
            </p:cNvSpPr>
            <p:nvPr/>
          </p:nvSpPr>
          <p:spPr bwMode="auto">
            <a:xfrm flipV="1">
              <a:off x="4197" y="2055"/>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7" name="Line 184"/>
            <p:cNvSpPr>
              <a:spLocks noChangeShapeType="1"/>
            </p:cNvSpPr>
            <p:nvPr/>
          </p:nvSpPr>
          <p:spPr bwMode="auto">
            <a:xfrm flipV="1">
              <a:off x="4197" y="2034"/>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8" name="Line 185"/>
            <p:cNvSpPr>
              <a:spLocks noChangeShapeType="1"/>
            </p:cNvSpPr>
            <p:nvPr/>
          </p:nvSpPr>
          <p:spPr bwMode="auto">
            <a:xfrm flipV="1">
              <a:off x="4197" y="201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59" name="Line 186"/>
            <p:cNvSpPr>
              <a:spLocks noChangeShapeType="1"/>
            </p:cNvSpPr>
            <p:nvPr/>
          </p:nvSpPr>
          <p:spPr bwMode="auto">
            <a:xfrm flipV="1">
              <a:off x="4197" y="1990"/>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0" name="Line 187"/>
            <p:cNvSpPr>
              <a:spLocks noChangeShapeType="1"/>
            </p:cNvSpPr>
            <p:nvPr/>
          </p:nvSpPr>
          <p:spPr bwMode="auto">
            <a:xfrm flipV="1">
              <a:off x="4197" y="1969"/>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1" name="Line 188"/>
            <p:cNvSpPr>
              <a:spLocks noChangeShapeType="1"/>
            </p:cNvSpPr>
            <p:nvPr/>
          </p:nvSpPr>
          <p:spPr bwMode="auto">
            <a:xfrm flipV="1">
              <a:off x="4197" y="1947"/>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2" name="Line 189"/>
            <p:cNvSpPr>
              <a:spLocks noChangeShapeType="1"/>
            </p:cNvSpPr>
            <p:nvPr/>
          </p:nvSpPr>
          <p:spPr bwMode="auto">
            <a:xfrm flipV="1">
              <a:off x="4197" y="1926"/>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3" name="Line 190"/>
            <p:cNvSpPr>
              <a:spLocks noChangeShapeType="1"/>
            </p:cNvSpPr>
            <p:nvPr/>
          </p:nvSpPr>
          <p:spPr bwMode="auto">
            <a:xfrm flipV="1">
              <a:off x="4197" y="1904"/>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4" name="Line 191"/>
            <p:cNvSpPr>
              <a:spLocks noChangeShapeType="1"/>
            </p:cNvSpPr>
            <p:nvPr/>
          </p:nvSpPr>
          <p:spPr bwMode="auto">
            <a:xfrm flipV="1">
              <a:off x="4197" y="1882"/>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5" name="Line 192"/>
            <p:cNvSpPr>
              <a:spLocks noChangeShapeType="1"/>
            </p:cNvSpPr>
            <p:nvPr/>
          </p:nvSpPr>
          <p:spPr bwMode="auto">
            <a:xfrm flipV="1">
              <a:off x="4197" y="1861"/>
              <a:ext cx="1" cy="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6" name="Line 193"/>
            <p:cNvSpPr>
              <a:spLocks noChangeShapeType="1"/>
            </p:cNvSpPr>
            <p:nvPr/>
          </p:nvSpPr>
          <p:spPr bwMode="auto">
            <a:xfrm flipV="1">
              <a:off x="4197" y="1839"/>
              <a:ext cx="1" cy="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7" name="Freeform 194"/>
            <p:cNvSpPr>
              <a:spLocks/>
            </p:cNvSpPr>
            <p:nvPr/>
          </p:nvSpPr>
          <p:spPr bwMode="auto">
            <a:xfrm>
              <a:off x="986" y="1021"/>
              <a:ext cx="202" cy="203"/>
            </a:xfrm>
            <a:custGeom>
              <a:avLst/>
              <a:gdLst>
                <a:gd name="T0" fmla="*/ 0 w 202"/>
                <a:gd name="T1" fmla="*/ 103 h 203"/>
                <a:gd name="T2" fmla="*/ 4 w 202"/>
                <a:gd name="T3" fmla="*/ 76 h 203"/>
                <a:gd name="T4" fmla="*/ 13 w 202"/>
                <a:gd name="T5" fmla="*/ 52 h 203"/>
                <a:gd name="T6" fmla="*/ 29 w 202"/>
                <a:gd name="T7" fmla="*/ 30 h 203"/>
                <a:gd name="T8" fmla="*/ 51 w 202"/>
                <a:gd name="T9" fmla="*/ 14 h 203"/>
                <a:gd name="T10" fmla="*/ 76 w 202"/>
                <a:gd name="T11" fmla="*/ 3 h 203"/>
                <a:gd name="T12" fmla="*/ 101 w 202"/>
                <a:gd name="T13" fmla="*/ 0 h 203"/>
                <a:gd name="T14" fmla="*/ 128 w 202"/>
                <a:gd name="T15" fmla="*/ 3 h 203"/>
                <a:gd name="T16" fmla="*/ 152 w 202"/>
                <a:gd name="T17" fmla="*/ 14 h 203"/>
                <a:gd name="T18" fmla="*/ 173 w 202"/>
                <a:gd name="T19" fmla="*/ 30 h 203"/>
                <a:gd name="T20" fmla="*/ 190 w 202"/>
                <a:gd name="T21" fmla="*/ 52 h 203"/>
                <a:gd name="T22" fmla="*/ 199 w 202"/>
                <a:gd name="T23" fmla="*/ 76 h 203"/>
                <a:gd name="T24" fmla="*/ 202 w 202"/>
                <a:gd name="T25" fmla="*/ 103 h 203"/>
                <a:gd name="T26" fmla="*/ 199 w 202"/>
                <a:gd name="T27" fmla="*/ 128 h 203"/>
                <a:gd name="T28" fmla="*/ 190 w 202"/>
                <a:gd name="T29" fmla="*/ 153 h 203"/>
                <a:gd name="T30" fmla="*/ 173 w 202"/>
                <a:gd name="T31" fmla="*/ 173 h 203"/>
                <a:gd name="T32" fmla="*/ 152 w 202"/>
                <a:gd name="T33" fmla="*/ 189 h 203"/>
                <a:gd name="T34" fmla="*/ 128 w 202"/>
                <a:gd name="T35" fmla="*/ 200 h 203"/>
                <a:gd name="T36" fmla="*/ 101 w 202"/>
                <a:gd name="T37" fmla="*/ 203 h 203"/>
                <a:gd name="T38" fmla="*/ 76 w 202"/>
                <a:gd name="T39" fmla="*/ 200 h 203"/>
                <a:gd name="T40" fmla="*/ 51 w 202"/>
                <a:gd name="T41" fmla="*/ 189 h 203"/>
                <a:gd name="T42" fmla="*/ 29 w 202"/>
                <a:gd name="T43" fmla="*/ 173 h 203"/>
                <a:gd name="T44" fmla="*/ 13 w 202"/>
                <a:gd name="T45" fmla="*/ 153 h 203"/>
                <a:gd name="T46" fmla="*/ 4 w 202"/>
                <a:gd name="T47" fmla="*/ 128 h 203"/>
                <a:gd name="T48" fmla="*/ 0 w 202"/>
                <a:gd name="T49" fmla="*/ 103 h 2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203"/>
                <a:gd name="T77" fmla="*/ 202 w 202"/>
                <a:gd name="T78" fmla="*/ 203 h 2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203">
                  <a:moveTo>
                    <a:pt x="0" y="103"/>
                  </a:moveTo>
                  <a:lnTo>
                    <a:pt x="4" y="76"/>
                  </a:lnTo>
                  <a:lnTo>
                    <a:pt x="13" y="52"/>
                  </a:lnTo>
                  <a:lnTo>
                    <a:pt x="29" y="30"/>
                  </a:lnTo>
                  <a:lnTo>
                    <a:pt x="51" y="14"/>
                  </a:lnTo>
                  <a:lnTo>
                    <a:pt x="76" y="3"/>
                  </a:lnTo>
                  <a:lnTo>
                    <a:pt x="101" y="0"/>
                  </a:lnTo>
                  <a:lnTo>
                    <a:pt x="128" y="3"/>
                  </a:lnTo>
                  <a:lnTo>
                    <a:pt x="152" y="14"/>
                  </a:lnTo>
                  <a:lnTo>
                    <a:pt x="173" y="30"/>
                  </a:lnTo>
                  <a:lnTo>
                    <a:pt x="190" y="52"/>
                  </a:lnTo>
                  <a:lnTo>
                    <a:pt x="199" y="76"/>
                  </a:lnTo>
                  <a:lnTo>
                    <a:pt x="202" y="103"/>
                  </a:lnTo>
                  <a:lnTo>
                    <a:pt x="199" y="128"/>
                  </a:lnTo>
                  <a:lnTo>
                    <a:pt x="190" y="153"/>
                  </a:lnTo>
                  <a:lnTo>
                    <a:pt x="173" y="173"/>
                  </a:lnTo>
                  <a:lnTo>
                    <a:pt x="152" y="189"/>
                  </a:lnTo>
                  <a:lnTo>
                    <a:pt x="128" y="200"/>
                  </a:lnTo>
                  <a:lnTo>
                    <a:pt x="101" y="203"/>
                  </a:lnTo>
                  <a:lnTo>
                    <a:pt x="76" y="200"/>
                  </a:lnTo>
                  <a:lnTo>
                    <a:pt x="51" y="189"/>
                  </a:lnTo>
                  <a:lnTo>
                    <a:pt x="29" y="173"/>
                  </a:lnTo>
                  <a:lnTo>
                    <a:pt x="13" y="153"/>
                  </a:lnTo>
                  <a:lnTo>
                    <a:pt x="4" y="128"/>
                  </a:lnTo>
                  <a:lnTo>
                    <a:pt x="0" y="103"/>
                  </a:lnTo>
                  <a:close/>
                </a:path>
              </a:pathLst>
            </a:custGeom>
            <a:solidFill>
              <a:srgbClr val="FFFFFF"/>
            </a:solidFill>
            <a:ln w="7938">
              <a:solidFill>
                <a:srgbClr val="000000"/>
              </a:solidFill>
              <a:round/>
              <a:headEnd/>
              <a:tailEnd/>
            </a:ln>
          </p:spPr>
          <p:txBody>
            <a:bodyPr/>
            <a:lstStyle/>
            <a:p>
              <a:endParaRPr lang="en-US"/>
            </a:p>
          </p:txBody>
        </p:sp>
        <p:sp>
          <p:nvSpPr>
            <p:cNvPr id="54468" name="Line 195"/>
            <p:cNvSpPr>
              <a:spLocks noChangeShapeType="1"/>
            </p:cNvSpPr>
            <p:nvPr/>
          </p:nvSpPr>
          <p:spPr bwMode="auto">
            <a:xfrm>
              <a:off x="952" y="1259"/>
              <a:ext cx="27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69" name="Line 196"/>
            <p:cNvSpPr>
              <a:spLocks noChangeShapeType="1"/>
            </p:cNvSpPr>
            <p:nvPr/>
          </p:nvSpPr>
          <p:spPr bwMode="auto">
            <a:xfrm>
              <a:off x="1087" y="1224"/>
              <a:ext cx="1" cy="1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0" name="Line 197"/>
            <p:cNvSpPr>
              <a:spLocks noChangeShapeType="1"/>
            </p:cNvSpPr>
            <p:nvPr/>
          </p:nvSpPr>
          <p:spPr bwMode="auto">
            <a:xfrm flipH="1">
              <a:off x="952" y="1360"/>
              <a:ext cx="135" cy="1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1" name="Line 198"/>
            <p:cNvSpPr>
              <a:spLocks noChangeShapeType="1"/>
            </p:cNvSpPr>
            <p:nvPr/>
          </p:nvSpPr>
          <p:spPr bwMode="auto">
            <a:xfrm>
              <a:off x="1087" y="1360"/>
              <a:ext cx="136" cy="1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2" name="Rectangle 199"/>
            <p:cNvSpPr>
              <a:spLocks noChangeArrowheads="1"/>
            </p:cNvSpPr>
            <p:nvPr/>
          </p:nvSpPr>
          <p:spPr bwMode="auto">
            <a:xfrm>
              <a:off x="880" y="1625"/>
              <a:ext cx="44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rebuchet MS" charset="0"/>
                </a:rPr>
                <a:t>Cashier</a:t>
              </a:r>
              <a:endParaRPr lang="en-US" sz="2400">
                <a:latin typeface="Trebuchet MS" charset="0"/>
              </a:endParaRPr>
            </a:p>
          </p:txBody>
        </p:sp>
        <p:sp>
          <p:nvSpPr>
            <p:cNvPr id="54473" name="Line 200"/>
            <p:cNvSpPr>
              <a:spLocks noChangeShapeType="1"/>
            </p:cNvSpPr>
            <p:nvPr/>
          </p:nvSpPr>
          <p:spPr bwMode="auto">
            <a:xfrm flipH="1">
              <a:off x="1087" y="2913"/>
              <a:ext cx="301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4" name="Freeform 201"/>
            <p:cNvSpPr>
              <a:spLocks/>
            </p:cNvSpPr>
            <p:nvPr/>
          </p:nvSpPr>
          <p:spPr bwMode="auto">
            <a:xfrm>
              <a:off x="4092" y="2861"/>
              <a:ext cx="105" cy="104"/>
            </a:xfrm>
            <a:custGeom>
              <a:avLst/>
              <a:gdLst>
                <a:gd name="T0" fmla="*/ 0 w 105"/>
                <a:gd name="T1" fmla="*/ 104 h 104"/>
                <a:gd name="T2" fmla="*/ 105 w 105"/>
                <a:gd name="T3" fmla="*/ 52 h 104"/>
                <a:gd name="T4" fmla="*/ 0 w 105"/>
                <a:gd name="T5" fmla="*/ 0 h 104"/>
                <a:gd name="T6" fmla="*/ 0 w 105"/>
                <a:gd name="T7" fmla="*/ 104 h 104"/>
                <a:gd name="T8" fmla="*/ 0 60000 65536"/>
                <a:gd name="T9" fmla="*/ 0 60000 65536"/>
                <a:gd name="T10" fmla="*/ 0 60000 65536"/>
                <a:gd name="T11" fmla="*/ 0 60000 65536"/>
                <a:gd name="T12" fmla="*/ 0 w 105"/>
                <a:gd name="T13" fmla="*/ 0 h 104"/>
                <a:gd name="T14" fmla="*/ 105 w 105"/>
                <a:gd name="T15" fmla="*/ 104 h 104"/>
              </a:gdLst>
              <a:ahLst/>
              <a:cxnLst>
                <a:cxn ang="T8">
                  <a:pos x="T0" y="T1"/>
                </a:cxn>
                <a:cxn ang="T9">
                  <a:pos x="T2" y="T3"/>
                </a:cxn>
                <a:cxn ang="T10">
                  <a:pos x="T4" y="T5"/>
                </a:cxn>
                <a:cxn ang="T11">
                  <a:pos x="T6" y="T7"/>
                </a:cxn>
              </a:cxnLst>
              <a:rect l="T12" t="T13" r="T14" b="T15"/>
              <a:pathLst>
                <a:path w="105" h="104">
                  <a:moveTo>
                    <a:pt x="0" y="104"/>
                  </a:moveTo>
                  <a:lnTo>
                    <a:pt x="105" y="52"/>
                  </a:lnTo>
                  <a:lnTo>
                    <a:pt x="0" y="0"/>
                  </a:lnTo>
                  <a:lnTo>
                    <a:pt x="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75" name="Rectangle 202"/>
            <p:cNvSpPr>
              <a:spLocks noChangeArrowheads="1"/>
            </p:cNvSpPr>
            <p:nvPr/>
          </p:nvSpPr>
          <p:spPr bwMode="auto">
            <a:xfrm>
              <a:off x="1197" y="2782"/>
              <a:ext cx="55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rebuchet MS" charset="0"/>
                </a:rPr>
                <a:t>endSale()</a:t>
              </a:r>
              <a:endParaRPr lang="en-US" sz="2400">
                <a:latin typeface="Trebuchet MS" charset="0"/>
              </a:endParaRPr>
            </a:p>
          </p:txBody>
        </p:sp>
        <p:sp>
          <p:nvSpPr>
            <p:cNvPr id="54476" name="Line 203"/>
            <p:cNvSpPr>
              <a:spLocks noChangeShapeType="1"/>
            </p:cNvSpPr>
            <p:nvPr/>
          </p:nvSpPr>
          <p:spPr bwMode="auto">
            <a:xfrm flipH="1">
              <a:off x="1087" y="3454"/>
              <a:ext cx="301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77" name="Freeform 204"/>
            <p:cNvSpPr>
              <a:spLocks/>
            </p:cNvSpPr>
            <p:nvPr/>
          </p:nvSpPr>
          <p:spPr bwMode="auto">
            <a:xfrm>
              <a:off x="4092" y="3402"/>
              <a:ext cx="105" cy="104"/>
            </a:xfrm>
            <a:custGeom>
              <a:avLst/>
              <a:gdLst>
                <a:gd name="T0" fmla="*/ 0 w 105"/>
                <a:gd name="T1" fmla="*/ 104 h 104"/>
                <a:gd name="T2" fmla="*/ 105 w 105"/>
                <a:gd name="T3" fmla="*/ 52 h 104"/>
                <a:gd name="T4" fmla="*/ 0 w 105"/>
                <a:gd name="T5" fmla="*/ 0 h 104"/>
                <a:gd name="T6" fmla="*/ 0 w 105"/>
                <a:gd name="T7" fmla="*/ 104 h 104"/>
                <a:gd name="T8" fmla="*/ 0 60000 65536"/>
                <a:gd name="T9" fmla="*/ 0 60000 65536"/>
                <a:gd name="T10" fmla="*/ 0 60000 65536"/>
                <a:gd name="T11" fmla="*/ 0 60000 65536"/>
                <a:gd name="T12" fmla="*/ 0 w 105"/>
                <a:gd name="T13" fmla="*/ 0 h 104"/>
                <a:gd name="T14" fmla="*/ 105 w 105"/>
                <a:gd name="T15" fmla="*/ 104 h 104"/>
              </a:gdLst>
              <a:ahLst/>
              <a:cxnLst>
                <a:cxn ang="T8">
                  <a:pos x="T0" y="T1"/>
                </a:cxn>
                <a:cxn ang="T9">
                  <a:pos x="T2" y="T3"/>
                </a:cxn>
                <a:cxn ang="T10">
                  <a:pos x="T4" y="T5"/>
                </a:cxn>
                <a:cxn ang="T11">
                  <a:pos x="T6" y="T7"/>
                </a:cxn>
              </a:cxnLst>
              <a:rect l="T12" t="T13" r="T14" b="T15"/>
              <a:pathLst>
                <a:path w="105" h="104">
                  <a:moveTo>
                    <a:pt x="0" y="104"/>
                  </a:moveTo>
                  <a:lnTo>
                    <a:pt x="105" y="52"/>
                  </a:lnTo>
                  <a:lnTo>
                    <a:pt x="0" y="0"/>
                  </a:lnTo>
                  <a:lnTo>
                    <a:pt x="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78" name="Rectangle 205"/>
            <p:cNvSpPr>
              <a:spLocks noChangeArrowheads="1"/>
            </p:cNvSpPr>
            <p:nvPr/>
          </p:nvSpPr>
          <p:spPr bwMode="auto">
            <a:xfrm>
              <a:off x="1197" y="3322"/>
              <a:ext cx="137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rebuchet MS" charset="0"/>
                </a:rPr>
                <a:t>makePayment(amount)</a:t>
              </a:r>
              <a:endParaRPr lang="en-US" sz="2400">
                <a:latin typeface="Trebuchet MS" charset="0"/>
              </a:endParaRPr>
            </a:p>
          </p:txBody>
        </p:sp>
        <p:sp>
          <p:nvSpPr>
            <p:cNvPr id="54481" name="Rectangle 208"/>
            <p:cNvSpPr>
              <a:spLocks noChangeArrowheads="1"/>
            </p:cNvSpPr>
            <p:nvPr/>
          </p:nvSpPr>
          <p:spPr bwMode="auto">
            <a:xfrm>
              <a:off x="2760" y="3944"/>
              <a:ext cx="1487" cy="305"/>
            </a:xfrm>
            <a:prstGeom prst="rect">
              <a:avLst/>
            </a:prstGeom>
            <a:solidFill>
              <a:srgbClr val="FFFFFF"/>
            </a:solidFill>
            <a:ln w="7938">
              <a:solidFill>
                <a:srgbClr val="000000"/>
              </a:solidFill>
              <a:miter lim="800000"/>
              <a:headEnd/>
              <a:tailEnd/>
            </a:ln>
          </p:spPr>
          <p:txBody>
            <a:bodyPr/>
            <a:lstStyle/>
            <a:p>
              <a:endParaRPr lang="en-GB">
                <a:latin typeface="Trebuchet MS" charset="0"/>
              </a:endParaRPr>
            </a:p>
          </p:txBody>
        </p:sp>
        <p:sp>
          <p:nvSpPr>
            <p:cNvPr id="54482" name="Rectangle 209"/>
            <p:cNvSpPr>
              <a:spLocks noChangeArrowheads="1"/>
            </p:cNvSpPr>
            <p:nvPr/>
          </p:nvSpPr>
          <p:spPr bwMode="auto">
            <a:xfrm>
              <a:off x="2820" y="4025"/>
              <a:ext cx="10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rebuchet MS" charset="0"/>
                </a:rPr>
                <a:t>system boundary</a:t>
              </a:r>
              <a:endParaRPr lang="en-US" sz="2400">
                <a:latin typeface="Trebuchet MS" charset="0"/>
              </a:endParaRPr>
            </a:p>
          </p:txBody>
        </p:sp>
        <p:sp>
          <p:nvSpPr>
            <p:cNvPr id="54483" name="Freeform 210"/>
            <p:cNvSpPr>
              <a:spLocks/>
            </p:cNvSpPr>
            <p:nvPr/>
          </p:nvSpPr>
          <p:spPr bwMode="auto">
            <a:xfrm>
              <a:off x="4096" y="3944"/>
              <a:ext cx="151" cy="151"/>
            </a:xfrm>
            <a:custGeom>
              <a:avLst/>
              <a:gdLst>
                <a:gd name="T0" fmla="*/ 0 w 151"/>
                <a:gd name="T1" fmla="*/ 0 h 151"/>
                <a:gd name="T2" fmla="*/ 151 w 151"/>
                <a:gd name="T3" fmla="*/ 151 h 151"/>
                <a:gd name="T4" fmla="*/ 151 w 151"/>
                <a:gd name="T5" fmla="*/ 0 h 151"/>
                <a:gd name="T6" fmla="*/ 0 w 151"/>
                <a:gd name="T7" fmla="*/ 0 h 151"/>
                <a:gd name="T8" fmla="*/ 0 60000 65536"/>
                <a:gd name="T9" fmla="*/ 0 60000 65536"/>
                <a:gd name="T10" fmla="*/ 0 60000 65536"/>
                <a:gd name="T11" fmla="*/ 0 60000 65536"/>
                <a:gd name="T12" fmla="*/ 0 w 151"/>
                <a:gd name="T13" fmla="*/ 0 h 151"/>
                <a:gd name="T14" fmla="*/ 151 w 151"/>
                <a:gd name="T15" fmla="*/ 151 h 151"/>
              </a:gdLst>
              <a:ahLst/>
              <a:cxnLst>
                <a:cxn ang="T8">
                  <a:pos x="T0" y="T1"/>
                </a:cxn>
                <a:cxn ang="T9">
                  <a:pos x="T2" y="T3"/>
                </a:cxn>
                <a:cxn ang="T10">
                  <a:pos x="T4" y="T5"/>
                </a:cxn>
                <a:cxn ang="T11">
                  <a:pos x="T6" y="T7"/>
                </a:cxn>
              </a:cxnLst>
              <a:rect l="T12" t="T13" r="T14" b="T15"/>
              <a:pathLst>
                <a:path w="151" h="151">
                  <a:moveTo>
                    <a:pt x="0" y="0"/>
                  </a:moveTo>
                  <a:lnTo>
                    <a:pt x="151" y="151"/>
                  </a:lnTo>
                  <a:lnTo>
                    <a:pt x="151" y="0"/>
                  </a:lnTo>
                  <a:lnTo>
                    <a:pt x="0" y="0"/>
                  </a:lnTo>
                  <a:close/>
                </a:path>
              </a:pathLst>
            </a:custGeom>
            <a:solidFill>
              <a:srgbClr val="FFFFFF"/>
            </a:solidFill>
            <a:ln w="7938">
              <a:solidFill>
                <a:srgbClr val="FFFFFF"/>
              </a:solidFill>
              <a:round/>
              <a:headEnd/>
              <a:tailEnd/>
            </a:ln>
          </p:spPr>
          <p:txBody>
            <a:bodyPr/>
            <a:lstStyle/>
            <a:p>
              <a:endParaRPr lang="en-US"/>
            </a:p>
          </p:txBody>
        </p:sp>
        <p:sp>
          <p:nvSpPr>
            <p:cNvPr id="54484" name="Freeform 211"/>
            <p:cNvSpPr>
              <a:spLocks/>
            </p:cNvSpPr>
            <p:nvPr/>
          </p:nvSpPr>
          <p:spPr bwMode="auto">
            <a:xfrm>
              <a:off x="4096" y="3944"/>
              <a:ext cx="151" cy="151"/>
            </a:xfrm>
            <a:custGeom>
              <a:avLst/>
              <a:gdLst>
                <a:gd name="T0" fmla="*/ 151 w 151"/>
                <a:gd name="T1" fmla="*/ 151 h 151"/>
                <a:gd name="T2" fmla="*/ 0 w 151"/>
                <a:gd name="T3" fmla="*/ 0 h 151"/>
                <a:gd name="T4" fmla="*/ 0 w 151"/>
                <a:gd name="T5" fmla="*/ 151 h 151"/>
                <a:gd name="T6" fmla="*/ 151 w 151"/>
                <a:gd name="T7" fmla="*/ 151 h 151"/>
                <a:gd name="T8" fmla="*/ 0 60000 65536"/>
                <a:gd name="T9" fmla="*/ 0 60000 65536"/>
                <a:gd name="T10" fmla="*/ 0 60000 65536"/>
                <a:gd name="T11" fmla="*/ 0 60000 65536"/>
                <a:gd name="T12" fmla="*/ 0 w 151"/>
                <a:gd name="T13" fmla="*/ 0 h 151"/>
                <a:gd name="T14" fmla="*/ 151 w 151"/>
                <a:gd name="T15" fmla="*/ 151 h 151"/>
              </a:gdLst>
              <a:ahLst/>
              <a:cxnLst>
                <a:cxn ang="T8">
                  <a:pos x="T0" y="T1"/>
                </a:cxn>
                <a:cxn ang="T9">
                  <a:pos x="T2" y="T3"/>
                </a:cxn>
                <a:cxn ang="T10">
                  <a:pos x="T4" y="T5"/>
                </a:cxn>
                <a:cxn ang="T11">
                  <a:pos x="T6" y="T7"/>
                </a:cxn>
              </a:cxnLst>
              <a:rect l="T12" t="T13" r="T14" b="T15"/>
              <a:pathLst>
                <a:path w="151" h="151">
                  <a:moveTo>
                    <a:pt x="151" y="151"/>
                  </a:moveTo>
                  <a:lnTo>
                    <a:pt x="0" y="0"/>
                  </a:lnTo>
                  <a:lnTo>
                    <a:pt x="0" y="151"/>
                  </a:lnTo>
                  <a:lnTo>
                    <a:pt x="151" y="151"/>
                  </a:lnTo>
                  <a:close/>
                </a:path>
              </a:pathLst>
            </a:custGeom>
            <a:solidFill>
              <a:srgbClr val="000000"/>
            </a:solidFill>
            <a:ln w="7938">
              <a:solidFill>
                <a:srgbClr val="000000"/>
              </a:solidFill>
              <a:round/>
              <a:headEnd/>
              <a:tailEnd/>
            </a:ln>
          </p:spPr>
          <p:txBody>
            <a:bodyPr/>
            <a:lstStyle/>
            <a:p>
              <a:endParaRPr lang="en-US"/>
            </a:p>
          </p:txBody>
        </p:sp>
        <p:sp>
          <p:nvSpPr>
            <p:cNvPr id="54485" name="Line 212"/>
            <p:cNvSpPr>
              <a:spLocks noChangeShapeType="1"/>
            </p:cNvSpPr>
            <p:nvPr/>
          </p:nvSpPr>
          <p:spPr bwMode="auto">
            <a:xfrm flipH="1" flipV="1">
              <a:off x="3130" y="3942"/>
              <a:ext cx="3"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6" name="Line 213"/>
            <p:cNvSpPr>
              <a:spLocks noChangeShapeType="1"/>
            </p:cNvSpPr>
            <p:nvPr/>
          </p:nvSpPr>
          <p:spPr bwMode="auto">
            <a:xfrm flipH="1">
              <a:off x="3110" y="3935"/>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7" name="Line 214"/>
            <p:cNvSpPr>
              <a:spLocks noChangeShapeType="1"/>
            </p:cNvSpPr>
            <p:nvPr/>
          </p:nvSpPr>
          <p:spPr bwMode="auto">
            <a:xfrm flipH="1" flipV="1">
              <a:off x="3090" y="3926"/>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8" name="Line 215"/>
            <p:cNvSpPr>
              <a:spLocks noChangeShapeType="1"/>
            </p:cNvSpPr>
            <p:nvPr/>
          </p:nvSpPr>
          <p:spPr bwMode="auto">
            <a:xfrm flipH="1" flipV="1">
              <a:off x="3070" y="3917"/>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89" name="Line 216"/>
            <p:cNvSpPr>
              <a:spLocks noChangeShapeType="1"/>
            </p:cNvSpPr>
            <p:nvPr/>
          </p:nvSpPr>
          <p:spPr bwMode="auto">
            <a:xfrm flipH="1">
              <a:off x="3050" y="3910"/>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0" name="Line 217"/>
            <p:cNvSpPr>
              <a:spLocks noChangeShapeType="1"/>
            </p:cNvSpPr>
            <p:nvPr/>
          </p:nvSpPr>
          <p:spPr bwMode="auto">
            <a:xfrm flipH="1" flipV="1">
              <a:off x="3031" y="3901"/>
              <a:ext cx="3"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1" name="Line 218"/>
            <p:cNvSpPr>
              <a:spLocks noChangeShapeType="1"/>
            </p:cNvSpPr>
            <p:nvPr/>
          </p:nvSpPr>
          <p:spPr bwMode="auto">
            <a:xfrm flipH="1" flipV="1">
              <a:off x="3011" y="3892"/>
              <a:ext cx="3"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2" name="Line 219"/>
            <p:cNvSpPr>
              <a:spLocks noChangeShapeType="1"/>
            </p:cNvSpPr>
            <p:nvPr/>
          </p:nvSpPr>
          <p:spPr bwMode="auto">
            <a:xfrm flipH="1">
              <a:off x="2991" y="3885"/>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3" name="Line 220"/>
            <p:cNvSpPr>
              <a:spLocks noChangeShapeType="1"/>
            </p:cNvSpPr>
            <p:nvPr/>
          </p:nvSpPr>
          <p:spPr bwMode="auto">
            <a:xfrm flipH="1" flipV="1">
              <a:off x="2971" y="3876"/>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4" name="Line 221"/>
            <p:cNvSpPr>
              <a:spLocks noChangeShapeType="1"/>
            </p:cNvSpPr>
            <p:nvPr/>
          </p:nvSpPr>
          <p:spPr bwMode="auto">
            <a:xfrm flipH="1" flipV="1">
              <a:off x="2951" y="3867"/>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5" name="Line 222"/>
            <p:cNvSpPr>
              <a:spLocks noChangeShapeType="1"/>
            </p:cNvSpPr>
            <p:nvPr/>
          </p:nvSpPr>
          <p:spPr bwMode="auto">
            <a:xfrm flipH="1" flipV="1">
              <a:off x="2931" y="3859"/>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6" name="Line 223"/>
            <p:cNvSpPr>
              <a:spLocks noChangeShapeType="1"/>
            </p:cNvSpPr>
            <p:nvPr/>
          </p:nvSpPr>
          <p:spPr bwMode="auto">
            <a:xfrm flipH="1" flipV="1">
              <a:off x="2912" y="3850"/>
              <a:ext cx="3"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7" name="Line 224"/>
            <p:cNvSpPr>
              <a:spLocks noChangeShapeType="1"/>
            </p:cNvSpPr>
            <p:nvPr/>
          </p:nvSpPr>
          <p:spPr bwMode="auto">
            <a:xfrm flipH="1">
              <a:off x="2892" y="3843"/>
              <a:ext cx="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8" name="Line 225"/>
            <p:cNvSpPr>
              <a:spLocks noChangeShapeType="1"/>
            </p:cNvSpPr>
            <p:nvPr/>
          </p:nvSpPr>
          <p:spPr bwMode="auto">
            <a:xfrm flipH="1" flipV="1">
              <a:off x="2872" y="3834"/>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499" name="Line 226"/>
            <p:cNvSpPr>
              <a:spLocks noChangeShapeType="1"/>
            </p:cNvSpPr>
            <p:nvPr/>
          </p:nvSpPr>
          <p:spPr bwMode="auto">
            <a:xfrm flipH="1" flipV="1">
              <a:off x="2852" y="3825"/>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0" name="Line 227"/>
            <p:cNvSpPr>
              <a:spLocks noChangeShapeType="1"/>
            </p:cNvSpPr>
            <p:nvPr/>
          </p:nvSpPr>
          <p:spPr bwMode="auto">
            <a:xfrm flipH="1">
              <a:off x="2832" y="3818"/>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1" name="Line 228"/>
            <p:cNvSpPr>
              <a:spLocks noChangeShapeType="1"/>
            </p:cNvSpPr>
            <p:nvPr/>
          </p:nvSpPr>
          <p:spPr bwMode="auto">
            <a:xfrm flipH="1" flipV="1">
              <a:off x="2812" y="3809"/>
              <a:ext cx="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2" name="Line 229"/>
            <p:cNvSpPr>
              <a:spLocks noChangeShapeType="1"/>
            </p:cNvSpPr>
            <p:nvPr/>
          </p:nvSpPr>
          <p:spPr bwMode="auto">
            <a:xfrm flipH="1" flipV="1">
              <a:off x="2793" y="3800"/>
              <a:ext cx="3"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3" name="Line 230"/>
            <p:cNvSpPr>
              <a:spLocks noChangeShapeType="1"/>
            </p:cNvSpPr>
            <p:nvPr/>
          </p:nvSpPr>
          <p:spPr bwMode="auto">
            <a:xfrm flipH="1">
              <a:off x="2773" y="3793"/>
              <a:ext cx="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4" name="Line 231"/>
            <p:cNvSpPr>
              <a:spLocks noChangeShapeType="1"/>
            </p:cNvSpPr>
            <p:nvPr/>
          </p:nvSpPr>
          <p:spPr bwMode="auto">
            <a:xfrm flipH="1" flipV="1">
              <a:off x="2753" y="3784"/>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5" name="Line 232"/>
            <p:cNvSpPr>
              <a:spLocks noChangeShapeType="1"/>
            </p:cNvSpPr>
            <p:nvPr/>
          </p:nvSpPr>
          <p:spPr bwMode="auto">
            <a:xfrm flipH="1">
              <a:off x="2733" y="3776"/>
              <a:ext cx="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06" name="Freeform 233"/>
            <p:cNvSpPr>
              <a:spLocks/>
            </p:cNvSpPr>
            <p:nvPr/>
          </p:nvSpPr>
          <p:spPr bwMode="auto">
            <a:xfrm>
              <a:off x="2663" y="3728"/>
              <a:ext cx="61" cy="61"/>
            </a:xfrm>
            <a:custGeom>
              <a:avLst/>
              <a:gdLst>
                <a:gd name="T0" fmla="*/ 59 w 61"/>
                <a:gd name="T1" fmla="*/ 43 h 61"/>
                <a:gd name="T2" fmla="*/ 59 w 61"/>
                <a:gd name="T3" fmla="*/ 39 h 61"/>
                <a:gd name="T4" fmla="*/ 61 w 61"/>
                <a:gd name="T5" fmla="*/ 36 h 61"/>
                <a:gd name="T6" fmla="*/ 61 w 61"/>
                <a:gd name="T7" fmla="*/ 32 h 61"/>
                <a:gd name="T8" fmla="*/ 61 w 61"/>
                <a:gd name="T9" fmla="*/ 29 h 61"/>
                <a:gd name="T10" fmla="*/ 61 w 61"/>
                <a:gd name="T11" fmla="*/ 25 h 61"/>
                <a:gd name="T12" fmla="*/ 59 w 61"/>
                <a:gd name="T13" fmla="*/ 21 h 61"/>
                <a:gd name="T14" fmla="*/ 59 w 61"/>
                <a:gd name="T15" fmla="*/ 20 h 61"/>
                <a:gd name="T16" fmla="*/ 58 w 61"/>
                <a:gd name="T17" fmla="*/ 16 h 61"/>
                <a:gd name="T18" fmla="*/ 56 w 61"/>
                <a:gd name="T19" fmla="*/ 12 h 61"/>
                <a:gd name="T20" fmla="*/ 54 w 61"/>
                <a:gd name="T21" fmla="*/ 11 h 61"/>
                <a:gd name="T22" fmla="*/ 50 w 61"/>
                <a:gd name="T23" fmla="*/ 7 h 61"/>
                <a:gd name="T24" fmla="*/ 49 w 61"/>
                <a:gd name="T25" fmla="*/ 5 h 61"/>
                <a:gd name="T26" fmla="*/ 45 w 61"/>
                <a:gd name="T27" fmla="*/ 3 h 61"/>
                <a:gd name="T28" fmla="*/ 41 w 61"/>
                <a:gd name="T29" fmla="*/ 2 h 61"/>
                <a:gd name="T30" fmla="*/ 40 w 61"/>
                <a:gd name="T31" fmla="*/ 2 h 61"/>
                <a:gd name="T32" fmla="*/ 36 w 61"/>
                <a:gd name="T33" fmla="*/ 0 h 61"/>
                <a:gd name="T34" fmla="*/ 32 w 61"/>
                <a:gd name="T35" fmla="*/ 0 h 61"/>
                <a:gd name="T36" fmla="*/ 29 w 61"/>
                <a:gd name="T37" fmla="*/ 0 h 61"/>
                <a:gd name="T38" fmla="*/ 25 w 61"/>
                <a:gd name="T39" fmla="*/ 0 h 61"/>
                <a:gd name="T40" fmla="*/ 22 w 61"/>
                <a:gd name="T41" fmla="*/ 2 h 61"/>
                <a:gd name="T42" fmla="*/ 18 w 61"/>
                <a:gd name="T43" fmla="*/ 2 h 61"/>
                <a:gd name="T44" fmla="*/ 16 w 61"/>
                <a:gd name="T45" fmla="*/ 3 h 61"/>
                <a:gd name="T46" fmla="*/ 12 w 61"/>
                <a:gd name="T47" fmla="*/ 5 h 61"/>
                <a:gd name="T48" fmla="*/ 9 w 61"/>
                <a:gd name="T49" fmla="*/ 7 h 61"/>
                <a:gd name="T50" fmla="*/ 7 w 61"/>
                <a:gd name="T51" fmla="*/ 11 h 61"/>
                <a:gd name="T52" fmla="*/ 5 w 61"/>
                <a:gd name="T53" fmla="*/ 12 h 61"/>
                <a:gd name="T54" fmla="*/ 3 w 61"/>
                <a:gd name="T55" fmla="*/ 16 h 61"/>
                <a:gd name="T56" fmla="*/ 2 w 61"/>
                <a:gd name="T57" fmla="*/ 18 h 61"/>
                <a:gd name="T58" fmla="*/ 0 w 61"/>
                <a:gd name="T59" fmla="*/ 21 h 61"/>
                <a:gd name="T60" fmla="*/ 0 w 61"/>
                <a:gd name="T61" fmla="*/ 25 h 61"/>
                <a:gd name="T62" fmla="*/ 0 w 61"/>
                <a:gd name="T63" fmla="*/ 29 h 61"/>
                <a:gd name="T64" fmla="*/ 0 w 61"/>
                <a:gd name="T65" fmla="*/ 32 h 61"/>
                <a:gd name="T66" fmla="*/ 0 w 61"/>
                <a:gd name="T67" fmla="*/ 36 h 61"/>
                <a:gd name="T68" fmla="*/ 0 w 61"/>
                <a:gd name="T69" fmla="*/ 39 h 61"/>
                <a:gd name="T70" fmla="*/ 2 w 61"/>
                <a:gd name="T71" fmla="*/ 43 h 61"/>
                <a:gd name="T72" fmla="*/ 3 w 61"/>
                <a:gd name="T73" fmla="*/ 45 h 61"/>
                <a:gd name="T74" fmla="*/ 5 w 61"/>
                <a:gd name="T75" fmla="*/ 48 h 61"/>
                <a:gd name="T76" fmla="*/ 7 w 61"/>
                <a:gd name="T77" fmla="*/ 52 h 61"/>
                <a:gd name="T78" fmla="*/ 9 w 61"/>
                <a:gd name="T79" fmla="*/ 54 h 61"/>
                <a:gd name="T80" fmla="*/ 12 w 61"/>
                <a:gd name="T81" fmla="*/ 56 h 61"/>
                <a:gd name="T82" fmla="*/ 14 w 61"/>
                <a:gd name="T83" fmla="*/ 57 h 61"/>
                <a:gd name="T84" fmla="*/ 18 w 61"/>
                <a:gd name="T85" fmla="*/ 59 h 61"/>
                <a:gd name="T86" fmla="*/ 22 w 61"/>
                <a:gd name="T87" fmla="*/ 61 h 61"/>
                <a:gd name="T88" fmla="*/ 25 w 61"/>
                <a:gd name="T89" fmla="*/ 61 h 61"/>
                <a:gd name="T90" fmla="*/ 29 w 61"/>
                <a:gd name="T91" fmla="*/ 61 h 61"/>
                <a:gd name="T92" fmla="*/ 32 w 61"/>
                <a:gd name="T93" fmla="*/ 61 h 61"/>
                <a:gd name="T94" fmla="*/ 36 w 61"/>
                <a:gd name="T95" fmla="*/ 61 h 61"/>
                <a:gd name="T96" fmla="*/ 38 w 61"/>
                <a:gd name="T97" fmla="*/ 61 h 61"/>
                <a:gd name="T98" fmla="*/ 41 w 61"/>
                <a:gd name="T99" fmla="*/ 59 h 61"/>
                <a:gd name="T100" fmla="*/ 45 w 61"/>
                <a:gd name="T101" fmla="*/ 57 h 61"/>
                <a:gd name="T102" fmla="*/ 49 w 61"/>
                <a:gd name="T103" fmla="*/ 56 h 61"/>
                <a:gd name="T104" fmla="*/ 50 w 61"/>
                <a:gd name="T105" fmla="*/ 54 h 61"/>
                <a:gd name="T106" fmla="*/ 54 w 61"/>
                <a:gd name="T107" fmla="*/ 52 h 61"/>
                <a:gd name="T108" fmla="*/ 56 w 61"/>
                <a:gd name="T109" fmla="*/ 48 h 61"/>
                <a:gd name="T110" fmla="*/ 58 w 61"/>
                <a:gd name="T111" fmla="*/ 47 h 61"/>
                <a:gd name="T112" fmla="*/ 59 w 61"/>
                <a:gd name="T113" fmla="*/ 43 h 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
                <a:gd name="T172" fmla="*/ 0 h 61"/>
                <a:gd name="T173" fmla="*/ 61 w 61"/>
                <a:gd name="T174" fmla="*/ 61 h 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 h="61">
                  <a:moveTo>
                    <a:pt x="59" y="43"/>
                  </a:moveTo>
                  <a:lnTo>
                    <a:pt x="59" y="39"/>
                  </a:lnTo>
                  <a:lnTo>
                    <a:pt x="61" y="36"/>
                  </a:lnTo>
                  <a:lnTo>
                    <a:pt x="61" y="32"/>
                  </a:lnTo>
                  <a:lnTo>
                    <a:pt x="61" y="29"/>
                  </a:lnTo>
                  <a:lnTo>
                    <a:pt x="61" y="25"/>
                  </a:lnTo>
                  <a:lnTo>
                    <a:pt x="59" y="21"/>
                  </a:lnTo>
                  <a:lnTo>
                    <a:pt x="59" y="20"/>
                  </a:lnTo>
                  <a:lnTo>
                    <a:pt x="58" y="16"/>
                  </a:lnTo>
                  <a:lnTo>
                    <a:pt x="56" y="12"/>
                  </a:lnTo>
                  <a:lnTo>
                    <a:pt x="54" y="11"/>
                  </a:lnTo>
                  <a:lnTo>
                    <a:pt x="50" y="7"/>
                  </a:lnTo>
                  <a:lnTo>
                    <a:pt x="49" y="5"/>
                  </a:lnTo>
                  <a:lnTo>
                    <a:pt x="45" y="3"/>
                  </a:lnTo>
                  <a:lnTo>
                    <a:pt x="41" y="2"/>
                  </a:lnTo>
                  <a:lnTo>
                    <a:pt x="40" y="2"/>
                  </a:lnTo>
                  <a:lnTo>
                    <a:pt x="36" y="0"/>
                  </a:lnTo>
                  <a:lnTo>
                    <a:pt x="32" y="0"/>
                  </a:lnTo>
                  <a:lnTo>
                    <a:pt x="29" y="0"/>
                  </a:lnTo>
                  <a:lnTo>
                    <a:pt x="25" y="0"/>
                  </a:lnTo>
                  <a:lnTo>
                    <a:pt x="22" y="2"/>
                  </a:lnTo>
                  <a:lnTo>
                    <a:pt x="18" y="2"/>
                  </a:lnTo>
                  <a:lnTo>
                    <a:pt x="16" y="3"/>
                  </a:lnTo>
                  <a:lnTo>
                    <a:pt x="12" y="5"/>
                  </a:lnTo>
                  <a:lnTo>
                    <a:pt x="9" y="7"/>
                  </a:lnTo>
                  <a:lnTo>
                    <a:pt x="7" y="11"/>
                  </a:lnTo>
                  <a:lnTo>
                    <a:pt x="5" y="12"/>
                  </a:lnTo>
                  <a:lnTo>
                    <a:pt x="3" y="16"/>
                  </a:lnTo>
                  <a:lnTo>
                    <a:pt x="2" y="18"/>
                  </a:lnTo>
                  <a:lnTo>
                    <a:pt x="0" y="21"/>
                  </a:lnTo>
                  <a:lnTo>
                    <a:pt x="0" y="25"/>
                  </a:lnTo>
                  <a:lnTo>
                    <a:pt x="0" y="29"/>
                  </a:lnTo>
                  <a:lnTo>
                    <a:pt x="0" y="32"/>
                  </a:lnTo>
                  <a:lnTo>
                    <a:pt x="0" y="36"/>
                  </a:lnTo>
                  <a:lnTo>
                    <a:pt x="0" y="39"/>
                  </a:lnTo>
                  <a:lnTo>
                    <a:pt x="2" y="43"/>
                  </a:lnTo>
                  <a:lnTo>
                    <a:pt x="3" y="45"/>
                  </a:lnTo>
                  <a:lnTo>
                    <a:pt x="5" y="48"/>
                  </a:lnTo>
                  <a:lnTo>
                    <a:pt x="7" y="52"/>
                  </a:lnTo>
                  <a:lnTo>
                    <a:pt x="9" y="54"/>
                  </a:lnTo>
                  <a:lnTo>
                    <a:pt x="12" y="56"/>
                  </a:lnTo>
                  <a:lnTo>
                    <a:pt x="14" y="57"/>
                  </a:lnTo>
                  <a:lnTo>
                    <a:pt x="18" y="59"/>
                  </a:lnTo>
                  <a:lnTo>
                    <a:pt x="22" y="61"/>
                  </a:lnTo>
                  <a:lnTo>
                    <a:pt x="25" y="61"/>
                  </a:lnTo>
                  <a:lnTo>
                    <a:pt x="29" y="61"/>
                  </a:lnTo>
                  <a:lnTo>
                    <a:pt x="32" y="61"/>
                  </a:lnTo>
                  <a:lnTo>
                    <a:pt x="36" y="61"/>
                  </a:lnTo>
                  <a:lnTo>
                    <a:pt x="38" y="61"/>
                  </a:lnTo>
                  <a:lnTo>
                    <a:pt x="41" y="59"/>
                  </a:lnTo>
                  <a:lnTo>
                    <a:pt x="45" y="57"/>
                  </a:lnTo>
                  <a:lnTo>
                    <a:pt x="49" y="56"/>
                  </a:lnTo>
                  <a:lnTo>
                    <a:pt x="50" y="54"/>
                  </a:lnTo>
                  <a:lnTo>
                    <a:pt x="54" y="52"/>
                  </a:lnTo>
                  <a:lnTo>
                    <a:pt x="56" y="48"/>
                  </a:lnTo>
                  <a:lnTo>
                    <a:pt x="58" y="47"/>
                  </a:lnTo>
                  <a:lnTo>
                    <a:pt x="59" y="43"/>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507" name="Rectangle 234"/>
            <p:cNvSpPr>
              <a:spLocks noChangeArrowheads="1"/>
            </p:cNvSpPr>
            <p:nvPr/>
          </p:nvSpPr>
          <p:spPr bwMode="auto">
            <a:xfrm>
              <a:off x="3640" y="1461"/>
              <a:ext cx="1082" cy="338"/>
            </a:xfrm>
            <a:prstGeom prst="rect">
              <a:avLst/>
            </a:prstGeom>
            <a:solidFill>
              <a:srgbClr val="FFFFFF"/>
            </a:solidFill>
            <a:ln w="7938">
              <a:solidFill>
                <a:srgbClr val="000000"/>
              </a:solidFill>
              <a:miter lim="800000"/>
              <a:headEnd/>
              <a:tailEnd/>
            </a:ln>
          </p:spPr>
          <p:txBody>
            <a:bodyPr/>
            <a:lstStyle/>
            <a:p>
              <a:endParaRPr lang="en-GB">
                <a:latin typeface="Trebuchet MS" charset="0"/>
              </a:endParaRPr>
            </a:p>
          </p:txBody>
        </p:sp>
        <p:sp>
          <p:nvSpPr>
            <p:cNvPr id="54508" name="Rectangle 235"/>
            <p:cNvSpPr>
              <a:spLocks noChangeArrowheads="1"/>
            </p:cNvSpPr>
            <p:nvPr/>
          </p:nvSpPr>
          <p:spPr bwMode="auto">
            <a:xfrm>
              <a:off x="3961" y="1558"/>
              <a:ext cx="46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u="sng">
                  <a:solidFill>
                    <a:srgbClr val="000000"/>
                  </a:solidFill>
                  <a:latin typeface="Trebuchet MS" charset="0"/>
                </a:rPr>
                <a:t>:System</a:t>
              </a:r>
              <a:endParaRPr lang="en-US" sz="2400">
                <a:latin typeface="Trebuchet MS" charset="0"/>
              </a:endParaRPr>
            </a:p>
          </p:txBody>
        </p:sp>
      </p:grpSp>
      <p:sp>
        <p:nvSpPr>
          <p:cNvPr id="51436" name="Text Box 236"/>
          <p:cNvSpPr txBox="1">
            <a:spLocks noChangeArrowheads="1"/>
          </p:cNvSpPr>
          <p:nvPr/>
        </p:nvSpPr>
        <p:spPr bwMode="auto">
          <a:xfrm>
            <a:off x="457200" y="457200"/>
            <a:ext cx="7848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r>
              <a:rPr lang="en-US" dirty="0">
                <a:solidFill>
                  <a:srgbClr val="000000"/>
                </a:solidFill>
                <a:latin typeface="+mn-lt"/>
              </a:rPr>
              <a:t>Boundary of system </a:t>
            </a:r>
            <a:r>
              <a:rPr lang="en-US" dirty="0" smtClean="0">
                <a:solidFill>
                  <a:srgbClr val="000000"/>
                </a:solidFill>
                <a:latin typeface="+mn-lt"/>
              </a:rPr>
              <a:t>can also be shown, it help in clarity of their actions and events generated</a:t>
            </a:r>
            <a:endParaRPr lang="en-US" dirty="0">
              <a:solidFill>
                <a:srgbClr val="000000"/>
              </a:solidFill>
              <a:latin typeface="+mn-lt"/>
            </a:endParaRPr>
          </a:p>
        </p:txBody>
      </p:sp>
    </p:spTree>
    <p:extLst>
      <p:ext uri="{BB962C8B-B14F-4D97-AF65-F5344CB8AC3E}">
        <p14:creationId xmlns:p14="http://schemas.microsoft.com/office/powerpoint/2010/main" val="21148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Title 32"/>
          <p:cNvSpPr>
            <a:spLocks noGrp="1"/>
          </p:cNvSpPr>
          <p:nvPr>
            <p:ph type="title"/>
          </p:nvPr>
        </p:nvSpPr>
        <p:spPr/>
        <p:txBody>
          <a:bodyPr/>
          <a:lstStyle/>
          <a:p>
            <a:r>
              <a:rPr lang="en-US" smtClean="0"/>
              <a:t>System Operations</a:t>
            </a:r>
            <a:endParaRPr lang="en-US"/>
          </a:p>
        </p:txBody>
      </p:sp>
      <p:sp>
        <p:nvSpPr>
          <p:cNvPr id="44040" name="Content Placeholder 34"/>
          <p:cNvSpPr>
            <a:spLocks noGrp="1"/>
          </p:cNvSpPr>
          <p:nvPr>
            <p:ph sz="quarter" idx="1"/>
          </p:nvPr>
        </p:nvSpPr>
        <p:spPr/>
        <p:txBody>
          <a:bodyPr/>
          <a:lstStyle/>
          <a:p>
            <a:r>
              <a:rPr lang="en-US" dirty="0" smtClean="0"/>
              <a:t>Operations that the system as a black box offers in its public interface to handle incoming system events. </a:t>
            </a:r>
          </a:p>
          <a:p>
            <a:r>
              <a:rPr lang="en-US" dirty="0" smtClean="0"/>
              <a:t>System operations can be identified by discovering these system events</a:t>
            </a:r>
          </a:p>
          <a:p>
            <a:endParaRPr lang="en-US" dirty="0"/>
          </a:p>
        </p:txBody>
      </p:sp>
    </p:spTree>
    <p:extLst>
      <p:ext uri="{BB962C8B-B14F-4D97-AF65-F5344CB8AC3E}">
        <p14:creationId xmlns:p14="http://schemas.microsoft.com/office/powerpoint/2010/main" val="4241377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28600" y="1219200"/>
            <a:ext cx="8572500" cy="4572000"/>
            <a:chOff x="428625" y="2000250"/>
            <a:chExt cx="8572500" cy="4095750"/>
          </a:xfrm>
          <a:noFill/>
        </p:grpSpPr>
        <p:sp>
          <p:nvSpPr>
            <p:cNvPr id="4" name="Rounded Rectangle 31"/>
            <p:cNvSpPr>
              <a:spLocks noChangeArrowheads="1"/>
            </p:cNvSpPr>
            <p:nvPr/>
          </p:nvSpPr>
          <p:spPr bwMode="auto">
            <a:xfrm>
              <a:off x="428625" y="2082800"/>
              <a:ext cx="8572500" cy="4013200"/>
            </a:xfrm>
            <a:prstGeom prst="roundRect">
              <a:avLst>
                <a:gd name="adj" fmla="val 1208"/>
              </a:avLst>
            </a:prstGeom>
            <a:grpFill/>
            <a:ln w="10000">
              <a:solidFill>
                <a:schemeClr val="accent2"/>
              </a:solidFill>
              <a:round/>
              <a:headEnd/>
              <a:tailEnd/>
            </a:ln>
            <a:effectLst>
              <a:outerShdw blurRad="63500" dist="30000" dir="5400000" rotWithShape="0">
                <a:srgbClr val="000000">
                  <a:alpha val="45000"/>
                </a:srgbClr>
              </a:outerShdw>
            </a:effectLst>
          </p:spPr>
          <p:txBody>
            <a:bodyPr anchor="ctr"/>
            <a:lstStyle/>
            <a:p>
              <a:pPr algn="ctr">
                <a:defRPr/>
              </a:pPr>
              <a:endParaRPr lang="en-GB">
                <a:solidFill>
                  <a:srgbClr val="000000"/>
                </a:solidFill>
                <a:latin typeface="Tw Cen MT" charset="0"/>
                <a:cs typeface="Arial" charset="0"/>
              </a:endParaRPr>
            </a:p>
          </p:txBody>
        </p:sp>
        <p:sp>
          <p:nvSpPr>
            <p:cNvPr id="5" name="Text Box 13"/>
            <p:cNvSpPr txBox="1">
              <a:spLocks noChangeArrowheads="1"/>
            </p:cNvSpPr>
            <p:nvPr/>
          </p:nvSpPr>
          <p:spPr bwMode="auto">
            <a:xfrm>
              <a:off x="5653088" y="2425700"/>
              <a:ext cx="3200400" cy="584200"/>
            </a:xfrm>
            <a:prstGeom prst="rect">
              <a:avLst/>
            </a:prstGeom>
            <a:grpFill/>
            <a:ln w="9525">
              <a:solidFill>
                <a:schemeClr val="tx1"/>
              </a:solidFill>
              <a:miter lim="800000"/>
              <a:headEnd/>
              <a:tailEnd/>
            </a:ln>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These input system events invoke system operations</a:t>
              </a:r>
            </a:p>
          </p:txBody>
        </p:sp>
        <p:sp>
          <p:nvSpPr>
            <p:cNvPr id="6" name="Text Box 14"/>
            <p:cNvSpPr txBox="1">
              <a:spLocks noChangeArrowheads="1"/>
            </p:cNvSpPr>
            <p:nvPr/>
          </p:nvSpPr>
          <p:spPr bwMode="auto">
            <a:xfrm>
              <a:off x="5729288" y="3216275"/>
              <a:ext cx="3124200" cy="1077913"/>
            </a:xfrm>
            <a:prstGeom prst="rect">
              <a:avLst/>
            </a:prstGeom>
            <a:grpFill/>
            <a:ln w="9525">
              <a:solidFill>
                <a:schemeClr val="tx1"/>
              </a:solidFill>
              <a:miter lim="800000"/>
              <a:headEnd/>
              <a:tailEnd/>
            </a:ln>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The </a:t>
              </a:r>
              <a:r>
                <a:rPr lang="en-US" sz="1600" u="sng">
                  <a:solidFill>
                    <a:srgbClr val="0000FF"/>
                  </a:solidFill>
                  <a:latin typeface="Tw Cen MT" charset="0"/>
                </a:rPr>
                <a:t>system event</a:t>
              </a:r>
              <a:r>
                <a:rPr lang="en-US" sz="1600">
                  <a:latin typeface="Tw Cen MT" charset="0"/>
                </a:rPr>
                <a:t> </a:t>
              </a:r>
              <a:r>
                <a:rPr lang="en-US" sz="1600">
                  <a:solidFill>
                    <a:srgbClr val="FF0000"/>
                  </a:solidFill>
                  <a:latin typeface="Tw Cen MT" charset="0"/>
                </a:rPr>
                <a:t>makeNewSale</a:t>
              </a:r>
              <a:r>
                <a:rPr lang="en-US" sz="1600">
                  <a:latin typeface="Tw Cen MT" charset="0"/>
                </a:rPr>
                <a:t> invoke a </a:t>
              </a:r>
              <a:r>
                <a:rPr lang="en-US" sz="1600">
                  <a:solidFill>
                    <a:srgbClr val="0000FF"/>
                  </a:solidFill>
                  <a:latin typeface="Tw Cen MT" charset="0"/>
                </a:rPr>
                <a:t>system operation</a:t>
              </a:r>
              <a:r>
                <a:rPr lang="en-US" sz="1600">
                  <a:latin typeface="Tw Cen MT" charset="0"/>
                </a:rPr>
                <a:t> called </a:t>
              </a:r>
              <a:r>
                <a:rPr lang="en-US" sz="1600">
                  <a:solidFill>
                    <a:srgbClr val="FF0000"/>
                  </a:solidFill>
                  <a:latin typeface="Tw Cen MT" charset="0"/>
                </a:rPr>
                <a:t>makeNewSale</a:t>
              </a:r>
              <a:r>
                <a:rPr lang="en-US" sz="1600">
                  <a:latin typeface="Tw Cen MT" charset="0"/>
                </a:rPr>
                <a:t> and so on</a:t>
              </a:r>
            </a:p>
          </p:txBody>
        </p:sp>
        <p:sp>
          <p:nvSpPr>
            <p:cNvPr id="7" name="Text Box 15"/>
            <p:cNvSpPr txBox="1">
              <a:spLocks noChangeArrowheads="1"/>
            </p:cNvSpPr>
            <p:nvPr/>
          </p:nvSpPr>
          <p:spPr bwMode="auto">
            <a:xfrm>
              <a:off x="5653088" y="4589463"/>
              <a:ext cx="3276600" cy="830262"/>
            </a:xfrm>
            <a:prstGeom prst="rect">
              <a:avLst/>
            </a:prstGeom>
            <a:grpFill/>
            <a:ln w="9525">
              <a:solidFill>
                <a:schemeClr val="tx1"/>
              </a:solidFill>
              <a:miter lim="800000"/>
              <a:headEnd/>
              <a:tailEnd/>
            </a:ln>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Similar to OOP when we say the </a:t>
              </a:r>
              <a:r>
                <a:rPr lang="en-US" sz="1600" u="sng">
                  <a:latin typeface="Tw Cen MT" charset="0"/>
                </a:rPr>
                <a:t>message</a:t>
              </a:r>
              <a:r>
                <a:rPr lang="en-US" sz="1600">
                  <a:latin typeface="Tw Cen MT" charset="0"/>
                </a:rPr>
                <a:t> to invoke the </a:t>
              </a:r>
              <a:r>
                <a:rPr lang="en-US" sz="1600" u="sng">
                  <a:latin typeface="Tw Cen MT" charset="0"/>
                </a:rPr>
                <a:t>method</a:t>
              </a:r>
              <a:r>
                <a:rPr lang="en-US" sz="1600">
                  <a:latin typeface="Tw Cen MT" charset="0"/>
                </a:rPr>
                <a:t> (handling operation)</a:t>
              </a:r>
            </a:p>
          </p:txBody>
        </p:sp>
        <p:grpSp>
          <p:nvGrpSpPr>
            <p:cNvPr id="8" name="Group 29"/>
            <p:cNvGrpSpPr>
              <a:grpSpLocks/>
            </p:cNvGrpSpPr>
            <p:nvPr/>
          </p:nvGrpSpPr>
          <p:grpSpPr bwMode="auto">
            <a:xfrm>
              <a:off x="496888" y="2000250"/>
              <a:ext cx="7061200" cy="3919538"/>
              <a:chOff x="304" y="960"/>
              <a:chExt cx="4448" cy="2469"/>
            </a:xfrm>
            <a:grpFill/>
          </p:grpSpPr>
          <p:sp>
            <p:nvSpPr>
              <p:cNvPr id="9" name="Text Box 3"/>
              <p:cNvSpPr txBox="1">
                <a:spLocks noChangeArrowheads="1"/>
              </p:cNvSpPr>
              <p:nvPr/>
            </p:nvSpPr>
            <p:spPr bwMode="auto">
              <a:xfrm>
                <a:off x="336" y="1008"/>
                <a:ext cx="704"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a:latin typeface="Tw Cen MT" charset="0"/>
                  </a:rPr>
                  <a:t>Cashier</a:t>
                </a:r>
              </a:p>
            </p:txBody>
          </p:sp>
          <p:sp>
            <p:nvSpPr>
              <p:cNvPr id="10" name="Text Box 4"/>
              <p:cNvSpPr txBox="1">
                <a:spLocks noChangeArrowheads="1"/>
              </p:cNvSpPr>
              <p:nvPr/>
            </p:nvSpPr>
            <p:spPr bwMode="auto">
              <a:xfrm>
                <a:off x="3072" y="960"/>
                <a:ext cx="704"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System</a:t>
                </a:r>
              </a:p>
            </p:txBody>
          </p:sp>
          <p:sp>
            <p:nvSpPr>
              <p:cNvPr id="11" name="Text Box 5"/>
              <p:cNvSpPr txBox="1">
                <a:spLocks noChangeArrowheads="1"/>
              </p:cNvSpPr>
              <p:nvPr/>
            </p:nvSpPr>
            <p:spPr bwMode="auto">
              <a:xfrm>
                <a:off x="1104" y="1113"/>
                <a:ext cx="1536"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makeNewSale()</a:t>
                </a:r>
              </a:p>
            </p:txBody>
          </p:sp>
          <p:sp>
            <p:nvSpPr>
              <p:cNvPr id="12" name="Text Box 6"/>
              <p:cNvSpPr txBox="1">
                <a:spLocks noChangeArrowheads="1"/>
              </p:cNvSpPr>
              <p:nvPr/>
            </p:nvSpPr>
            <p:spPr bwMode="auto">
              <a:xfrm>
                <a:off x="912" y="1392"/>
                <a:ext cx="2048" cy="1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err="1" smtClean="0">
                    <a:solidFill>
                      <a:srgbClr val="FF0000"/>
                    </a:solidFill>
                    <a:latin typeface="Tw Cen MT" charset="0"/>
                  </a:rPr>
                  <a:t>enterItem</a:t>
                </a:r>
                <a:r>
                  <a:rPr lang="en-US" sz="1600" dirty="0">
                    <a:solidFill>
                      <a:srgbClr val="FF0000"/>
                    </a:solidFill>
                    <a:latin typeface="Tw Cen MT" charset="0"/>
                  </a:rPr>
                  <a:t>(</a:t>
                </a:r>
                <a:r>
                  <a:rPr lang="en-US" sz="1600" dirty="0" err="1">
                    <a:solidFill>
                      <a:srgbClr val="FF0000"/>
                    </a:solidFill>
                    <a:latin typeface="Tw Cen MT" charset="0"/>
                  </a:rPr>
                  <a:t>itemID</a:t>
                </a:r>
                <a:r>
                  <a:rPr lang="en-US" sz="1600" dirty="0">
                    <a:solidFill>
                      <a:srgbClr val="FF0000"/>
                    </a:solidFill>
                    <a:latin typeface="Tw Cen MT" charset="0"/>
                  </a:rPr>
                  <a:t>, quantity)</a:t>
                </a:r>
              </a:p>
            </p:txBody>
          </p:sp>
          <p:sp>
            <p:nvSpPr>
              <p:cNvPr id="13" name="Text Box 7"/>
              <p:cNvSpPr txBox="1">
                <a:spLocks noChangeArrowheads="1"/>
              </p:cNvSpPr>
              <p:nvPr/>
            </p:nvSpPr>
            <p:spPr bwMode="auto">
              <a:xfrm>
                <a:off x="720" y="1680"/>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a:latin typeface="Tw Cen MT" charset="0"/>
                  </a:rPr>
                  <a:t>Description, total</a:t>
                </a:r>
              </a:p>
            </p:txBody>
          </p:sp>
          <p:sp>
            <p:nvSpPr>
              <p:cNvPr id="14" name="Text Box 8"/>
              <p:cNvSpPr txBox="1">
                <a:spLocks noChangeArrowheads="1"/>
              </p:cNvSpPr>
              <p:nvPr/>
            </p:nvSpPr>
            <p:spPr bwMode="auto">
              <a:xfrm>
                <a:off x="720" y="1881"/>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[More items]</a:t>
                </a:r>
              </a:p>
            </p:txBody>
          </p:sp>
          <p:sp>
            <p:nvSpPr>
              <p:cNvPr id="15" name="Text Box 9"/>
              <p:cNvSpPr txBox="1">
                <a:spLocks noChangeArrowheads="1"/>
              </p:cNvSpPr>
              <p:nvPr/>
            </p:nvSpPr>
            <p:spPr bwMode="auto">
              <a:xfrm>
                <a:off x="784" y="2044"/>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endSale()</a:t>
                </a:r>
              </a:p>
            </p:txBody>
          </p:sp>
          <p:sp>
            <p:nvSpPr>
              <p:cNvPr id="16" name="Text Box 10"/>
              <p:cNvSpPr txBox="1">
                <a:spLocks noChangeArrowheads="1"/>
              </p:cNvSpPr>
              <p:nvPr/>
            </p:nvSpPr>
            <p:spPr bwMode="auto">
              <a:xfrm>
                <a:off x="784" y="2304"/>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Total with taxes</a:t>
                </a:r>
              </a:p>
            </p:txBody>
          </p:sp>
          <p:sp>
            <p:nvSpPr>
              <p:cNvPr id="17" name="Text Box 11"/>
              <p:cNvSpPr txBox="1">
                <a:spLocks noChangeArrowheads="1"/>
              </p:cNvSpPr>
              <p:nvPr/>
            </p:nvSpPr>
            <p:spPr bwMode="auto">
              <a:xfrm>
                <a:off x="784" y="2592"/>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makePayment(amount)</a:t>
                </a:r>
              </a:p>
            </p:txBody>
          </p:sp>
          <p:sp>
            <p:nvSpPr>
              <p:cNvPr id="18" name="Text Box 12"/>
              <p:cNvSpPr txBox="1">
                <a:spLocks noChangeArrowheads="1"/>
              </p:cNvSpPr>
              <p:nvPr/>
            </p:nvSpPr>
            <p:spPr bwMode="auto">
              <a:xfrm>
                <a:off x="784" y="2832"/>
                <a:ext cx="20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Change due, receipt</a:t>
                </a:r>
              </a:p>
            </p:txBody>
          </p:sp>
          <p:sp>
            <p:nvSpPr>
              <p:cNvPr id="19" name="Line 16"/>
              <p:cNvSpPr>
                <a:spLocks noChangeShapeType="1"/>
              </p:cNvSpPr>
              <p:nvPr/>
            </p:nvSpPr>
            <p:spPr bwMode="auto">
              <a:xfrm>
                <a:off x="592" y="134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0" name="Line 17"/>
              <p:cNvSpPr>
                <a:spLocks noChangeShapeType="1"/>
              </p:cNvSpPr>
              <p:nvPr/>
            </p:nvSpPr>
            <p:spPr bwMode="auto">
              <a:xfrm>
                <a:off x="528" y="158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1" name="Line 18"/>
              <p:cNvSpPr>
                <a:spLocks noChangeShapeType="1"/>
              </p:cNvSpPr>
              <p:nvPr/>
            </p:nvSpPr>
            <p:spPr bwMode="auto">
              <a:xfrm>
                <a:off x="528" y="1872"/>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2" name="Line 19"/>
              <p:cNvSpPr>
                <a:spLocks noChangeShapeType="1"/>
              </p:cNvSpPr>
              <p:nvPr/>
            </p:nvSpPr>
            <p:spPr bwMode="auto">
              <a:xfrm>
                <a:off x="592" y="2256"/>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3" name="Line 20"/>
              <p:cNvSpPr>
                <a:spLocks noChangeShapeType="1"/>
              </p:cNvSpPr>
              <p:nvPr/>
            </p:nvSpPr>
            <p:spPr bwMode="auto">
              <a:xfrm>
                <a:off x="592" y="278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4" name="Line 21"/>
              <p:cNvSpPr>
                <a:spLocks noChangeShapeType="1"/>
              </p:cNvSpPr>
              <p:nvPr/>
            </p:nvSpPr>
            <p:spPr bwMode="auto">
              <a:xfrm>
                <a:off x="528" y="2544"/>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5" name="Line 22"/>
              <p:cNvSpPr>
                <a:spLocks noChangeShapeType="1"/>
              </p:cNvSpPr>
              <p:nvPr/>
            </p:nvSpPr>
            <p:spPr bwMode="auto">
              <a:xfrm>
                <a:off x="528" y="3024"/>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6" name="Text Box 23"/>
              <p:cNvSpPr txBox="1">
                <a:spLocks noChangeArrowheads="1"/>
              </p:cNvSpPr>
              <p:nvPr/>
            </p:nvSpPr>
            <p:spPr bwMode="auto">
              <a:xfrm>
                <a:off x="304" y="3216"/>
                <a:ext cx="4448" cy="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solidFill>
                      <a:srgbClr val="0000FF"/>
                    </a:solidFill>
                    <a:latin typeface="Tw Cen MT" charset="0"/>
                  </a:rPr>
                  <a:t>System operations </a:t>
                </a:r>
                <a:r>
                  <a:rPr lang="en-US" sz="1600">
                    <a:solidFill>
                      <a:srgbClr val="FF0000"/>
                    </a:solidFill>
                    <a:latin typeface="Tw Cen MT" charset="0"/>
                  </a:rPr>
                  <a:t>handle input</a:t>
                </a:r>
                <a:r>
                  <a:rPr lang="en-US" sz="1600">
                    <a:solidFill>
                      <a:srgbClr val="0000FF"/>
                    </a:solidFill>
                    <a:latin typeface="Tw Cen MT" charset="0"/>
                  </a:rPr>
                  <a:t> system events.</a:t>
                </a:r>
              </a:p>
            </p:txBody>
          </p:sp>
          <p:sp>
            <p:nvSpPr>
              <p:cNvPr id="27" name="Line 25"/>
              <p:cNvSpPr>
                <a:spLocks noChangeShapeType="1"/>
              </p:cNvSpPr>
              <p:nvPr/>
            </p:nvSpPr>
            <p:spPr bwMode="auto">
              <a:xfrm>
                <a:off x="3408" y="1200"/>
                <a:ext cx="0" cy="2028"/>
              </a:xfrm>
              <a:prstGeom prst="line">
                <a:avLst/>
              </a:prstGeom>
              <a:grpFill/>
              <a:ln w="19050">
                <a:solidFill>
                  <a:schemeClr val="tx1"/>
                </a:solidFill>
                <a:prstDash val="sysDot"/>
                <a:round/>
                <a:headEnd/>
                <a:tailEnd/>
              </a:ln>
              <a:effectLst/>
            </p:spPr>
            <p:txBody>
              <a:bodyPr/>
              <a:lstStyle/>
              <a:p>
                <a:pPr>
                  <a:defRPr/>
                </a:pPr>
                <a:endParaRPr lang="en-US" sz="1600">
                  <a:latin typeface="+mj-lt"/>
                  <a:ea typeface="Arial" pitchFamily="-107" charset="0"/>
                  <a:cs typeface="Arial" pitchFamily="-107" charset="0"/>
                </a:endParaRPr>
              </a:p>
            </p:txBody>
          </p:sp>
          <p:sp>
            <p:nvSpPr>
              <p:cNvPr id="28" name="Line 26"/>
              <p:cNvSpPr>
                <a:spLocks noChangeShapeType="1"/>
              </p:cNvSpPr>
              <p:nvPr/>
            </p:nvSpPr>
            <p:spPr bwMode="auto">
              <a:xfrm>
                <a:off x="528" y="1200"/>
                <a:ext cx="0" cy="2028"/>
              </a:xfrm>
              <a:prstGeom prst="line">
                <a:avLst/>
              </a:prstGeom>
              <a:grpFill/>
              <a:ln w="19050">
                <a:solidFill>
                  <a:schemeClr val="tx1"/>
                </a:solidFill>
                <a:prstDash val="sysDot"/>
                <a:round/>
                <a:headEnd/>
                <a:tailEnd/>
              </a:ln>
              <a:effectLst/>
            </p:spPr>
            <p:txBody>
              <a:bodyPr/>
              <a:lstStyle/>
              <a:p>
                <a:pPr>
                  <a:defRPr/>
                </a:pPr>
                <a:endParaRPr lang="en-US" sz="1600">
                  <a:latin typeface="+mj-lt"/>
                  <a:ea typeface="Arial" pitchFamily="-107" charset="0"/>
                  <a:cs typeface="Arial" pitchFamily="-107" charset="0"/>
                </a:endParaRPr>
              </a:p>
            </p:txBody>
          </p:sp>
        </p:grpSp>
      </p:grpSp>
    </p:spTree>
    <p:extLst>
      <p:ext uri="{BB962C8B-B14F-4D97-AF65-F5344CB8AC3E}">
        <p14:creationId xmlns:p14="http://schemas.microsoft.com/office/powerpoint/2010/main" val="39824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US" dirty="0"/>
              <a:t>Use Case </a:t>
            </a:r>
            <a:r>
              <a:rPr lang="en-US" dirty="0" smtClean="0"/>
              <a:t>Diagram</a:t>
            </a:r>
          </a:p>
          <a:p>
            <a:pPr lvl="1"/>
            <a:r>
              <a:rPr lang="en-US" dirty="0" smtClean="0"/>
              <a:t>Use </a:t>
            </a:r>
            <a:r>
              <a:rPr lang="en-US" dirty="0"/>
              <a:t>cases as ovals.</a:t>
            </a:r>
          </a:p>
          <a:p>
            <a:pPr lvl="1"/>
            <a:r>
              <a:rPr lang="en-US" dirty="0"/>
              <a:t>Actors as stick Figures </a:t>
            </a:r>
          </a:p>
          <a:p>
            <a:pPr lvl="2"/>
            <a:r>
              <a:rPr lang="en-US" dirty="0"/>
              <a:t>Or blocks with « actor » .  </a:t>
            </a:r>
          </a:p>
          <a:p>
            <a:pPr lvl="2"/>
            <a:r>
              <a:rPr lang="en-US" dirty="0"/>
              <a:t>The « ... » notation called “</a:t>
            </a:r>
            <a:r>
              <a:rPr lang="en-US" dirty="0" err="1"/>
              <a:t>guillemets</a:t>
            </a:r>
            <a:r>
              <a:rPr lang="en-US" dirty="0"/>
              <a:t>”, used for quotes in French, Italian, and Spanish.</a:t>
            </a:r>
          </a:p>
          <a:p>
            <a:pPr lvl="1"/>
            <a:r>
              <a:rPr lang="en-US" dirty="0"/>
              <a:t>Primary actors go on the left and others on the right.</a:t>
            </a:r>
          </a:p>
          <a:p>
            <a:pPr lvl="1"/>
            <a:r>
              <a:rPr lang="en-US" dirty="0"/>
              <a:t>Lines of communication between use cases and </a:t>
            </a:r>
            <a:r>
              <a:rPr lang="en-US" dirty="0" smtClean="0"/>
              <a:t>actors</a:t>
            </a:r>
            <a:endParaRPr lang="en-US" dirty="0"/>
          </a:p>
          <a:p>
            <a:endParaRPr lang="en-GB" dirty="0"/>
          </a:p>
        </p:txBody>
      </p:sp>
    </p:spTree>
    <p:extLst>
      <p:ext uri="{BB962C8B-B14F-4D97-AF65-F5344CB8AC3E}">
        <p14:creationId xmlns:p14="http://schemas.microsoft.com/office/powerpoint/2010/main" val="1623466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r>
              <a:rPr lang="en-US"/>
              <a:t>Chapter </a:t>
            </a:r>
            <a:r>
              <a:rPr lang="en-US" smtClean="0"/>
              <a:t>8</a:t>
            </a:r>
            <a:r>
              <a:rPr lang="en-US" dirty="0" smtClean="0"/>
              <a:t>-9 Applying </a:t>
            </a:r>
            <a:r>
              <a:rPr lang="en-US" dirty="0" err="1"/>
              <a:t>UML</a:t>
            </a:r>
            <a:r>
              <a:rPr lang="en-US" dirty="0"/>
              <a:t> Pattern and Design, Craig </a:t>
            </a:r>
            <a:r>
              <a:rPr lang="en-US" dirty="0" err="1"/>
              <a:t>Larman,2</a:t>
            </a:r>
            <a:r>
              <a:rPr lang="en-US" baseline="30000" dirty="0" err="1"/>
              <a:t>nd</a:t>
            </a:r>
            <a:r>
              <a:rPr lang="en-US" dirty="0"/>
              <a:t> </a:t>
            </a:r>
            <a:r>
              <a:rPr lang="en-US" dirty="0" smtClean="0"/>
              <a:t>Edition</a:t>
            </a:r>
            <a:endParaRPr lang="en-US" dirty="0"/>
          </a:p>
        </p:txBody>
      </p:sp>
      <p:sp>
        <p:nvSpPr>
          <p:cNvPr id="4" name="TextBox 3"/>
          <p:cNvSpPr txBox="1"/>
          <p:nvPr/>
        </p:nvSpPr>
        <p:spPr>
          <a:xfrm>
            <a:off x="9628877" y="1304243"/>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91207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09600" y="381000"/>
            <a:ext cx="8077200" cy="6224588"/>
            <a:chOff x="609600" y="381000"/>
            <a:chExt cx="8077200" cy="6224588"/>
          </a:xfrm>
        </p:grpSpPr>
        <p:graphicFrame>
          <p:nvGraphicFramePr>
            <p:cNvPr id="4" name="Object 8"/>
            <p:cNvGraphicFramePr>
              <a:graphicFrameLocks noChangeAspect="1"/>
            </p:cNvGraphicFramePr>
            <p:nvPr>
              <p:extLst>
                <p:ext uri="{D42A27DB-BD31-4B8C-83A1-F6EECF244321}">
                  <p14:modId xmlns:p14="http://schemas.microsoft.com/office/powerpoint/2010/main" val="2714323698"/>
                </p:ext>
              </p:extLst>
            </p:nvPr>
          </p:nvGraphicFramePr>
          <p:xfrm>
            <a:off x="609600" y="596900"/>
            <a:ext cx="8077200" cy="6008688"/>
          </p:xfrm>
          <a:graphic>
            <a:graphicData uri="http://schemas.openxmlformats.org/presentationml/2006/ole">
              <mc:AlternateContent xmlns:mc="http://schemas.openxmlformats.org/markup-compatibility/2006">
                <mc:Choice xmlns:v="urn:schemas-microsoft-com:vml" Requires="v">
                  <p:oleObj spid="_x0000_s2089" name="VISIO" r:id="rId3" imgW="4003200" imgH="2721600" progId="Visio.Drawing.6">
                    <p:embed/>
                  </p:oleObj>
                </mc:Choice>
                <mc:Fallback>
                  <p:oleObj name="VISIO" r:id="rId3" imgW="4003200" imgH="2721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96900"/>
                          <a:ext cx="8077200" cy="6008688"/>
                        </a:xfrm>
                        <a:prstGeom prst="rect">
                          <a:avLst/>
                        </a:prstGeom>
                        <a:noFill/>
                        <a:ln>
                          <a:noFill/>
                        </a:ln>
                        <a:effectLst/>
                      </p:spPr>
                    </p:pic>
                  </p:oleObj>
                </mc:Fallback>
              </mc:AlternateContent>
            </a:graphicData>
          </a:graphic>
        </p:graphicFrame>
        <p:sp>
          <p:nvSpPr>
            <p:cNvPr id="2" name="TextBox 1"/>
            <p:cNvSpPr txBox="1"/>
            <p:nvPr/>
          </p:nvSpPr>
          <p:spPr>
            <a:xfrm>
              <a:off x="2209800" y="381000"/>
              <a:ext cx="1676400" cy="646331"/>
            </a:xfrm>
            <a:prstGeom prst="rect">
              <a:avLst/>
            </a:prstGeom>
            <a:noFill/>
            <a:ln>
              <a:solidFill>
                <a:schemeClr val="tx1"/>
              </a:solidFill>
            </a:ln>
          </p:spPr>
          <p:txBody>
            <a:bodyPr wrap="square" rtlCol="0">
              <a:spAutoFit/>
            </a:bodyPr>
            <a:lstStyle/>
            <a:p>
              <a:r>
                <a:rPr lang="en-US" dirty="0" smtClean="0"/>
                <a:t>System under discussion name</a:t>
              </a:r>
              <a:endParaRPr lang="en-US" dirty="0"/>
            </a:p>
          </p:txBody>
        </p:sp>
        <p:sp>
          <p:nvSpPr>
            <p:cNvPr id="6" name="Arc 5"/>
            <p:cNvSpPr/>
            <p:nvPr/>
          </p:nvSpPr>
          <p:spPr>
            <a:xfrm>
              <a:off x="3048000" y="685800"/>
              <a:ext cx="1447800" cy="2743200"/>
            </a:xfrm>
            <a:prstGeom prst="arc">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1882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1113215174"/>
              </p:ext>
            </p:extLst>
          </p:nvPr>
        </p:nvGraphicFramePr>
        <p:xfrm>
          <a:off x="533400" y="304800"/>
          <a:ext cx="8077200" cy="6165850"/>
        </p:xfrm>
        <a:graphic>
          <a:graphicData uri="http://schemas.openxmlformats.org/presentationml/2006/ole">
            <mc:AlternateContent xmlns:mc="http://schemas.openxmlformats.org/markup-compatibility/2006">
              <mc:Choice xmlns:v="urn:schemas-microsoft-com:vml" Requires="v">
                <p:oleObj spid="_x0000_s3113" name="VISIO" r:id="rId3" imgW="4143240" imgH="3457440" progId="Visio.Drawing.6">
                  <p:embed/>
                </p:oleObj>
              </mc:Choice>
              <mc:Fallback>
                <p:oleObj name="VISIO" r:id="rId3" imgW="4143240" imgH="3457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8077200" cy="6165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4825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0" name="Picture 4"/>
          <p:cNvPicPr>
            <a:picLocks noChangeAspect="1" noChangeArrowheads="1"/>
          </p:cNvPicPr>
          <p:nvPr/>
        </p:nvPicPr>
        <p:blipFill>
          <a:blip r:embed="rId3"/>
          <a:srcRect t="1972" b="7003"/>
          <a:stretch>
            <a:fillRect/>
          </a:stretch>
        </p:blipFill>
        <p:spPr bwMode="auto">
          <a:xfrm>
            <a:off x="304800" y="228600"/>
            <a:ext cx="8458200" cy="6429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54673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Association Relationship</a:t>
            </a:r>
            <a:endParaRPr lang="en-US"/>
          </a:p>
        </p:txBody>
      </p:sp>
      <p:sp>
        <p:nvSpPr>
          <p:cNvPr id="30724" name="Rectangle 4"/>
          <p:cNvSpPr>
            <a:spLocks noGrp="1" noChangeArrowheads="1"/>
          </p:cNvSpPr>
          <p:nvPr>
            <p:ph sz="quarter" idx="1"/>
          </p:nvPr>
        </p:nvSpPr>
        <p:spPr/>
        <p:txBody>
          <a:bodyPr/>
          <a:lstStyle/>
          <a:p>
            <a:r>
              <a:rPr lang="en-US" smtClean="0"/>
              <a:t>An association is the communication path between an actor and the use case that it participates in</a:t>
            </a:r>
          </a:p>
          <a:p>
            <a:pPr lvl="1"/>
            <a:r>
              <a:rPr lang="en-US" smtClean="0"/>
              <a:t>Shown as a solid line</a:t>
            </a:r>
          </a:p>
          <a:p>
            <a:pPr lvl="1"/>
            <a:r>
              <a:rPr lang="en-US" smtClean="0"/>
              <a:t>No arrow head</a:t>
            </a:r>
          </a:p>
          <a:p>
            <a:pPr lvl="1"/>
            <a:r>
              <a:rPr lang="en-US" smtClean="0"/>
              <a:t>Normally read from left to right</a:t>
            </a:r>
            <a:endParaRPr lang="en-US" dirty="0" smtClean="0"/>
          </a:p>
        </p:txBody>
      </p:sp>
      <p:graphicFrame>
        <p:nvGraphicFramePr>
          <p:cNvPr id="30722" name="Object 2"/>
          <p:cNvGraphicFramePr>
            <a:graphicFrameLocks noGrp="1" noChangeAspect="1"/>
          </p:cNvGraphicFramePr>
          <p:nvPr>
            <p:ph sz="quarter" idx="4294967295"/>
            <p:extLst>
              <p:ext uri="{D42A27DB-BD31-4B8C-83A1-F6EECF244321}">
                <p14:modId xmlns:p14="http://schemas.microsoft.com/office/powerpoint/2010/main" val="2739277554"/>
              </p:ext>
            </p:extLst>
          </p:nvPr>
        </p:nvGraphicFramePr>
        <p:xfrm>
          <a:off x="5487988" y="2819400"/>
          <a:ext cx="3656012" cy="3733800"/>
        </p:xfrm>
        <a:graphic>
          <a:graphicData uri="http://schemas.openxmlformats.org/presentationml/2006/ole">
            <mc:AlternateContent xmlns:mc="http://schemas.openxmlformats.org/markup-compatibility/2006">
              <mc:Choice xmlns:v="urn:schemas-microsoft-com:vml" Requires="v">
                <p:oleObj spid="_x0000_s4137" name="Bitmap Image" r:id="rId4" imgW="3524742" imgH="3428571" progId="">
                  <p:embed/>
                </p:oleObj>
              </mc:Choice>
              <mc:Fallback>
                <p:oleObj name="Bitmap Image" r:id="rId4" imgW="3524742" imgH="342857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7988" y="2819400"/>
                        <a:ext cx="3656012" cy="37338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156526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Use Cases Relationships</a:t>
            </a:r>
            <a:endParaRPr lang="en-US" dirty="0"/>
          </a:p>
        </p:txBody>
      </p:sp>
      <p:sp>
        <p:nvSpPr>
          <p:cNvPr id="28675" name="Rectangle 3"/>
          <p:cNvSpPr>
            <a:spLocks noGrp="1" noChangeArrowheads="1"/>
          </p:cNvSpPr>
          <p:nvPr>
            <p:ph sz="quarter" idx="1"/>
          </p:nvPr>
        </p:nvSpPr>
        <p:spPr/>
        <p:txBody>
          <a:bodyPr/>
          <a:lstStyle/>
          <a:p>
            <a:r>
              <a:rPr lang="en-US" dirty="0" smtClean="0"/>
              <a:t>There are several Use Case relationships:</a:t>
            </a:r>
          </a:p>
          <a:p>
            <a:pPr lvl="1"/>
            <a:r>
              <a:rPr lang="en-US" dirty="0" smtClean="0"/>
              <a:t>Include</a:t>
            </a:r>
          </a:p>
          <a:p>
            <a:pPr lvl="1"/>
            <a:r>
              <a:rPr lang="en-US" dirty="0" smtClean="0"/>
              <a:t>Extend</a:t>
            </a:r>
          </a:p>
          <a:p>
            <a:endParaRPr lang="en-US" dirty="0" smtClean="0"/>
          </a:p>
          <a:p>
            <a:endParaRPr lang="en-US" dirty="0" smtClean="0"/>
          </a:p>
          <a:p>
            <a:pPr marL="0" indent="0">
              <a:buNone/>
            </a:pPr>
            <a:endParaRPr lang="en-US" dirty="0" smtClean="0"/>
          </a:p>
        </p:txBody>
      </p:sp>
      <p:pic>
        <p:nvPicPr>
          <p:cNvPr id="28678" name="Content Placeholder 6" descr="12.png"/>
          <p:cNvPicPr>
            <a:picLocks noChangeAspect="1"/>
          </p:cNvPicPr>
          <p:nvPr/>
        </p:nvPicPr>
        <p:blipFill>
          <a:blip r:embed="rId3">
            <a:extLst>
              <a:ext uri="{28A0092B-C50C-407E-A947-70E740481C1C}">
                <a14:useLocalDpi xmlns:a14="http://schemas.microsoft.com/office/drawing/2010/main" val="0"/>
              </a:ext>
            </a:extLst>
          </a:blip>
          <a:srcRect t="72763"/>
          <a:stretch>
            <a:fillRect/>
          </a:stretch>
        </p:blipFill>
        <p:spPr bwMode="auto">
          <a:xfrm>
            <a:off x="4800600" y="1905000"/>
            <a:ext cx="3886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Content Placeholder 6" descr="12.png"/>
          <p:cNvPicPr>
            <a:picLocks noChangeAspect="1"/>
          </p:cNvPicPr>
          <p:nvPr/>
        </p:nvPicPr>
        <p:blipFill>
          <a:blip r:embed="rId3">
            <a:extLst>
              <a:ext uri="{28A0092B-C50C-407E-A947-70E740481C1C}">
                <a14:useLocalDpi xmlns:a14="http://schemas.microsoft.com/office/drawing/2010/main" val="0"/>
              </a:ext>
            </a:extLst>
          </a:blip>
          <a:srcRect t="19370" b="62930"/>
          <a:stretch>
            <a:fillRect/>
          </a:stretch>
        </p:blipFill>
        <p:spPr bwMode="auto">
          <a:xfrm>
            <a:off x="4800600" y="2971800"/>
            <a:ext cx="3886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9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p:txBody>
          <a:bodyPr/>
          <a:lstStyle/>
          <a:p>
            <a:r>
              <a:rPr lang="en-US" smtClean="0"/>
              <a:t>The include Relationship</a:t>
            </a:r>
            <a:endParaRPr lang="en-US"/>
          </a:p>
        </p:txBody>
      </p:sp>
      <p:sp>
        <p:nvSpPr>
          <p:cNvPr id="21507" name="Content Placeholder 6"/>
          <p:cNvSpPr>
            <a:spLocks noGrp="1"/>
          </p:cNvSpPr>
          <p:nvPr>
            <p:ph sz="quarter" idx="1"/>
          </p:nvPr>
        </p:nvSpPr>
        <p:spPr/>
        <p:txBody>
          <a:bodyPr/>
          <a:lstStyle/>
          <a:p>
            <a:r>
              <a:rPr lang="en-US" dirty="0" smtClean="0"/>
              <a:t>Some use cases include some behavior that is common across several use cases.</a:t>
            </a:r>
          </a:p>
          <a:p>
            <a:pPr lvl="1"/>
            <a:r>
              <a:rPr lang="en-US" dirty="0" smtClean="0"/>
              <a:t>This is simply refactoring and linking text to avoid duplication</a:t>
            </a:r>
          </a:p>
          <a:p>
            <a:r>
              <a:rPr lang="en-US" dirty="0" smtClean="0"/>
              <a:t>Example:</a:t>
            </a:r>
          </a:p>
          <a:p>
            <a:pPr lvl="1"/>
            <a:r>
              <a:rPr lang="en-US" dirty="0" smtClean="0"/>
              <a:t>Description of </a:t>
            </a:r>
            <a:r>
              <a:rPr lang="en-US" b="1" dirty="0" smtClean="0"/>
              <a:t>Paying by Credit</a:t>
            </a:r>
            <a:r>
              <a:rPr lang="en-US" dirty="0" smtClean="0"/>
              <a:t> occurs in several use cases, including Process Sale, Process Rental, etc. Thus rather than duplicating text, it is desirable to separate it into its own sub-function use case, and indicate its inclusion.</a:t>
            </a:r>
          </a:p>
        </p:txBody>
      </p:sp>
    </p:spTree>
    <p:extLst>
      <p:ext uri="{BB962C8B-B14F-4D97-AF65-F5344CB8AC3E}">
        <p14:creationId xmlns:p14="http://schemas.microsoft.com/office/powerpoint/2010/main" val="3029063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F1D4B6CA-D11A-0349-971E-FC7B1314C298}">
  <ds:schemaRefs>
    <ds:schemaRef ds:uri="http://schemas.microsoft.com/VisualStudio/2011/storyboarding/control"/>
  </ds:schemaRefs>
</ds:datastoreItem>
</file>

<file path=customXml/itemProps2.xml><?xml version="1.0" encoding="utf-8"?>
<ds:datastoreItem xmlns:ds="http://schemas.openxmlformats.org/officeDocument/2006/customXml" ds:itemID="{081A1A98-4093-B143-A800-3C306B256ECF}">
  <ds:schemaRefs>
    <ds:schemaRef ds:uri="http://schemas.microsoft.com/VisualStudio/2011/storyboarding/control"/>
  </ds:schemaRefs>
</ds:datastoreItem>
</file>

<file path=customXml/itemProps3.xml><?xml version="1.0" encoding="utf-8"?>
<ds:datastoreItem xmlns:ds="http://schemas.openxmlformats.org/officeDocument/2006/customXml" ds:itemID="{1745B72C-2F93-E840-B516-5B00BA33049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Equity</Template>
  <TotalTime>10124</TotalTime>
  <Words>1240</Words>
  <Application>Microsoft Office PowerPoint</Application>
  <PresentationFormat>On-screen Show (4:3)</PresentationFormat>
  <Paragraphs>151</Paragraphs>
  <Slides>30</Slides>
  <Notes>24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Equity</vt:lpstr>
      <vt:lpstr>Photo Editor Photo</vt:lpstr>
      <vt:lpstr>VISIO</vt:lpstr>
      <vt:lpstr>Bitmap Image</vt:lpstr>
      <vt:lpstr>Use Cases Diagram &amp; System Sequence Diagram</vt:lpstr>
      <vt:lpstr>Use Case Diagrams</vt:lpstr>
      <vt:lpstr>PowerPoint Presentation</vt:lpstr>
      <vt:lpstr>PowerPoint Presentation</vt:lpstr>
      <vt:lpstr>PowerPoint Presentation</vt:lpstr>
      <vt:lpstr>PowerPoint Presentation</vt:lpstr>
      <vt:lpstr>Association Relationship</vt:lpstr>
      <vt:lpstr>Use Cases Relationships</vt:lpstr>
      <vt:lpstr>The include Relationship</vt:lpstr>
      <vt:lpstr>PowerPoint Presentation</vt:lpstr>
      <vt:lpstr>Concrete vs. Abstract Use Cases</vt:lpstr>
      <vt:lpstr>Base vs. Addition Use Cases</vt:lpstr>
      <vt:lpstr>The extend Relationship</vt:lpstr>
      <vt:lpstr>Example:</vt:lpstr>
      <vt:lpstr>PowerPoint Presentation</vt:lpstr>
      <vt:lpstr>System Sequence Diagram</vt:lpstr>
      <vt:lpstr>System Behavior</vt:lpstr>
      <vt:lpstr>System Sequence Diagrams</vt:lpstr>
      <vt:lpstr>PowerPoint Presentation</vt:lpstr>
      <vt:lpstr>Creating System Sequence Diagrams</vt:lpstr>
      <vt:lpstr>Process Sale</vt:lpstr>
      <vt:lpstr>PowerPoint Presentation</vt:lpstr>
      <vt:lpstr>PowerPoint Presentation</vt:lpstr>
      <vt:lpstr>PowerPoint Presentation</vt:lpstr>
      <vt:lpstr>System Events</vt:lpstr>
      <vt:lpstr>Naming System events &amp; operations</vt:lpstr>
      <vt:lpstr>PowerPoint Presentation</vt:lpstr>
      <vt:lpstr>System Operations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Muhammad Waseem</dc:creator>
  <cp:lastModifiedBy>Windows User</cp:lastModifiedBy>
  <cp:revision>328</cp:revision>
  <cp:lastPrinted>2017-10-18T06:45:32Z</cp:lastPrinted>
  <dcterms:created xsi:type="dcterms:W3CDTF">2006-08-16T00:00:00Z</dcterms:created>
  <dcterms:modified xsi:type="dcterms:W3CDTF">2021-03-16T06:34:20Z</dcterms:modified>
</cp:coreProperties>
</file>