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9283700" cy="6997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595" autoAdjust="0"/>
  </p:normalViewPr>
  <p:slideViewPr>
    <p:cSldViewPr>
      <p:cViewPr>
        <p:scale>
          <a:sx n="75" d="100"/>
          <a:sy n="75" d="100"/>
        </p:scale>
        <p:origin x="-126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9E33738A-C752-496A-8115-B370CAE915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30844FBD-FFEF-4BDE-80C5-787054E660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xmlns="" id="{7A09294F-8F51-4849-B183-7A632BC74C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xmlns="" id="{597DDEDA-31F3-491F-9443-3229B581F0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C2DE8E4B-1DF1-4A87-A9D5-043B2A4D77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429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xmlns="" id="{E24B8C98-BA55-4EF5-8DCE-48CC33A985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xmlns="" id="{1D7B8747-8EEB-44BB-A300-8B88815948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F12FE6A-52A1-4BA2-948F-292A346568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xmlns="" id="{78ADBB47-4451-4231-8EDC-7F24936AC7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xmlns="" id="{B096FE19-40B1-4FE7-9FE7-D2A9F7DDC2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xmlns="" id="{C14241A3-3795-430C-91C3-0F0E3B6C1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E0C6BD35-9F4C-4B91-ACB8-9A05676DDF6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746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9BD643C7-FC61-4913-A5C7-3F0D0ED41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9142CB-AE78-4303-9018-145DC771DF2F}" type="slidenum">
              <a:rPr lang="en-US" altLang="x-none"/>
              <a:pPr>
                <a:spcBef>
                  <a:spcPct val="0"/>
                </a:spcBef>
              </a:pPr>
              <a:t>1</a:t>
            </a:fld>
            <a:endParaRPr lang="en-US" altLang="x-none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AB8328B2-4204-4EDD-A86B-81ADE60A0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54069836-2C3F-49EB-8610-ED3D6A3F9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CFB2F5CF-B43C-4AF3-8B66-8761EA10E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7B6F17-8C37-40C0-B31C-CD7A8D16C9B9}" type="slidenum">
              <a:rPr lang="en-US" altLang="x-none"/>
              <a:pPr>
                <a:spcBef>
                  <a:spcPct val="0"/>
                </a:spcBef>
              </a:pPr>
              <a:t>10</a:t>
            </a:fld>
            <a:endParaRPr lang="en-US" altLang="x-none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42688B4F-0ACD-4685-830E-4287E0D03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F5EDEBAF-5D8C-4A3F-8038-A296FFAF1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907AC01B-E8BC-4BE7-922B-1035E511B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83521D-E86B-4A49-85A4-72BC5F345634}" type="slidenum">
              <a:rPr lang="en-US" altLang="x-none"/>
              <a:pPr>
                <a:spcBef>
                  <a:spcPct val="0"/>
                </a:spcBef>
              </a:pPr>
              <a:t>11</a:t>
            </a:fld>
            <a:endParaRPr lang="en-US" altLang="x-none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879C2249-BBF9-498B-BA6E-2E1E9B690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E96B88BB-14F6-4F2A-ACB8-4DEF4C3DD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4084AEEE-4DDF-4FA9-9B00-33802FD03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7653BB-171E-4407-907D-EDEF1DF944D4}" type="slidenum">
              <a:rPr lang="en-US" altLang="x-none"/>
              <a:pPr>
                <a:spcBef>
                  <a:spcPct val="0"/>
                </a:spcBef>
              </a:pPr>
              <a:t>12</a:t>
            </a:fld>
            <a:endParaRPr lang="en-US" altLang="x-none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680EB9E9-F3F7-4E3E-9462-97D12E044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C854CB71-78F6-4B3F-8A12-B06891605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A42B8FA7-43E4-4D2C-8A06-9DF0BC2FF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5331D-8438-4F9B-9BF4-3A0F4C91236D}" type="slidenum">
              <a:rPr lang="en-US" altLang="x-none"/>
              <a:pPr>
                <a:spcBef>
                  <a:spcPct val="0"/>
                </a:spcBef>
              </a:pPr>
              <a:t>13</a:t>
            </a:fld>
            <a:endParaRPr lang="en-US" altLang="x-none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F9E99D58-0D0D-4BB9-8D5D-1874467BA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7F4C12F7-E6F9-471B-BF68-473949721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6643D4F9-7FE5-4D5F-ABE1-5CC71AB9A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D2FE1B-4A5A-4465-994D-74F417E1B9E3}" type="slidenum">
              <a:rPr lang="en-US" altLang="x-none"/>
              <a:pPr>
                <a:spcBef>
                  <a:spcPct val="0"/>
                </a:spcBef>
              </a:pPr>
              <a:t>14</a:t>
            </a:fld>
            <a:endParaRPr lang="en-US" altLang="x-none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179981C-2088-4B94-A990-431AE357A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7C59F90E-884F-409A-8F8B-C2B9C05F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174F8DDA-5D0C-483A-B549-1568E09BD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D465AE-A5A1-45CC-BA25-8DA9DF2EA14F}" type="slidenum">
              <a:rPr lang="en-US" altLang="x-none"/>
              <a:pPr>
                <a:spcBef>
                  <a:spcPct val="0"/>
                </a:spcBef>
              </a:pPr>
              <a:t>15</a:t>
            </a:fld>
            <a:endParaRPr lang="en-US" altLang="x-none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DB0ED99D-36AD-4A3C-B2BC-87BA808C6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5E954E09-FB31-4464-AFD6-FEA9E3E43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B9FC0582-31E5-440D-A4FF-3E107A515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4EC00D-644F-4C4E-9EDB-0083A9BFE318}" type="slidenum">
              <a:rPr lang="en-US" altLang="x-none"/>
              <a:pPr>
                <a:spcBef>
                  <a:spcPct val="0"/>
                </a:spcBef>
              </a:pPr>
              <a:t>16</a:t>
            </a:fld>
            <a:endParaRPr lang="en-US" altLang="x-none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4976A77A-F997-474D-A947-F326C3DF1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02F2A37F-6B2E-461A-BBE4-404889F41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F49A02A6-0DB3-4E27-9E50-ECFCFA078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EE3A5-CDAD-488B-BA7F-848A9259F7EA}" type="slidenum">
              <a:rPr lang="en-US" altLang="x-none"/>
              <a:pPr>
                <a:spcBef>
                  <a:spcPct val="0"/>
                </a:spcBef>
              </a:pPr>
              <a:t>17</a:t>
            </a:fld>
            <a:endParaRPr lang="en-US" altLang="x-none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B9347B92-E448-4031-94CF-E034C8339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70DA9D29-777B-4E67-B7CC-AC7C76C4F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29CFCAB8-6AF8-4438-B95E-E571FB3645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4FDFB5-1394-4A5F-8CAF-5C5A49AD5EDC}" type="slidenum">
              <a:rPr lang="en-US" altLang="x-none"/>
              <a:pPr>
                <a:spcBef>
                  <a:spcPct val="0"/>
                </a:spcBef>
              </a:pPr>
              <a:t>18</a:t>
            </a:fld>
            <a:endParaRPr lang="en-US" altLang="x-none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995FBE9B-4780-4FB9-883F-CEDD4439D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EEA1A5CE-D3D6-4BB2-B3A8-62E74C7F7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9EBA38D9-39C1-4027-8FF9-5DF3E1C3C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BA3D0-326C-4397-B515-001AC0C588A6}" type="slidenum">
              <a:rPr lang="en-US" altLang="x-none"/>
              <a:pPr>
                <a:spcBef>
                  <a:spcPct val="0"/>
                </a:spcBef>
              </a:pPr>
              <a:t>19</a:t>
            </a:fld>
            <a:endParaRPr lang="en-US" altLang="x-none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D19571D1-E97A-4403-85CA-98963C757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E6C96F97-7424-4A34-B549-B9C0858A6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2D9C2D7D-B4D0-4A0C-9495-A5CF581D8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EC79E8-1D7C-425D-B1C6-8C8FE2F89A96}" type="slidenum">
              <a:rPr lang="en-US" altLang="x-none"/>
              <a:pPr>
                <a:spcBef>
                  <a:spcPct val="0"/>
                </a:spcBef>
              </a:pPr>
              <a:t>2</a:t>
            </a:fld>
            <a:endParaRPr lang="en-US" altLang="x-none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B10E00B9-A195-4646-89A0-CF970DBD8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77C9F4F9-534F-48B5-A1F3-7DAD9845A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47D58638-A48A-4845-A6DD-22C501D05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F51172-0AFB-48FD-A600-E37ED5654351}" type="slidenum">
              <a:rPr lang="en-US" altLang="x-none"/>
              <a:pPr>
                <a:spcBef>
                  <a:spcPct val="0"/>
                </a:spcBef>
              </a:pPr>
              <a:t>20</a:t>
            </a:fld>
            <a:endParaRPr lang="en-US" altLang="x-none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9569B513-5328-4B0D-A81A-B2E0D30A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9920B23B-2938-491C-A700-42741AC4C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36F31097-4A0D-4B7F-83B5-F3006650D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940B82-305A-4ED1-B6A6-9316B297010E}" type="slidenum">
              <a:rPr lang="en-US" altLang="x-none"/>
              <a:pPr>
                <a:spcBef>
                  <a:spcPct val="0"/>
                </a:spcBef>
              </a:pPr>
              <a:t>21</a:t>
            </a:fld>
            <a:endParaRPr lang="en-US" altLang="x-none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83D26D0C-F6E8-401E-9A21-5F24BB383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92D7BEC1-DFB7-43E3-8EF8-3F1F9E1E4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742C6E4B-3017-424D-9269-C3F51CEEF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739FA4-A838-4841-8376-AF0C5FA443B5}" type="slidenum">
              <a:rPr lang="en-US" altLang="x-none"/>
              <a:pPr>
                <a:spcBef>
                  <a:spcPct val="0"/>
                </a:spcBef>
              </a:pPr>
              <a:t>22</a:t>
            </a:fld>
            <a:endParaRPr lang="en-US" altLang="x-none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357D2CFD-3782-43A8-8259-2045EBB47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26A15750-7A01-4F58-A87D-39127E550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4F9CA88B-3DF9-42D1-81E7-83CEC862E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7F9425-02B7-4094-B469-A80D006EB265}" type="slidenum">
              <a:rPr lang="en-US" altLang="x-none"/>
              <a:pPr>
                <a:spcBef>
                  <a:spcPct val="0"/>
                </a:spcBef>
              </a:pPr>
              <a:t>23</a:t>
            </a:fld>
            <a:endParaRPr lang="en-US" altLang="x-none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9FAACBDA-570E-4ACB-B70F-ED4A34E2A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4423CD8B-539A-4CBF-9AAF-A1068FAA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4E93F35C-4C56-42B4-BA24-0B1DEE3D9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DBEF5-D6BC-4204-B460-001AEB81404B}" type="slidenum">
              <a:rPr lang="en-US" altLang="x-none"/>
              <a:pPr>
                <a:spcBef>
                  <a:spcPct val="0"/>
                </a:spcBef>
              </a:pPr>
              <a:t>24</a:t>
            </a:fld>
            <a:endParaRPr lang="en-US" altLang="x-none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8C7870E9-50BE-496F-AFB6-978C1DFF7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795A87A1-4337-49A7-992C-6654A3427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A5D94316-E018-4A96-9793-67D84092B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4995E9-3323-45A1-85AB-C471ECB5C95A}" type="slidenum">
              <a:rPr lang="en-US" altLang="x-none"/>
              <a:pPr>
                <a:spcBef>
                  <a:spcPct val="0"/>
                </a:spcBef>
              </a:pPr>
              <a:t>25</a:t>
            </a:fld>
            <a:endParaRPr lang="en-US" altLang="x-none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BB729D27-89B4-4C34-B1F3-084C0327C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CEA312D6-F361-4356-8543-1ED624833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F17ECE41-247C-4058-AEFB-76D797B65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C0C970-DC46-4ABB-A2D0-1C1AC2814BCB}" type="slidenum">
              <a:rPr lang="en-US" altLang="x-none"/>
              <a:pPr>
                <a:spcBef>
                  <a:spcPct val="0"/>
                </a:spcBef>
              </a:pPr>
              <a:t>26</a:t>
            </a:fld>
            <a:endParaRPr lang="en-US" altLang="x-none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D80D3C99-ABD8-42F6-AAC4-B60D59735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08571769-8821-4949-B574-1196FE67D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37CC4532-94F9-429F-8B82-A19942D23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FA18B2-EA43-48CB-BD99-ACB9A425D161}" type="slidenum">
              <a:rPr lang="en-US" altLang="x-none"/>
              <a:pPr>
                <a:spcBef>
                  <a:spcPct val="0"/>
                </a:spcBef>
              </a:pPr>
              <a:t>27</a:t>
            </a:fld>
            <a:endParaRPr lang="en-US" altLang="x-none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17F0F304-184E-4C1D-8441-0E8DC18A2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FB1ACB24-76C9-49D0-A7F9-486F8BD41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56D0BFB7-A4B0-4C1B-B760-9716FF791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671357-CBDF-4584-B372-E888724C1FD5}" type="slidenum">
              <a:rPr lang="en-US" altLang="x-none"/>
              <a:pPr>
                <a:spcBef>
                  <a:spcPct val="0"/>
                </a:spcBef>
              </a:pPr>
              <a:t>28</a:t>
            </a:fld>
            <a:endParaRPr lang="en-US" altLang="x-none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07070C91-3465-4843-9037-EDDFE3672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91852199-455D-4169-AF91-7620161BD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0DFD6167-9C61-48F0-A344-65A97DE8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38DF6-2DCD-4E1D-AA47-0E831D808E1C}" type="slidenum">
              <a:rPr lang="en-US" altLang="x-none"/>
              <a:pPr>
                <a:spcBef>
                  <a:spcPct val="0"/>
                </a:spcBef>
              </a:pPr>
              <a:t>29</a:t>
            </a:fld>
            <a:endParaRPr lang="en-US" altLang="x-none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644C9CF4-0FFF-4628-9587-4DBF7F5E1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039C34FE-1121-46CA-970A-006437789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5771DBBF-A657-4323-9495-22AF943F5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45C5F2-472D-4687-AA04-8687BB4170B6}" type="slidenum">
              <a:rPr lang="en-US" altLang="x-none"/>
              <a:pPr>
                <a:spcBef>
                  <a:spcPct val="0"/>
                </a:spcBef>
              </a:pPr>
              <a:t>3</a:t>
            </a:fld>
            <a:endParaRPr lang="en-US" altLang="x-none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4AF06F1-B31E-4F04-86EB-F0C6DD032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40DBAD44-DCC7-4D95-9F4A-BBB298A46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9412A7D9-B4DB-45A2-A61C-8C670CF2A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A3D0A-3761-47AE-B076-EB0D5F2365DB}" type="slidenum">
              <a:rPr lang="en-US" altLang="x-none"/>
              <a:pPr>
                <a:spcBef>
                  <a:spcPct val="0"/>
                </a:spcBef>
              </a:pPr>
              <a:t>30</a:t>
            </a:fld>
            <a:endParaRPr lang="en-US" altLang="x-none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80892ADF-98A8-4C02-9334-4EC03B9B1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16114433-371B-47D2-9257-C30913AFF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76979239-6DF5-44BE-AFE4-0A87984DA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A3936B-C903-463B-BA31-A832932653CF}" type="slidenum">
              <a:rPr lang="en-US" altLang="x-none"/>
              <a:pPr>
                <a:spcBef>
                  <a:spcPct val="0"/>
                </a:spcBef>
              </a:pPr>
              <a:t>31</a:t>
            </a:fld>
            <a:endParaRPr lang="en-US" altLang="x-none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1E2BF4B1-8885-4EC6-9595-53A6ABFAF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5DDA5DB7-548D-4209-846A-A937377F8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7D0A6E27-B3E6-4E16-95CF-1A32E082B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736A8B-C2DF-49E0-8469-94AACF451825}" type="slidenum">
              <a:rPr lang="en-US" altLang="x-none"/>
              <a:pPr>
                <a:spcBef>
                  <a:spcPct val="0"/>
                </a:spcBef>
              </a:pPr>
              <a:t>32</a:t>
            </a:fld>
            <a:endParaRPr lang="en-US" altLang="x-none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D7AA4EF8-6B0F-4AF5-8300-D193420E8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EEB0FFB0-D6C0-4EC8-9069-1938D5C98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1A538DF4-813C-4AB5-9509-D44492F0C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CE9A7-80F1-480D-970F-B5130ACBE83D}" type="slidenum">
              <a:rPr lang="en-US" altLang="x-none"/>
              <a:pPr>
                <a:spcBef>
                  <a:spcPct val="0"/>
                </a:spcBef>
              </a:pPr>
              <a:t>33</a:t>
            </a:fld>
            <a:endParaRPr lang="en-US" altLang="x-none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96FD389E-2FE7-4BF4-9667-113703416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909448E5-08CB-45AA-9195-F54DE7E6F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759F4645-8AF8-4505-B686-27AD1AF70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3E4D6-AA56-49C1-BC3D-FC7926E72D33}" type="slidenum">
              <a:rPr lang="en-US" altLang="x-none"/>
              <a:pPr>
                <a:spcBef>
                  <a:spcPct val="0"/>
                </a:spcBef>
              </a:pPr>
              <a:t>34</a:t>
            </a:fld>
            <a:endParaRPr lang="en-US" altLang="x-none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05B6F76E-E01F-49F9-82F2-832114D49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A1F9C89C-B1AF-4074-A6F9-D160D3EBC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C889D5F7-1F90-46B7-9139-1E1E33193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2D0A55-68E2-4961-BD8C-FE3772C03960}" type="slidenum">
              <a:rPr lang="en-US" altLang="x-none"/>
              <a:pPr>
                <a:spcBef>
                  <a:spcPct val="0"/>
                </a:spcBef>
              </a:pPr>
              <a:t>35</a:t>
            </a:fld>
            <a:endParaRPr lang="en-US" altLang="x-none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560B78AF-9298-4862-9982-C81EC71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C8848B31-4595-40B8-80CF-3CC13137D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891CE1C1-FDC0-4F7C-81C0-821759118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8AD9F0-B435-442A-8527-BCFB3E7C3659}" type="slidenum">
              <a:rPr lang="en-US" altLang="x-none"/>
              <a:pPr>
                <a:spcBef>
                  <a:spcPct val="0"/>
                </a:spcBef>
              </a:pPr>
              <a:t>36</a:t>
            </a:fld>
            <a:endParaRPr lang="en-US" altLang="x-none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0CB62E14-F495-4E6A-A34F-8F64DA318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F07938CA-1EF2-49D8-8755-E78B2E7A2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D3F97D9B-A2B1-4949-AD77-7309F9DA7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B86A9D-F7F2-4BEF-9BF2-A205F0BC7754}" type="slidenum">
              <a:rPr lang="en-US" altLang="x-none"/>
              <a:pPr>
                <a:spcBef>
                  <a:spcPct val="0"/>
                </a:spcBef>
              </a:pPr>
              <a:t>37</a:t>
            </a:fld>
            <a:endParaRPr lang="en-US" altLang="x-none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EE76F97F-E5EF-4447-ADEF-CAF84CC25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E8604E6A-5647-4A8F-A744-254C2D6C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9486BB47-DCEF-4433-83E4-0209699D9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8098C4-CD50-45C5-893D-5B5E342496A0}" type="slidenum">
              <a:rPr lang="en-US" altLang="x-none"/>
              <a:pPr>
                <a:spcBef>
                  <a:spcPct val="0"/>
                </a:spcBef>
              </a:pPr>
              <a:t>38</a:t>
            </a:fld>
            <a:endParaRPr lang="en-US" altLang="x-none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A0FC7DFD-930A-415B-89A8-2E5A29157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E7B53D61-2939-4654-A4DA-DDE9FD757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22405074-C52C-4A0C-8E4B-59E0CB318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540834-E112-4D97-9D2D-A195F0805E70}" type="slidenum">
              <a:rPr lang="en-US" altLang="x-none"/>
              <a:pPr>
                <a:spcBef>
                  <a:spcPct val="0"/>
                </a:spcBef>
              </a:pPr>
              <a:t>39</a:t>
            </a:fld>
            <a:endParaRPr lang="en-US" altLang="x-none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6ABC6BF0-165E-4AE7-8E55-094079095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08898E03-2D5F-4960-84D5-318EDD7D0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E0602293-FDB0-4E9C-A5A5-7AB24CEFA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930796-8B99-4333-B7E9-84045396528E}" type="slidenum">
              <a:rPr lang="en-US" altLang="x-none"/>
              <a:pPr>
                <a:spcBef>
                  <a:spcPct val="0"/>
                </a:spcBef>
              </a:pPr>
              <a:t>4</a:t>
            </a:fld>
            <a:endParaRPr lang="en-US" altLang="x-none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C8CFDAFB-9BEC-472D-90B8-CAD44DE078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A92B726B-9804-4E53-BD61-7E6F20ACD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01DB6B8E-72AD-457A-BCD5-9D9E947DE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5EEAC9-6550-4000-A853-D523EEC76EA2}" type="slidenum">
              <a:rPr lang="en-US" altLang="x-none"/>
              <a:pPr>
                <a:spcBef>
                  <a:spcPct val="0"/>
                </a:spcBef>
              </a:pPr>
              <a:t>40</a:t>
            </a:fld>
            <a:endParaRPr lang="en-US" altLang="x-none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15A3EED6-376C-456D-AC2C-59946F51F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B5EE8B57-742E-4651-859F-5F57ACE92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81868945-2612-4A94-9602-65BE29467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559EA-2836-4A8E-8044-0E1B50570EF8}" type="slidenum">
              <a:rPr lang="en-US" altLang="x-none"/>
              <a:pPr>
                <a:spcBef>
                  <a:spcPct val="0"/>
                </a:spcBef>
              </a:pPr>
              <a:t>41</a:t>
            </a:fld>
            <a:endParaRPr lang="en-US" altLang="x-none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C49E642A-241E-4821-9FFF-B4DCC8388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70ADFBFC-A19D-4DAB-B10C-4BD900B06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9ACEA371-76EB-4FC9-A89E-063FC3A90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1BB9C0-B29D-4A75-A34E-7870F1B3E1C0}" type="slidenum">
              <a:rPr lang="en-US" altLang="x-none"/>
              <a:pPr>
                <a:spcBef>
                  <a:spcPct val="0"/>
                </a:spcBef>
              </a:pPr>
              <a:t>5</a:t>
            </a:fld>
            <a:endParaRPr lang="en-US" altLang="x-none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98CBEBA7-D22F-44B0-AF31-D9A5DF5A8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1B805277-2769-4A8E-AF15-41BFC5F10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726E1C1A-7E78-42BF-9924-404B7F9087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72003F-64EA-4AE4-B7BE-D37D98ECE21C}" type="slidenum">
              <a:rPr lang="en-US" altLang="x-none"/>
              <a:pPr>
                <a:spcBef>
                  <a:spcPct val="0"/>
                </a:spcBef>
              </a:pPr>
              <a:t>6</a:t>
            </a:fld>
            <a:endParaRPr lang="en-US" altLang="x-none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D4901F44-5B64-4493-A429-BC7BA15DB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A1023A3F-2AD3-4B5B-8989-C6ADF39B2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468333C1-2A1B-4D93-951F-0005606B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1DEE4F-7AE5-41BE-A160-04C89CD0F7B4}" type="slidenum">
              <a:rPr lang="en-US" altLang="x-none"/>
              <a:pPr>
                <a:spcBef>
                  <a:spcPct val="0"/>
                </a:spcBef>
              </a:pPr>
              <a:t>7</a:t>
            </a:fld>
            <a:endParaRPr lang="en-US" altLang="x-none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C6324069-77A5-4A74-B0D8-34B86DC08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B9AE50A7-F979-480C-A440-43709FEB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A45E05A8-0A6D-4E69-BC92-90F630FA8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0EA7E3-8624-4A49-A6FF-76FF5B248EEB}" type="slidenum">
              <a:rPr lang="en-US" altLang="x-none"/>
              <a:pPr>
                <a:spcBef>
                  <a:spcPct val="0"/>
                </a:spcBef>
              </a:pPr>
              <a:t>8</a:t>
            </a:fld>
            <a:endParaRPr lang="en-US" altLang="x-none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6F8AB6F7-A034-487B-92D2-AE785C662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71629E7-378F-4CE8-8D9A-894940CA0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61AD7A24-C145-4454-960D-283762DC6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2AC79E-B221-4C9B-87B4-F8AFD82986F4}" type="slidenum">
              <a:rPr lang="en-US" altLang="x-none"/>
              <a:pPr>
                <a:spcBef>
                  <a:spcPct val="0"/>
                </a:spcBef>
              </a:pPr>
              <a:t>9</a:t>
            </a:fld>
            <a:endParaRPr lang="en-US" altLang="x-none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6C5CEA34-21CC-4378-B523-B00DEE471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6C3DA95A-DB5D-4C3B-ACD4-14694B922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xmlns="" id="{7F90AC3B-5E5A-4AE4-A341-CFAD0D4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xmlns="" id="{479F4D78-A034-46AF-A654-ABA035825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655A921-3F2B-4D44-9271-3BE37A6221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F70DB0C-1C9F-4BB0-A9FA-1FB8499A6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670709CC-89D8-4E24-9E92-13EFD563F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28F5A-92F4-42B0-A42F-C853E547B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633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817DA50-0E0A-43FA-AA9F-3534DAB68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69FA370-4504-42DB-8FC0-1768B829A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AB5D617-9C26-4D67-A786-5C4893FB1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362EE-0E64-4BF6-B91E-59B7840D5D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597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E4C06FD-0535-4528-9BDD-F0C731F74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28DAD23-086A-48F3-81CE-1F2F6BF62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7C96D11-5E75-46E2-AD91-F74AD40A7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041C5-CFA2-4FD9-9EEF-F8885534BF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507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D1A0716-BA6B-48DC-B46A-11DFEB005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E52470-0F74-4F10-9202-B4275A213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8D0412E-51AB-4B7C-9ACA-A4FF70C78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F2392-C369-4B41-92D2-7403056F5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3952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F7D977A-E5B5-407B-8270-86DFFA9A3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F43BC9-3952-40CC-8168-F70CFF201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AE2332D-F390-4158-9567-3D914D378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B2705-9DD4-461F-A0BE-4925969A7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7926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DB380AC-E944-4A43-A05C-2C70B3C5B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1FC8C5-AEC0-444C-8E08-6D460D1A1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F4EE05-CF39-4DB2-AF58-58C44E6A9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50FFA-F105-418B-8D89-9E5331CFC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8376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316E376-6CB7-4581-A70B-3393327193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CA44776-4923-4A40-9FF9-E77283487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895F2D3-F9D4-47F1-A8A9-A9E3313C0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3A88E-A648-4CED-B610-D57AC89A2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369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C7B467C-A84F-4870-9D8E-5CC0FB3A3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C28A45CE-7950-4B6A-84BD-556DFA183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6D1F3C4-38BB-453E-888D-49955470C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38285-23EE-48AB-827C-99CA3DED0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2237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3EEAD680-7D39-4DD4-8B82-A7F03D52E1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78A272D-88C4-40FE-9308-0469C81CC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4525B42-FDB7-40C1-A147-9ACB6C317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4FD93-85BD-4858-8CBB-F77FDF4851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5325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0B3521-DA46-4C1F-A284-5102E777D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D479E1-243C-4B06-B628-87CBA9F60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8F7AA1-AD2C-4F14-8244-08765A61D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EFDB3-3855-4DE0-BAAF-D2F689563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567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0E09F67-E567-4BF9-85C0-50367DBAA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C1535E-D0C2-41D5-9F2A-37EBCE49E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984187-4D67-4CF0-AF49-1AA22C313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8F2B0-9307-45DD-B976-8E49B0EBA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705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DB09E938-CC08-4B31-B390-1D79CE7C0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6480AC6-8289-442E-907F-09B4FC7F0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9188" name="Rectangle 4">
            <a:extLst>
              <a:ext uri="{FF2B5EF4-FFF2-40B4-BE49-F238E27FC236}">
                <a16:creationId xmlns:a16="http://schemas.microsoft.com/office/drawing/2014/main" xmlns="" id="{61E0E8A2-3849-4914-BBD9-91BDA2F4D7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89" name="Rectangle 5">
            <a:extLst>
              <a:ext uri="{FF2B5EF4-FFF2-40B4-BE49-F238E27FC236}">
                <a16:creationId xmlns:a16="http://schemas.microsoft.com/office/drawing/2014/main" xmlns="" id="{EC16A32D-D072-4936-B63A-6868C3631F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9190" name="Rectangle 6">
            <a:extLst>
              <a:ext uri="{FF2B5EF4-FFF2-40B4-BE49-F238E27FC236}">
                <a16:creationId xmlns:a16="http://schemas.microsoft.com/office/drawing/2014/main" xmlns="" id="{DA1FB978-7D04-4716-9883-157036B8A9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E0A0880E-B5D8-4266-BBB4-B50DD2BCF1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xmlns="" id="{882C8BDC-B95E-47BA-90AD-F741ECF0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xmlns="" id="{D40A1246-19C7-4B1F-96D4-10CBD4EE5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7056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xmlns="" id="{FCF803D3-70D7-4049-B0FC-D68B31300A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463675"/>
            <a:ext cx="8077200" cy="1736725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>Object Oriented Analysis &amp; Design</a:t>
            </a:r>
            <a:endParaRPr lang="en-US" altLang="x-none" dirty="0"/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xmlns="" id="{D4F0EC72-DAF0-4F97-A058-7C3563A942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Lecture # 05</a:t>
            </a:r>
          </a:p>
          <a:p>
            <a:pPr eaLnBrk="1" hangingPunct="1"/>
            <a:r>
              <a:rPr lang="en-US" altLang="x-none"/>
              <a:t>Domain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F7F58DE1-2F95-42F7-99F0-C2133E1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B87C9-240A-44F5-9A51-05341CD362E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D42762EA-DB06-47F2-8D79-17917E763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to Create a Domain Model?</a:t>
            </a:r>
          </a:p>
        </p:txBody>
      </p:sp>
      <p:sp>
        <p:nvSpPr>
          <p:cNvPr id="1764355" name="Rectangle 3">
            <a:extLst>
              <a:ext uri="{FF2B5EF4-FFF2-40B4-BE49-F238E27FC236}">
                <a16:creationId xmlns:a16="http://schemas.microsoft.com/office/drawing/2014/main" xmlns="" id="{E3975960-5A26-4A52-B073-234B663E9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70000"/>
              </a:lnSpc>
            </a:pPr>
            <a:r>
              <a:rPr lang="en-US" altLang="x-none"/>
              <a:t>Bounded by the </a:t>
            </a:r>
            <a:r>
              <a:rPr lang="en-US" altLang="x-none" u="sng"/>
              <a:t>requirements</a:t>
            </a:r>
            <a:r>
              <a:rPr lang="en-US" altLang="x-none"/>
              <a:t> under design perform following three steps:</a:t>
            </a:r>
          </a:p>
          <a:p>
            <a:pPr marL="952500" lvl="1" indent="-495300">
              <a:lnSpc>
                <a:spcPct val="170000"/>
              </a:lnSpc>
              <a:buFont typeface="Wingdings" panose="05000000000000000000" pitchFamily="2" charset="2"/>
              <a:buAutoNum type="arabicPeriod"/>
            </a:pPr>
            <a:r>
              <a:rPr lang="en-US" altLang="x-none">
                <a:solidFill>
                  <a:schemeClr val="hlink"/>
                </a:solidFill>
              </a:rPr>
              <a:t>Find</a:t>
            </a:r>
            <a:r>
              <a:rPr lang="en-US" altLang="x-none"/>
              <a:t> the </a:t>
            </a:r>
            <a:r>
              <a:rPr lang="en-US" altLang="x-none">
                <a:solidFill>
                  <a:schemeClr val="hlink"/>
                </a:solidFill>
              </a:rPr>
              <a:t>conceptual</a:t>
            </a:r>
            <a:r>
              <a:rPr lang="en-US" altLang="x-none"/>
              <a:t> classes </a:t>
            </a:r>
          </a:p>
          <a:p>
            <a:pPr marL="952500" lvl="1" indent="-495300">
              <a:lnSpc>
                <a:spcPct val="170000"/>
              </a:lnSpc>
              <a:buFont typeface="Wingdings" panose="05000000000000000000" pitchFamily="2" charset="2"/>
              <a:buAutoNum type="arabicPeriod"/>
            </a:pPr>
            <a:r>
              <a:rPr lang="en-US" altLang="x-none">
                <a:solidFill>
                  <a:schemeClr val="hlink"/>
                </a:solidFill>
              </a:rPr>
              <a:t>Draw</a:t>
            </a:r>
            <a:r>
              <a:rPr lang="en-US" altLang="x-none"/>
              <a:t> them as classes in a UML class diagram</a:t>
            </a:r>
          </a:p>
          <a:p>
            <a:pPr marL="952500" lvl="1" indent="-495300">
              <a:lnSpc>
                <a:spcPct val="170000"/>
              </a:lnSpc>
              <a:buFont typeface="Wingdings" panose="05000000000000000000" pitchFamily="2" charset="2"/>
              <a:buAutoNum type="arabicPeriod"/>
            </a:pPr>
            <a:r>
              <a:rPr lang="en-US" altLang="x-none"/>
              <a:t>Add </a:t>
            </a:r>
            <a:r>
              <a:rPr lang="en-US" altLang="x-none">
                <a:solidFill>
                  <a:schemeClr val="hlink"/>
                </a:solidFill>
              </a:rPr>
              <a:t>associations</a:t>
            </a:r>
            <a:r>
              <a:rPr lang="en-US" altLang="x-none"/>
              <a:t> and </a:t>
            </a:r>
            <a:r>
              <a:rPr lang="en-US" altLang="x-none">
                <a:solidFill>
                  <a:schemeClr val="hlink"/>
                </a:solidFill>
              </a:rPr>
              <a:t>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43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065D0DE4-FD85-4CB4-B89E-9164212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2150B-9F97-468B-95CE-0DDA01EF368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895E4F46-7569-496B-BDFA-DEDA5CB5E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700"/>
              <a:t>Guidelines</a:t>
            </a:r>
            <a:br>
              <a:rPr lang="en-US" altLang="x-none" sz="3700"/>
            </a:br>
            <a:r>
              <a:rPr lang="en-US" altLang="x-none" sz="3700"/>
              <a:t>1. How to find Conceptual Classes?</a:t>
            </a:r>
            <a:r>
              <a:rPr lang="en-US" altLang="x-none" sz="5000"/>
              <a:t> </a:t>
            </a:r>
          </a:p>
        </p:txBody>
      </p:sp>
      <p:sp>
        <p:nvSpPr>
          <p:cNvPr id="1766403" name="Rectangle 3">
            <a:extLst>
              <a:ext uri="{FF2B5EF4-FFF2-40B4-BE49-F238E27FC236}">
                <a16:creationId xmlns:a16="http://schemas.microsoft.com/office/drawing/2014/main" xmlns="" id="{80F244F6-B7D5-466B-BE2C-97FD628E7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0075"/>
            <a:ext cx="8229600" cy="4530725"/>
          </a:xfrm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en-US" altLang="x-none" sz="2900"/>
              <a:t>Three methods/approaches to find conceptual classes</a:t>
            </a:r>
          </a:p>
          <a:p>
            <a:pPr marL="990600" lvl="1" indent="-5334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x-none" sz="2500"/>
              <a:t>Reuse or modify </a:t>
            </a:r>
            <a:r>
              <a:rPr lang="en-US" altLang="x-none" sz="2500">
                <a:solidFill>
                  <a:schemeClr val="hlink"/>
                </a:solidFill>
              </a:rPr>
              <a:t>existing</a:t>
            </a:r>
            <a:r>
              <a:rPr lang="en-US" altLang="x-none" sz="2500"/>
              <a:t> models (if any)</a:t>
            </a:r>
          </a:p>
          <a:p>
            <a:pPr marL="990600" lvl="1" indent="-5334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x-none" sz="2500"/>
              <a:t>Use a </a:t>
            </a:r>
            <a:r>
              <a:rPr lang="en-US" altLang="x-none" sz="2500">
                <a:solidFill>
                  <a:schemeClr val="hlink"/>
                </a:solidFill>
              </a:rPr>
              <a:t>category list</a:t>
            </a:r>
            <a:endParaRPr lang="en-US" altLang="x-none" sz="2500"/>
          </a:p>
          <a:p>
            <a:pPr marL="990600" lvl="1" indent="-5334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x-none" sz="2500"/>
              <a:t>Identify </a:t>
            </a:r>
            <a:r>
              <a:rPr lang="en-US" altLang="x-none" sz="2500">
                <a:solidFill>
                  <a:schemeClr val="hlink"/>
                </a:solidFill>
              </a:rPr>
              <a:t>noun</a:t>
            </a:r>
            <a:r>
              <a:rPr lang="en-US" altLang="x-none" sz="2500"/>
              <a:t> phrases in use case text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64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xmlns="" id="{C307285E-7436-4708-8E71-4572E357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524FF-9848-4AA2-B6DE-D83EB0D1B45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28704" name="Group 32">
            <a:extLst>
              <a:ext uri="{FF2B5EF4-FFF2-40B4-BE49-F238E27FC236}">
                <a16:creationId xmlns:a16="http://schemas.microsoft.com/office/drawing/2014/main" xmlns="" id="{FABBCB61-6B0D-4E7B-A1B8-4842A016B59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89038"/>
          <a:ext cx="7620000" cy="4983162"/>
        </p:xfrm>
        <a:graphic>
          <a:graphicData uri="http://schemas.openxmlformats.org/drawingml/2006/table">
            <a:tbl>
              <a:tblPr/>
              <a:tblGrid>
                <a:gridCol w="4432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9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Conceptual Class Category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business transactions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Guideline: These are critical (they involve money), so start with transactions.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Sale, Payment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Reservation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transaction line items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Guideline: Transactions often come with related line items, so consider these next.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SalesLineItem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76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 or service related to a transaction or transaction line 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Guideline: Transactions are for something (a product or service). Consider these next.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Flight, Seat, Meal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5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where is the transaction recorded?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Guideline: Important.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Register, Ledger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FlightManifest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276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roles of people or organizations related to the transaction; actors in the use case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Guideline: We usually need to know about the parties involved in a transaction.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Cashier, Customer, Store MonopolyPlayer Passenger, Airline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7674" name="Rectangle 25">
            <a:extLst>
              <a:ext uri="{FF2B5EF4-FFF2-40B4-BE49-F238E27FC236}">
                <a16:creationId xmlns:a16="http://schemas.microsoft.com/office/drawing/2014/main" xmlns="" id="{443295DF-42EB-4806-B1A5-2F1EA40F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617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chemeClr val="tx2"/>
                </a:solidFill>
                <a:latin typeface="Garamond" panose="02020404030301010803" pitchFamily="18" charset="0"/>
              </a:rPr>
              <a:t>Method 2: Using a Category List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xmlns="" id="{90E0B539-6A1C-493C-B572-48819C55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EA257-052E-4515-AB85-E805750D65E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1770539" name="Group 43">
            <a:extLst>
              <a:ext uri="{FF2B5EF4-FFF2-40B4-BE49-F238E27FC236}">
                <a16:creationId xmlns:a16="http://schemas.microsoft.com/office/drawing/2014/main" xmlns="" id="{AEB846FF-575C-4D4D-9C72-FD7F9083773F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671513"/>
          <a:ext cx="8686800" cy="5964237"/>
        </p:xfrm>
        <a:graphic>
          <a:graphicData uri="http://schemas.openxmlformats.org/drawingml/2006/table">
            <a:tbl>
              <a:tblPr/>
              <a:tblGrid>
                <a:gridCol w="5116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0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Conceptual Class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noteworthy events, often with a time or place we need to remember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Sale, Payment MonopolyGame Flight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physical objects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Guideline: This is especially relevant when creating device-control software, or simulations.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Item, Register Board, Piece, Die Airplane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descriptions of things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Guideline: See page. 147 of Craig Larman 3</a:t>
                      </a:r>
                      <a:r>
                        <a:rPr kumimoji="0" lang="en-US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edition for discussion.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ProductDescription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FlightDescription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Guideline: Descriptions are often in a catalog.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ProductCatalog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FlightCatalog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containers of things (physical or information)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Store, Bin Board Airplane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things in a container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Square (in a Board) Passenger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other collaborating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CreditAuthorizationSystem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AirTrafficControl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records of finance, work, contracts, legal matters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Receipt, Ledger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MaintenanceLog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financial instruments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Cash, Check, LineOfCredit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TicketCredit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schedules, manuals, documents that are regularly referred to in order to perform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DailyPriceChangeList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RepairSchedule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9737" name="Rectangle 41">
            <a:extLst>
              <a:ext uri="{FF2B5EF4-FFF2-40B4-BE49-F238E27FC236}">
                <a16:creationId xmlns:a16="http://schemas.microsoft.com/office/drawing/2014/main" xmlns="" id="{823C6307-97C6-419A-9638-F4602BAA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617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>
                <a:solidFill>
                  <a:schemeClr val="tx2"/>
                </a:solidFill>
                <a:latin typeface="Garamond" panose="02020404030301010803" pitchFamily="18" charset="0"/>
              </a:rPr>
              <a:t>Method 2: Using a Category List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xmlns="" id="{6FD274AF-53D5-48A5-8D21-FEBD55E9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76DC2D-CB8C-4583-9D56-5044E37F1EA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DB6FC549-C689-42E1-9595-03DB97713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400"/>
              <a:t>Method 3: Finding Conceptual Classes with Noun Phrase Identification </a:t>
            </a:r>
          </a:p>
        </p:txBody>
      </p:sp>
      <p:sp>
        <p:nvSpPr>
          <p:cNvPr id="1772547" name="Rectangle 3">
            <a:extLst>
              <a:ext uri="{FF2B5EF4-FFF2-40B4-BE49-F238E27FC236}">
                <a16:creationId xmlns:a16="http://schemas.microsoft.com/office/drawing/2014/main" xmlns="" id="{B2077B9D-DF5E-4B41-AB7B-9570D3FC8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sz="2500"/>
              <a:t>Linguistic analysis: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 sz="2400"/>
              <a:t> Identify the </a:t>
            </a:r>
            <a:r>
              <a:rPr lang="en-US" altLang="x-none" sz="2400">
                <a:solidFill>
                  <a:schemeClr val="hlink"/>
                </a:solidFill>
              </a:rPr>
              <a:t>nouns</a:t>
            </a:r>
            <a:r>
              <a:rPr lang="en-US" altLang="x-none" sz="2400"/>
              <a:t> and </a:t>
            </a:r>
            <a:r>
              <a:rPr lang="en-US" altLang="x-none" sz="2400">
                <a:solidFill>
                  <a:schemeClr val="hlink"/>
                </a:solidFill>
              </a:rPr>
              <a:t>noun phrases</a:t>
            </a:r>
            <a:r>
              <a:rPr lang="en-US" altLang="x-none" sz="2400"/>
              <a:t> in textual descriptions of a domain, and consider them as candidate conceptual </a:t>
            </a:r>
            <a:r>
              <a:rPr lang="en-US" altLang="x-none" sz="2400">
                <a:solidFill>
                  <a:schemeClr val="hlink"/>
                </a:solidFill>
              </a:rPr>
              <a:t>classes or attributes</a:t>
            </a:r>
            <a:r>
              <a:rPr lang="en-US" altLang="x-none" sz="2400"/>
              <a:t> 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 sz="2400"/>
              <a:t>Have to differentiate between attribute and class?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 sz="2400"/>
              <a:t>A weakness of this approach is the </a:t>
            </a:r>
            <a:r>
              <a:rPr lang="en-US" altLang="x-none" sz="2400">
                <a:solidFill>
                  <a:schemeClr val="hlink"/>
                </a:solidFill>
              </a:rPr>
              <a:t>imprecision</a:t>
            </a:r>
            <a:r>
              <a:rPr lang="en-US" altLang="x-none" sz="2400"/>
              <a:t> of natural language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 sz="2400"/>
              <a:t>It is recommended in combination with the </a:t>
            </a:r>
            <a:r>
              <a:rPr lang="en-US" altLang="x-none" sz="2400" i="1"/>
              <a:t>Conceptual Class Category List</a:t>
            </a:r>
            <a:r>
              <a:rPr lang="en-US" altLang="x-none" sz="2400"/>
              <a:t> technique.</a:t>
            </a:r>
          </a:p>
          <a:p>
            <a:pPr>
              <a:lnSpc>
                <a:spcPct val="110000"/>
              </a:lnSpc>
            </a:pPr>
            <a:r>
              <a:rPr lang="en-US" altLang="x-none" sz="2500"/>
              <a:t>The </a:t>
            </a:r>
            <a:r>
              <a:rPr lang="en-US" altLang="x-none" sz="2500">
                <a:solidFill>
                  <a:schemeClr val="hlink"/>
                </a:solidFill>
              </a:rPr>
              <a:t>fully dressed</a:t>
            </a:r>
            <a:r>
              <a:rPr lang="en-US" altLang="x-none" sz="2500"/>
              <a:t> use cases are an excellent description to </a:t>
            </a:r>
            <a:r>
              <a:rPr lang="en-US" altLang="x-none" sz="2500">
                <a:solidFill>
                  <a:schemeClr val="hlink"/>
                </a:solidFill>
              </a:rPr>
              <a:t>draw from</a:t>
            </a:r>
            <a:endParaRPr lang="en-US" altLang="x-none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5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85C0BF6C-7E63-4900-85EE-0F987DBD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0DA44D-5124-47A9-83D0-7BD98013518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92AA44DD-8520-471E-8D28-662DEC42F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Process Sale Use Case from The NextGen POS System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E0E59797-E342-4022-B47F-23F2D496F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x-none" sz="2200"/>
              <a:t>Main Success Scenario (or Basic Flow):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Customer</a:t>
            </a:r>
            <a:r>
              <a:rPr lang="en-US" altLang="x-none" sz="2000"/>
              <a:t> arrives at a </a:t>
            </a:r>
            <a:r>
              <a:rPr lang="en-US" altLang="x-none" sz="2000">
                <a:solidFill>
                  <a:schemeClr val="hlink"/>
                </a:solidFill>
              </a:rPr>
              <a:t>POS checkout</a:t>
            </a:r>
            <a:r>
              <a:rPr lang="en-US" altLang="x-none" sz="2000"/>
              <a:t> with </a:t>
            </a:r>
            <a:r>
              <a:rPr lang="en-US" altLang="x-none" sz="2000">
                <a:solidFill>
                  <a:schemeClr val="hlink"/>
                </a:solidFill>
              </a:rPr>
              <a:t>goods</a:t>
            </a:r>
            <a:r>
              <a:rPr lang="en-US" altLang="x-none" sz="2000"/>
              <a:t> and/or </a:t>
            </a:r>
            <a:r>
              <a:rPr lang="en-US" altLang="x-none" sz="2000">
                <a:solidFill>
                  <a:schemeClr val="hlink"/>
                </a:solidFill>
              </a:rPr>
              <a:t>services</a:t>
            </a:r>
            <a:r>
              <a:rPr lang="en-US" altLang="x-none" sz="2000"/>
              <a:t> to purchase.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Cashier</a:t>
            </a:r>
            <a:r>
              <a:rPr lang="en-US" altLang="x-none" sz="2000"/>
              <a:t> starts a new </a:t>
            </a:r>
            <a:r>
              <a:rPr lang="en-US" altLang="x-none" sz="2000">
                <a:solidFill>
                  <a:schemeClr val="hlink"/>
                </a:solidFill>
              </a:rPr>
              <a:t>sale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Cashier</a:t>
            </a:r>
            <a:r>
              <a:rPr lang="en-US" altLang="x-none" sz="2000"/>
              <a:t> enters </a:t>
            </a:r>
            <a:r>
              <a:rPr lang="en-US" altLang="x-none" sz="2000">
                <a:solidFill>
                  <a:schemeClr val="hlink"/>
                </a:solidFill>
              </a:rPr>
              <a:t>item identifier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records </a:t>
            </a:r>
            <a:r>
              <a:rPr lang="en-US" altLang="x-none" sz="2000">
                <a:solidFill>
                  <a:schemeClr val="hlink"/>
                </a:solidFill>
              </a:rPr>
              <a:t>sale line item</a:t>
            </a:r>
            <a:r>
              <a:rPr lang="en-US" altLang="x-none" sz="2000"/>
              <a:t> and presents </a:t>
            </a:r>
            <a:r>
              <a:rPr lang="en-US" altLang="x-none" sz="2000">
                <a:solidFill>
                  <a:schemeClr val="hlink"/>
                </a:solidFill>
              </a:rPr>
              <a:t>item description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hlink"/>
                </a:solidFill>
              </a:rPr>
              <a:t>price</a:t>
            </a:r>
            <a:r>
              <a:rPr lang="en-US" altLang="x-none" sz="2000"/>
              <a:t>, and running </a:t>
            </a:r>
            <a:r>
              <a:rPr lang="en-US" altLang="x-none" sz="2000">
                <a:solidFill>
                  <a:schemeClr val="hlink"/>
                </a:solidFill>
              </a:rPr>
              <a:t>total</a:t>
            </a:r>
            <a:r>
              <a:rPr lang="en-US" altLang="x-none" sz="2000"/>
              <a:t>. Price calculated from a set of price rules.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Cashier repeats steps 2-3 until indicates done.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presents total with </a:t>
            </a:r>
            <a:r>
              <a:rPr lang="en-US" altLang="x-none" sz="2000">
                <a:solidFill>
                  <a:schemeClr val="hlink"/>
                </a:solidFill>
              </a:rPr>
              <a:t>taxes</a:t>
            </a:r>
            <a:r>
              <a:rPr lang="en-US" altLang="x-none" sz="2000"/>
              <a:t> calculated.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Cashier tells Customer the total, and asks for </a:t>
            </a:r>
            <a:r>
              <a:rPr lang="en-US" altLang="x-none" sz="2000">
                <a:solidFill>
                  <a:schemeClr val="hlink"/>
                </a:solidFill>
              </a:rPr>
              <a:t>payment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Customer pays and System handles payment.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logs the completed </a:t>
            </a:r>
            <a:r>
              <a:rPr lang="en-US" altLang="x-none" sz="2000">
                <a:solidFill>
                  <a:schemeClr val="hlink"/>
                </a:solidFill>
              </a:rPr>
              <a:t>sale</a:t>
            </a:r>
            <a:r>
              <a:rPr lang="en-US" altLang="x-none" sz="2000"/>
              <a:t> and sends sale and payment information to the external </a:t>
            </a:r>
            <a:r>
              <a:rPr lang="en-US" altLang="x-none" sz="2000">
                <a:solidFill>
                  <a:schemeClr val="hlink"/>
                </a:solidFill>
              </a:rPr>
              <a:t>Accounting</a:t>
            </a:r>
            <a:r>
              <a:rPr lang="en-US" altLang="x-none" sz="2000"/>
              <a:t> (for accounting and </a:t>
            </a:r>
            <a:r>
              <a:rPr lang="en-US" altLang="x-none" sz="2000">
                <a:solidFill>
                  <a:schemeClr val="hlink"/>
                </a:solidFill>
              </a:rPr>
              <a:t>commissions</a:t>
            </a:r>
            <a:r>
              <a:rPr lang="en-US" altLang="x-none" sz="2000"/>
              <a:t>) and </a:t>
            </a:r>
            <a:r>
              <a:rPr lang="en-US" altLang="x-none" sz="2000">
                <a:solidFill>
                  <a:schemeClr val="hlink"/>
                </a:solidFill>
              </a:rPr>
              <a:t>Inventory</a:t>
            </a:r>
            <a:r>
              <a:rPr lang="en-US" altLang="x-none" sz="2000"/>
              <a:t> systems (to update inventory).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presents </a:t>
            </a:r>
            <a:r>
              <a:rPr lang="en-US" altLang="x-none" sz="2000">
                <a:solidFill>
                  <a:schemeClr val="hlink"/>
                </a:solidFill>
              </a:rPr>
              <a:t>receipt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Customer leaves with receipt and goods (if any).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6EF9B7CF-C3E1-46AB-AF6E-40763192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D7680-183C-432A-B800-5580FFFAB1D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FAC33298-67E6-43BF-B5F9-1CF67B4F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Initial POS Domain Model</a:t>
            </a: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xmlns="" id="{B5A4C6D7-5022-423A-9981-FA02D688795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1852613"/>
          <a:ext cx="87630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Visio" r:id="rId4" imgW="3946654" imgH="1534123" progId="Visio.Drawing.11">
                  <p:embed/>
                </p:oleObj>
              </mc:Choice>
              <mc:Fallback>
                <p:oleObj name="Visio" r:id="rId4" imgW="3946654" imgH="1534123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52613"/>
                        <a:ext cx="876300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xmlns="" id="{E2681ABE-34A4-4216-BEB4-15959694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F9F9C-7522-40FC-9FA1-98FC71E098D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C4FFFE66-D4E3-4FD4-A308-D04757F7E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1. Objects vs. Attributes</a:t>
            </a:r>
          </a:p>
        </p:txBody>
      </p:sp>
      <p:sp>
        <p:nvSpPr>
          <p:cNvPr id="1778691" name="Rectangle 3">
            <a:extLst>
              <a:ext uri="{FF2B5EF4-FFF2-40B4-BE49-F238E27FC236}">
                <a16:creationId xmlns:a16="http://schemas.microsoft.com/office/drawing/2014/main" xmlns="" id="{95C3A813-5297-4417-A500-C6904D261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30725"/>
          </a:xfrm>
        </p:spPr>
        <p:txBody>
          <a:bodyPr/>
          <a:lstStyle/>
          <a:p>
            <a:r>
              <a:rPr lang="en-US" altLang="x-none" sz="2600"/>
              <a:t>Attributes are ‘</a:t>
            </a:r>
            <a:r>
              <a:rPr lang="en-US" altLang="x-none" sz="2600">
                <a:solidFill>
                  <a:schemeClr val="hlink"/>
                </a:solidFill>
              </a:rPr>
              <a:t>simple</a:t>
            </a:r>
            <a:r>
              <a:rPr lang="en-US" altLang="x-none" sz="2600"/>
              <a:t>’ data types</a:t>
            </a:r>
          </a:p>
          <a:p>
            <a:pPr marL="742950" lvl="1" indent="-285750"/>
            <a:r>
              <a:rPr lang="en-US" altLang="x-none" sz="2200"/>
              <a:t>e.g., number, text</a:t>
            </a:r>
          </a:p>
          <a:p>
            <a:pPr marL="742950" lvl="1" indent="-285750"/>
            <a:endParaRPr lang="en-US" altLang="x-none" sz="2200"/>
          </a:p>
          <a:p>
            <a:r>
              <a:rPr lang="en-US" altLang="x-none" sz="2600">
                <a:solidFill>
                  <a:schemeClr val="hlink"/>
                </a:solidFill>
              </a:rPr>
              <a:t>Concepts</a:t>
            </a:r>
            <a:r>
              <a:rPr lang="en-US" altLang="x-none" sz="2600"/>
              <a:t> that are described by simple attributes </a:t>
            </a:r>
            <a:r>
              <a:rPr lang="en-US" altLang="x-none" sz="2600">
                <a:solidFill>
                  <a:schemeClr val="hlink"/>
                </a:solidFill>
              </a:rPr>
              <a:t>are objects</a:t>
            </a:r>
          </a:p>
          <a:p>
            <a:pPr marL="742950" lvl="1" indent="-285750"/>
            <a:r>
              <a:rPr lang="en-US" altLang="x-none" sz="2200"/>
              <a:t>A Store has an address, phone number, etc.</a:t>
            </a:r>
          </a:p>
          <a:p>
            <a:endParaRPr lang="en-US" altLang="x-none" sz="2600"/>
          </a:p>
          <a:p>
            <a:r>
              <a:rPr lang="en-US" altLang="x-none" sz="2600"/>
              <a:t>As another example, consider the domain of airline reservations. Should </a:t>
            </a:r>
            <a:r>
              <a:rPr lang="en-US" altLang="x-none" sz="2600">
                <a:solidFill>
                  <a:schemeClr val="hlink"/>
                </a:solidFill>
              </a:rPr>
              <a:t>destination</a:t>
            </a:r>
            <a:r>
              <a:rPr lang="en-US" altLang="x-none" sz="2600"/>
              <a:t> be an attribute of Flight, or a separate conceptual class Airport?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6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xmlns="" id="{4F60BBA2-D61D-4EA3-B394-31D865DA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19F9C-1F1D-411C-93EC-AFD653D1210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9EF08DBD-5307-431B-BD57-F3CB71CC3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1. Objects vs. Attributes</a:t>
            </a:r>
          </a:p>
        </p:txBody>
      </p:sp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xmlns="" id="{C209E9CB-0B3B-459F-8771-70B1CDF2D17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-228600" y="2590800"/>
          <a:ext cx="91440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Visio" r:id="rId4" imgW="4524762" imgH="1150592" progId="Visio.Drawing.11">
                  <p:embed/>
                </p:oleObj>
              </mc:Choice>
              <mc:Fallback>
                <p:oleObj name="Visio" r:id="rId4" imgW="4524762" imgH="1150592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2590800"/>
                        <a:ext cx="914400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xmlns="" id="{8EF9B7C1-C398-4708-803B-005254E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6F82C5-6BBB-4B52-A7E9-553D82BF182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66389F63-3460-4381-973B-6914C5511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2. Description classes</a:t>
            </a:r>
          </a:p>
        </p:txBody>
      </p:sp>
      <p:sp>
        <p:nvSpPr>
          <p:cNvPr id="1782787" name="Rectangle 3">
            <a:extLst>
              <a:ext uri="{FF2B5EF4-FFF2-40B4-BE49-F238E27FC236}">
                <a16:creationId xmlns:a16="http://schemas.microsoft.com/office/drawing/2014/main" xmlns="" id="{955CD43A-1AF7-441B-9843-65A782B15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x-none"/>
              <a:t>When to model with Description classes</a:t>
            </a:r>
          </a:p>
          <a:p>
            <a:pPr marL="742950" lvl="1" indent="-285750">
              <a:lnSpc>
                <a:spcPct val="125000"/>
              </a:lnSpc>
            </a:pPr>
            <a:r>
              <a:rPr lang="en-US" altLang="x-none"/>
              <a:t>A description class </a:t>
            </a:r>
            <a:r>
              <a:rPr lang="en-US" altLang="x-none">
                <a:solidFill>
                  <a:schemeClr val="hlink"/>
                </a:solidFill>
              </a:rPr>
              <a:t>Contain info</a:t>
            </a:r>
            <a:r>
              <a:rPr lang="en-US" altLang="x-none"/>
              <a:t> that describes something else, very common in OO models</a:t>
            </a:r>
          </a:p>
          <a:p>
            <a:pPr marL="1143000" lvl="2" indent="-228600">
              <a:lnSpc>
                <a:spcPct val="125000"/>
              </a:lnSpc>
            </a:pPr>
            <a:r>
              <a:rPr lang="en-US" altLang="x-none" sz="2400"/>
              <a:t>A </a:t>
            </a:r>
            <a:r>
              <a:rPr lang="en-US" altLang="x-none" sz="2400">
                <a:solidFill>
                  <a:schemeClr val="hlink"/>
                </a:solidFill>
              </a:rPr>
              <a:t>ProductDescription</a:t>
            </a:r>
            <a:r>
              <a:rPr lang="en-US" altLang="x-none" sz="2400"/>
              <a:t> that records the price, picture, and text description </a:t>
            </a:r>
            <a:r>
              <a:rPr lang="en-US" altLang="x-none" sz="2400">
                <a:solidFill>
                  <a:schemeClr val="hlink"/>
                </a:solidFill>
              </a:rPr>
              <a:t>of an Item</a:t>
            </a:r>
            <a:r>
              <a:rPr lang="en-US" altLang="x-none" sz="2400"/>
              <a:t>. </a:t>
            </a:r>
          </a:p>
          <a:p>
            <a:pPr marL="742950" lvl="1" indent="-285750">
              <a:lnSpc>
                <a:spcPct val="125000"/>
              </a:lnSpc>
            </a:pPr>
            <a:r>
              <a:rPr lang="en-US" altLang="x-none"/>
              <a:t>If description is not separate from the underlying object, then </a:t>
            </a:r>
            <a:r>
              <a:rPr lang="en-US" altLang="x-none">
                <a:solidFill>
                  <a:schemeClr val="hlink"/>
                </a:solidFill>
              </a:rPr>
              <a:t>deletion</a:t>
            </a:r>
            <a:r>
              <a:rPr lang="en-US" altLang="x-none"/>
              <a:t> </a:t>
            </a:r>
            <a:r>
              <a:rPr lang="en-US" altLang="x-none">
                <a:solidFill>
                  <a:schemeClr val="hlink"/>
                </a:solidFill>
              </a:rPr>
              <a:t>of the object</a:t>
            </a:r>
            <a:r>
              <a:rPr lang="en-US" altLang="x-none"/>
              <a:t> results in loss of all info about that object</a:t>
            </a:r>
          </a:p>
          <a:p>
            <a:pPr marL="742950" lvl="1" indent="-285750">
              <a:lnSpc>
                <a:spcPct val="125000"/>
              </a:lnSpc>
            </a:pPr>
            <a:r>
              <a:rPr lang="en-US" altLang="x-none"/>
              <a:t>Also </a:t>
            </a:r>
            <a:r>
              <a:rPr lang="en-US" altLang="x-none">
                <a:solidFill>
                  <a:schemeClr val="hlink"/>
                </a:solidFill>
              </a:rPr>
              <a:t>error prone</a:t>
            </a:r>
            <a:r>
              <a:rPr lang="en-US" altLang="x-none"/>
              <a:t> due to data duplication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7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xmlns="" id="{944BA647-3A3E-4966-AB92-2441FF3B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31B9A-50F5-4C1A-9710-DFAB6A1576A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xmlns="" id="{26ADC2B0-D946-4AD9-AEF0-EEC85D088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xmlns="" id="{545989E6-F0F5-4F93-A1C4-75C9B5EBE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x-none" sz="2800"/>
              <a:t>What is Domain Model?</a:t>
            </a:r>
          </a:p>
          <a:p>
            <a:pPr>
              <a:lnSpc>
                <a:spcPct val="120000"/>
              </a:lnSpc>
            </a:pPr>
            <a:r>
              <a:rPr lang="en-US" altLang="x-none" sz="2800"/>
              <a:t>Example: Dice Game</a:t>
            </a:r>
          </a:p>
          <a:p>
            <a:pPr>
              <a:lnSpc>
                <a:spcPct val="120000"/>
              </a:lnSpc>
            </a:pPr>
            <a:r>
              <a:rPr lang="en-US" altLang="x-none" sz="2800"/>
              <a:t>Process Sale Use Case &amp; Partial Domain Model from the NextGen POS System</a:t>
            </a:r>
          </a:p>
          <a:p>
            <a:pPr>
              <a:lnSpc>
                <a:spcPct val="120000"/>
              </a:lnSpc>
            </a:pPr>
            <a:r>
              <a:rPr lang="en-US" altLang="x-none" sz="2800"/>
              <a:t>Guidelines</a:t>
            </a:r>
          </a:p>
          <a:p>
            <a:pPr>
              <a:lnSpc>
                <a:spcPct val="120000"/>
              </a:lnSpc>
            </a:pPr>
            <a:r>
              <a:rPr lang="en-US" altLang="x-none" sz="2800"/>
              <a:t>How to Create a Domain Model?</a:t>
            </a:r>
          </a:p>
          <a:p>
            <a:pPr lvl="1">
              <a:lnSpc>
                <a:spcPct val="120000"/>
              </a:lnSpc>
            </a:pPr>
            <a:r>
              <a:rPr lang="en-US" altLang="x-none" sz="2400"/>
              <a:t>How to find Conceptual Classes?</a:t>
            </a:r>
          </a:p>
          <a:p>
            <a:pPr lvl="1">
              <a:lnSpc>
                <a:spcPct val="120000"/>
              </a:lnSpc>
            </a:pPr>
            <a:r>
              <a:rPr lang="en-US" altLang="x-none" sz="2400"/>
              <a:t>Associations</a:t>
            </a:r>
          </a:p>
          <a:p>
            <a:pPr lvl="1">
              <a:lnSpc>
                <a:spcPct val="120000"/>
              </a:lnSpc>
            </a:pPr>
            <a:r>
              <a:rPr lang="en-US" altLang="x-none" sz="2400"/>
              <a:t>Attributes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xmlns="" id="{81E4052D-6103-4650-8616-70838CC0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AE0EC8-3C64-4C1D-B3FF-3794DEEF9D2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9E165BAB-999B-421E-BAC2-409FE316C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2. Description classes</a:t>
            </a:r>
          </a:p>
        </p:txBody>
      </p:sp>
      <p:graphicFrame>
        <p:nvGraphicFramePr>
          <p:cNvPr id="44036" name="Object 2">
            <a:extLst>
              <a:ext uri="{FF2B5EF4-FFF2-40B4-BE49-F238E27FC236}">
                <a16:creationId xmlns:a16="http://schemas.microsoft.com/office/drawing/2014/main" xmlns="" id="{D319BB4D-6BEE-43F3-809C-599E781913C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1963738"/>
          <a:ext cx="7467600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Visio" r:id="rId4" imgW="4469650" imgH="2428277" progId="Visio.Drawing.11">
                  <p:embed/>
                </p:oleObj>
              </mc:Choice>
              <mc:Fallback>
                <p:oleObj name="Visio" r:id="rId4" imgW="4469650" imgH="242827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63738"/>
                        <a:ext cx="7467600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xmlns="" id="{056D099B-E8CD-410E-BC92-B79E6C23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518A7B-2D87-4069-85B8-FB164B5B016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3A945A84-A612-46D4-816E-42DA65584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2. Description classes</a:t>
            </a:r>
          </a:p>
        </p:txBody>
      </p:sp>
      <p:sp>
        <p:nvSpPr>
          <p:cNvPr id="1786883" name="Rectangle 3">
            <a:extLst>
              <a:ext uri="{FF2B5EF4-FFF2-40B4-BE49-F238E27FC236}">
                <a16:creationId xmlns:a16="http://schemas.microsoft.com/office/drawing/2014/main" xmlns="" id="{9DB62F69-2098-4D6E-A31F-D8E06EA8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/>
              <a:t>When Are Description Classes Useful? 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/>
              <a:t>Add a description class (for example, ProductDescription) when:</a:t>
            </a:r>
          </a:p>
          <a:p>
            <a:pPr marL="1143000" lvl="2" indent="-228600">
              <a:lnSpc>
                <a:spcPct val="110000"/>
              </a:lnSpc>
            </a:pPr>
            <a:r>
              <a:rPr lang="en-US" altLang="x-none" sz="2400"/>
              <a:t>There needs to be a description about an item or service, </a:t>
            </a:r>
            <a:r>
              <a:rPr lang="en-US" altLang="x-none" sz="2400">
                <a:solidFill>
                  <a:schemeClr val="hlink"/>
                </a:solidFill>
              </a:rPr>
              <a:t>independent of the current existence</a:t>
            </a:r>
            <a:r>
              <a:rPr lang="en-US" altLang="x-none" sz="2400"/>
              <a:t> of any examples of those items or services.</a:t>
            </a:r>
          </a:p>
          <a:p>
            <a:pPr marL="1143000" lvl="2" indent="-228600">
              <a:lnSpc>
                <a:spcPct val="110000"/>
              </a:lnSpc>
            </a:pPr>
            <a:r>
              <a:rPr lang="en-US" altLang="x-none" sz="2400"/>
              <a:t>Deleting instances of things they describe (for example, Item) results in a </a:t>
            </a:r>
            <a:r>
              <a:rPr lang="en-US" altLang="x-none" sz="2400">
                <a:solidFill>
                  <a:schemeClr val="hlink"/>
                </a:solidFill>
              </a:rPr>
              <a:t>loss of information</a:t>
            </a:r>
            <a:r>
              <a:rPr lang="en-US" altLang="x-none" sz="2400"/>
              <a:t> that needs to be maintained, but was incorrectly associated with the deleted thing.</a:t>
            </a:r>
          </a:p>
          <a:p>
            <a:pPr marL="1143000" lvl="2" indent="-228600">
              <a:lnSpc>
                <a:spcPct val="110000"/>
              </a:lnSpc>
            </a:pPr>
            <a:r>
              <a:rPr lang="en-US" altLang="x-none" sz="2400"/>
              <a:t>It </a:t>
            </a:r>
            <a:r>
              <a:rPr lang="en-US" altLang="x-none" sz="2400">
                <a:solidFill>
                  <a:schemeClr val="hlink"/>
                </a:solidFill>
              </a:rPr>
              <a:t>reduces</a:t>
            </a:r>
            <a:r>
              <a:rPr lang="en-US" altLang="x-none" sz="2400"/>
              <a:t> redundant or duplicated information.</a:t>
            </a: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68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xmlns="" id="{0864E408-EF5E-47FD-9CCA-C054B46F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CB226-F4D8-427A-A3CD-EA080287BB9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4E19AE06-CDF5-4811-85E9-320091DD1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Associations</a:t>
            </a:r>
          </a:p>
        </p:txBody>
      </p:sp>
      <p:sp>
        <p:nvSpPr>
          <p:cNvPr id="1788931" name="Rectangle 3">
            <a:extLst>
              <a:ext uri="{FF2B5EF4-FFF2-40B4-BE49-F238E27FC236}">
                <a16:creationId xmlns:a16="http://schemas.microsoft.com/office/drawing/2014/main" xmlns="" id="{B26D594E-FBE5-46FD-8E32-656E26D6F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86400"/>
          </a:xfrm>
        </p:spPr>
        <p:txBody>
          <a:bodyPr/>
          <a:lstStyle/>
          <a:p>
            <a:r>
              <a:rPr lang="en-US" altLang="x-none" sz="2100"/>
              <a:t>Association is a meaningful </a:t>
            </a:r>
            <a:r>
              <a:rPr lang="en-US" altLang="x-none" sz="2100">
                <a:solidFill>
                  <a:schemeClr val="hlink"/>
                </a:solidFill>
              </a:rPr>
              <a:t>relationship</a:t>
            </a:r>
            <a:r>
              <a:rPr lang="en-US" altLang="x-none" sz="2100"/>
              <a:t> between objects</a:t>
            </a:r>
          </a:p>
          <a:p>
            <a:r>
              <a:rPr lang="en-US" altLang="x-none" sz="2100"/>
              <a:t>Draw an association when knowledge of relationship needs to be </a:t>
            </a:r>
            <a:r>
              <a:rPr lang="en-US" altLang="x-none" sz="2100" b="1">
                <a:solidFill>
                  <a:schemeClr val="hlink"/>
                </a:solidFill>
              </a:rPr>
              <a:t>preserved</a:t>
            </a:r>
          </a:p>
          <a:p>
            <a:pPr marL="742950" lvl="1" indent="-285750"/>
            <a:r>
              <a:rPr lang="en-US" altLang="x-none" sz="2100"/>
              <a:t>For example, do </a:t>
            </a:r>
            <a:r>
              <a:rPr lang="en-US" altLang="x-none" sz="2100">
                <a:solidFill>
                  <a:schemeClr val="hlink"/>
                </a:solidFill>
              </a:rPr>
              <a:t>we need to remember what SalesLineItem instances are associated with a Sale instance</a:t>
            </a:r>
            <a:r>
              <a:rPr lang="en-US" altLang="x-none" sz="2100"/>
              <a:t>? Definitely, otherwise it would not be possible to reconstruct a sale, print a receipt, or calculate a sale total.</a:t>
            </a:r>
          </a:p>
          <a:p>
            <a:pPr marL="742950" lvl="1" indent="-285750"/>
            <a:r>
              <a:rPr lang="en-US" altLang="x-none" sz="2100"/>
              <a:t>A Cashier may look up ProductDescriptions, but there is </a:t>
            </a:r>
            <a:r>
              <a:rPr lang="en-US" altLang="x-none" sz="2100">
                <a:solidFill>
                  <a:schemeClr val="hlink"/>
                </a:solidFill>
              </a:rPr>
              <a:t>no need to remember the fact of a particular Cashier looking up</a:t>
            </a:r>
            <a:r>
              <a:rPr lang="en-US" altLang="x-none" sz="2100"/>
              <a:t> particular ProductDescriptions.</a:t>
            </a:r>
          </a:p>
          <a:p>
            <a:r>
              <a:rPr lang="en-US" altLang="x-none" sz="2100"/>
              <a:t>Consider including the following associations in a domain model:</a:t>
            </a:r>
          </a:p>
          <a:p>
            <a:pPr marL="742950" lvl="1" indent="-285750"/>
            <a:r>
              <a:rPr lang="en-US" altLang="x-none" sz="2100"/>
              <a:t>Associations for which </a:t>
            </a:r>
            <a:r>
              <a:rPr lang="en-US" altLang="x-none" sz="2100">
                <a:solidFill>
                  <a:schemeClr val="hlink"/>
                </a:solidFill>
              </a:rPr>
              <a:t>knowledge</a:t>
            </a:r>
            <a:r>
              <a:rPr lang="en-US" altLang="x-none" sz="2100"/>
              <a:t> of the relationship needs to be </a:t>
            </a:r>
            <a:r>
              <a:rPr lang="en-US" altLang="x-none" sz="2100">
                <a:solidFill>
                  <a:schemeClr val="hlink"/>
                </a:solidFill>
              </a:rPr>
              <a:t>preserved</a:t>
            </a:r>
            <a:r>
              <a:rPr lang="en-US" altLang="x-none" sz="2100"/>
              <a:t> for some duration ("</a:t>
            </a:r>
            <a:r>
              <a:rPr lang="en-US" altLang="x-none" sz="2100" u="sng"/>
              <a:t>need-to-remember</a:t>
            </a:r>
            <a:r>
              <a:rPr lang="en-US" altLang="x-none" sz="2100"/>
              <a:t>" associations).</a:t>
            </a:r>
          </a:p>
          <a:p>
            <a:pPr marL="742950" lvl="1" indent="-285750"/>
            <a:r>
              <a:rPr lang="en-US" altLang="x-none" sz="2100"/>
              <a:t>Associations derived from the </a:t>
            </a:r>
            <a:r>
              <a:rPr lang="en-US" altLang="x-none" sz="2100">
                <a:solidFill>
                  <a:schemeClr val="hlink"/>
                </a:solidFill>
              </a:rPr>
              <a:t>Common Associations List</a:t>
            </a:r>
            <a:r>
              <a:rPr lang="en-US" altLang="x-none" sz="21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xmlns="" id="{2297BB44-B8A4-414B-A31D-9009362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3C063-93DD-48C0-A488-BA07B4BB270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xmlns="" id="{FFE579CC-9528-46D5-80CB-FE8D342AC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graphicFrame>
        <p:nvGraphicFramePr>
          <p:cNvPr id="50180" name="Object 2">
            <a:extLst>
              <a:ext uri="{FF2B5EF4-FFF2-40B4-BE49-F238E27FC236}">
                <a16:creationId xmlns:a16="http://schemas.microsoft.com/office/drawing/2014/main" xmlns="" id="{55429907-96DE-4C49-BAEC-003148047C2E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400050" y="1905000"/>
          <a:ext cx="813435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Visio" r:id="rId4" imgW="3010884" imgH="1166338" progId="Visio.Drawing.11">
                  <p:embed/>
                </p:oleObj>
              </mc:Choice>
              <mc:Fallback>
                <p:oleObj name="Visio" r:id="rId4" imgW="3010884" imgH="1166338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05000"/>
                        <a:ext cx="813435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xmlns="" id="{5C6E3BD7-7066-49FD-9224-0BBDCC3E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10A1A-0390-4B5E-82D3-78B0154E7D2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xmlns="" id="{8D3FD214-E723-42B1-85C3-678990716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xmlns="" id="{2D169F5A-DDA3-456C-9418-A0F71478CE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5867400"/>
            <a:ext cx="8686800" cy="838200"/>
          </a:xfrm>
        </p:spPr>
        <p:txBody>
          <a:bodyPr/>
          <a:lstStyle/>
          <a:p>
            <a:r>
              <a:rPr lang="en-US" altLang="x-none" sz="2000"/>
              <a:t>An optional "</a:t>
            </a:r>
            <a:r>
              <a:rPr lang="en-US" altLang="x-none" sz="2000">
                <a:solidFill>
                  <a:schemeClr val="hlink"/>
                </a:solidFill>
              </a:rPr>
              <a:t>reading direction arrow</a:t>
            </a:r>
            <a:r>
              <a:rPr lang="en-US" altLang="x-none" sz="2000"/>
              <a:t>" indicates the direction to read the association name; it does not indicate direction of visibility or navigation. </a:t>
            </a:r>
          </a:p>
        </p:txBody>
      </p:sp>
      <p:graphicFrame>
        <p:nvGraphicFramePr>
          <p:cNvPr id="52229" name="Object 2">
            <a:extLst>
              <a:ext uri="{FF2B5EF4-FFF2-40B4-BE49-F238E27FC236}">
                <a16:creationId xmlns:a16="http://schemas.microsoft.com/office/drawing/2014/main" xmlns="" id="{EAD3CB76-61C7-47F9-92A2-A614714116F1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81000" y="1143000"/>
          <a:ext cx="784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Visio" r:id="rId4" imgW="4360552" imgH="2589113" progId="Visio.Drawing.11">
                  <p:embed/>
                </p:oleObj>
              </mc:Choice>
              <mc:Fallback>
                <p:oleObj name="Visio" r:id="rId4" imgW="4360552" imgH="2589113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7848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xmlns="" id="{B81F7D0D-8E2C-488E-8AA6-3E553F93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F291B-40BE-4B52-9D31-AD0D772CE06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C7769BD4-3EB0-4AA7-9D38-B35FE1ECF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D413E89A-0560-42D1-BB7D-ECF6275A9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altLang="x-none" sz="2400"/>
              <a:t>Applying UML: Roles</a:t>
            </a:r>
          </a:p>
          <a:p>
            <a:pPr marL="742950" lvl="1" indent="-285750"/>
            <a:r>
              <a:rPr lang="en-US" altLang="x-none" sz="2000"/>
              <a:t>Each end of an association is called a </a:t>
            </a:r>
            <a:r>
              <a:rPr lang="en-US" altLang="x-none" sz="2000">
                <a:solidFill>
                  <a:schemeClr val="hlink"/>
                </a:solidFill>
              </a:rPr>
              <a:t>role</a:t>
            </a:r>
            <a:r>
              <a:rPr lang="en-US" altLang="x-none" sz="2000"/>
              <a:t>. Roles may optionally have:</a:t>
            </a:r>
          </a:p>
          <a:p>
            <a:pPr marL="1143000" lvl="2" indent="-228600"/>
            <a:r>
              <a:rPr lang="en-US" altLang="x-none" sz="2000">
                <a:solidFill>
                  <a:schemeClr val="hlink"/>
                </a:solidFill>
              </a:rPr>
              <a:t>multiplicity</a:t>
            </a:r>
            <a:r>
              <a:rPr lang="en-US" altLang="x-none" sz="2000"/>
              <a:t> expression</a:t>
            </a:r>
          </a:p>
          <a:p>
            <a:pPr marL="1143000" lvl="2" indent="-228600"/>
            <a:r>
              <a:rPr lang="en-US" altLang="x-none" sz="2000">
                <a:solidFill>
                  <a:schemeClr val="hlink"/>
                </a:solidFill>
              </a:rPr>
              <a:t>name</a:t>
            </a:r>
          </a:p>
          <a:p>
            <a:pPr marL="1143000" lvl="2" indent="-228600"/>
            <a:r>
              <a:rPr lang="en-US" altLang="x-none" sz="2000">
                <a:solidFill>
                  <a:schemeClr val="hlink"/>
                </a:solidFill>
              </a:rPr>
              <a:t>navigability</a:t>
            </a:r>
          </a:p>
          <a:p>
            <a:r>
              <a:rPr lang="en-US" altLang="x-none" sz="2400"/>
              <a:t>Applying UML: </a:t>
            </a:r>
            <a:r>
              <a:rPr lang="en-US" altLang="x-none" sz="2400">
                <a:solidFill>
                  <a:schemeClr val="hlink"/>
                </a:solidFill>
              </a:rPr>
              <a:t>Multiplicity</a:t>
            </a:r>
            <a:endParaRPr lang="en-US" altLang="x-none" sz="2100">
              <a:solidFill>
                <a:schemeClr val="hlink"/>
              </a:solidFill>
            </a:endParaRPr>
          </a:p>
          <a:p>
            <a:endParaRPr lang="en-US" altLang="x-none" sz="2100"/>
          </a:p>
        </p:txBody>
      </p:sp>
      <p:graphicFrame>
        <p:nvGraphicFramePr>
          <p:cNvPr id="54277" name="Object 2">
            <a:extLst>
              <a:ext uri="{FF2B5EF4-FFF2-40B4-BE49-F238E27FC236}">
                <a16:creationId xmlns:a16="http://schemas.microsoft.com/office/drawing/2014/main" xmlns="" id="{554FC2F8-4908-4400-A624-A16B053AF4D6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187450" y="4106863"/>
          <a:ext cx="643255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Visio" r:id="rId4" imgW="3010884" imgH="1222574" progId="Visio.Drawing.11">
                  <p:embed/>
                </p:oleObj>
              </mc:Choice>
              <mc:Fallback>
                <p:oleObj name="Visio" r:id="rId4" imgW="3010884" imgH="122257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06863"/>
                        <a:ext cx="6432550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5">
            <a:extLst>
              <a:ext uri="{FF2B5EF4-FFF2-40B4-BE49-F238E27FC236}">
                <a16:creationId xmlns:a16="http://schemas.microsoft.com/office/drawing/2014/main" xmlns="" id="{5DC55560-49A4-41A9-970F-86FB97D0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29350"/>
            <a:ext cx="637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/>
              <a:t>Normally, the multiplicity </a:t>
            </a:r>
            <a:r>
              <a:rPr lang="en-US" altLang="x-none" sz="2000" u="sng"/>
              <a:t>at a particular moment in time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xmlns="" id="{891E4EAD-11DA-4330-81F6-28DFF6C7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393E46-2EA5-4765-AFD2-3E4E693E080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D6F29F50-B4A4-45B9-921D-F0C3B5108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sp>
        <p:nvSpPr>
          <p:cNvPr id="1795075" name="Rectangle 3">
            <a:extLst>
              <a:ext uri="{FF2B5EF4-FFF2-40B4-BE49-F238E27FC236}">
                <a16:creationId xmlns:a16="http://schemas.microsoft.com/office/drawing/2014/main" xmlns="" id="{E7B325EC-2E79-4E20-BFE1-D3E8FD29C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2600"/>
              <a:t>Name an association based on a </a:t>
            </a:r>
            <a:r>
              <a:rPr lang="en-US" altLang="x-none" sz="2600" u="sng">
                <a:solidFill>
                  <a:schemeClr val="hlink"/>
                </a:solidFill>
              </a:rPr>
              <a:t>ClassName-VerbPhrase-ClassName</a:t>
            </a:r>
            <a:r>
              <a:rPr lang="en-US" altLang="x-none" sz="2600"/>
              <a:t> format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x-none" sz="2400"/>
              <a:t>Simple association names such as "</a:t>
            </a:r>
            <a:r>
              <a:rPr lang="en-US" altLang="x-none" sz="2400">
                <a:solidFill>
                  <a:schemeClr val="hlink"/>
                </a:solidFill>
              </a:rPr>
              <a:t>Has</a:t>
            </a:r>
            <a:r>
              <a:rPr lang="en-US" altLang="x-none" sz="2400"/>
              <a:t>" or "</a:t>
            </a:r>
            <a:r>
              <a:rPr lang="en-US" altLang="x-none" sz="2400">
                <a:solidFill>
                  <a:schemeClr val="hlink"/>
                </a:solidFill>
              </a:rPr>
              <a:t>Uses</a:t>
            </a:r>
            <a:r>
              <a:rPr lang="en-US" altLang="x-none" sz="2400"/>
              <a:t>" are usually poor, as they seldom enhance our understanding of the domain.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x-none" sz="2400"/>
              <a:t>Sale </a:t>
            </a:r>
            <a:r>
              <a:rPr lang="en-US" altLang="x-none" sz="2400" u="sng"/>
              <a:t>Paid-by</a:t>
            </a:r>
            <a:r>
              <a:rPr lang="en-US" altLang="x-none" sz="2400"/>
              <a:t> CashPayment</a:t>
            </a:r>
          </a:p>
          <a:p>
            <a:pPr marL="1143000" lvl="2" indent="-228600">
              <a:lnSpc>
                <a:spcPct val="150000"/>
              </a:lnSpc>
            </a:pPr>
            <a:r>
              <a:rPr lang="en-US" altLang="x-none" sz="2400">
                <a:solidFill>
                  <a:schemeClr val="hlink"/>
                </a:solidFill>
              </a:rPr>
              <a:t>bad example</a:t>
            </a:r>
            <a:r>
              <a:rPr lang="en-US" altLang="x-none" sz="2400"/>
              <a:t> (doesn't enhance meaning): </a:t>
            </a:r>
            <a:r>
              <a:rPr lang="en-US" altLang="x-none" sz="2400">
                <a:solidFill>
                  <a:schemeClr val="hlink"/>
                </a:solidFill>
              </a:rPr>
              <a:t>Sale </a:t>
            </a:r>
            <a:r>
              <a:rPr lang="en-US" altLang="x-none" sz="2400" u="sng">
                <a:solidFill>
                  <a:schemeClr val="hlink"/>
                </a:solidFill>
              </a:rPr>
              <a:t>Uses</a:t>
            </a:r>
            <a:r>
              <a:rPr lang="en-US" altLang="x-none" sz="2400">
                <a:solidFill>
                  <a:schemeClr val="hlink"/>
                </a:solidFill>
              </a:rPr>
              <a:t> CashPayment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xmlns="" id="{857BA24E-A60C-495C-AAEB-2892E494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97A42B-2139-4151-95EA-E9698B226FB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xmlns="" id="{A4FC3BF5-9E4D-4EEB-96B1-4A09B3B1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graphicFrame>
        <p:nvGraphicFramePr>
          <p:cNvPr id="58372" name="Object 2">
            <a:extLst>
              <a:ext uri="{FF2B5EF4-FFF2-40B4-BE49-F238E27FC236}">
                <a16:creationId xmlns:a16="http://schemas.microsoft.com/office/drawing/2014/main" xmlns="" id="{1EB68A8D-DF84-4249-9740-9CA376374E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05000" y="1579563"/>
          <a:ext cx="5562600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Visio" r:id="rId4" imgW="2471017" imgH="2654347" progId="Visio.Drawing.11">
                  <p:embed/>
                </p:oleObj>
              </mc:Choice>
              <mc:Fallback>
                <p:oleObj name="Visio" r:id="rId4" imgW="2471017" imgH="2654347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79563"/>
                        <a:ext cx="5562600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xmlns="" id="{4A34E09E-ACAA-4499-B5C3-A350BE32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BD325-B851-4594-A99B-49D80BF6649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22CFBB17-23A3-4E51-BD5F-A645B0B7D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D1D8258B-B120-4571-B8FA-F172C23A6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solidFill>
                  <a:schemeClr val="hlink"/>
                </a:solidFill>
              </a:rPr>
              <a:t>Multiple Associations</a:t>
            </a:r>
            <a:r>
              <a:rPr lang="en-US" altLang="x-none"/>
              <a:t> Between Two Classes </a:t>
            </a:r>
          </a:p>
        </p:txBody>
      </p:sp>
      <p:graphicFrame>
        <p:nvGraphicFramePr>
          <p:cNvPr id="60421" name="Object 2">
            <a:extLst>
              <a:ext uri="{FF2B5EF4-FFF2-40B4-BE49-F238E27FC236}">
                <a16:creationId xmlns:a16="http://schemas.microsoft.com/office/drawing/2014/main" xmlns="" id="{B8760B64-3C2D-48B1-A32E-BF3B6A74B56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600200" y="2667000"/>
          <a:ext cx="5334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Visio" r:id="rId4" imgW="3010884" imgH="921148" progId="Visio.Drawing.11">
                  <p:embed/>
                </p:oleObj>
              </mc:Choice>
              <mc:Fallback>
                <p:oleObj name="Visio" r:id="rId4" imgW="3010884" imgH="921148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3340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5">
            <a:extLst>
              <a:ext uri="{FF2B5EF4-FFF2-40B4-BE49-F238E27FC236}">
                <a16:creationId xmlns:a16="http://schemas.microsoft.com/office/drawing/2014/main" xmlns="" id="{26AF92BC-F78D-45D5-83B3-9EF7370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00600"/>
            <a:ext cx="7162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/>
              <a:t>Can have more than 1 association between classes.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/>
              <a:t>A class can also have an association with itself! Can you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/>
              <a:t>think of an example?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xmlns="" id="{EFD51B39-F8BC-4259-BBB8-19389921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ED285B-B269-4A52-8FE2-2A9CDB82443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C9419FEE-8A0B-46F3-B614-555A89983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Association Notation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CB0BCA38-0C3A-433F-BE08-60304CA65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How to Find Associations with a </a:t>
            </a:r>
            <a:r>
              <a:rPr lang="en-US" altLang="x-none">
                <a:solidFill>
                  <a:schemeClr val="hlink"/>
                </a:solidFill>
              </a:rPr>
              <a:t>Common Associations List</a:t>
            </a:r>
            <a:r>
              <a:rPr lang="en-US" altLang="x-none"/>
              <a:t>?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xmlns="" id="{16CA3BF3-D6A4-466B-A9B0-4129C525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6367C-A43A-4EA3-91B2-2CD77661881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7DC9D3B6-6AE3-4347-AA2F-2952A31AE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is Domain Model?</a:t>
            </a:r>
          </a:p>
        </p:txBody>
      </p:sp>
      <p:sp>
        <p:nvSpPr>
          <p:cNvPr id="1747971" name="Rectangle 3">
            <a:extLst>
              <a:ext uri="{FF2B5EF4-FFF2-40B4-BE49-F238E27FC236}">
                <a16:creationId xmlns:a16="http://schemas.microsoft.com/office/drawing/2014/main" xmlns="" id="{D0488FD4-AC06-4E80-A58B-07004DF1F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x-none"/>
              <a:t>Fundamental </a:t>
            </a:r>
            <a:r>
              <a:rPr lang="en-US" altLang="x-none">
                <a:solidFill>
                  <a:schemeClr val="hlink"/>
                </a:solidFill>
              </a:rPr>
              <a:t>OO analysis</a:t>
            </a:r>
            <a:r>
              <a:rPr lang="en-US" altLang="x-none"/>
              <a:t> model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x-none"/>
              <a:t>Shows important </a:t>
            </a:r>
            <a:r>
              <a:rPr lang="en-US" altLang="x-none" u="sng"/>
              <a:t>concepts</a:t>
            </a:r>
            <a:r>
              <a:rPr lang="en-US" altLang="x-none"/>
              <a:t> in the domain of interest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x-none"/>
              <a:t>Depicts </a:t>
            </a:r>
            <a:r>
              <a:rPr lang="en-US" altLang="x-none">
                <a:solidFill>
                  <a:schemeClr val="hlink"/>
                </a:solidFill>
              </a:rPr>
              <a:t>objects</a:t>
            </a:r>
            <a:r>
              <a:rPr lang="en-US" altLang="x-none"/>
              <a:t>, their </a:t>
            </a:r>
            <a:r>
              <a:rPr lang="en-US" altLang="x-none">
                <a:solidFill>
                  <a:schemeClr val="hlink"/>
                </a:solidFill>
              </a:rPr>
              <a:t>attributes</a:t>
            </a:r>
            <a:r>
              <a:rPr lang="en-US" altLang="x-none"/>
              <a:t>, and </a:t>
            </a:r>
            <a:r>
              <a:rPr lang="en-US" altLang="x-none">
                <a:solidFill>
                  <a:schemeClr val="hlink"/>
                </a:solidFill>
              </a:rPr>
              <a:t>associations</a:t>
            </a:r>
            <a:r>
              <a:rPr lang="en-US" altLang="x-none"/>
              <a:t> between objects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x-none"/>
              <a:t>Visual dictionary of concepts &amp; their relationships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x-none"/>
              <a:t>Inspiration for SW objects in class diagram</a:t>
            </a:r>
          </a:p>
          <a:p>
            <a:pPr marL="742950" lvl="1" indent="-285750">
              <a:lnSpc>
                <a:spcPct val="130000"/>
              </a:lnSpc>
            </a:pPr>
            <a:r>
              <a:rPr lang="en-US" altLang="x-none"/>
              <a:t>Does </a:t>
            </a:r>
            <a:r>
              <a:rPr lang="en-US" altLang="x-none">
                <a:solidFill>
                  <a:schemeClr val="hlink"/>
                </a:solidFill>
              </a:rPr>
              <a:t>NOT</a:t>
            </a:r>
            <a:r>
              <a:rPr lang="en-US" altLang="x-none"/>
              <a:t> show </a:t>
            </a:r>
            <a:r>
              <a:rPr lang="en-US" altLang="x-none">
                <a:solidFill>
                  <a:schemeClr val="hlink"/>
                </a:solidFill>
              </a:rPr>
              <a:t>object’s</a:t>
            </a:r>
            <a:r>
              <a:rPr lang="en-US" altLang="x-none"/>
              <a:t> </a:t>
            </a:r>
            <a:r>
              <a:rPr lang="en-US" altLang="x-none">
                <a:solidFill>
                  <a:schemeClr val="hlink"/>
                </a:solidFill>
              </a:rPr>
              <a:t>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xmlns="" id="{0A585BB9-5AF3-407E-80F6-587B153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29FC2-4B72-4AA2-975B-F4F2CFF2836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18875E67-06F9-4FBC-976E-0F30C4D0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graphicFrame>
        <p:nvGraphicFramePr>
          <p:cNvPr id="1805352" name="Group 40">
            <a:extLst>
              <a:ext uri="{FF2B5EF4-FFF2-40B4-BE49-F238E27FC236}">
                <a16:creationId xmlns:a16="http://schemas.microsoft.com/office/drawing/2014/main" xmlns="" id="{5ECE2F8D-0970-4697-81B4-D0B75E15E59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52400"/>
          <a:ext cx="8686800" cy="63246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8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 Associations List</a:t>
                      </a:r>
                    </a:p>
                  </a:txBody>
                  <a:tcPr marT="45714" marB="4571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Examples</a:t>
                      </a:r>
                      <a:endParaRPr kumimoji="0" 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transaction related to another transaction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CashPayment, Sale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Cancellation, Reservation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8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line item of a transaction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SalesLineItem, Sale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product or service for a transaction (or line item)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Item, SalesLineItem (or Sale),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Flight, Reservation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role related to a transaction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Customer, Payment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Passenger, Ticket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6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physical or logical part of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Drawer, 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Square, Board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Seat, Airplane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6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physically or logically contained in/on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in Store, Item in Shelf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Square on Board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Passenger in Airplane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3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description for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ProductDescription, 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FlightDescription, Flight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6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known/logged/recorded/reported/captured in B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Sale, 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Piece, Square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Reservation, FlightManifest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4550" name="Text Box 38">
            <a:extLst>
              <a:ext uri="{FF2B5EF4-FFF2-40B4-BE49-F238E27FC236}">
                <a16:creationId xmlns:a16="http://schemas.microsoft.com/office/drawing/2014/main" xmlns="" id="{67CAE47B-2D37-4F56-8FAC-CCD7F63AE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415088"/>
            <a:ext cx="328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List continues on next slide …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xmlns="" id="{272DECA1-DB44-4677-A5C2-41681A63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04ED0-C423-4EDA-8B4E-F818D61AE87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1807386" name="Group 26">
            <a:extLst>
              <a:ext uri="{FF2B5EF4-FFF2-40B4-BE49-F238E27FC236}">
                <a16:creationId xmlns:a16="http://schemas.microsoft.com/office/drawing/2014/main" xmlns="" id="{5A16D92E-073C-4D49-905E-650B4D2F6A6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762000"/>
          <a:ext cx="8001000" cy="56388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8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Common Associations List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kumimoji="0" lang="en-US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Examples</a:t>
                      </a:r>
                      <a:endParaRPr kumimoji="0" lang="en-US" sz="3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 member of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Cashier, Store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Player, MonopolyGame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Pilot, Airline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an organizational subunit of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Department, Store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Maintenance, Airline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uses or manages or owns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Cashier, 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Player, Piece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Pilot, Airplane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33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is next to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SalesLineItem, SalesLineItem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Square, Square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City, City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xmlns="" id="{64D07554-EACF-42FA-A51C-C7B3A2C7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F161F-8084-48AD-876C-9C71345390F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432A5B4E-5636-4DB9-A753-30A35D897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Some Associations in the Domain Models </a:t>
            </a:r>
          </a:p>
        </p:txBody>
      </p:sp>
      <p:sp>
        <p:nvSpPr>
          <p:cNvPr id="1809411" name="Rectangle 3">
            <a:extLst>
              <a:ext uri="{FF2B5EF4-FFF2-40B4-BE49-F238E27FC236}">
                <a16:creationId xmlns:a16="http://schemas.microsoft.com/office/drawing/2014/main" xmlns="" id="{F6B60CA2-EB44-4417-A397-7182F44CD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2600"/>
              <a:t>Transactions related to another transaction: </a:t>
            </a:r>
            <a:r>
              <a:rPr lang="en-US" altLang="x-none" sz="2600">
                <a:solidFill>
                  <a:schemeClr val="hlink"/>
                </a:solidFill>
              </a:rPr>
              <a:t>Sale </a:t>
            </a:r>
            <a:r>
              <a:rPr lang="en-US" altLang="x-none" sz="2600" u="sng">
                <a:solidFill>
                  <a:schemeClr val="hlink"/>
                </a:solidFill>
              </a:rPr>
              <a:t>Paid-by</a:t>
            </a:r>
            <a:r>
              <a:rPr lang="en-US" altLang="x-none" sz="2600">
                <a:solidFill>
                  <a:schemeClr val="hlink"/>
                </a:solidFill>
              </a:rPr>
              <a:t> CashPayment</a:t>
            </a:r>
            <a:endParaRPr lang="en-US" altLang="x-none" sz="2600"/>
          </a:p>
          <a:p>
            <a:pPr>
              <a:lnSpc>
                <a:spcPct val="150000"/>
              </a:lnSpc>
            </a:pPr>
            <a:r>
              <a:rPr lang="en-US" altLang="x-none" sz="2600"/>
              <a:t>Line items of a transaction: </a:t>
            </a:r>
            <a:r>
              <a:rPr lang="en-US" altLang="x-none" sz="2600">
                <a:solidFill>
                  <a:schemeClr val="hlink"/>
                </a:solidFill>
              </a:rPr>
              <a:t>Sale </a:t>
            </a:r>
            <a:r>
              <a:rPr lang="en-US" altLang="x-none" sz="2600" u="sng">
                <a:solidFill>
                  <a:schemeClr val="hlink"/>
                </a:solidFill>
              </a:rPr>
              <a:t>Contains</a:t>
            </a:r>
            <a:r>
              <a:rPr lang="en-US" altLang="x-none" sz="2600">
                <a:solidFill>
                  <a:schemeClr val="hlink"/>
                </a:solidFill>
              </a:rPr>
              <a:t> SalesLineItem</a:t>
            </a:r>
          </a:p>
          <a:p>
            <a:pPr>
              <a:lnSpc>
                <a:spcPct val="150000"/>
              </a:lnSpc>
            </a:pPr>
            <a:r>
              <a:rPr lang="en-US" altLang="x-none" sz="2600"/>
              <a:t>Product for a transaction (or line item): </a:t>
            </a:r>
            <a:r>
              <a:rPr lang="en-US" altLang="x-none" sz="2600">
                <a:solidFill>
                  <a:schemeClr val="hlink"/>
                </a:solidFill>
              </a:rPr>
              <a:t>SalesLineItem </a:t>
            </a:r>
            <a:r>
              <a:rPr lang="en-US" altLang="x-none" sz="2600" u="sng">
                <a:solidFill>
                  <a:schemeClr val="hlink"/>
                </a:solidFill>
              </a:rPr>
              <a:t>Records-sale-of</a:t>
            </a:r>
            <a:r>
              <a:rPr lang="en-US" altLang="x-none" sz="2600">
                <a:solidFill>
                  <a:schemeClr val="hlink"/>
                </a:solidFill>
              </a:rPr>
              <a:t> Item</a:t>
            </a:r>
            <a:endParaRPr lang="en-US" altLang="x-none"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0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4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xmlns="" id="{D4D4AE65-A6F6-4D1E-9337-AB32CED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9AFF5-C83C-4178-A7AB-BF2265BB092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3935E2F4-1017-4435-BD56-6C2096B42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x-none" sz="3400"/>
              <a:t>NextGen POS Partial Domain Model</a:t>
            </a:r>
            <a:r>
              <a:rPr lang="en-US" altLang="x-none"/>
              <a:t> </a:t>
            </a:r>
          </a:p>
        </p:txBody>
      </p:sp>
      <p:graphicFrame>
        <p:nvGraphicFramePr>
          <p:cNvPr id="70660" name="Object 2">
            <a:extLst>
              <a:ext uri="{FF2B5EF4-FFF2-40B4-BE49-F238E27FC236}">
                <a16:creationId xmlns:a16="http://schemas.microsoft.com/office/drawing/2014/main" xmlns="" id="{A61152FB-0F22-4BF6-8B41-0EC75A6D35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990600"/>
          <a:ext cx="89154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Visio" r:id="rId4" imgW="5700097" imgH="4718214" progId="Visio.Drawing.11">
                  <p:embed/>
                </p:oleObj>
              </mc:Choice>
              <mc:Fallback>
                <p:oleObj name="Visio" r:id="rId4" imgW="5700097" imgH="471821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9154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xmlns="" id="{FD33776F-C149-4192-BBF1-9F51B39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3F1B25-AB8E-417E-9C48-737E0AC344A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5E5673E0-7342-4844-95EC-D299E24E3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Attributes </a:t>
            </a:r>
          </a:p>
        </p:txBody>
      </p:sp>
      <p:sp>
        <p:nvSpPr>
          <p:cNvPr id="1813507" name="Rectangle 3">
            <a:extLst>
              <a:ext uri="{FF2B5EF4-FFF2-40B4-BE49-F238E27FC236}">
                <a16:creationId xmlns:a16="http://schemas.microsoft.com/office/drawing/2014/main" xmlns="" id="{3285B8CD-94D3-4EB8-9686-FF744B62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/>
              <a:t>Attribute is a </a:t>
            </a:r>
            <a:r>
              <a:rPr lang="en-US" altLang="x-none">
                <a:solidFill>
                  <a:schemeClr val="hlink"/>
                </a:solidFill>
              </a:rPr>
              <a:t>logical data value</a:t>
            </a:r>
            <a:r>
              <a:rPr lang="en-US" altLang="x-none"/>
              <a:t> of an object that needs to be remembered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/>
              <a:t>Some attributes are derived from other attributes</a:t>
            </a:r>
          </a:p>
          <a:p>
            <a:pPr>
              <a:lnSpc>
                <a:spcPct val="110000"/>
              </a:lnSpc>
            </a:pPr>
            <a:r>
              <a:rPr lang="en-US" altLang="x-none"/>
              <a:t>The usual ‘</a:t>
            </a:r>
            <a:r>
              <a:rPr lang="en-US" altLang="x-none">
                <a:solidFill>
                  <a:schemeClr val="hlink"/>
                </a:solidFill>
              </a:rPr>
              <a:t>primitive</a:t>
            </a:r>
            <a:r>
              <a:rPr lang="en-US" altLang="x-none"/>
              <a:t>’ data types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/>
              <a:t>Numbers, characters, Booleans</a:t>
            </a:r>
          </a:p>
          <a:p>
            <a:pPr>
              <a:lnSpc>
                <a:spcPct val="110000"/>
              </a:lnSpc>
            </a:pPr>
            <a:r>
              <a:rPr lang="en-US" altLang="x-none"/>
              <a:t>Common compound data types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/>
              <a:t>Date, time (or dateTime), address, SSN, phoneNumber, bar codes, etc.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x-none"/>
              <a:t>May become full class objects in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1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1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5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xmlns="" id="{C7B59CA6-5221-40E9-9E9C-1C6EE550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43B78-3379-4F38-BB68-625A4BA398B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8D9D596A-6231-4AFE-B821-57432032C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Attributes</a:t>
            </a:r>
          </a:p>
        </p:txBody>
      </p:sp>
      <p:sp>
        <p:nvSpPr>
          <p:cNvPr id="1815555" name="Rectangle 3">
            <a:extLst>
              <a:ext uri="{FF2B5EF4-FFF2-40B4-BE49-F238E27FC236}">
                <a16:creationId xmlns:a16="http://schemas.microsoft.com/office/drawing/2014/main" xmlns="" id="{097E904E-25E5-469E-8E1A-EBDDE23E8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/>
              <a:t>Include attributes that the requirements (for example, use cases) suggest or imply a </a:t>
            </a:r>
            <a:r>
              <a:rPr lang="en-US" altLang="x-none" u="sng">
                <a:solidFill>
                  <a:schemeClr val="hlink"/>
                </a:solidFill>
              </a:rPr>
              <a:t>need to remember</a:t>
            </a:r>
            <a:r>
              <a:rPr lang="en-US" altLang="x-none"/>
              <a:t> information.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x-none" sz="2800"/>
              <a:t>Sale needs a dateTime attribute.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x-none" sz="2800"/>
              <a:t>Store needs a </a:t>
            </a:r>
            <a:r>
              <a:rPr lang="en-US" altLang="x-none" sz="2800">
                <a:solidFill>
                  <a:schemeClr val="hlink"/>
                </a:solidFill>
              </a:rPr>
              <a:t>name</a:t>
            </a:r>
            <a:r>
              <a:rPr lang="en-US" altLang="x-none" sz="2800"/>
              <a:t> and </a:t>
            </a:r>
            <a:r>
              <a:rPr lang="en-US" altLang="x-none" sz="2800">
                <a:solidFill>
                  <a:schemeClr val="hlink"/>
                </a:solidFill>
              </a:rPr>
              <a:t>address</a:t>
            </a:r>
            <a:r>
              <a:rPr lang="en-US" altLang="x-none" sz="2800"/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x-none" sz="2800"/>
              <a:t>Cashier needs an ID.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1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1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xmlns="" id="{78AB762F-5F1E-4EF5-A20F-96ED1D32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21BB75-7A94-4B09-BEAA-C1799E61E8E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C2B79E72-ECC5-4DE7-9278-FBA5B8F3D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Attribute Notation </a:t>
            </a:r>
          </a:p>
        </p:txBody>
      </p:sp>
      <p:graphicFrame>
        <p:nvGraphicFramePr>
          <p:cNvPr id="76804" name="Object 2">
            <a:extLst>
              <a:ext uri="{FF2B5EF4-FFF2-40B4-BE49-F238E27FC236}">
                <a16:creationId xmlns:a16="http://schemas.microsoft.com/office/drawing/2014/main" xmlns="" id="{F9DA0D6D-712B-4FE0-8DEF-3E14671DB3CC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839788" y="2133600"/>
          <a:ext cx="7313612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Visio" r:id="rId4" imgW="2718456" imgH="1138220" progId="Visio.Drawing.11">
                  <p:embed/>
                </p:oleObj>
              </mc:Choice>
              <mc:Fallback>
                <p:oleObj name="Visio" r:id="rId4" imgW="2718456" imgH="1138220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133600"/>
                        <a:ext cx="7313612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xmlns="" id="{6FEC133C-5ED8-4A4A-B304-AC1E2111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B9EEA8-64C0-4B0E-A2B6-125FB5AD2BE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8BC33730-4097-4727-B81D-877F7D7B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Types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200DD0AC-7AD3-4856-B761-935AD1BB7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/>
              <a:t>Relate with associations, not attributes</a:t>
            </a:r>
            <a:r>
              <a:rPr lang="en-US" altLang="x-none"/>
              <a:t>. </a:t>
            </a:r>
          </a:p>
        </p:txBody>
      </p:sp>
      <p:graphicFrame>
        <p:nvGraphicFramePr>
          <p:cNvPr id="78853" name="Object 2">
            <a:extLst>
              <a:ext uri="{FF2B5EF4-FFF2-40B4-BE49-F238E27FC236}">
                <a16:creationId xmlns:a16="http://schemas.microsoft.com/office/drawing/2014/main" xmlns="" id="{A81C38E5-4E63-4268-B9FA-BF97F04F7493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590800"/>
          <a:ext cx="78486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Visio" r:id="rId4" imgW="4705842" imgH="1595982" progId="Visio.Drawing.11">
                  <p:embed/>
                </p:oleObj>
              </mc:Choice>
              <mc:Fallback>
                <p:oleObj name="Visio" r:id="rId4" imgW="4705842" imgH="1595982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7848600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5">
            <a:extLst>
              <a:ext uri="{FF2B5EF4-FFF2-40B4-BE49-F238E27FC236}">
                <a16:creationId xmlns:a16="http://schemas.microsoft.com/office/drawing/2014/main" xmlns="" id="{56EA01F7-1DD4-499C-B408-EA83A881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70600"/>
            <a:ext cx="530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/>
              <a:t>Don’t use an attribute in lieu of an association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xmlns="" id="{AE3F697F-E10B-4FB0-9547-1A41049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167E8-BC2C-4B2E-8748-41680BD798A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FA297E2E-E895-4408-9605-5CD05C59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700"/>
              <a:t>Two Ways to Indicate a Data Type Property of an Object</a:t>
            </a:r>
          </a:p>
        </p:txBody>
      </p: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xmlns="" id="{A5F838DA-1A4D-4391-80A6-026F39A3FD2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-228600" y="2403475"/>
          <a:ext cx="914400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Visio" r:id="rId4" imgW="6544765" imgH="2151596" progId="Visio.Drawing.11">
                  <p:embed/>
                </p:oleObj>
              </mc:Choice>
              <mc:Fallback>
                <p:oleObj name="Visio" r:id="rId4" imgW="6544765" imgH="2151596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8600" y="2403475"/>
                        <a:ext cx="914400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xmlns="" id="{1E02CEA6-6013-4B84-98E2-4299E97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16B1D2-4ADB-4827-9112-A558FD319CC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1D4AB600-5F01-4A35-9F45-A77EC6328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Do not Use Attributes as Foreign Keys</a:t>
            </a:r>
          </a:p>
        </p:txBody>
      </p:sp>
      <p:graphicFrame>
        <p:nvGraphicFramePr>
          <p:cNvPr id="82948" name="Object 2">
            <a:extLst>
              <a:ext uri="{FF2B5EF4-FFF2-40B4-BE49-F238E27FC236}">
                <a16:creationId xmlns:a16="http://schemas.microsoft.com/office/drawing/2014/main" xmlns="" id="{C99E1290-9565-47E2-9318-29F1CA13D8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-304800" y="2647950"/>
          <a:ext cx="91440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Visio" r:id="rId4" imgW="5156856" imgH="1562241" progId="Visio.Drawing.11">
                  <p:embed/>
                </p:oleObj>
              </mc:Choice>
              <mc:Fallback>
                <p:oleObj name="Visio" r:id="rId4" imgW="5156856" imgH="1562241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2647950"/>
                        <a:ext cx="91440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56F2A266-B394-4743-A7D9-92954F68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C1814-3CF4-48B6-BBCE-09E80032FCC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7803ECD0-B547-4D48-9080-03E76FDC9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Dice Game</a:t>
            </a:r>
          </a:p>
        </p:txBody>
      </p:sp>
      <p:sp>
        <p:nvSpPr>
          <p:cNvPr id="1833987" name="Rectangle 3">
            <a:extLst>
              <a:ext uri="{FF2B5EF4-FFF2-40B4-BE49-F238E27FC236}">
                <a16:creationId xmlns:a16="http://schemas.microsoft.com/office/drawing/2014/main" xmlns="" id="{3EAE690A-4151-4664-8F3E-04048174D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x-none" sz="2300"/>
              <a:t>Use Case Name: Play a Dice Game</a:t>
            </a:r>
          </a:p>
          <a:p>
            <a:pPr lvl="1">
              <a:lnSpc>
                <a:spcPct val="105000"/>
              </a:lnSpc>
            </a:pPr>
            <a:r>
              <a:rPr lang="en-US" altLang="x-none" sz="2000" b="1"/>
              <a:t>Actor:</a:t>
            </a:r>
            <a:r>
              <a:rPr lang="en-US" altLang="x-none" sz="2000"/>
              <a:t> Player</a:t>
            </a:r>
          </a:p>
          <a:p>
            <a:pPr lvl="1">
              <a:lnSpc>
                <a:spcPct val="105000"/>
              </a:lnSpc>
            </a:pPr>
            <a:r>
              <a:rPr lang="en-US" altLang="x-none" sz="2000" b="1"/>
              <a:t>Description:</a:t>
            </a:r>
            <a:r>
              <a:rPr lang="en-US" altLang="x-none" sz="2000"/>
              <a:t>  Player requests to roll the dice. System presents results: If the dice face value totals seven, player wins; otherwise, player loses.</a:t>
            </a:r>
          </a:p>
          <a:p>
            <a:pPr>
              <a:lnSpc>
                <a:spcPct val="105000"/>
              </a:lnSpc>
            </a:pPr>
            <a:r>
              <a:rPr lang="en-US" altLang="x-none" sz="2300" b="1"/>
              <a:t>Domain Model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A1FFBBBE-C715-4A0A-9521-451AFE269C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4000" y="3810000"/>
            <a:ext cx="5791200" cy="2860675"/>
            <a:chOff x="864" y="1152"/>
            <a:chExt cx="3984" cy="1968"/>
          </a:xfrm>
        </p:grpSpPr>
        <p:sp>
          <p:nvSpPr>
            <p:cNvPr id="11270" name="AutoShape 5">
              <a:extLst>
                <a:ext uri="{FF2B5EF4-FFF2-40B4-BE49-F238E27FC236}">
                  <a16:creationId xmlns:a16="http://schemas.microsoft.com/office/drawing/2014/main" xmlns="" id="{B4DC798E-6FC9-4A1A-BD61-58B444F786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4" y="1152"/>
              <a:ext cx="3984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xmlns="" id="{62BAC118-4FD3-439B-8046-16BB42C3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160"/>
              <a:ext cx="1407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xmlns="" id="{D2F21737-DEF9-452F-ABB6-1499B34A4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232"/>
              <a:ext cx="41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Player</a:t>
              </a:r>
              <a:endParaRPr lang="en-US" altLang="x-none" sz="1800"/>
            </a:p>
          </p:txBody>
        </p:sp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xmlns="" id="{BF296254-9404-4F1C-99B6-85E94AE9C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464"/>
              <a:ext cx="1407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74" name="Rectangle 9">
              <a:extLst>
                <a:ext uri="{FF2B5EF4-FFF2-40B4-BE49-F238E27FC236}">
                  <a16:creationId xmlns:a16="http://schemas.microsoft.com/office/drawing/2014/main" xmlns="" id="{01FB5F98-CAE3-4638-B082-D763FB527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536"/>
              <a:ext cx="37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name</a:t>
              </a:r>
              <a:endParaRPr lang="en-US" altLang="x-none" sz="1800"/>
            </a:p>
          </p:txBody>
        </p:sp>
        <p:sp>
          <p:nvSpPr>
            <p:cNvPr id="11275" name="Rectangle 10">
              <a:extLst>
                <a:ext uri="{FF2B5EF4-FFF2-40B4-BE49-F238E27FC236}">
                  <a16:creationId xmlns:a16="http://schemas.microsoft.com/office/drawing/2014/main" xmlns="" id="{D667C93E-498A-4EB1-8194-ED2445D1C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504"/>
              <a:ext cx="1407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76" name="Rectangle 11">
              <a:extLst>
                <a:ext uri="{FF2B5EF4-FFF2-40B4-BE49-F238E27FC236}">
                  <a16:creationId xmlns:a16="http://schemas.microsoft.com/office/drawing/2014/main" xmlns="" id="{A8409603-5655-45E9-95E3-10AB47C29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575"/>
              <a:ext cx="70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DiceGame</a:t>
              </a:r>
              <a:endParaRPr lang="en-US" altLang="x-none" sz="1800"/>
            </a:p>
          </p:txBody>
        </p:sp>
        <p:sp>
          <p:nvSpPr>
            <p:cNvPr id="11277" name="Rectangle 12">
              <a:extLst>
                <a:ext uri="{FF2B5EF4-FFF2-40B4-BE49-F238E27FC236}">
                  <a16:creationId xmlns:a16="http://schemas.microsoft.com/office/drawing/2014/main" xmlns="" id="{55181293-3133-44EA-BB0B-C3BA8751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808"/>
              <a:ext cx="1407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78" name="Rectangle 13">
              <a:extLst>
                <a:ext uri="{FF2B5EF4-FFF2-40B4-BE49-F238E27FC236}">
                  <a16:creationId xmlns:a16="http://schemas.microsoft.com/office/drawing/2014/main" xmlns="" id="{4EA8EA7A-526C-4F5B-A1AB-56B236CB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160"/>
              <a:ext cx="1406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79" name="Rectangle 14">
              <a:extLst>
                <a:ext uri="{FF2B5EF4-FFF2-40B4-BE49-F238E27FC236}">
                  <a16:creationId xmlns:a16="http://schemas.microsoft.com/office/drawing/2014/main" xmlns="" id="{3AAC53AF-D859-419C-AED5-CCC217D04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32"/>
              <a:ext cx="22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Die</a:t>
              </a:r>
              <a:endParaRPr lang="en-US" altLang="x-none" sz="1800"/>
            </a:p>
          </p:txBody>
        </p:sp>
        <p:sp>
          <p:nvSpPr>
            <p:cNvPr id="11280" name="Rectangle 15">
              <a:extLst>
                <a:ext uri="{FF2B5EF4-FFF2-40B4-BE49-F238E27FC236}">
                  <a16:creationId xmlns:a16="http://schemas.microsoft.com/office/drawing/2014/main" xmlns="" id="{0A9551FD-3011-4B8B-A9F4-9C195A0A7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464"/>
              <a:ext cx="1406" cy="3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1800"/>
            </a:p>
          </p:txBody>
        </p:sp>
        <p:sp>
          <p:nvSpPr>
            <p:cNvPr id="11281" name="Rectangle 16">
              <a:extLst>
                <a:ext uri="{FF2B5EF4-FFF2-40B4-BE49-F238E27FC236}">
                  <a16:creationId xmlns:a16="http://schemas.microsoft.com/office/drawing/2014/main" xmlns="" id="{485573F0-D278-4D96-9507-5605704A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1536"/>
              <a:ext cx="66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faceValue</a:t>
              </a:r>
              <a:endParaRPr lang="en-US" altLang="x-none" sz="1800"/>
            </a:p>
          </p:txBody>
        </p:sp>
        <p:sp>
          <p:nvSpPr>
            <p:cNvPr id="11282" name="Freeform 17">
              <a:extLst>
                <a:ext uri="{FF2B5EF4-FFF2-40B4-BE49-F238E27FC236}">
                  <a16:creationId xmlns:a16="http://schemas.microsoft.com/office/drawing/2014/main" xmlns="" id="{9BEA379E-AE33-4BA0-AE84-53720FC17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1464"/>
              <a:ext cx="1155" cy="1"/>
            </a:xfrm>
            <a:custGeom>
              <a:avLst/>
              <a:gdLst>
                <a:gd name="T0" fmla="*/ 0 w 2309"/>
                <a:gd name="T1" fmla="*/ 0 h 1"/>
                <a:gd name="T2" fmla="*/ 145 w 2309"/>
                <a:gd name="T3" fmla="*/ 0 h 1"/>
                <a:gd name="T4" fmla="*/ 289 w 2309"/>
                <a:gd name="T5" fmla="*/ 0 h 1"/>
                <a:gd name="T6" fmla="*/ 0 60000 65536"/>
                <a:gd name="T7" fmla="*/ 0 60000 65536"/>
                <a:gd name="T8" fmla="*/ 0 60000 65536"/>
                <a:gd name="T9" fmla="*/ 0 w 2309"/>
                <a:gd name="T10" fmla="*/ 0 h 1"/>
                <a:gd name="T11" fmla="*/ 2309 w 230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9" h="1">
                  <a:moveTo>
                    <a:pt x="0" y="0"/>
                  </a:moveTo>
                  <a:lnTo>
                    <a:pt x="1155" y="0"/>
                  </a:lnTo>
                  <a:lnTo>
                    <a:pt x="2309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1283" name="Rectangle 18">
              <a:extLst>
                <a:ext uri="{FF2B5EF4-FFF2-40B4-BE49-F238E27FC236}">
                  <a16:creationId xmlns:a16="http://schemas.microsoft.com/office/drawing/2014/main" xmlns="" id="{056A21B9-5316-4A65-A91C-20759430C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1316"/>
              <a:ext cx="33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Rolls</a:t>
              </a:r>
              <a:endParaRPr lang="en-US" altLang="x-none" sz="1800"/>
            </a:p>
          </p:txBody>
        </p:sp>
        <p:sp>
          <p:nvSpPr>
            <p:cNvPr id="11284" name="Freeform 19">
              <a:extLst>
                <a:ext uri="{FF2B5EF4-FFF2-40B4-BE49-F238E27FC236}">
                  <a16:creationId xmlns:a16="http://schemas.microsoft.com/office/drawing/2014/main" xmlns="" id="{B5A1CED1-2D76-4774-A536-48F36B25D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" y="1768"/>
              <a:ext cx="1" cy="736"/>
            </a:xfrm>
            <a:custGeom>
              <a:avLst/>
              <a:gdLst>
                <a:gd name="T0" fmla="*/ 0 w 1"/>
                <a:gd name="T1" fmla="*/ 0 h 736"/>
                <a:gd name="T2" fmla="*/ 0 w 1"/>
                <a:gd name="T3" fmla="*/ 368 h 736"/>
                <a:gd name="T4" fmla="*/ 0 w 1"/>
                <a:gd name="T5" fmla="*/ 736 h 736"/>
                <a:gd name="T6" fmla="*/ 0 60000 65536"/>
                <a:gd name="T7" fmla="*/ 0 60000 65536"/>
                <a:gd name="T8" fmla="*/ 0 60000 65536"/>
                <a:gd name="T9" fmla="*/ 0 w 1"/>
                <a:gd name="T10" fmla="*/ 0 h 736"/>
                <a:gd name="T11" fmla="*/ 1 w 1"/>
                <a:gd name="T12" fmla="*/ 736 h 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36">
                  <a:moveTo>
                    <a:pt x="0" y="0"/>
                  </a:moveTo>
                  <a:lnTo>
                    <a:pt x="0" y="368"/>
                  </a:lnTo>
                  <a:lnTo>
                    <a:pt x="0" y="73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1285" name="Rectangle 20">
              <a:extLst>
                <a:ext uri="{FF2B5EF4-FFF2-40B4-BE49-F238E27FC236}">
                  <a16:creationId xmlns:a16="http://schemas.microsoft.com/office/drawing/2014/main" xmlns="" id="{F3AE2E57-D599-4AF8-AC45-B8F94B23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2052"/>
              <a:ext cx="36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Plays</a:t>
              </a:r>
              <a:endParaRPr lang="en-US" altLang="x-none" sz="1800"/>
            </a:p>
          </p:txBody>
        </p:sp>
        <p:sp>
          <p:nvSpPr>
            <p:cNvPr id="11286" name="Freeform 21">
              <a:extLst>
                <a:ext uri="{FF2B5EF4-FFF2-40B4-BE49-F238E27FC236}">
                  <a16:creationId xmlns:a16="http://schemas.microsoft.com/office/drawing/2014/main" xmlns="" id="{DDC1DA9C-1458-4B5D-86E5-330C0EF27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1768"/>
              <a:ext cx="1858" cy="1040"/>
            </a:xfrm>
            <a:custGeom>
              <a:avLst/>
              <a:gdLst>
                <a:gd name="T0" fmla="*/ 0 w 3716"/>
                <a:gd name="T1" fmla="*/ 1040 h 1040"/>
                <a:gd name="T2" fmla="*/ 47 w 3716"/>
                <a:gd name="T3" fmla="*/ 1040 h 1040"/>
                <a:gd name="T4" fmla="*/ 465 w 3716"/>
                <a:gd name="T5" fmla="*/ 1040 h 1040"/>
                <a:gd name="T6" fmla="*/ 465 w 3716"/>
                <a:gd name="T7" fmla="*/ 0 h 10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16"/>
                <a:gd name="T13" fmla="*/ 0 h 1040"/>
                <a:gd name="T14" fmla="*/ 3716 w 3716"/>
                <a:gd name="T15" fmla="*/ 1040 h 10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16" h="1040">
                  <a:moveTo>
                    <a:pt x="0" y="1040"/>
                  </a:moveTo>
                  <a:lnTo>
                    <a:pt x="372" y="1040"/>
                  </a:lnTo>
                  <a:lnTo>
                    <a:pt x="3716" y="1040"/>
                  </a:lnTo>
                  <a:lnTo>
                    <a:pt x="371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1287" name="Rectangle 22">
              <a:extLst>
                <a:ext uri="{FF2B5EF4-FFF2-40B4-BE49-F238E27FC236}">
                  <a16:creationId xmlns:a16="http://schemas.microsoft.com/office/drawing/2014/main" xmlns="" id="{A14ECFED-4606-40B1-A6AE-3555D99F0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660"/>
              <a:ext cx="55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Includes</a:t>
              </a:r>
              <a:endParaRPr lang="en-US" altLang="x-none" sz="1800"/>
            </a:p>
          </p:txBody>
        </p:sp>
        <p:sp>
          <p:nvSpPr>
            <p:cNvPr id="11288" name="Rectangle 23">
              <a:extLst>
                <a:ext uri="{FF2B5EF4-FFF2-40B4-BE49-F238E27FC236}">
                  <a16:creationId xmlns:a16="http://schemas.microsoft.com/office/drawing/2014/main" xmlns="" id="{BB38D46D-1769-4B60-9448-B5E409F7A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308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2</a:t>
              </a:r>
              <a:endParaRPr lang="en-US" altLang="x-none" sz="1800"/>
            </a:p>
          </p:txBody>
        </p:sp>
        <p:sp>
          <p:nvSpPr>
            <p:cNvPr id="11289" name="Rectangle 24">
              <a:extLst>
                <a:ext uri="{FF2B5EF4-FFF2-40B4-BE49-F238E27FC236}">
                  <a16:creationId xmlns:a16="http://schemas.microsoft.com/office/drawing/2014/main" xmlns="" id="{4161239E-C08C-4817-A842-F37D606B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1806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2</a:t>
              </a:r>
              <a:endParaRPr lang="en-US" altLang="x-none" sz="1800"/>
            </a:p>
          </p:txBody>
        </p:sp>
        <p:sp>
          <p:nvSpPr>
            <p:cNvPr id="11290" name="Rectangle 25">
              <a:extLst>
                <a:ext uri="{FF2B5EF4-FFF2-40B4-BE49-F238E27FC236}">
                  <a16:creationId xmlns:a16="http://schemas.microsoft.com/office/drawing/2014/main" xmlns="" id="{DC534FDF-4681-4AA8-ABC5-B566A9E5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1308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1</a:t>
              </a:r>
              <a:endParaRPr lang="en-US" altLang="x-none" sz="1800"/>
            </a:p>
          </p:txBody>
        </p:sp>
        <p:sp>
          <p:nvSpPr>
            <p:cNvPr id="11291" name="Rectangle 26">
              <a:extLst>
                <a:ext uri="{FF2B5EF4-FFF2-40B4-BE49-F238E27FC236}">
                  <a16:creationId xmlns:a16="http://schemas.microsoft.com/office/drawing/2014/main" xmlns="" id="{FD70C011-489B-4258-9744-E2C27C5B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1797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1</a:t>
              </a:r>
              <a:endParaRPr lang="en-US" altLang="x-none" sz="1800"/>
            </a:p>
          </p:txBody>
        </p:sp>
        <p:sp>
          <p:nvSpPr>
            <p:cNvPr id="11292" name="Rectangle 27">
              <a:extLst>
                <a:ext uri="{FF2B5EF4-FFF2-40B4-BE49-F238E27FC236}">
                  <a16:creationId xmlns:a16="http://schemas.microsoft.com/office/drawing/2014/main" xmlns="" id="{22A99C80-F096-4B5B-8E6E-DAC3A2E3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282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1</a:t>
              </a:r>
              <a:endParaRPr lang="en-US" altLang="x-none" sz="1800"/>
            </a:p>
          </p:txBody>
        </p:sp>
        <p:sp>
          <p:nvSpPr>
            <p:cNvPr id="11293" name="Rectangle 28">
              <a:extLst>
                <a:ext uri="{FF2B5EF4-FFF2-40B4-BE49-F238E27FC236}">
                  <a16:creationId xmlns:a16="http://schemas.microsoft.com/office/drawing/2014/main" xmlns="" id="{33C2BDA6-92AE-4DA0-941E-D1BE6936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651"/>
              <a:ext cx="8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700">
                  <a:latin typeface="Helvetica" panose="020B0604020202020204" pitchFamily="34" charset="0"/>
                </a:rPr>
                <a:t>1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3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9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xmlns="" id="{325C178F-EBD7-4D27-8E4C-5EE456D8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4D32FC-9B3F-4B4B-AC94-77FAA727286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5C1D031A-A90A-457C-89C8-CB2470407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NextGen POS Partial Domain Model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xmlns="" id="{C042507E-F86D-4965-B810-D781B7B6AA9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931863"/>
          <a:ext cx="7848600" cy="57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Visio" r:id="rId4" imgW="5700097" imgH="4718214" progId="Visio.Drawing.11">
                  <p:embed/>
                </p:oleObj>
              </mc:Choice>
              <mc:Fallback>
                <p:oleObj name="Visio" r:id="rId4" imgW="5700097" imgH="471821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31863"/>
                        <a:ext cx="7848600" cy="577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xmlns="" id="{F791B45A-4269-402C-BC72-0F6BAD7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688354-8725-428A-96B3-1A4D4D67626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AC79244A-7379-4C9A-8F63-ECDCFEB70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Recommended Reading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425DD30C-7678-4076-8CC1-AD1C08ABA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x-none" sz="2900">
                <a:solidFill>
                  <a:schemeClr val="hlink"/>
                </a:solidFill>
              </a:rPr>
              <a:t>Chapter # 9: Domain Models </a:t>
            </a:r>
            <a:r>
              <a:rPr lang="en-US" altLang="x-none" sz="2900"/>
              <a:t>from Applying UML and Patterns: An Introduction to Object-Oriented Analysis and Design and Iterative Development by Craig Larman, 3rd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xmlns="" id="{1E0C140D-7E19-45A3-828A-19A4D8C7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8D9861-EE7F-4ED2-BE43-3D50BC913A7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CA0A3905-4A6A-4BBF-91D5-D4070059E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Process Sale Use Case from the NextGen POS System</a:t>
            </a:r>
          </a:p>
        </p:txBody>
      </p:sp>
      <p:sp>
        <p:nvSpPr>
          <p:cNvPr id="1754115" name="Rectangle 3">
            <a:extLst>
              <a:ext uri="{FF2B5EF4-FFF2-40B4-BE49-F238E27FC236}">
                <a16:creationId xmlns:a16="http://schemas.microsoft.com/office/drawing/2014/main" xmlns="" id="{2D19C85A-2947-49F2-927A-22403EB33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altLang="x-none" sz="2200"/>
              <a:t>Main Success Scenario (or Basic Flow):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Customer</a:t>
            </a:r>
            <a:r>
              <a:rPr lang="en-US" altLang="x-none" sz="2000"/>
              <a:t> arrives at a </a:t>
            </a:r>
            <a:r>
              <a:rPr lang="en-US" altLang="x-none" sz="2000">
                <a:solidFill>
                  <a:schemeClr val="hlink"/>
                </a:solidFill>
              </a:rPr>
              <a:t>POS checkout</a:t>
            </a:r>
            <a:r>
              <a:rPr lang="en-US" altLang="x-none" sz="2000"/>
              <a:t> with </a:t>
            </a:r>
            <a:r>
              <a:rPr lang="en-US" altLang="x-none" sz="2000">
                <a:solidFill>
                  <a:schemeClr val="hlink"/>
                </a:solidFill>
              </a:rPr>
              <a:t>goods</a:t>
            </a:r>
            <a:r>
              <a:rPr lang="en-US" altLang="x-none" sz="2000"/>
              <a:t> and/or </a:t>
            </a:r>
            <a:r>
              <a:rPr lang="en-US" altLang="x-none" sz="2000">
                <a:solidFill>
                  <a:schemeClr val="hlink"/>
                </a:solidFill>
              </a:rPr>
              <a:t>services</a:t>
            </a:r>
            <a:r>
              <a:rPr lang="en-US" altLang="x-none" sz="2000"/>
              <a:t> to purchase.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Cashier</a:t>
            </a:r>
            <a:r>
              <a:rPr lang="en-US" altLang="x-none" sz="2000"/>
              <a:t> starts a new </a:t>
            </a:r>
            <a:r>
              <a:rPr lang="en-US" altLang="x-none" sz="2000">
                <a:solidFill>
                  <a:schemeClr val="hlink"/>
                </a:solidFill>
              </a:rPr>
              <a:t>sale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>
                <a:solidFill>
                  <a:schemeClr val="hlink"/>
                </a:solidFill>
              </a:rPr>
              <a:t>Cashier</a:t>
            </a:r>
            <a:r>
              <a:rPr lang="en-US" altLang="x-none" sz="2000"/>
              <a:t> enters </a:t>
            </a:r>
            <a:r>
              <a:rPr lang="en-US" altLang="x-none" sz="2000">
                <a:solidFill>
                  <a:schemeClr val="hlink"/>
                </a:solidFill>
              </a:rPr>
              <a:t>item identifier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records </a:t>
            </a:r>
            <a:r>
              <a:rPr lang="en-US" altLang="x-none" sz="2000">
                <a:solidFill>
                  <a:schemeClr val="hlink"/>
                </a:solidFill>
              </a:rPr>
              <a:t>sale line item</a:t>
            </a:r>
            <a:r>
              <a:rPr lang="en-US" altLang="x-none" sz="2000"/>
              <a:t> and presents </a:t>
            </a:r>
            <a:r>
              <a:rPr lang="en-US" altLang="x-none" sz="2000">
                <a:solidFill>
                  <a:schemeClr val="hlink"/>
                </a:solidFill>
              </a:rPr>
              <a:t>item description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hlink"/>
                </a:solidFill>
              </a:rPr>
              <a:t>price</a:t>
            </a:r>
            <a:r>
              <a:rPr lang="en-US" altLang="x-none" sz="2000"/>
              <a:t>, and running </a:t>
            </a:r>
            <a:r>
              <a:rPr lang="en-US" altLang="x-none" sz="2000">
                <a:solidFill>
                  <a:schemeClr val="hlink"/>
                </a:solidFill>
              </a:rPr>
              <a:t>total</a:t>
            </a:r>
            <a:r>
              <a:rPr lang="en-US" altLang="x-none" sz="2000"/>
              <a:t>. Price calculated from a set of price rules.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Cashier repeats steps 2-3 until indicates done.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presents total with </a:t>
            </a:r>
            <a:r>
              <a:rPr lang="en-US" altLang="x-none" sz="2000">
                <a:solidFill>
                  <a:schemeClr val="hlink"/>
                </a:solidFill>
              </a:rPr>
              <a:t>taxes</a:t>
            </a:r>
            <a:r>
              <a:rPr lang="en-US" altLang="x-none" sz="2000"/>
              <a:t> calculated.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Cashier tells Customer the total, and asks for </a:t>
            </a:r>
            <a:r>
              <a:rPr lang="en-US" altLang="x-none" sz="2000">
                <a:solidFill>
                  <a:schemeClr val="hlink"/>
                </a:solidFill>
              </a:rPr>
              <a:t>payment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Customer pays and System handles payment.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logs the completed </a:t>
            </a:r>
            <a:r>
              <a:rPr lang="en-US" altLang="x-none" sz="2000">
                <a:solidFill>
                  <a:schemeClr val="hlink"/>
                </a:solidFill>
              </a:rPr>
              <a:t>sale</a:t>
            </a:r>
            <a:r>
              <a:rPr lang="en-US" altLang="x-none" sz="2000"/>
              <a:t> and sends sale and payment information to the external </a:t>
            </a:r>
            <a:r>
              <a:rPr lang="en-US" altLang="x-none" sz="2000">
                <a:solidFill>
                  <a:schemeClr val="hlink"/>
                </a:solidFill>
              </a:rPr>
              <a:t>Accounting</a:t>
            </a:r>
            <a:r>
              <a:rPr lang="en-US" altLang="x-none" sz="2000"/>
              <a:t> (for accounting and </a:t>
            </a:r>
            <a:r>
              <a:rPr lang="en-US" altLang="x-none" sz="2000">
                <a:solidFill>
                  <a:schemeClr val="hlink"/>
                </a:solidFill>
              </a:rPr>
              <a:t>commissions</a:t>
            </a:r>
            <a:r>
              <a:rPr lang="en-US" altLang="x-none" sz="2000"/>
              <a:t>) and </a:t>
            </a:r>
            <a:r>
              <a:rPr lang="en-US" altLang="x-none" sz="2000">
                <a:solidFill>
                  <a:schemeClr val="hlink"/>
                </a:solidFill>
              </a:rPr>
              <a:t>Inventory</a:t>
            </a:r>
            <a:r>
              <a:rPr lang="en-US" altLang="x-none" sz="2000"/>
              <a:t> systems (to update inventory).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System presents </a:t>
            </a:r>
            <a:r>
              <a:rPr lang="en-US" altLang="x-none" sz="2000">
                <a:solidFill>
                  <a:schemeClr val="hlink"/>
                </a:solidFill>
              </a:rPr>
              <a:t>receipt</a:t>
            </a:r>
            <a:r>
              <a:rPr lang="en-US" altLang="x-none" sz="2000"/>
              <a:t>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US" altLang="x-none" sz="2000"/>
              <a:t>Customer leaves with receipt and goods (if any).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5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5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5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5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xmlns="" id="{DF0A61B0-7376-48EE-B594-8C94A3A7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37AC4-0F13-4AF4-BF65-294FFB9501C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xmlns="" id="{1E703862-3450-4D14-A223-6700126EE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/>
              <a:t>Partial Domain Model – A Visual Dictionary</a:t>
            </a:r>
          </a:p>
        </p:txBody>
      </p:sp>
      <p:graphicFrame>
        <p:nvGraphicFramePr>
          <p:cNvPr id="15364" name="Object 2">
            <a:extLst>
              <a:ext uri="{FF2B5EF4-FFF2-40B4-BE49-F238E27FC236}">
                <a16:creationId xmlns:a16="http://schemas.microsoft.com/office/drawing/2014/main" xmlns="" id="{968F4F34-8B6B-4064-8F27-93FA8B78703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1066800"/>
          <a:ext cx="867092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4" imgW="5486400" imgH="3962400" progId="Visio.Drawing.11">
                  <p:embed/>
                </p:oleObj>
              </mc:Choice>
              <mc:Fallback>
                <p:oleObj name="Visio" r:id="rId4" imgW="5486400" imgH="3962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67092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xmlns="" id="{AC438F4E-1DFF-4CCC-ACE6-0B03FCE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422505-46B1-4AAE-B36A-82E10C3743F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xmlns="" id="{7F58D33B-75F0-429F-895A-3A01BB5CC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1. Domain Objects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xmlns="" id="{6E0BA825-40DD-4E9A-ABEA-C7F1785B9C23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914400" y="2590800"/>
          <a:ext cx="73517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4" imgW="4218837" imgH="733320" progId="Visio.Drawing.11">
                  <p:embed/>
                </p:oleObj>
              </mc:Choice>
              <mc:Fallback>
                <p:oleObj name="Visio" r:id="rId4" imgW="4218837" imgH="733320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35171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xmlns="" id="{7BC94B17-CD11-42DD-841E-B6CC566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1C3138-DFDB-4631-BA02-8E0BA7470E8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291672C9-301F-487E-9336-A51DBEC43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848600" cy="1063625"/>
          </a:xfrm>
        </p:spPr>
        <p:txBody>
          <a:bodyPr/>
          <a:lstStyle/>
          <a:p>
            <a:r>
              <a:rPr lang="en-US" altLang="x-none"/>
              <a:t>Guidelines</a:t>
            </a:r>
            <a:br>
              <a:rPr lang="en-US" altLang="x-none"/>
            </a:br>
            <a:r>
              <a:rPr lang="en-US" altLang="x-none"/>
              <a:t>2. Conceptual Objects, not Software Objects</a:t>
            </a:r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xmlns="" id="{565CE8E5-5BB0-463F-94A6-47DDC11AD70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2659063"/>
          <a:ext cx="8229600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Visio" r:id="rId4" imgW="4840809" imgH="2077364" progId="Visio.Drawing.11">
                  <p:embed/>
                </p:oleObj>
              </mc:Choice>
              <mc:Fallback>
                <p:oleObj name="Visio" r:id="rId4" imgW="4840809" imgH="2077364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59063"/>
                        <a:ext cx="8229600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xmlns="" id="{1A368B2C-D0A3-4506-8742-1F30ECB4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C51EAF-1B48-4408-A407-4D8D6C619C0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98DF7C27-21D6-4005-8AB9-0AFD824A4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800"/>
              <a:t>Guidelines</a:t>
            </a:r>
            <a:br>
              <a:rPr lang="en-US" altLang="x-none" sz="3800"/>
            </a:br>
            <a:r>
              <a:rPr lang="en-US" altLang="x-none" sz="3800"/>
              <a:t>3. Domain Models vs. Data Model</a:t>
            </a:r>
          </a:p>
        </p:txBody>
      </p:sp>
      <p:sp>
        <p:nvSpPr>
          <p:cNvPr id="1762307" name="Rectangle 3">
            <a:extLst>
              <a:ext uri="{FF2B5EF4-FFF2-40B4-BE49-F238E27FC236}">
                <a16:creationId xmlns:a16="http://schemas.microsoft.com/office/drawing/2014/main" xmlns="" id="{6F5AC51A-BBF0-447D-A045-C6C8DD653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x-none"/>
              <a:t>Don’t confuse domain models with data model (database models such as ERD)</a:t>
            </a:r>
          </a:p>
          <a:p>
            <a:pPr marL="742950" lvl="1" indent="-285750">
              <a:lnSpc>
                <a:spcPct val="160000"/>
              </a:lnSpc>
            </a:pPr>
            <a:r>
              <a:rPr lang="en-US" altLang="x-none"/>
              <a:t>Object might have attributes that </a:t>
            </a:r>
            <a:r>
              <a:rPr lang="en-US" altLang="x-none">
                <a:solidFill>
                  <a:schemeClr val="hlink"/>
                </a:solidFill>
              </a:rPr>
              <a:t>aren’t persisted</a:t>
            </a:r>
          </a:p>
          <a:p>
            <a:pPr marL="742950" lvl="1" indent="-285750">
              <a:lnSpc>
                <a:spcPct val="160000"/>
              </a:lnSpc>
            </a:pPr>
            <a:r>
              <a:rPr lang="en-US" altLang="x-none"/>
              <a:t>Object might have </a:t>
            </a:r>
            <a:r>
              <a:rPr lang="en-US" altLang="x-none">
                <a:solidFill>
                  <a:schemeClr val="hlink"/>
                </a:solidFill>
              </a:rPr>
              <a:t>no attributes</a:t>
            </a:r>
          </a:p>
          <a:p>
            <a:pPr marL="742950" lvl="1" indent="-285750">
              <a:lnSpc>
                <a:spcPct val="160000"/>
              </a:lnSpc>
            </a:pPr>
            <a:r>
              <a:rPr lang="en-US" altLang="x-none"/>
              <a:t>Such objects wouldn’t be in a data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3501</TotalTime>
  <Words>1926</Words>
  <Application>Microsoft Office PowerPoint</Application>
  <PresentationFormat>On-screen Show (4:3)</PresentationFormat>
  <Paragraphs>353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Edge</vt:lpstr>
      <vt:lpstr>Visio</vt:lpstr>
      <vt:lpstr>Object Oriented Analysis &amp; Design</vt:lpstr>
      <vt:lpstr>Outline</vt:lpstr>
      <vt:lpstr>What is Domain Model?</vt:lpstr>
      <vt:lpstr>Example: Dice Game</vt:lpstr>
      <vt:lpstr>Process Sale Use Case from the NextGen POS System</vt:lpstr>
      <vt:lpstr>Partial Domain Model – A Visual Dictionary</vt:lpstr>
      <vt:lpstr>Guidelines 1. Domain Objects</vt:lpstr>
      <vt:lpstr>Guidelines 2. Conceptual Objects, not Software Objects</vt:lpstr>
      <vt:lpstr>Guidelines 3. Domain Models vs. Data Model</vt:lpstr>
      <vt:lpstr>How to Create a Domain Model?</vt:lpstr>
      <vt:lpstr>Guidelines 1. How to find Conceptual Classes? </vt:lpstr>
      <vt:lpstr>PowerPoint Presentation</vt:lpstr>
      <vt:lpstr>PowerPoint Presentation</vt:lpstr>
      <vt:lpstr>Method 3: Finding Conceptual Classes with Noun Phrase Identification </vt:lpstr>
      <vt:lpstr>Process Sale Use Case from The NextGen POS System</vt:lpstr>
      <vt:lpstr>Initial POS Domain Model</vt:lpstr>
      <vt:lpstr>Guidelines 1. Objects vs. Attributes</vt:lpstr>
      <vt:lpstr>Guidelines 1. Objects vs. Attributes</vt:lpstr>
      <vt:lpstr>Guidelines 2. Description classes</vt:lpstr>
      <vt:lpstr>Guidelines 2. Description classes</vt:lpstr>
      <vt:lpstr>Guidelines 2. Description classes</vt:lpstr>
      <vt:lpstr>Associations</vt:lpstr>
      <vt:lpstr>Association Notation</vt:lpstr>
      <vt:lpstr>Association Notation</vt:lpstr>
      <vt:lpstr>Association Notation</vt:lpstr>
      <vt:lpstr>Association Notation</vt:lpstr>
      <vt:lpstr>Association Notation</vt:lpstr>
      <vt:lpstr>Association Notation</vt:lpstr>
      <vt:lpstr>Association Notation</vt:lpstr>
      <vt:lpstr>PowerPoint Presentation</vt:lpstr>
      <vt:lpstr>PowerPoint Presentation</vt:lpstr>
      <vt:lpstr>Some Associations in the Domain Models </vt:lpstr>
      <vt:lpstr>NextGen POS Partial Domain Model </vt:lpstr>
      <vt:lpstr>Attributes </vt:lpstr>
      <vt:lpstr>Attributes</vt:lpstr>
      <vt:lpstr>Attribute Notation </vt:lpstr>
      <vt:lpstr>Data Types</vt:lpstr>
      <vt:lpstr>Two Ways to Indicate a Data Type Property of an Object</vt:lpstr>
      <vt:lpstr>Do not Use Attributes as Foreign Keys</vt:lpstr>
      <vt:lpstr>NextGen POS Partial Domain Model </vt:lpstr>
      <vt:lpstr>Recommended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</dc:creator>
  <cp:lastModifiedBy>Windows User</cp:lastModifiedBy>
  <cp:revision>4844</cp:revision>
  <cp:lastPrinted>1601-01-01T00:00:00Z</cp:lastPrinted>
  <dcterms:created xsi:type="dcterms:W3CDTF">1601-01-01T00:00:00Z</dcterms:created>
  <dcterms:modified xsi:type="dcterms:W3CDTF">2021-03-26T08:15:20Z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