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8" r:id="rId3"/>
    <p:sldId id="309" r:id="rId4"/>
    <p:sldId id="310" r:id="rId5"/>
    <p:sldId id="311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12" r:id="rId16"/>
    <p:sldId id="313" r:id="rId17"/>
    <p:sldId id="297" r:id="rId18"/>
  </p:sldIdLst>
  <p:sldSz cx="12192000" cy="6858000"/>
  <p:notesSz cx="9283700" cy="6997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595" autoAdjust="0"/>
  </p:normalViewPr>
  <p:slideViewPr>
    <p:cSldViewPr>
      <p:cViewPr varScale="1">
        <p:scale>
          <a:sx n="64" d="100"/>
          <a:sy n="64" d="100"/>
        </p:scale>
        <p:origin x="1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9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FC8223D-9C6B-4DD7-939E-ADC53FE27B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4AAFCE4-2A3A-482F-84C3-0734F4900B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A10E274F-A48F-466D-BEB0-F17284937E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8A719135-B234-486E-A0B3-8EA07AFE3F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36675A9C-9F6A-45C2-BB8F-DE30CFA376A4}" type="slidenum">
              <a:rPr lang="en-US" altLang="en-PK"/>
              <a:pPr/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277A5C6-7C66-40D7-8256-D2C26A264A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1073EEF-113B-4783-BE18-12D28910D0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42ECB5-7C42-4C8C-90D5-4317FA37E9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9813" y="525463"/>
            <a:ext cx="4664075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7900F59D-BE92-4F60-B02E-6887CA9D9C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33E1FEC7-76DA-432E-9A10-B2E6F83B0D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45294763-A89E-4DFF-BE83-0D8794D7A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C04436D-3ECA-4104-B402-88077AD08028}" type="slidenum">
              <a:rPr lang="en-US" altLang="en-PK"/>
              <a:pPr/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B8CC305-7264-4EA1-9333-68651F30F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B610AF-7588-4788-9F56-E200F9DA3327}" type="slidenum">
              <a:rPr lang="en-US" altLang="en-PK"/>
              <a:pPr>
                <a:spcBef>
                  <a:spcPct val="0"/>
                </a:spcBef>
              </a:pPr>
              <a:t>1</a:t>
            </a:fld>
            <a:endParaRPr lang="en-US" altLang="en-PK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07AE63A-D1CB-46F8-9A5C-BE2A1AE5C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CCA792E-4F0C-48BF-AB8C-80EED3F38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F3B8DBE-552C-4D3C-8339-5EA1C80C7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51FAA3-1D2B-4EFF-BA92-EB9279F0DE4C}" type="slidenum">
              <a:rPr lang="en-US" altLang="en-PK"/>
              <a:pPr>
                <a:spcBef>
                  <a:spcPct val="0"/>
                </a:spcBef>
              </a:pPr>
              <a:t>13</a:t>
            </a:fld>
            <a:endParaRPr lang="en-US" altLang="en-PK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B52057-6F3D-4C6B-B408-4DBE03225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011C7CF-0098-4523-8375-22319ACAE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133FD23-910B-4550-9A96-9351CD6337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F059F7-1B2F-4BD4-A783-298B3A7F8D78}" type="slidenum">
              <a:rPr lang="en-US" altLang="en-PK"/>
              <a:pPr>
                <a:spcBef>
                  <a:spcPct val="0"/>
                </a:spcBef>
              </a:pPr>
              <a:t>14</a:t>
            </a:fld>
            <a:endParaRPr lang="en-US" altLang="en-PK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2F9C61A-31AA-4CA4-80F8-6B84651F0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5E86C24-4C25-4952-A7A1-E1E27C788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B939B51-0608-4C30-BA5B-C18E12685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7C1C63-F935-4592-9B0B-A1FBAEA99D78}" type="slidenum">
              <a:rPr lang="en-US" altLang="en-PK"/>
              <a:pPr>
                <a:spcBef>
                  <a:spcPct val="0"/>
                </a:spcBef>
              </a:pPr>
              <a:t>17</a:t>
            </a:fld>
            <a:endParaRPr lang="en-US" altLang="en-PK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E4116CB-069E-4330-B7C5-EA4B939E4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9487C01-DB5B-4328-A725-E3BF9B48C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2E95F0A-7B8E-464D-B0F9-6BB1AB7FB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7CF22B-FCA3-44CC-87E6-C5E5316B2442}" type="slidenum">
              <a:rPr lang="en-US" altLang="en-PK"/>
              <a:pPr>
                <a:spcBef>
                  <a:spcPct val="0"/>
                </a:spcBef>
              </a:pPr>
              <a:t>2</a:t>
            </a:fld>
            <a:endParaRPr lang="en-US" altLang="en-PK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CFA0B12-9266-4615-977D-D348F14DC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15093A3-0E2C-437F-84D5-72F2943EC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4E0957C-0DEF-4C13-AE66-03D9BAC39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BD6F8B-EBD8-43C1-91D4-7E16B601A64B}" type="slidenum">
              <a:rPr lang="en-US" altLang="en-PK"/>
              <a:pPr>
                <a:spcBef>
                  <a:spcPct val="0"/>
                </a:spcBef>
              </a:pPr>
              <a:t>6</a:t>
            </a:fld>
            <a:endParaRPr lang="en-US" altLang="en-PK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C5C2F93-E1E3-4FFB-99CB-044BDB5DA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100903C-B10E-4513-AC38-2D6A5B542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EBCBF7D-06F7-4A50-98C3-0201B15D2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2B40AB-28CA-4BD9-B47E-2CAF5CB10146}" type="slidenum">
              <a:rPr lang="en-US" altLang="en-PK"/>
              <a:pPr>
                <a:spcBef>
                  <a:spcPct val="0"/>
                </a:spcBef>
              </a:pPr>
              <a:t>7</a:t>
            </a:fld>
            <a:endParaRPr lang="en-US" altLang="en-PK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A4B4489-4B31-47CD-8404-888C3D551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7A7801F-E4CA-48D0-AA30-F79E11068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AE7EECB-F746-4A20-817E-EA6D38C0D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87C0F0-6670-4F45-9BEA-45AA1EE1AEA7}" type="slidenum">
              <a:rPr lang="en-US" altLang="en-PK"/>
              <a:pPr>
                <a:spcBef>
                  <a:spcPct val="0"/>
                </a:spcBef>
              </a:pPr>
              <a:t>8</a:t>
            </a:fld>
            <a:endParaRPr lang="en-US" altLang="en-PK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8D69947-B2EE-4D12-ADF8-6CCFF16C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4AAF7EB-E63A-4435-82A7-CCD78026F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90DA674-B809-42DA-80AD-C71D64CCB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0E8051-2C07-4A07-A737-1006DE9A3E44}" type="slidenum">
              <a:rPr lang="en-US" altLang="en-PK"/>
              <a:pPr>
                <a:spcBef>
                  <a:spcPct val="0"/>
                </a:spcBef>
              </a:pPr>
              <a:t>9</a:t>
            </a:fld>
            <a:endParaRPr lang="en-US" altLang="en-PK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A1B5ECC-4714-410B-8334-A6C2D0096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B59595F-4510-45A3-A705-E505D0256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A204A67-09C7-4C3A-B360-89D218764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5C5046-82E5-4BC9-8F55-1B99E32EF33B}" type="slidenum">
              <a:rPr lang="en-US" altLang="en-PK"/>
              <a:pPr>
                <a:spcBef>
                  <a:spcPct val="0"/>
                </a:spcBef>
              </a:pPr>
              <a:t>10</a:t>
            </a:fld>
            <a:endParaRPr lang="en-US" altLang="en-PK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B4D9665-1B85-4282-A629-DDF0CAE5D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7A47C97-3C48-472F-88CC-BD4DBBF8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03A85BF-0A0D-4412-A7C4-702C182A1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B40F83-94B0-4D8D-8967-DC3C76FCCB7D}" type="slidenum">
              <a:rPr lang="en-US" altLang="en-PK"/>
              <a:pPr>
                <a:spcBef>
                  <a:spcPct val="0"/>
                </a:spcBef>
              </a:pPr>
              <a:t>11</a:t>
            </a:fld>
            <a:endParaRPr lang="en-US" altLang="en-PK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44E2BEF-067B-4DFB-9D53-8CF0D4DB2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3FA9F31-6B96-4F29-BD8C-B1CFAC833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7E80614-1E26-4BEE-8107-520878300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4136E8-4DE0-4C24-821C-B8223CC23777}" type="slidenum">
              <a:rPr lang="en-US" altLang="en-PK"/>
              <a:pPr>
                <a:spcBef>
                  <a:spcPct val="0"/>
                </a:spcBef>
              </a:pPr>
              <a:t>12</a:t>
            </a:fld>
            <a:endParaRPr lang="en-US" altLang="en-PK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A3AA3CD-4BDC-4779-B7EB-D326E0264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A0A9523-CE11-4DE2-97B5-264F512D2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3793A8F-0AA0-41CF-B053-BAE8EB8B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0AEA6A41-B9AF-4C20-B5F3-B48C71B3B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52FBB70-0D17-4265-94A2-0BD35594F7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0158E68-C7D9-44BC-BF34-172E0F8F54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48BF6F-76FF-411B-96D6-276BBE6D9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4B282-A0FC-41AC-A2DF-02300209D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8426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DD8C0B-996E-4078-BC47-550187F7B4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5A65AA-F970-4696-A72B-D09DA92FF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B59E2F-5B38-40F3-8506-B2AC0B0AA4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DD891-AB3D-4F4C-87AF-B5BD7ED89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9769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1E78C-B0AF-4C51-B5EF-2DEF3362A8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4A9F3F-C8E8-4BBD-9258-AB7E06D10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4BCFF0-CB5B-4466-AF46-A547AA178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C4DD1-0CD4-4B4B-BE90-9AA76213A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039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B7A6F3-35E3-416A-BA7D-81121EDE0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135581-1FEB-4341-9A56-EC5E28A5F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E3FFD0-0B17-493C-A904-9605D1EAE3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26BE8-95A8-40FE-AE5E-D75632234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7742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EDD2A4-89D1-48A7-8450-72EAAB956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D0487-7C41-4D95-8F0A-057FD2FE7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7A10D8-30A4-407B-A9AD-4E44BA56DA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64B24-B216-4FDE-B870-985B225AB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65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74777-F79A-4F6F-BF5E-1E551928E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9F7CD-7D2F-47E5-BE47-9A4DB24A4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5625F-D3D7-4AD3-8677-B5E8B14C6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DD939-87BD-4B27-BDD8-2699924FE9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3179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51192F-354E-4919-9C5D-5CFB7A21C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A37845-9414-4A90-B12B-3E01369BB8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C1D3A7F-3D52-46A8-9DC1-980A548212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6C7A8-76D7-440F-9065-1B6F753180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141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CAE1B5-A8DB-4901-8189-6F9AF6E952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793158-3EAE-4934-91AA-91A0FAFF1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82EC40-F9B3-472F-8207-76EE08E3C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09079-E178-4388-BAFA-935D662362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8846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D8F6E4D-2343-4E7B-AA42-C5C5364F57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3AC38EC-B574-47A8-B7AD-A1E913EB3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C9B664-C87C-43F0-AD96-F0E6F0FEF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7CF73-D8FD-42FB-B107-3132CF470C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1238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50D58-018C-435B-8ACA-C1BFE0F03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B97AD-A94F-4DED-B1E8-523E451C2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B3948-F4EF-4DC1-91FF-C0DD9266E1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7072E-79C3-4150-8E84-4F3624BBD3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041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F9D45-48F0-45EC-BE57-FEF1887A3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F672E-8FF8-4E08-9DE0-78A69A5E1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18B99-3920-4319-9426-0066CF500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4C33B-A5E1-4076-8D2E-46FFE8EE5F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580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3C9AB6F-8A05-4988-B85F-01F185CAF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B83BE6-EA0A-447E-A002-9ED92DE1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9188" name="Rectangle 4">
            <a:extLst>
              <a:ext uri="{FF2B5EF4-FFF2-40B4-BE49-F238E27FC236}">
                <a16:creationId xmlns:a16="http://schemas.microsoft.com/office/drawing/2014/main" id="{01B7C52B-596D-4F24-8F29-4C7B9C4BB3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89" name="Rectangle 5">
            <a:extLst>
              <a:ext uri="{FF2B5EF4-FFF2-40B4-BE49-F238E27FC236}">
                <a16:creationId xmlns:a16="http://schemas.microsoft.com/office/drawing/2014/main" id="{147F54EB-2F49-4A26-AABC-C57D767A85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90" name="Rectangle 6">
            <a:extLst>
              <a:ext uri="{FF2B5EF4-FFF2-40B4-BE49-F238E27FC236}">
                <a16:creationId xmlns:a16="http://schemas.microsoft.com/office/drawing/2014/main" id="{61EA7D76-7D72-465B-953B-A0184B50BD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fld id="{948D795A-BD7F-42AC-9BBE-2443464E3D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1B2A53C4-595B-4A2B-B275-0A9899279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B0B27560-653F-47E8-90A4-DFB1C2711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7056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jp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>
            <a:extLst>
              <a:ext uri="{FF2B5EF4-FFF2-40B4-BE49-F238E27FC236}">
                <a16:creationId xmlns:a16="http://schemas.microsoft.com/office/drawing/2014/main" id="{DFD73277-17F8-496B-B18A-6921CBA1B6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463676"/>
            <a:ext cx="9448800" cy="1736725"/>
          </a:xfrm>
        </p:spPr>
        <p:txBody>
          <a:bodyPr/>
          <a:lstStyle/>
          <a:p>
            <a:pPr eaLnBrk="1" hangingPunct="1"/>
            <a:r>
              <a:rPr lang="en-US" altLang="en-PK" b="1" dirty="0"/>
              <a:t>Software Design &amp; Architecture</a:t>
            </a:r>
          </a:p>
        </p:txBody>
      </p:sp>
      <p:sp>
        <p:nvSpPr>
          <p:cNvPr id="5123" name="Rectangle 11">
            <a:extLst>
              <a:ext uri="{FF2B5EF4-FFF2-40B4-BE49-F238E27FC236}">
                <a16:creationId xmlns:a16="http://schemas.microsoft.com/office/drawing/2014/main" id="{FBCF624C-708A-4FE7-9548-71AC7F1E9F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Lecture # 06</a:t>
            </a:r>
          </a:p>
          <a:p>
            <a:pPr eaLnBrk="1" hangingPunct="1"/>
            <a:r>
              <a:rPr lang="en-US" altLang="en-PK" dirty="0"/>
              <a:t>System Sequence 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F0E91C7E-C4CB-4450-ACE0-35C427AE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6A2469-AA6F-4C5F-BFA0-9860CF9B0EBE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9459" name="Rectangle 8">
            <a:extLst>
              <a:ext uri="{FF2B5EF4-FFF2-40B4-BE49-F238E27FC236}">
                <a16:creationId xmlns:a16="http://schemas.microsoft.com/office/drawing/2014/main" id="{625CE5AF-350C-42A8-BBC0-AE15DD257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SSDs</a:t>
            </a:r>
            <a:endParaRPr lang="en-US" altLang="en-PK" b="1" dirty="0"/>
          </a:p>
        </p:txBody>
      </p:sp>
      <p:sp>
        <p:nvSpPr>
          <p:cNvPr id="19460" name="Rectangle 9">
            <a:extLst>
              <a:ext uri="{FF2B5EF4-FFF2-40B4-BE49-F238E27FC236}">
                <a16:creationId xmlns:a16="http://schemas.microsoft.com/office/drawing/2014/main" id="{EC6087DF-C517-432C-B045-16326DDE9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4835525"/>
          </a:xfrm>
        </p:spPr>
        <p:txBody>
          <a:bodyPr/>
          <a:lstStyle/>
          <a:p>
            <a:r>
              <a:rPr lang="en-US" altLang="en-PK" dirty="0"/>
              <a:t>Can draw </a:t>
            </a:r>
            <a:r>
              <a:rPr lang="en-US" altLang="en-PK" dirty="0">
                <a:solidFill>
                  <a:srgbClr val="0033CC"/>
                </a:solidFill>
              </a:rPr>
              <a:t>object model</a:t>
            </a:r>
            <a:r>
              <a:rPr lang="en-US" altLang="en-PK" dirty="0"/>
              <a:t> containing two objects</a:t>
            </a:r>
          </a:p>
          <a:p>
            <a:pPr lvl="1"/>
            <a:r>
              <a:rPr lang="en-US" altLang="en-PK" dirty="0"/>
              <a:t>Actor &amp; System</a:t>
            </a:r>
          </a:p>
          <a:p>
            <a:r>
              <a:rPr lang="en-US" altLang="en-PK" dirty="0"/>
              <a:t>System </a:t>
            </a:r>
            <a:r>
              <a:rPr lang="en-US" altLang="en-PK" dirty="0">
                <a:solidFill>
                  <a:srgbClr val="0033CC"/>
                </a:solidFill>
              </a:rPr>
              <a:t>operations</a:t>
            </a:r>
            <a:r>
              <a:rPr lang="en-US" altLang="en-PK" dirty="0"/>
              <a:t> are functions gleaned from UCs</a:t>
            </a:r>
          </a:p>
          <a:p>
            <a:r>
              <a:rPr lang="en-US" altLang="en-PK" dirty="0"/>
              <a:t>Maps UC functionality onto OO models for further refinement</a:t>
            </a:r>
          </a:p>
        </p:txBody>
      </p:sp>
      <p:graphicFrame>
        <p:nvGraphicFramePr>
          <p:cNvPr id="19461" name="Object 2">
            <a:extLst>
              <a:ext uri="{FF2B5EF4-FFF2-40B4-BE49-F238E27FC236}">
                <a16:creationId xmlns:a16="http://schemas.microsoft.com/office/drawing/2014/main" id="{A0D9AB8F-A860-457F-A1CE-EE92C3433B81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6657870"/>
              </p:ext>
            </p:extLst>
          </p:nvPr>
        </p:nvGraphicFramePr>
        <p:xfrm>
          <a:off x="2705122" y="3981034"/>
          <a:ext cx="6781756" cy="216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4" imgW="3482273" imgH="771872" progId="Visio.Drawing.11">
                  <p:embed/>
                </p:oleObj>
              </mc:Choice>
              <mc:Fallback>
                <p:oleObj name="Visio" r:id="rId4" imgW="3482273" imgH="77187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22" y="3981034"/>
                        <a:ext cx="6781756" cy="2163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64A190D3-BA06-4DFC-9BC5-647094F4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1C2320-F328-49D2-A0AD-F9B330B846C0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1C25270-6DA4-42AB-88F2-6BF228AE5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b="1" dirty="0"/>
              <a:t>SSD for a Process Sale scenario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97C06D-1CEF-40DD-A2E8-AB3E3DD45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6" r="12500" b="2253"/>
          <a:stretch/>
        </p:blipFill>
        <p:spPr>
          <a:xfrm>
            <a:off x="1524000" y="1371600"/>
            <a:ext cx="8001000" cy="5329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534707-E0E5-4741-BA0B-9C67F38302A9}"/>
              </a:ext>
            </a:extLst>
          </p:cNvPr>
          <p:cNvSpPr/>
          <p:nvPr/>
        </p:nvSpPr>
        <p:spPr>
          <a:xfrm>
            <a:off x="5708714" y="324433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PK" dirty="0"/>
              <a:t>SSDs</a:t>
            </a:r>
            <a:endParaRPr lang="en-P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DFFD90A2-1ADE-48E4-8690-81FE14E3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9318A-8C56-4D53-AEB1-F534234D2D7A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5647CB95-7040-4C33-BA45-EFAF328E5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11353800" cy="1139825"/>
          </a:xfrm>
        </p:spPr>
        <p:txBody>
          <a:bodyPr/>
          <a:lstStyle/>
          <a:p>
            <a:r>
              <a:rPr lang="en-US" altLang="en-PK" sz="3600" b="1" dirty="0"/>
              <a:t>SSDs are </a:t>
            </a:r>
            <a:r>
              <a:rPr lang="en-US" altLang="en-PK" sz="4400" b="1" dirty="0"/>
              <a:t>derived</a:t>
            </a:r>
            <a:r>
              <a:rPr lang="en-US" altLang="en-PK" sz="3600" b="1" dirty="0"/>
              <a:t> from use cases; they show one scenario. </a:t>
            </a:r>
          </a:p>
        </p:txBody>
      </p:sp>
      <p:graphicFrame>
        <p:nvGraphicFramePr>
          <p:cNvPr id="23556" name="Object 2">
            <a:extLst>
              <a:ext uri="{FF2B5EF4-FFF2-40B4-BE49-F238E27FC236}">
                <a16:creationId xmlns:a16="http://schemas.microsoft.com/office/drawing/2014/main" id="{BE16B1A0-122A-4960-8785-7DF72D0825A7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692276" y="990600"/>
          <a:ext cx="882332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Visio" r:id="rId4" imgW="6851814" imgH="4097367" progId="Visio.Drawing.11">
                  <p:embed/>
                </p:oleObj>
              </mc:Choice>
              <mc:Fallback>
                <p:oleObj name="Visio" r:id="rId4" imgW="6851814" imgH="4097367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6" y="990600"/>
                        <a:ext cx="8823325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3AF0B-559A-4CFA-AFCC-A348E8BB1A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8" r="1666" b="2254"/>
          <a:stretch/>
        </p:blipFill>
        <p:spPr>
          <a:xfrm>
            <a:off x="1524000" y="1417638"/>
            <a:ext cx="8991600" cy="528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6FDC37E4-8F12-448C-B97B-11EF6E02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D15ECF-BD56-479D-AE76-32AF7D69EAAC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AE87DA3-F356-499F-B26E-38264BAD9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PK" sz="4400" b="1" dirty="0"/>
              <a:t>Process</a:t>
            </a:r>
            <a:r>
              <a:rPr lang="en-US" altLang="en-PK" sz="2400" b="1" dirty="0">
                <a:latin typeface="Times New Roman" panose="02020603050405020304" pitchFamily="18" charset="0"/>
              </a:rPr>
              <a:t> </a:t>
            </a:r>
            <a:r>
              <a:rPr lang="en-US" altLang="en-PK" b="1" dirty="0"/>
              <a:t>Sale UC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2F66423-432D-4080-9156-7CB1CCB97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4128" y="1143000"/>
            <a:ext cx="8077200" cy="5257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1900" b="1" dirty="0"/>
              <a:t>UC: Process Sale</a:t>
            </a:r>
          </a:p>
          <a:p>
            <a:pPr marL="1371600" lvl="2" indent="-457200">
              <a:lnSpc>
                <a:spcPct val="80000"/>
              </a:lnSpc>
              <a:buNone/>
              <a:defRPr/>
            </a:pPr>
            <a:r>
              <a:rPr lang="en-US" sz="1900" dirty="0">
                <a:solidFill>
                  <a:srgbClr val="FF3300"/>
                </a:solidFill>
                <a:sym typeface="Wingdings" pitchFamily="2" charset="2"/>
              </a:rPr>
              <a:t> </a:t>
            </a:r>
            <a:r>
              <a:rPr lang="en-US" sz="1900" dirty="0" err="1">
                <a:solidFill>
                  <a:srgbClr val="FF3300"/>
                </a:solidFill>
              </a:rPr>
              <a:t>makeNewSale</a:t>
            </a:r>
            <a:r>
              <a:rPr lang="en-US" sz="1900" dirty="0">
                <a:solidFill>
                  <a:srgbClr val="FF3300"/>
                </a:solidFill>
              </a:rPr>
              <a:t>()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US" sz="1900" dirty="0"/>
              <a:t>User selects new sale option 		</a:t>
            </a:r>
            <a:r>
              <a:rPr lang="en-US" sz="1900" dirty="0">
                <a:solidFill>
                  <a:srgbClr val="0033CC"/>
                </a:solidFill>
              </a:rPr>
              <a:t>(Request--invocation)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US" sz="1900" dirty="0"/>
              <a:t>System requests item identifier		</a:t>
            </a:r>
            <a:r>
              <a:rPr lang="en-US" sz="1900" dirty="0">
                <a:solidFill>
                  <a:srgbClr val="0033CC"/>
                </a:solidFill>
              </a:rPr>
              <a:t>(Response--return)</a:t>
            </a:r>
          </a:p>
          <a:p>
            <a:pPr marL="1371600" lvl="2" indent="-457200">
              <a:lnSpc>
                <a:spcPct val="80000"/>
              </a:lnSpc>
              <a:buNone/>
              <a:defRPr/>
            </a:pPr>
            <a:r>
              <a:rPr lang="en-US" sz="1900" dirty="0">
                <a:solidFill>
                  <a:srgbClr val="FF3300"/>
                </a:solidFill>
                <a:sym typeface="Wingdings" pitchFamily="2" charset="2"/>
              </a:rPr>
              <a:t> </a:t>
            </a:r>
            <a:r>
              <a:rPr lang="en-US" sz="1900" dirty="0" err="1">
                <a:solidFill>
                  <a:srgbClr val="FF3300"/>
                </a:solidFill>
              </a:rPr>
              <a:t>enterItem</a:t>
            </a:r>
            <a:r>
              <a:rPr lang="en-US" sz="1900" dirty="0">
                <a:solidFill>
                  <a:srgbClr val="FF3300"/>
                </a:solidFill>
              </a:rPr>
              <a:t>(</a:t>
            </a:r>
            <a:r>
              <a:rPr lang="en-US" sz="1900" dirty="0" err="1">
                <a:solidFill>
                  <a:srgbClr val="FF3300"/>
                </a:solidFill>
              </a:rPr>
              <a:t>itemID</a:t>
            </a:r>
            <a:r>
              <a:rPr lang="en-US" sz="1900" dirty="0">
                <a:solidFill>
                  <a:srgbClr val="FF3300"/>
                </a:solidFill>
              </a:rPr>
              <a:t>, quantity)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US" sz="1900" dirty="0"/>
              <a:t>User enters item identifier &amp; quantity	   	</a:t>
            </a:r>
            <a:endParaRPr lang="en-US" sz="1900" dirty="0">
              <a:solidFill>
                <a:srgbClr val="0033CC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US" sz="1900" dirty="0"/>
              <a:t>System records sale of item, and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US" sz="1900" dirty="0"/>
              <a:t>System displays item description, price, current total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1900" i="1" dirty="0"/>
              <a:t>	Steps 2-5 repeated  until user finished</a:t>
            </a:r>
          </a:p>
          <a:p>
            <a:pPr marL="1371600" lvl="2" indent="-457200">
              <a:lnSpc>
                <a:spcPct val="80000"/>
              </a:lnSpc>
              <a:buNone/>
              <a:defRPr/>
            </a:pPr>
            <a:r>
              <a:rPr lang="en-US" sz="1900" dirty="0">
                <a:solidFill>
                  <a:srgbClr val="FF3300"/>
                </a:solidFill>
                <a:sym typeface="Wingdings" pitchFamily="2" charset="2"/>
              </a:rPr>
              <a:t></a:t>
            </a:r>
            <a:r>
              <a:rPr lang="en-US" sz="1900" dirty="0">
                <a:solidFill>
                  <a:srgbClr val="FF3300"/>
                </a:solidFill>
              </a:rPr>
              <a:t> </a:t>
            </a:r>
            <a:r>
              <a:rPr lang="en-US" sz="1900" dirty="0" err="1">
                <a:solidFill>
                  <a:srgbClr val="FF3300"/>
                </a:solidFill>
              </a:rPr>
              <a:t>endSale</a:t>
            </a:r>
            <a:r>
              <a:rPr lang="en-US" sz="1900" dirty="0">
                <a:solidFill>
                  <a:srgbClr val="FF3300"/>
                </a:solidFill>
              </a:rPr>
              <a:t>()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1900" dirty="0"/>
              <a:t>6.	User selects sale finished option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  <a:defRPr/>
            </a:pPr>
            <a:r>
              <a:rPr lang="en-US" sz="1900" dirty="0"/>
              <a:t>System displays total and taxes due</a:t>
            </a:r>
          </a:p>
          <a:p>
            <a:pPr marL="1371600" lvl="2" indent="-457200">
              <a:lnSpc>
                <a:spcPct val="80000"/>
              </a:lnSpc>
              <a:buNone/>
              <a:defRPr/>
            </a:pPr>
            <a:r>
              <a:rPr lang="en-US" sz="1900" dirty="0">
                <a:solidFill>
                  <a:srgbClr val="FF3300"/>
                </a:solidFill>
                <a:sym typeface="Wingdings" pitchFamily="2" charset="2"/>
              </a:rPr>
              <a:t> </a:t>
            </a:r>
            <a:r>
              <a:rPr lang="en-US" sz="1900" dirty="0" err="1">
                <a:solidFill>
                  <a:srgbClr val="FF3300"/>
                </a:solidFill>
                <a:sym typeface="Wingdings" pitchFamily="2" charset="2"/>
              </a:rPr>
              <a:t>makePayment</a:t>
            </a:r>
            <a:r>
              <a:rPr lang="en-US" sz="1900" dirty="0">
                <a:solidFill>
                  <a:srgbClr val="FF3300"/>
                </a:solidFill>
                <a:sym typeface="Wingdings" pitchFamily="2" charset="2"/>
              </a:rPr>
              <a:t>(amount)</a:t>
            </a:r>
            <a:endParaRPr lang="en-US" sz="1900" dirty="0">
              <a:solidFill>
                <a:srgbClr val="FF33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8"/>
              <a:defRPr/>
            </a:pPr>
            <a:r>
              <a:rPr lang="en-US" sz="1900" dirty="0"/>
              <a:t>User enters payment information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8"/>
              <a:defRPr/>
            </a:pPr>
            <a:r>
              <a:rPr lang="en-US" sz="1900" dirty="0"/>
              <a:t>System handles payment</a:t>
            </a:r>
          </a:p>
          <a:p>
            <a:pPr marL="1371600" lvl="2" indent="-457200">
              <a:lnSpc>
                <a:spcPct val="80000"/>
              </a:lnSpc>
              <a:buNone/>
              <a:defRPr/>
            </a:pPr>
            <a:r>
              <a:rPr lang="en-US" sz="1900" dirty="0">
                <a:solidFill>
                  <a:srgbClr val="FF3300"/>
                </a:solidFill>
                <a:sym typeface="Wingdings" pitchFamily="2" charset="2"/>
              </a:rPr>
              <a:t> </a:t>
            </a:r>
            <a:r>
              <a:rPr lang="en-US" sz="1900" dirty="0" err="1">
                <a:solidFill>
                  <a:srgbClr val="FF3300"/>
                </a:solidFill>
                <a:sym typeface="Wingdings" pitchFamily="2" charset="2"/>
              </a:rPr>
              <a:t>recordSale</a:t>
            </a:r>
            <a:r>
              <a:rPr lang="en-US" sz="1900" dirty="0">
                <a:solidFill>
                  <a:srgbClr val="FF3300"/>
                </a:solidFill>
                <a:sym typeface="Wingdings" pitchFamily="2" charset="2"/>
              </a:rPr>
              <a:t>()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(Why not show this on SSD?)</a:t>
            </a:r>
            <a:endParaRPr lang="en-US" sz="1900" dirty="0">
              <a:solidFill>
                <a:schemeClr val="accent6">
                  <a:lumMod val="75000"/>
                </a:schemeClr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8"/>
              <a:defRPr/>
            </a:pPr>
            <a:r>
              <a:rPr lang="en-US" sz="1900" dirty="0"/>
              <a:t>System logs completed sale and sends sale information to Accounting System and Inventory System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8"/>
              <a:defRPr/>
            </a:pPr>
            <a:r>
              <a:rPr lang="en-US" sz="1900" dirty="0"/>
              <a:t>System generates receipt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7D8657FE-211A-4F23-91FD-C62C09C3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3F58A0-E4FD-43CE-BD5F-0AD32F4A9657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36E2A55-F8BF-418A-B74A-56F00DF66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PK" sz="4400" b="1" dirty="0"/>
              <a:t>SSDs</a:t>
            </a:r>
          </a:p>
        </p:txBody>
      </p:sp>
      <p:graphicFrame>
        <p:nvGraphicFramePr>
          <p:cNvPr id="27652" name="Object 2">
            <a:extLst>
              <a:ext uri="{FF2B5EF4-FFF2-40B4-BE49-F238E27FC236}">
                <a16:creationId xmlns:a16="http://schemas.microsoft.com/office/drawing/2014/main" id="{076802EB-147B-408F-834C-8C9004D1F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743200" y="1676400"/>
          <a:ext cx="6858000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Visio" r:id="rId4" imgW="4360552" imgH="2066117" progId="Visio.Drawing.11">
                  <p:embed/>
                </p:oleObj>
              </mc:Choice>
              <mc:Fallback>
                <p:oleObj name="Visio" r:id="rId4" imgW="4360552" imgH="2066117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6858000" cy="374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B845E-D919-4CF4-A767-C42BFE172F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8"/>
          <a:stretch/>
        </p:blipFill>
        <p:spPr>
          <a:xfrm>
            <a:off x="1524000" y="1417638"/>
            <a:ext cx="9144000" cy="54375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2AD1-B98D-4F0E-BFB6-E99B6D8B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6BE8-95A8-40FE-AE5E-D756322343C2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EEDE6F-AA0A-4A57-8E76-5F6CB26C7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22200" r="3333" b="5519"/>
          <a:stretch/>
        </p:blipFill>
        <p:spPr>
          <a:xfrm>
            <a:off x="457200" y="1154866"/>
            <a:ext cx="8628627" cy="529113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6B64962-7F6D-4DDA-9F20-F2095C5D8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PK" sz="4400" b="1" dirty="0"/>
              <a:t>More on purpose of SSDs</a:t>
            </a:r>
          </a:p>
        </p:txBody>
      </p:sp>
    </p:spTree>
    <p:extLst>
      <p:ext uri="{BB962C8B-B14F-4D97-AF65-F5344CB8AC3E}">
        <p14:creationId xmlns:p14="http://schemas.microsoft.com/office/powerpoint/2010/main" val="38374217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1295-FD92-465B-848E-083D2E7D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More on purpose of SSDs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C340-7794-4CE8-A35C-C58DD7F9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6BE8-95A8-40FE-AE5E-D756322343C2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FF35C6-D00F-4A2B-8895-50F799B4B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80" y="1600201"/>
            <a:ext cx="6045840" cy="4530725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9058A-7D4D-4E83-98EF-949C9851F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2528" r="4166" b="2179"/>
          <a:stretch/>
        </p:blipFill>
        <p:spPr>
          <a:xfrm>
            <a:off x="609600" y="1295400"/>
            <a:ext cx="7924800" cy="51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582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260F226E-0188-4F5B-BD30-C0CD2134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43985-126D-41F0-BD06-711DE9108B9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8DF3994-962C-4BB5-9DF8-0AA2E03D0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Recommended Reading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FFD4F1B-EA55-45B5-B8AA-A43B39690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PK" sz="2900">
                <a:solidFill>
                  <a:schemeClr val="hlink"/>
                </a:solidFill>
              </a:rPr>
              <a:t>Chapter # 10: System Sequence Diagrams </a:t>
            </a:r>
            <a:r>
              <a:rPr lang="en-US" altLang="en-PK" sz="2900"/>
              <a:t>from Applying UML and Patterns: An Introduction to Object-Oriented Analysis and Design and Iterative Development by Craig Larman, 3rd Edition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C6CF060B-A0EC-4F3F-ADED-706B6BA9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33DC97-FB26-43B7-8B28-A29653444369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659377E9-D29B-4583-813A-D666605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Outline</a:t>
            </a: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900E2765-140D-474C-8A08-22F2FDBEE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PK" sz="2400" dirty="0"/>
              <a:t>Why System Sequence Diagrams</a:t>
            </a:r>
          </a:p>
          <a:p>
            <a:pPr>
              <a:lnSpc>
                <a:spcPct val="120000"/>
              </a:lnSpc>
            </a:pPr>
            <a:r>
              <a:rPr lang="en-US" altLang="en-PK" sz="2400" dirty="0"/>
              <a:t>What are System Sequence Diagrams</a:t>
            </a:r>
          </a:p>
          <a:p>
            <a:pPr>
              <a:lnSpc>
                <a:spcPct val="120000"/>
              </a:lnSpc>
            </a:pPr>
            <a:r>
              <a:rPr lang="en-US" altLang="en-PK" sz="2400" dirty="0"/>
              <a:t>Example from Process Sale Use Case</a:t>
            </a:r>
          </a:p>
          <a:p>
            <a:pPr>
              <a:lnSpc>
                <a:spcPct val="120000"/>
              </a:lnSpc>
            </a:pPr>
            <a:r>
              <a:rPr lang="en-US" altLang="en-PK" sz="2400" dirty="0"/>
              <a:t>Guidelines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465E-36A7-43F9-9A1D-CFCFB46B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Design Road</a:t>
            </a:r>
            <a:endParaRPr lang="en-PK" sz="4400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2A6CCC5-E3A9-440C-8CAC-B8B30D4E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0" t="24445" r="49207" b="14307"/>
          <a:stretch/>
        </p:blipFill>
        <p:spPr>
          <a:xfrm>
            <a:off x="604603" y="1310402"/>
            <a:ext cx="4572000" cy="50404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9DA42-0CB7-49DE-B1A8-137A391B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6BE8-95A8-40FE-AE5E-D756322343C2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6BB9828A-3EC0-45E6-9D12-469F1E37B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6" t="24445" r="6741" b="2085"/>
          <a:stretch/>
        </p:blipFill>
        <p:spPr bwMode="auto">
          <a:xfrm>
            <a:off x="6400800" y="520161"/>
            <a:ext cx="4673600" cy="618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0356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6F9-ADD9-4674-9034-A9E1934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Design Road</a:t>
            </a:r>
            <a:endParaRPr lang="en-PK" sz="4400" b="1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A40BD59-ECD2-4C9C-9E56-3A8088B3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3333" r="1745" b="2080"/>
          <a:stretch/>
        </p:blipFill>
        <p:spPr>
          <a:xfrm>
            <a:off x="1143000" y="968377"/>
            <a:ext cx="9906000" cy="57324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F0F88-39AC-4571-89BE-03C112FB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6BE8-95A8-40FE-AE5E-D756322343C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9146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1936-8D06-4BA2-8508-4C8D1641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SSDs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0F51-FBAB-4E5C-9449-2A20B74A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843D-C732-45E4-9D3E-C9E9847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6BE8-95A8-40FE-AE5E-D756322343C2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08A1B-1E84-4E60-A13E-814F28B55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23312" r="6666" b="13303"/>
          <a:stretch/>
        </p:blipFill>
        <p:spPr>
          <a:xfrm>
            <a:off x="609600" y="1600201"/>
            <a:ext cx="8128000" cy="45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22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669920DA-24C7-436C-938E-8326EF2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1AE8F2-CE91-4CEF-9F62-96C5E76B17C2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1267" name="Rectangle 12">
            <a:extLst>
              <a:ext uri="{FF2B5EF4-FFF2-40B4-BE49-F238E27FC236}">
                <a16:creationId xmlns:a16="http://schemas.microsoft.com/office/drawing/2014/main" id="{A6FE8F39-B8EF-4124-9F9F-E3009C331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SSDs</a:t>
            </a:r>
            <a:endParaRPr lang="en-US" altLang="en-PK" b="1" dirty="0"/>
          </a:p>
        </p:txBody>
      </p:sp>
      <p:sp>
        <p:nvSpPr>
          <p:cNvPr id="11268" name="Rectangle 13">
            <a:extLst>
              <a:ext uri="{FF2B5EF4-FFF2-40B4-BE49-F238E27FC236}">
                <a16:creationId xmlns:a16="http://schemas.microsoft.com/office/drawing/2014/main" id="{BA463FE1-62B3-4FCD-9624-4E666F8D7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 dirty="0"/>
              <a:t>The OOAD challenge</a:t>
            </a:r>
          </a:p>
          <a:p>
            <a:pPr lvl="1"/>
            <a:r>
              <a:rPr lang="en-US" altLang="en-PK" sz="2800" dirty="0"/>
              <a:t>UCs are </a:t>
            </a:r>
            <a:r>
              <a:rPr lang="en-US" altLang="en-PK" sz="2800" dirty="0">
                <a:solidFill>
                  <a:srgbClr val="0033CC"/>
                </a:solidFill>
              </a:rPr>
              <a:t>functional</a:t>
            </a:r>
            <a:r>
              <a:rPr lang="en-US" altLang="en-PK" sz="2800" dirty="0"/>
              <a:t> but System is </a:t>
            </a:r>
            <a:r>
              <a:rPr lang="en-US" altLang="en-PK" sz="2800" dirty="0">
                <a:solidFill>
                  <a:srgbClr val="0033CC"/>
                </a:solidFill>
              </a:rPr>
              <a:t>OO</a:t>
            </a:r>
          </a:p>
          <a:p>
            <a:pPr lvl="1"/>
            <a:r>
              <a:rPr lang="en-US" altLang="en-PK" sz="2800" dirty="0"/>
              <a:t>This is a modeling paradigm </a:t>
            </a:r>
            <a:r>
              <a:rPr lang="en-US" altLang="en-PK" sz="2800" dirty="0">
                <a:solidFill>
                  <a:srgbClr val="0033CC"/>
                </a:solidFill>
              </a:rPr>
              <a:t>mismatch</a:t>
            </a:r>
          </a:p>
          <a:p>
            <a:pPr lvl="1"/>
            <a:r>
              <a:rPr lang="en-US" altLang="en-PK" sz="2800" dirty="0"/>
              <a:t>How to make the functional-OO transition</a:t>
            </a:r>
          </a:p>
          <a:p>
            <a:pPr lvl="2"/>
            <a:r>
              <a:rPr lang="en-US" altLang="en-PK" sz="2400" dirty="0"/>
              <a:t>Without losing any requirements</a:t>
            </a:r>
          </a:p>
          <a:p>
            <a:pPr lvl="2"/>
            <a:r>
              <a:rPr lang="en-US" altLang="en-PK" sz="2400" dirty="0"/>
              <a:t>Being able to demonstrate </a:t>
            </a:r>
            <a:r>
              <a:rPr lang="en-US" altLang="en-PK" sz="2400" dirty="0">
                <a:solidFill>
                  <a:srgbClr val="0033CC"/>
                </a:solidFill>
              </a:rPr>
              <a:t>no requirements are lost</a:t>
            </a:r>
          </a:p>
          <a:p>
            <a:pPr lvl="2"/>
            <a:r>
              <a:rPr lang="en-US" altLang="en-PK" sz="2400" dirty="0"/>
              <a:t>End up with a correct, robust &amp; flexible OO system</a:t>
            </a:r>
          </a:p>
          <a:p>
            <a:pPr lvl="1"/>
            <a:r>
              <a:rPr lang="en-US" altLang="en-PK" sz="2800" dirty="0"/>
              <a:t>Ultimately, every requirement must be an assigned </a:t>
            </a:r>
            <a:r>
              <a:rPr lang="en-US" altLang="en-PK" sz="2800" dirty="0">
                <a:solidFill>
                  <a:srgbClr val="0033CC"/>
                </a:solidFill>
              </a:rPr>
              <a:t>responsibility</a:t>
            </a:r>
            <a:r>
              <a:rPr lang="en-US" altLang="en-PK" sz="2800" dirty="0"/>
              <a:t> for some 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F0559CBA-0BCA-4D3E-A6E6-BE2C8019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0BC33F-6899-40C5-922F-7D69EAF5EB48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EFC1A32C-3376-4A89-A959-1726B4E8C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SSDs</a:t>
            </a:r>
            <a:endParaRPr lang="en-US" altLang="en-PK" b="1" dirty="0"/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E13E5432-CC11-412B-9E90-D3750C9A4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528478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PK" sz="2400" dirty="0"/>
              <a:t>A system sequence diagram is a picture that shows, for </a:t>
            </a:r>
            <a:r>
              <a:rPr lang="en-US" altLang="en-PK" sz="2400" dirty="0">
                <a:solidFill>
                  <a:srgbClr val="0033CC"/>
                </a:solidFill>
              </a:rPr>
              <a:t>one particular scenario</a:t>
            </a:r>
            <a:r>
              <a:rPr lang="en-US" altLang="en-PK" sz="2400" dirty="0"/>
              <a:t> of a use case, the </a:t>
            </a:r>
            <a:r>
              <a:rPr lang="en-US" altLang="en-PK" sz="2400" dirty="0">
                <a:solidFill>
                  <a:srgbClr val="0033CC"/>
                </a:solidFill>
              </a:rPr>
              <a:t>events</a:t>
            </a:r>
            <a:r>
              <a:rPr lang="en-US" altLang="en-PK" sz="2400" dirty="0"/>
              <a:t> that </a:t>
            </a:r>
            <a:r>
              <a:rPr lang="en-US" altLang="en-PK" sz="2400" dirty="0">
                <a:solidFill>
                  <a:srgbClr val="0033CC"/>
                </a:solidFill>
              </a:rPr>
              <a:t>external actors generate</a:t>
            </a:r>
            <a:r>
              <a:rPr lang="en-US" altLang="en-PK" sz="2400" dirty="0"/>
              <a:t>, their </a:t>
            </a:r>
            <a:r>
              <a:rPr lang="en-US" altLang="en-PK" sz="2400" dirty="0">
                <a:solidFill>
                  <a:srgbClr val="0033CC"/>
                </a:solidFill>
              </a:rPr>
              <a:t>order</a:t>
            </a:r>
            <a:r>
              <a:rPr lang="en-US" altLang="en-PK" sz="2400" dirty="0"/>
              <a:t>, and inter-system events. </a:t>
            </a:r>
          </a:p>
          <a:p>
            <a:pPr>
              <a:lnSpc>
                <a:spcPct val="90000"/>
              </a:lnSpc>
            </a:pPr>
            <a:endParaRPr lang="en-US" altLang="en-PK" sz="2400" dirty="0"/>
          </a:p>
          <a:p>
            <a:pPr>
              <a:lnSpc>
                <a:spcPct val="90000"/>
              </a:lnSpc>
            </a:pPr>
            <a:r>
              <a:rPr lang="en-US" altLang="en-PK" sz="2400" dirty="0"/>
              <a:t>All systems are treated as a </a:t>
            </a:r>
            <a:r>
              <a:rPr lang="en-US" altLang="en-PK" sz="2400" dirty="0">
                <a:solidFill>
                  <a:srgbClr val="0033CC"/>
                </a:solidFill>
              </a:rPr>
              <a:t>black box</a:t>
            </a:r>
            <a:r>
              <a:rPr lang="en-US" altLang="en-PK" sz="2400" dirty="0"/>
              <a:t>; the emphasis of the diagram is events that cross the system boundary from actors to systems.</a:t>
            </a:r>
          </a:p>
          <a:p>
            <a:pPr>
              <a:lnSpc>
                <a:spcPct val="90000"/>
              </a:lnSpc>
            </a:pPr>
            <a:endParaRPr lang="en-US" altLang="en-PK" sz="2400" dirty="0"/>
          </a:p>
          <a:p>
            <a:pPr>
              <a:lnSpc>
                <a:spcPct val="90000"/>
              </a:lnSpc>
            </a:pPr>
            <a:r>
              <a:rPr lang="en-US" altLang="en-PK" sz="2400" dirty="0"/>
              <a:t>System Events or System Operation</a:t>
            </a:r>
          </a:p>
          <a:p>
            <a:pPr lvl="1">
              <a:lnSpc>
                <a:spcPct val="90000"/>
              </a:lnSpc>
            </a:pPr>
            <a:r>
              <a:rPr lang="en-US" altLang="en-PK" sz="2400" dirty="0"/>
              <a:t>it is useful to investigate and define system’s behavior as a "black box."  </a:t>
            </a:r>
          </a:p>
          <a:p>
            <a:pPr lvl="1">
              <a:lnSpc>
                <a:spcPct val="90000"/>
              </a:lnSpc>
            </a:pPr>
            <a:r>
              <a:rPr lang="en-US" altLang="en-PK" sz="2400" dirty="0"/>
              <a:t>System behavior is a description of </a:t>
            </a:r>
            <a:r>
              <a:rPr lang="en-US" altLang="en-PK" sz="2400" dirty="0">
                <a:solidFill>
                  <a:srgbClr val="0033CC"/>
                </a:solidFill>
              </a:rPr>
              <a:t>what a system does</a:t>
            </a:r>
            <a:r>
              <a:rPr lang="en-US" altLang="en-PK" sz="2400" dirty="0"/>
              <a:t>, without explaining how it does it. </a:t>
            </a:r>
          </a:p>
          <a:p>
            <a:pPr lvl="1">
              <a:lnSpc>
                <a:spcPct val="90000"/>
              </a:lnSpc>
            </a:pPr>
            <a:endParaRPr lang="en-US" altLang="en-PK" sz="2400" dirty="0"/>
          </a:p>
          <a:p>
            <a:pPr>
              <a:lnSpc>
                <a:spcPct val="90000"/>
              </a:lnSpc>
            </a:pPr>
            <a:r>
              <a:rPr lang="en-US" altLang="en-PK" sz="2400" dirty="0"/>
              <a:t>The UML does not define something called a "</a:t>
            </a:r>
            <a:r>
              <a:rPr lang="en-US" altLang="en-PK" sz="2400" dirty="0">
                <a:solidFill>
                  <a:srgbClr val="0033CC"/>
                </a:solidFill>
              </a:rPr>
              <a:t>system</a:t>
            </a:r>
            <a:r>
              <a:rPr lang="en-US" altLang="en-PK" sz="2400" dirty="0"/>
              <a:t>" sequence diagram but simply a "sequence diagram."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00A90F58-B133-4E6B-B831-5768399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F240AB-3E08-444D-954C-EED71D73DD97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20970AB9-71FE-4352-ABF3-C263088DD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SSDs</a:t>
            </a:r>
            <a:endParaRPr lang="en-US" altLang="en-PK" b="1" dirty="0"/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2E7EDDED-FE90-4C72-AE11-49F925CC2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 dirty="0"/>
              <a:t>SSDs are one of the books’ best ideas</a:t>
            </a:r>
          </a:p>
          <a:p>
            <a:r>
              <a:rPr lang="en-US" altLang="en-PK" dirty="0"/>
              <a:t>SSD is the key model that</a:t>
            </a:r>
          </a:p>
          <a:p>
            <a:pPr lvl="1"/>
            <a:r>
              <a:rPr lang="en-US" altLang="en-PK" sz="2800" dirty="0">
                <a:solidFill>
                  <a:srgbClr val="0033CC"/>
                </a:solidFill>
              </a:rPr>
              <a:t>Links UCs with OO models</a:t>
            </a:r>
            <a:r>
              <a:rPr lang="en-US" altLang="en-PK" sz="2800" dirty="0"/>
              <a:t> (e.g., class &amp; sequence)</a:t>
            </a:r>
          </a:p>
          <a:p>
            <a:pPr lvl="1"/>
            <a:r>
              <a:rPr lang="en-US" altLang="en-PK" sz="2800" dirty="0"/>
              <a:t>Supported by operation contracts (next chapter)</a:t>
            </a:r>
          </a:p>
          <a:p>
            <a:pPr lvl="1"/>
            <a:r>
              <a:rPr lang="en-US" altLang="en-PK" sz="2800" dirty="0">
                <a:solidFill>
                  <a:srgbClr val="0033CC"/>
                </a:solidFill>
              </a:rPr>
              <a:t>Establishes</a:t>
            </a:r>
            <a:r>
              <a:rPr lang="en-US" altLang="en-PK" sz="2800" dirty="0"/>
              <a:t> </a:t>
            </a:r>
            <a:r>
              <a:rPr lang="en-US" altLang="en-PK" sz="2800" dirty="0">
                <a:solidFill>
                  <a:srgbClr val="0033CC"/>
                </a:solidFill>
              </a:rPr>
              <a:t>traceability</a:t>
            </a:r>
            <a:r>
              <a:rPr lang="en-US" altLang="en-PK" sz="2800" dirty="0"/>
              <a:t> of requirements into OO models</a:t>
            </a:r>
          </a:p>
          <a:p>
            <a:pPr lvl="1"/>
            <a:endParaRPr lang="en-US" altLang="en-PK" dirty="0"/>
          </a:p>
          <a:p>
            <a:endParaRPr lang="en-US" altLang="en-P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B05B2767-3169-4117-84B4-AD002CE6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FC4F01-F359-4A44-BB1E-63C273436143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10068CDD-269F-4E00-B1EB-3207166E3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SSDs</a:t>
            </a:r>
            <a:endParaRPr lang="en-US" altLang="en-PK" b="1" dirty="0"/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D9AD38FE-7336-4463-89A5-4BDB6C6D3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PK"/>
              <a:t>A UC specifies functionality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PK"/>
              <a:t>A UC scenario is a </a:t>
            </a:r>
            <a:r>
              <a:rPr lang="en-US" altLang="en-PK">
                <a:solidFill>
                  <a:srgbClr val="0033CC"/>
                </a:solidFill>
              </a:rPr>
              <a:t>time-ordered series of function calls</a:t>
            </a:r>
            <a:r>
              <a:rPr lang="en-US" altLang="en-PK"/>
              <a:t> that </a:t>
            </a:r>
            <a:r>
              <a:rPr lang="en-US" altLang="en-PK">
                <a:solidFill>
                  <a:srgbClr val="0033CC"/>
                </a:solidFill>
              </a:rPr>
              <a:t>Actor invokes</a:t>
            </a:r>
            <a:r>
              <a:rPr lang="en-US" altLang="en-PK"/>
              <a:t> on System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altLang="en-PK"/>
              <a:t>Larman calls them system operations or system events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PK"/>
              <a:t>Key tasks are</a:t>
            </a:r>
          </a:p>
          <a:p>
            <a:pPr marL="952500" lvl="1" indent="-495300">
              <a:lnSpc>
                <a:spcPct val="90000"/>
              </a:lnSpc>
              <a:buFontTx/>
              <a:buAutoNum type="arabicPeriod"/>
            </a:pPr>
            <a:r>
              <a:rPr lang="en-US" altLang="en-PK">
                <a:solidFill>
                  <a:srgbClr val="0033CC"/>
                </a:solidFill>
              </a:rPr>
              <a:t>Identify the functions</a:t>
            </a:r>
            <a:r>
              <a:rPr lang="en-US" altLang="en-PK"/>
              <a:t> in a UC scenario</a:t>
            </a:r>
          </a:p>
          <a:p>
            <a:pPr marL="952500" lvl="1" indent="-495300">
              <a:lnSpc>
                <a:spcPct val="90000"/>
              </a:lnSpc>
              <a:buFontTx/>
              <a:buAutoNum type="arabicPeriod"/>
            </a:pPr>
            <a:r>
              <a:rPr lang="en-US" altLang="en-PK">
                <a:solidFill>
                  <a:srgbClr val="0033CC"/>
                </a:solidFill>
              </a:rPr>
              <a:t>Translate</a:t>
            </a:r>
            <a:r>
              <a:rPr lang="en-US" altLang="en-PK"/>
              <a:t> them into UML function syntax </a:t>
            </a:r>
          </a:p>
          <a:p>
            <a:pPr marL="952500" lvl="1" indent="-495300">
              <a:lnSpc>
                <a:spcPct val="90000"/>
              </a:lnSpc>
              <a:buFontTx/>
              <a:buAutoNum type="arabicPeriod"/>
            </a:pPr>
            <a:r>
              <a:rPr lang="en-US" altLang="en-PK">
                <a:solidFill>
                  <a:srgbClr val="0033CC"/>
                </a:solidFill>
              </a:rPr>
              <a:t>Draw</a:t>
            </a:r>
            <a:r>
              <a:rPr lang="en-US" altLang="en-PK"/>
              <a:t> a sequence diagram (easy part)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PK"/>
              <a:t>Easier if you have simple, complete UCs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3571</TotalTime>
  <Words>558</Words>
  <Application>Microsoft Office PowerPoint</Application>
  <PresentationFormat>Widescreen</PresentationFormat>
  <Paragraphs>105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Garamond</vt:lpstr>
      <vt:lpstr>Times New Roman</vt:lpstr>
      <vt:lpstr>Wingdings</vt:lpstr>
      <vt:lpstr>Edge</vt:lpstr>
      <vt:lpstr>Visio</vt:lpstr>
      <vt:lpstr>Software Design &amp; Architecture</vt:lpstr>
      <vt:lpstr>Outline</vt:lpstr>
      <vt:lpstr>Design Road</vt:lpstr>
      <vt:lpstr>Design Road</vt:lpstr>
      <vt:lpstr>SSDs</vt:lpstr>
      <vt:lpstr>SSDs</vt:lpstr>
      <vt:lpstr>SSDs</vt:lpstr>
      <vt:lpstr>SSDs</vt:lpstr>
      <vt:lpstr>SSDs</vt:lpstr>
      <vt:lpstr>SSDs</vt:lpstr>
      <vt:lpstr>SSD for a Process Sale scenario </vt:lpstr>
      <vt:lpstr>SSDs are derived from use cases; they show one scenario. </vt:lpstr>
      <vt:lpstr>Process Sale UC</vt:lpstr>
      <vt:lpstr>SSDs</vt:lpstr>
      <vt:lpstr>More on purpose of SSDs</vt:lpstr>
      <vt:lpstr>More on purpose of SSDs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</dc:creator>
  <cp:lastModifiedBy>Nafeesa Shoukat</cp:lastModifiedBy>
  <cp:revision>4876</cp:revision>
  <cp:lastPrinted>1601-01-01T00:00:00Z</cp:lastPrinted>
  <dcterms:created xsi:type="dcterms:W3CDTF">1601-01-01T00:00:00Z</dcterms:created>
  <dcterms:modified xsi:type="dcterms:W3CDTF">2020-05-14T12:13:01Z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