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331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297" r:id="rId23"/>
  </p:sldIdLst>
  <p:sldSz cx="12192000" cy="6858000"/>
  <p:notesSz cx="9283700" cy="6997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eesa Shoukat" initials="NS" lastIdx="1" clrIdx="0">
    <p:extLst>
      <p:ext uri="{19B8F6BF-5375-455C-9EA6-DF929625EA0E}">
        <p15:presenceInfo xmlns:p15="http://schemas.microsoft.com/office/powerpoint/2012/main" userId="Nafeesa Shouk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595" autoAdjust="0"/>
  </p:normalViewPr>
  <p:slideViewPr>
    <p:cSldViewPr>
      <p:cViewPr varScale="1">
        <p:scale>
          <a:sx n="64" d="100"/>
          <a:sy n="64" d="100"/>
        </p:scale>
        <p:origin x="1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4T20:40:49.872" idx="1">
    <p:pos x="3120" y="709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968E1B2-C0AC-4F17-A209-510A8F91BD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18B2DD6-B905-4B70-8207-22CEA5920F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ECCFB9C0-C80F-4748-BC7D-DE0D5B2C36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5FCBCF71-9255-4B19-AC6A-4BF2744EB80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ED7801A-1389-46B0-A5DD-9F6C639FB671}" type="slidenum">
              <a:rPr lang="en-US" altLang="en-PK"/>
              <a:pPr/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7A27D3C0-EADA-402F-8ECE-3EEAE060B4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419DED7-4982-4ACA-86D5-959FFD09CE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AF113AFF-AECA-4D13-83FD-799C46C518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9813" y="525463"/>
            <a:ext cx="4664075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758C81F3-53F9-4B61-8C32-8EF22206AC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123A472B-54EF-4747-A44C-81A7BB2EC5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C6628FC9-73AD-416B-B08A-A2DCA79F4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7B2232F-0FC3-4C6E-8E74-39BD1F4DE337}" type="slidenum">
              <a:rPr lang="en-US" altLang="en-PK"/>
              <a:pPr/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B057247-4AA3-4AFF-AA9E-86DB0CE7C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13CC44-1D49-4A27-B531-B40DEF20DFFE}" type="slidenum">
              <a:rPr lang="en-US" altLang="en-PK"/>
              <a:pPr eaLnBrk="1" hangingPunct="1"/>
              <a:t>1</a:t>
            </a:fld>
            <a:endParaRPr lang="en-US" altLang="en-PK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2C43A7F-99D9-4581-A3B8-DB79FDFFD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A0F372F-24EB-494B-896E-ED8586939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>
            <a:extLst>
              <a:ext uri="{FF2B5EF4-FFF2-40B4-BE49-F238E27FC236}">
                <a16:creationId xmlns:a16="http://schemas.microsoft.com/office/drawing/2014/main" id="{6E4EAF84-7EDC-4C9A-8251-C08349FDF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51DEF2-25A3-4C05-A577-095291AA1E13}" type="slidenum">
              <a:rPr lang="en-US" altLang="en-PK"/>
              <a:pPr eaLnBrk="1" hangingPunct="1"/>
              <a:t>12</a:t>
            </a:fld>
            <a:endParaRPr lang="en-US" altLang="en-PK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5F6C090-D4E0-4C2B-91D2-F128C6F87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9EF35EF-02B2-4947-954E-511FBE944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>
            <a:extLst>
              <a:ext uri="{FF2B5EF4-FFF2-40B4-BE49-F238E27FC236}">
                <a16:creationId xmlns:a16="http://schemas.microsoft.com/office/drawing/2014/main" id="{926FC288-F5F9-4363-AFDA-CB5AE14A3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B4DBCB-F46F-4601-B8B3-5D7795EDA231}" type="slidenum">
              <a:rPr lang="en-US" altLang="en-PK"/>
              <a:pPr eaLnBrk="1" hangingPunct="1"/>
              <a:t>13</a:t>
            </a:fld>
            <a:endParaRPr lang="en-US" altLang="en-PK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F1F5CC2-079F-45C5-A56B-8E6BE0279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0390C14-5F3C-45A7-9750-18A8B5C8A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>
            <a:extLst>
              <a:ext uri="{FF2B5EF4-FFF2-40B4-BE49-F238E27FC236}">
                <a16:creationId xmlns:a16="http://schemas.microsoft.com/office/drawing/2014/main" id="{0B89D2E7-4550-4650-AF47-AC581DD07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EAAF25-9B80-4E58-AD12-B567049FA3F1}" type="slidenum">
              <a:rPr lang="en-US" altLang="en-PK"/>
              <a:pPr eaLnBrk="1" hangingPunct="1"/>
              <a:t>14</a:t>
            </a:fld>
            <a:endParaRPr lang="en-US" altLang="en-PK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B185A4A-F48F-49A0-B053-B86CE396B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E8555D4-AF4C-4AC9-AF8C-250D9163A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>
            <a:extLst>
              <a:ext uri="{FF2B5EF4-FFF2-40B4-BE49-F238E27FC236}">
                <a16:creationId xmlns:a16="http://schemas.microsoft.com/office/drawing/2014/main" id="{63555BB6-8E22-41D7-A273-700A4893B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DC7C98-9845-45F4-A3F2-233E562F9F29}" type="slidenum">
              <a:rPr lang="en-US" altLang="en-PK"/>
              <a:pPr eaLnBrk="1" hangingPunct="1"/>
              <a:t>15</a:t>
            </a:fld>
            <a:endParaRPr lang="en-US" altLang="en-PK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8CFD22F-18A0-4A93-9E3A-7034463C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1ADE32F-D595-4CBE-BFE4-B9A52F017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>
            <a:extLst>
              <a:ext uri="{FF2B5EF4-FFF2-40B4-BE49-F238E27FC236}">
                <a16:creationId xmlns:a16="http://schemas.microsoft.com/office/drawing/2014/main" id="{F2B6D4F0-E5D7-41A4-8A2B-4FDFC49708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5E65EC-1B2B-4256-9477-F254BAB237D1}" type="slidenum">
              <a:rPr lang="en-US" altLang="en-PK"/>
              <a:pPr eaLnBrk="1" hangingPunct="1"/>
              <a:t>16</a:t>
            </a:fld>
            <a:endParaRPr lang="en-US" altLang="en-PK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0AA6435-136F-48CF-B5A3-6FD66E750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8FE6B21-8DC9-445B-89A3-3BEC33EA1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BE6AC724-3E49-48C4-B0D3-87470B63C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D392F0-E70A-4D32-A8DB-0B2F6BD7DFD8}" type="slidenum">
              <a:rPr lang="en-US" altLang="en-PK"/>
              <a:pPr eaLnBrk="1" hangingPunct="1"/>
              <a:t>17</a:t>
            </a:fld>
            <a:endParaRPr lang="en-US" altLang="en-PK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79F430D-ECCB-4167-A781-A23626399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4D8CC74-6600-4B5F-A306-B46A74C7C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>
            <a:extLst>
              <a:ext uri="{FF2B5EF4-FFF2-40B4-BE49-F238E27FC236}">
                <a16:creationId xmlns:a16="http://schemas.microsoft.com/office/drawing/2014/main" id="{F04BE71D-F9EA-4385-A26D-8E6BB42C1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91BF9A-DE6E-4933-8365-777350A7A307}" type="slidenum">
              <a:rPr lang="en-US" altLang="en-PK"/>
              <a:pPr eaLnBrk="1" hangingPunct="1"/>
              <a:t>18</a:t>
            </a:fld>
            <a:endParaRPr lang="en-US" altLang="en-PK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BA2B2CA-ADC0-4D91-B705-73B22D976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9BF07F2-7484-4657-A0B8-379F09FF6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FA3EEEEF-1A8F-47EE-BD4B-1D2C7E349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47BAD8-C8B9-4FA9-BEBD-6DD46843F203}" type="slidenum">
              <a:rPr lang="en-US" altLang="en-PK"/>
              <a:pPr eaLnBrk="1" hangingPunct="1"/>
              <a:t>19</a:t>
            </a:fld>
            <a:endParaRPr lang="en-US" altLang="en-PK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353811B-FA39-47A1-9F92-A4A773C59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89360FD-1FCA-483F-AC96-7B7CCAED5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>
            <a:extLst>
              <a:ext uri="{FF2B5EF4-FFF2-40B4-BE49-F238E27FC236}">
                <a16:creationId xmlns:a16="http://schemas.microsoft.com/office/drawing/2014/main" id="{C32ACAFA-8C75-471E-95E6-10CD32B0F5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8D563D-B937-43BC-80CA-DBDC1BD83BEA}" type="slidenum">
              <a:rPr lang="en-US" altLang="en-PK"/>
              <a:pPr eaLnBrk="1" hangingPunct="1"/>
              <a:t>20</a:t>
            </a:fld>
            <a:endParaRPr lang="en-US" altLang="en-PK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438ADBC-92E1-4729-A060-9331F435D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E0942B1-4F09-4B3A-8886-757617EB6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>
            <a:extLst>
              <a:ext uri="{FF2B5EF4-FFF2-40B4-BE49-F238E27FC236}">
                <a16:creationId xmlns:a16="http://schemas.microsoft.com/office/drawing/2014/main" id="{C1DFC0C2-CAD8-45FD-A384-3ECC6EE85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BA523C-2E1E-412F-8621-ECF5B00B8D25}" type="slidenum">
              <a:rPr lang="en-US" altLang="en-PK"/>
              <a:pPr eaLnBrk="1" hangingPunct="1"/>
              <a:t>21</a:t>
            </a:fld>
            <a:endParaRPr lang="en-US" altLang="en-PK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ED611F9-4C26-4A0E-96C1-4CCA3AB1C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99BB515-578B-4D97-A663-68442A839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>
            <a:extLst>
              <a:ext uri="{FF2B5EF4-FFF2-40B4-BE49-F238E27FC236}">
                <a16:creationId xmlns:a16="http://schemas.microsoft.com/office/drawing/2014/main" id="{19BB037D-04B5-4E12-B3B2-9C4CEFDA3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FC395C-F5E7-4853-8BB5-538FA9CD6264}" type="slidenum">
              <a:rPr lang="en-US" altLang="en-PK"/>
              <a:pPr eaLnBrk="1" hangingPunct="1"/>
              <a:t>4</a:t>
            </a:fld>
            <a:endParaRPr lang="en-US" altLang="en-PK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51C4C18-FDCB-4753-B37D-E364B49B6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0C0F57B-EEF7-4BF6-9CFA-F182C5810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E3C0EDD-17DF-4141-A645-12365BC2E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E04013-0E71-41F8-9159-C2F1202A687A}" type="slidenum">
              <a:rPr lang="en-US" altLang="en-PK"/>
              <a:pPr eaLnBrk="1" hangingPunct="1"/>
              <a:t>22</a:t>
            </a:fld>
            <a:endParaRPr lang="en-US" altLang="en-PK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6F59430-CC28-4102-B748-FE8E35FED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EC632F2-B549-42BB-917C-B405D9CD1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882050EB-8B9E-4155-ACE1-9C403BD5A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C565B2-B169-4FA9-8964-E9BC996A1079}" type="slidenum">
              <a:rPr lang="en-US" altLang="en-PK"/>
              <a:pPr eaLnBrk="1" hangingPunct="1"/>
              <a:t>5</a:t>
            </a:fld>
            <a:endParaRPr lang="en-US" altLang="en-PK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A680E7C-652B-4CF5-959E-236F687F6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C8640DC-E9AE-444F-8DF0-544036D10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>
            <a:extLst>
              <a:ext uri="{FF2B5EF4-FFF2-40B4-BE49-F238E27FC236}">
                <a16:creationId xmlns:a16="http://schemas.microsoft.com/office/drawing/2014/main" id="{399E81DA-6810-4603-BD1D-3B5F09757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6EE62A-5C42-478F-BDD3-02D06A3FA7F5}" type="slidenum">
              <a:rPr lang="en-US" altLang="en-PK"/>
              <a:pPr eaLnBrk="1" hangingPunct="1"/>
              <a:t>6</a:t>
            </a:fld>
            <a:endParaRPr lang="en-US" altLang="en-PK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0589142-A500-4FC8-BB97-618328410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4D2985D-DAF0-44EC-AECF-29C3C335A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EB10435C-8192-4C76-9715-44FF0A5CDD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66BC7B-7CDD-4C66-BA9A-A4688F56A0A4}" type="slidenum">
              <a:rPr lang="en-US" altLang="en-PK"/>
              <a:pPr eaLnBrk="1" hangingPunct="1"/>
              <a:t>7</a:t>
            </a:fld>
            <a:endParaRPr lang="en-US" altLang="en-PK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73F7223-40C5-41EA-830D-2C8F505B5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08CFEDB-AFEA-4E1F-A64B-6F223AAC8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>
            <a:extLst>
              <a:ext uri="{FF2B5EF4-FFF2-40B4-BE49-F238E27FC236}">
                <a16:creationId xmlns:a16="http://schemas.microsoft.com/office/drawing/2014/main" id="{E644C30C-6B31-48E4-B8CF-260A78DCC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F31AE7-C2E4-484C-B988-507DEB80FB47}" type="slidenum">
              <a:rPr lang="en-US" altLang="en-PK"/>
              <a:pPr eaLnBrk="1" hangingPunct="1"/>
              <a:t>8</a:t>
            </a:fld>
            <a:endParaRPr lang="en-US" altLang="en-PK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0E0BB4E-455D-4652-9F85-FD8C691BA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39BA5B5-6808-4293-90AF-33F95B48D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>
            <a:extLst>
              <a:ext uri="{FF2B5EF4-FFF2-40B4-BE49-F238E27FC236}">
                <a16:creationId xmlns:a16="http://schemas.microsoft.com/office/drawing/2014/main" id="{4B699422-A821-44C6-A372-5683BB64E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D781FD-D8AD-4C0C-932F-F3638D82F2B1}" type="slidenum">
              <a:rPr lang="en-US" altLang="en-PK"/>
              <a:pPr eaLnBrk="1" hangingPunct="1"/>
              <a:t>9</a:t>
            </a:fld>
            <a:endParaRPr lang="en-US" altLang="en-PK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57E1E8F-958E-4CFE-80FF-E89EBFE31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3D928E6-941B-4458-8541-408D12A38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1C4525AC-FD73-48D8-8444-83DB43979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1F5F2D-5938-4459-8F16-E300AC6D307F}" type="slidenum">
              <a:rPr lang="en-US" altLang="en-PK"/>
              <a:pPr eaLnBrk="1" hangingPunct="1"/>
              <a:t>10</a:t>
            </a:fld>
            <a:endParaRPr lang="en-US" altLang="en-PK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A21EA5C-CD79-4847-8B52-72BFE8341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EC1452F-CD22-47C3-9A77-2825F8A9A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6CB81E94-FF0C-413A-8A05-963F8B5E2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D44ECD-0716-4CC8-AD0D-94F0E8618DE6}" type="slidenum">
              <a:rPr lang="en-US" altLang="en-PK"/>
              <a:pPr eaLnBrk="1" hangingPunct="1"/>
              <a:t>11</a:t>
            </a:fld>
            <a:endParaRPr lang="en-US" altLang="en-PK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EFC869D-C01B-4CF2-9422-E1DBE1C6D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9813" y="525463"/>
            <a:ext cx="4664075" cy="2624137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889C321-395E-431D-B643-928A3EC55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CDC6D8A-A4E1-479A-9FB1-6C19989A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4DC7B46-6622-4D0D-8B37-E25CB2062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08035B-0B56-4B4F-AEB9-AFF7B38B5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85FF47-F2B5-4292-B277-0CF045E22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A64B57-5B83-4237-9653-8F069DD04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32FB8-8977-4B1B-8B29-633857D39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7490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82A9E-4E3D-4AC7-BA77-3C460B9ED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9A2274-397C-4B66-8C05-A5ACBAC10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24C1C7-B070-4236-8E0C-FFBC7A945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4EB07-F51B-41AB-82BE-3BACEE748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89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F30C4-A7B7-4BA5-B934-5CDFAD82F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A95626-EB00-4183-A34F-068E576C6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46E05F-9B41-472E-B01C-3B7F313C9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91A75-06A9-445C-B61A-77BA95B7A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3635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36250C-F78E-4E00-A8A4-0AD7955F4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9678B9-93F5-465E-9D78-F09962207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B84A49-0862-4FED-827F-72E615DA0A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AB057-2F39-438F-A0DB-B76F373940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7733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0CFBD7-61B8-45AA-BEB8-F5D66C26D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7F4CCA-E816-41CE-8EC8-847BF6F324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0BAF68-4612-4BEF-9BE2-A04080FC29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2D8BE-93CC-43A5-AD4A-97C4948D1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2745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8EDF2-E91D-46F2-BE16-966B9BA59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62F38-AC7C-43CF-A54F-65CEDE777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D9E84-DAAC-4592-B726-EBF4562ACA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7828A-484B-4499-AAFE-A26FB133BE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2260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ED5018-689A-40CA-B412-B1FF882DB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3ACC0E-7418-4DEB-A1F4-B4E7CE922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A0A193-FBD2-404D-A93D-29E6C2E213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3FBEA-B2FD-4AF5-94D3-3B798D8CE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0626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3B97CD-0822-4E75-9481-7C8BB67B50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5315B6-6928-45AB-9FAD-491A0E0A9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A65075-632D-4CB0-AFC7-805D4BE88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12515-9618-43C7-884E-819FEC8E4E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0637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DA47D1-B5DC-46FB-92F4-070790161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52A12E-B1D3-4479-9807-4D93173F5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940DFA-C057-4DBA-B07C-06B2612B4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5E1A7-0E3C-4267-9DAB-D507A88363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291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3299E-3557-4B17-9D51-62DEE92FD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0716E-5E0A-43E0-8BA8-2B3407581D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E6FC6-4966-42A7-8301-9813C336C1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F4C0D-A51D-4C38-9DB6-5BB029FC3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73624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4D02C-62D7-4B2C-921F-917A6F96E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DB668-1F96-4B87-A6E5-C442E4984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BB90D-A83C-4E70-AF51-3AACBF2D9D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D216F-E3A5-49A7-8EDB-9CE3B75411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7735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2BD3AA2-DA46-4FB7-A12D-245387E1E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D0FD8AA-323C-465C-816B-78FEF8B86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9188" name="Rectangle 4">
            <a:extLst>
              <a:ext uri="{FF2B5EF4-FFF2-40B4-BE49-F238E27FC236}">
                <a16:creationId xmlns:a16="http://schemas.microsoft.com/office/drawing/2014/main" id="{B8F75412-510B-49FC-9B2A-8D792DEA29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89" name="Rectangle 5">
            <a:extLst>
              <a:ext uri="{FF2B5EF4-FFF2-40B4-BE49-F238E27FC236}">
                <a16:creationId xmlns:a16="http://schemas.microsoft.com/office/drawing/2014/main" id="{523B711A-16C6-4970-8056-3C47B293F5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90" name="Rectangle 6">
            <a:extLst>
              <a:ext uri="{FF2B5EF4-FFF2-40B4-BE49-F238E27FC236}">
                <a16:creationId xmlns:a16="http://schemas.microsoft.com/office/drawing/2014/main" id="{F851656E-2368-436C-B9EC-BE4A1B0ACC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5FF0F076-9B3A-4A44-9771-DF64A8A2B7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29191" name="Freeform 7">
            <a:extLst>
              <a:ext uri="{FF2B5EF4-FFF2-40B4-BE49-F238E27FC236}">
                <a16:creationId xmlns:a16="http://schemas.microsoft.com/office/drawing/2014/main" id="{E677BA63-7D22-41EA-BE32-A0BC7402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9192" name="Line 8">
            <a:extLst>
              <a:ext uri="{FF2B5EF4-FFF2-40B4-BE49-F238E27FC236}">
                <a16:creationId xmlns:a16="http://schemas.microsoft.com/office/drawing/2014/main" id="{6941F51E-F3FA-4C24-8D1A-1CC53CB34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7056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5" r:id="rId2"/>
    <p:sldLayoutId id="2147483874" r:id="rId3"/>
    <p:sldLayoutId id="2147483873" r:id="rId4"/>
    <p:sldLayoutId id="2147483872" r:id="rId5"/>
    <p:sldLayoutId id="2147483871" r:id="rId6"/>
    <p:sldLayoutId id="2147483870" r:id="rId7"/>
    <p:sldLayoutId id="2147483869" r:id="rId8"/>
    <p:sldLayoutId id="2147483868" r:id="rId9"/>
    <p:sldLayoutId id="2147483867" r:id="rId10"/>
    <p:sldLayoutId id="214748386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3ACE50B0-A525-45E3-8BD9-1115CA5352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463676"/>
            <a:ext cx="9677400" cy="1736725"/>
          </a:xfrm>
        </p:spPr>
        <p:txBody>
          <a:bodyPr/>
          <a:lstStyle/>
          <a:p>
            <a:pPr eaLnBrk="1" hangingPunct="1"/>
            <a:r>
              <a:rPr lang="en-US" altLang="en-PK" sz="5400" b="1" dirty="0"/>
              <a:t>Software Design &amp; Architecture</a:t>
            </a:r>
          </a:p>
        </p:txBody>
      </p:sp>
      <p:sp>
        <p:nvSpPr>
          <p:cNvPr id="6147" name="Rectangle 11">
            <a:extLst>
              <a:ext uri="{FF2B5EF4-FFF2-40B4-BE49-F238E27FC236}">
                <a16:creationId xmlns:a16="http://schemas.microsoft.com/office/drawing/2014/main" id="{15992568-4666-40E1-A4E6-A884AE3360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Lecture # 07</a:t>
            </a:r>
          </a:p>
          <a:p>
            <a:pPr eaLnBrk="1" hangingPunct="1"/>
            <a:r>
              <a:rPr lang="en-US" altLang="en-PK" dirty="0"/>
              <a:t>Operation Contracts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C97D99-C467-4443-84E0-ED45543E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1D5DA-34B4-4619-86D3-98ECBBE40616}" type="slidenum">
              <a:rPr lang="en-US" altLang="en-PK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8041C33-55A6-4E95-B283-CCC0C1D1E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610600" cy="1219200"/>
          </a:xfrm>
        </p:spPr>
        <p:txBody>
          <a:bodyPr/>
          <a:lstStyle/>
          <a:p>
            <a:r>
              <a:rPr lang="en-US" altLang="en-PK" sz="4400" b="1" dirty="0"/>
              <a:t>Example Contract: </a:t>
            </a:r>
            <a:r>
              <a:rPr lang="en-US" altLang="en-PK" sz="4400" b="1" dirty="0" err="1"/>
              <a:t>enterItem</a:t>
            </a:r>
            <a:endParaRPr lang="en-US" altLang="en-PK" sz="4400" b="1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14199-B7E0-48AB-BE20-3B1A5FEFC8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" t="35264" r="5836" b="9249"/>
          <a:stretch/>
        </p:blipFill>
        <p:spPr>
          <a:xfrm>
            <a:off x="1255822" y="1104900"/>
            <a:ext cx="968035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DC7210-140D-4C3E-99BB-80176068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3B355F-EBB7-46C6-A6A3-39028362AD26}" type="slidenum">
              <a:rPr lang="en-US" altLang="en-PK">
                <a:latin typeface="Garamond" panose="02020404030301010803" pitchFamily="18" charset="0"/>
              </a:rPr>
              <a:pPr eaLnBrk="1" hangingPunct="1"/>
              <a:t>11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3B2C203F-91BD-412D-AC5B-1B7EC4629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Postconditions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46943CA8-D29E-43D8-951C-F1AB40D28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972800" cy="4876800"/>
          </a:xfrm>
        </p:spPr>
        <p:txBody>
          <a:bodyPr/>
          <a:lstStyle/>
          <a:p>
            <a:r>
              <a:rPr lang="en-US" altLang="en-PK" sz="2800" dirty="0"/>
              <a:t>The postconditions describe </a:t>
            </a:r>
            <a:r>
              <a:rPr lang="en-US" altLang="en-PK" sz="2800" dirty="0">
                <a:solidFill>
                  <a:srgbClr val="FF9900"/>
                </a:solidFill>
              </a:rPr>
              <a:t>changes in the state of objects</a:t>
            </a:r>
            <a:r>
              <a:rPr lang="en-US" altLang="en-PK" sz="2800" dirty="0"/>
              <a:t> in the Domain Model. Domain Model state changes include </a:t>
            </a:r>
            <a:r>
              <a:rPr lang="en-US" altLang="en-PK" sz="2800" dirty="0">
                <a:solidFill>
                  <a:srgbClr val="FF9900"/>
                </a:solidFill>
              </a:rPr>
              <a:t>instances created</a:t>
            </a:r>
            <a:r>
              <a:rPr lang="en-US" altLang="en-PK" sz="2800" dirty="0"/>
              <a:t>, </a:t>
            </a:r>
            <a:r>
              <a:rPr lang="en-US" altLang="en-PK" sz="2800" dirty="0">
                <a:solidFill>
                  <a:srgbClr val="FF9900"/>
                </a:solidFill>
              </a:rPr>
              <a:t>associations formed or broken</a:t>
            </a:r>
            <a:r>
              <a:rPr lang="en-US" altLang="en-PK" sz="2800" dirty="0"/>
              <a:t>, and </a:t>
            </a:r>
            <a:r>
              <a:rPr lang="en-US" altLang="en-PK" sz="2800" dirty="0">
                <a:solidFill>
                  <a:srgbClr val="FF9900"/>
                </a:solidFill>
              </a:rPr>
              <a:t>attributes changed</a:t>
            </a:r>
            <a:r>
              <a:rPr lang="en-US" altLang="en-PK" sz="2800" dirty="0"/>
              <a:t>.</a:t>
            </a:r>
          </a:p>
          <a:p>
            <a:endParaRPr lang="en-US" altLang="en-PK" sz="2800" dirty="0"/>
          </a:p>
          <a:p>
            <a:r>
              <a:rPr lang="en-US" altLang="en-PK" sz="2800" dirty="0"/>
              <a:t>Postconditions are </a:t>
            </a:r>
            <a:r>
              <a:rPr lang="en-US" altLang="en-PK" sz="2800" dirty="0">
                <a:solidFill>
                  <a:srgbClr val="FF9900"/>
                </a:solidFill>
              </a:rPr>
              <a:t>not actions</a:t>
            </a:r>
            <a:r>
              <a:rPr lang="en-US" altLang="en-PK" sz="2800" dirty="0"/>
              <a:t> to be performed, during the operation; rather, they are </a:t>
            </a:r>
            <a:r>
              <a:rPr lang="en-US" altLang="en-PK" sz="2800" dirty="0">
                <a:solidFill>
                  <a:srgbClr val="FF9900"/>
                </a:solidFill>
              </a:rPr>
              <a:t>observations</a:t>
            </a:r>
            <a:r>
              <a:rPr lang="en-US" altLang="en-PK" sz="2800" dirty="0"/>
              <a:t> about the Domain Model objects that are true when the operation has finished.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7CED27-9DAA-4C5E-A75A-031C6B1A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60301D-B237-4C05-9955-909A3CCD7A6B}" type="slidenum">
              <a:rPr lang="en-US" altLang="en-PK">
                <a:latin typeface="Garamond" panose="02020404030301010803" pitchFamily="18" charset="0"/>
              </a:rPr>
              <a:pPr eaLnBrk="1" hangingPunct="1"/>
              <a:t>12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E76A0679-B1E9-40C7-A971-D587B10D7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1"/>
            <a:ext cx="8610600" cy="701675"/>
          </a:xfrm>
        </p:spPr>
        <p:txBody>
          <a:bodyPr/>
          <a:lstStyle/>
          <a:p>
            <a:r>
              <a:rPr lang="en-US" altLang="en-PK" sz="4400" b="1" dirty="0"/>
              <a:t>How to Write a Postcondition?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281C5B46-FF72-4CFA-B986-F99DD2B25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PK" dirty="0"/>
              <a:t>Express postconditions in the </a:t>
            </a:r>
            <a:r>
              <a:rPr lang="en-US" altLang="en-PK" dirty="0">
                <a:solidFill>
                  <a:srgbClr val="FF9900"/>
                </a:solidFill>
              </a:rPr>
              <a:t>past tense</a:t>
            </a:r>
            <a:r>
              <a:rPr lang="en-US" altLang="en-PK" dirty="0"/>
              <a:t>, to emphasize they are observations about a state change in the past.</a:t>
            </a:r>
          </a:p>
          <a:p>
            <a:pPr lvl="1">
              <a:lnSpc>
                <a:spcPct val="150000"/>
              </a:lnSpc>
            </a:pPr>
            <a:r>
              <a:rPr lang="en-US" altLang="en-PK" sz="2800" dirty="0">
                <a:solidFill>
                  <a:srgbClr val="FF9900"/>
                </a:solidFill>
              </a:rPr>
              <a:t>(</a:t>
            </a:r>
            <a:r>
              <a:rPr lang="en-US" altLang="en-PK" sz="2800" b="1" dirty="0">
                <a:solidFill>
                  <a:srgbClr val="FF9900"/>
                </a:solidFill>
              </a:rPr>
              <a:t>better</a:t>
            </a:r>
            <a:r>
              <a:rPr lang="en-US" altLang="en-PK" sz="2800" dirty="0">
                <a:solidFill>
                  <a:srgbClr val="FF9900"/>
                </a:solidFill>
              </a:rPr>
              <a:t>)</a:t>
            </a:r>
            <a:r>
              <a:rPr lang="en-US" altLang="en-PK" sz="2800" dirty="0"/>
              <a:t> A </a:t>
            </a:r>
            <a:r>
              <a:rPr lang="en-US" altLang="en-PK" sz="2800" dirty="0" err="1"/>
              <a:t>SalesLineItem</a:t>
            </a:r>
            <a:r>
              <a:rPr lang="en-US" altLang="en-PK" sz="2800" dirty="0"/>
              <a:t> was created.</a:t>
            </a:r>
          </a:p>
          <a:p>
            <a:pPr lvl="1">
              <a:lnSpc>
                <a:spcPct val="150000"/>
              </a:lnSpc>
            </a:pPr>
            <a:r>
              <a:rPr lang="en-US" altLang="en-PK" sz="2800" dirty="0">
                <a:solidFill>
                  <a:srgbClr val="FF9900"/>
                </a:solidFill>
              </a:rPr>
              <a:t>(</a:t>
            </a:r>
            <a:r>
              <a:rPr lang="en-US" altLang="en-PK" sz="2800" b="1" dirty="0">
                <a:solidFill>
                  <a:srgbClr val="FF9900"/>
                </a:solidFill>
              </a:rPr>
              <a:t>worse</a:t>
            </a:r>
            <a:r>
              <a:rPr lang="en-US" altLang="en-PK" sz="2800" dirty="0">
                <a:solidFill>
                  <a:srgbClr val="FF9900"/>
                </a:solidFill>
              </a:rPr>
              <a:t>)</a:t>
            </a:r>
            <a:r>
              <a:rPr lang="en-US" altLang="en-PK" sz="2800" dirty="0"/>
              <a:t> Create a </a:t>
            </a:r>
            <a:r>
              <a:rPr lang="en-US" altLang="en-PK" sz="2800" dirty="0" err="1"/>
              <a:t>SalesLineItem</a:t>
            </a:r>
            <a:r>
              <a:rPr lang="en-US" altLang="en-PK" sz="28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451926-2F5A-44E4-85FF-2C2E07E7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90C166-4468-4194-B1DB-1AF7D16911D3}" type="slidenum">
              <a:rPr lang="en-US" altLang="en-PK">
                <a:latin typeface="Garamond" panose="02020404030301010803" pitchFamily="18" charset="0"/>
              </a:rPr>
              <a:pPr eaLnBrk="1" hangingPunct="1"/>
              <a:t>13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D0F54E06-88FC-4F23-9BB0-D3E3F96C3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The Spirit of Post-Conditions: The Stage and Curtain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6A395A3C-28A6-48FF-833C-C881DA10F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93876"/>
            <a:ext cx="10972800" cy="4530725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en-PK" sz="2800" dirty="0"/>
              <a:t>Think about post-conditions using the following image:</a:t>
            </a:r>
          </a:p>
          <a:p>
            <a:pPr marL="533400" indent="-533400">
              <a:lnSpc>
                <a:spcPct val="80000"/>
              </a:lnSpc>
            </a:pPr>
            <a:endParaRPr lang="en-US" altLang="en-PK" sz="2800" dirty="0"/>
          </a:p>
          <a:p>
            <a:pPr marL="533400" indent="-533400">
              <a:lnSpc>
                <a:spcPct val="80000"/>
              </a:lnSpc>
            </a:pPr>
            <a:r>
              <a:rPr lang="en-US" altLang="en-PK" sz="2800" dirty="0"/>
              <a:t>The system and its objects are presented on a theatre stage.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2800" dirty="0"/>
              <a:t>Before the operation, take a picture of the stage.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PK" sz="2800" dirty="0"/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2800" dirty="0"/>
              <a:t>Close the curtains on the stage, and apply the </a:t>
            </a:r>
            <a:r>
              <a:rPr lang="en-US" altLang="en-PK" sz="2800" dirty="0">
                <a:solidFill>
                  <a:srgbClr val="FF9900"/>
                </a:solidFill>
              </a:rPr>
              <a:t>system operation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PK" sz="2800" dirty="0">
              <a:solidFill>
                <a:srgbClr val="FF9900"/>
              </a:solidFill>
            </a:endParaRP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2800" dirty="0"/>
              <a:t>Open the curtains and take a second picture.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PK" sz="2800" dirty="0"/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2800" dirty="0">
                <a:solidFill>
                  <a:srgbClr val="FF9900"/>
                </a:solidFill>
              </a:rPr>
              <a:t>Compare the before and after pictures</a:t>
            </a:r>
            <a:r>
              <a:rPr lang="en-US" altLang="en-PK" sz="2800" dirty="0"/>
              <a:t>, and express as postconditions the </a:t>
            </a:r>
            <a:r>
              <a:rPr lang="en-US" altLang="en-PK" sz="2800" dirty="0">
                <a:solidFill>
                  <a:srgbClr val="FF9900"/>
                </a:solidFill>
              </a:rPr>
              <a:t>changes</a:t>
            </a:r>
            <a:r>
              <a:rPr lang="en-US" altLang="en-PK" sz="2800" dirty="0"/>
              <a:t> in the state of the stage.</a:t>
            </a:r>
            <a:endParaRPr lang="en-US" altLang="en-PK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8EDF4C-8C7C-4ABE-B28D-F1957F31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BC3DBA-EDB9-47FC-A36E-2A6B0EF32AFE}" type="slidenum">
              <a:rPr lang="en-US" altLang="en-PK">
                <a:latin typeface="Garamond" panose="02020404030301010803" pitchFamily="18" charset="0"/>
              </a:rPr>
              <a:pPr eaLnBrk="1" hangingPunct="1"/>
              <a:t>14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954D61D3-B92A-4DEA-A5C2-87EAE4BD3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Writing Contracts Leads to Domain Model Updates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102F2405-E8B8-479E-9FEE-AE66687FC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93876"/>
            <a:ext cx="10972800" cy="4530725"/>
          </a:xfrm>
        </p:spPr>
        <p:txBody>
          <a:bodyPr>
            <a:normAutofit/>
          </a:bodyPr>
          <a:lstStyle/>
          <a:p>
            <a:r>
              <a:rPr lang="en-US" altLang="en-PK" dirty="0">
                <a:solidFill>
                  <a:srgbClr val="FF9900"/>
                </a:solidFill>
              </a:rPr>
              <a:t>New</a:t>
            </a:r>
            <a:r>
              <a:rPr lang="en-US" altLang="en-PK" dirty="0"/>
              <a:t> conceptual classes, attributes, or associations in the Domain Model are often discovered during contract writing.</a:t>
            </a:r>
          </a:p>
          <a:p>
            <a:endParaRPr lang="en-US" altLang="en-PK" dirty="0">
              <a:solidFill>
                <a:srgbClr val="FF9900"/>
              </a:solidFill>
            </a:endParaRPr>
          </a:p>
          <a:p>
            <a:r>
              <a:rPr lang="en-US" altLang="en-PK" dirty="0">
                <a:solidFill>
                  <a:srgbClr val="FF9900"/>
                </a:solidFill>
              </a:rPr>
              <a:t>Enhance the Domain Model</a:t>
            </a:r>
            <a:r>
              <a:rPr lang="en-US" altLang="en-PK" dirty="0"/>
              <a:t> as you make new discoveries while thinking through the operation contracts.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154116-B860-472C-A84A-63DAA346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EFC621-82B0-43D6-9B62-9185FC7BC6B7}" type="slidenum">
              <a:rPr lang="en-US" altLang="en-PK">
                <a:latin typeface="Garamond" panose="02020404030301010803" pitchFamily="18" charset="0"/>
              </a:rPr>
              <a:pPr eaLnBrk="1" hangingPunct="1"/>
              <a:t>15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4AB779F7-25ED-4E76-A447-1C029C803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When are Contracts Useful?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FC79BCBE-C777-4393-80E0-3F250F6B6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 dirty="0"/>
              <a:t>The use cases are the </a:t>
            </a:r>
            <a:r>
              <a:rPr lang="en-US" altLang="en-PK" dirty="0">
                <a:solidFill>
                  <a:srgbClr val="FF9900"/>
                </a:solidFill>
              </a:rPr>
              <a:t>main repository of requirements</a:t>
            </a:r>
            <a:r>
              <a:rPr lang="en-US" altLang="en-PK" dirty="0"/>
              <a:t> for the project. They may provide most or all of the detail necessary to know what to do in the design.</a:t>
            </a:r>
          </a:p>
          <a:p>
            <a:endParaRPr lang="en-US" altLang="en-PK" dirty="0"/>
          </a:p>
          <a:p>
            <a:r>
              <a:rPr lang="en-US" altLang="en-PK" dirty="0"/>
              <a:t>If the details and complexity of required state changes are </a:t>
            </a:r>
            <a:r>
              <a:rPr lang="en-US" altLang="en-PK" dirty="0">
                <a:solidFill>
                  <a:srgbClr val="FF9900"/>
                </a:solidFill>
              </a:rPr>
              <a:t>awkward or too detailed to capture in use cases</a:t>
            </a:r>
            <a:r>
              <a:rPr lang="en-US" altLang="en-PK" dirty="0"/>
              <a:t>, then write operation contracts.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6AFE695-B889-436A-80B4-D322BB7F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4B4BF-1922-440B-9E1C-F1DEB10AA89E}" type="slidenum">
              <a:rPr lang="en-US" altLang="en-PK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8435" name="Rectangle 6">
            <a:extLst>
              <a:ext uri="{FF2B5EF4-FFF2-40B4-BE49-F238E27FC236}">
                <a16:creationId xmlns:a16="http://schemas.microsoft.com/office/drawing/2014/main" id="{9AFE7468-E3A2-462C-B709-7E91DC7B6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When are Contracts Useful?</a:t>
            </a:r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F5D38AF6-F81F-452B-BB1E-79D2E7891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1"/>
            <a:ext cx="10972800" cy="47593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PK" sz="2800" dirty="0">
                <a:solidFill>
                  <a:srgbClr val="FF9900"/>
                </a:solidFill>
              </a:rPr>
              <a:t>If developers can understand</a:t>
            </a:r>
            <a:r>
              <a:rPr lang="en-US" altLang="en-PK" sz="2800" dirty="0"/>
              <a:t> </a:t>
            </a:r>
            <a:r>
              <a:rPr lang="en-US" altLang="en-PK" sz="2800" dirty="0">
                <a:solidFill>
                  <a:srgbClr val="FF9900"/>
                </a:solidFill>
              </a:rPr>
              <a:t>what to do</a:t>
            </a:r>
            <a:r>
              <a:rPr lang="en-US" altLang="en-PK" sz="2800" dirty="0"/>
              <a:t> based on the use cases and ongoing (verbal) collaboration with a subject matter expert, </a:t>
            </a:r>
            <a:r>
              <a:rPr lang="en-US" altLang="en-PK" sz="2800" dirty="0">
                <a:solidFill>
                  <a:srgbClr val="FF9900"/>
                </a:solidFill>
              </a:rPr>
              <a:t>avoid</a:t>
            </a:r>
            <a:r>
              <a:rPr lang="en-US" altLang="en-PK" sz="2800" dirty="0"/>
              <a:t> writing contracts.</a:t>
            </a:r>
          </a:p>
          <a:p>
            <a:pPr>
              <a:lnSpc>
                <a:spcPct val="90000"/>
              </a:lnSpc>
            </a:pPr>
            <a:r>
              <a:rPr lang="en-US" altLang="en-PK" sz="2800" dirty="0"/>
              <a:t>Operation contracts are uncommon.</a:t>
            </a:r>
          </a:p>
          <a:p>
            <a:pPr>
              <a:lnSpc>
                <a:spcPct val="90000"/>
              </a:lnSpc>
            </a:pPr>
            <a:r>
              <a:rPr lang="en-US" altLang="en-PK" sz="2800" dirty="0"/>
              <a:t>If a team is making contracts for every system operation:</a:t>
            </a:r>
          </a:p>
          <a:p>
            <a:pPr lvl="1">
              <a:lnSpc>
                <a:spcPct val="90000"/>
              </a:lnSpc>
            </a:pPr>
            <a:r>
              <a:rPr lang="en-US" altLang="en-PK" sz="2800" dirty="0"/>
              <a:t>the use cases are </a:t>
            </a:r>
            <a:r>
              <a:rPr lang="en-US" altLang="en-PK" sz="2800" dirty="0">
                <a:solidFill>
                  <a:srgbClr val="FF9900"/>
                </a:solidFill>
              </a:rPr>
              <a:t>poorly</a:t>
            </a:r>
            <a:r>
              <a:rPr lang="en-US" altLang="en-PK" sz="2800" dirty="0"/>
              <a:t> done, or </a:t>
            </a:r>
          </a:p>
          <a:p>
            <a:pPr lvl="1">
              <a:lnSpc>
                <a:spcPct val="90000"/>
              </a:lnSpc>
            </a:pPr>
            <a:r>
              <a:rPr lang="en-US" altLang="en-PK" sz="2800" dirty="0"/>
              <a:t>there is not enough collaboration or access to a subject matter </a:t>
            </a:r>
            <a:r>
              <a:rPr lang="en-US" altLang="en-PK" sz="2800" dirty="0">
                <a:solidFill>
                  <a:srgbClr val="FF9900"/>
                </a:solidFill>
              </a:rPr>
              <a:t>expert</a:t>
            </a:r>
            <a:r>
              <a:rPr lang="en-US" altLang="en-PK" sz="2800" dirty="0"/>
              <a:t>, or </a:t>
            </a:r>
          </a:p>
          <a:p>
            <a:pPr lvl="1">
              <a:lnSpc>
                <a:spcPct val="90000"/>
              </a:lnSpc>
            </a:pPr>
            <a:r>
              <a:rPr lang="en-US" altLang="en-PK" sz="2800" dirty="0"/>
              <a:t>the team is doing too much </a:t>
            </a:r>
            <a:r>
              <a:rPr lang="en-US" altLang="en-PK" sz="2800" dirty="0">
                <a:solidFill>
                  <a:srgbClr val="FF9900"/>
                </a:solidFill>
              </a:rPr>
              <a:t>unnecessary</a:t>
            </a:r>
            <a:r>
              <a:rPr lang="en-US" altLang="en-PK" sz="2800" dirty="0"/>
              <a:t> documentation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8DC8CD-00B2-43D9-8593-5E146BDD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A0047E-409B-4626-BA93-CC8F81EC20DD}" type="slidenum">
              <a:rPr lang="en-US" altLang="en-PK">
                <a:latin typeface="Garamond" panose="02020404030301010803" pitchFamily="18" charset="0"/>
              </a:rPr>
              <a:pPr eaLnBrk="1" hangingPunct="1"/>
              <a:t>17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AEB8EBA-B48B-4CFD-8A82-5EC675B35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65" y="212726"/>
            <a:ext cx="8631235" cy="1311275"/>
          </a:xfrm>
        </p:spPr>
        <p:txBody>
          <a:bodyPr/>
          <a:lstStyle/>
          <a:p>
            <a:r>
              <a:rPr lang="en-US" altLang="en-PK" sz="4400" b="1" dirty="0"/>
              <a:t>How to Create and Write Contracts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D125954-9398-4E65-9241-516D7D011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965" y="1447800"/>
            <a:ext cx="10993435" cy="49530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PK" sz="2800" dirty="0"/>
              <a:t>To make contracts: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2800" dirty="0"/>
              <a:t>Identify system operations from the SSDs.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PK" sz="2800" dirty="0"/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2800" dirty="0"/>
              <a:t>For system operations that are </a:t>
            </a:r>
            <a:r>
              <a:rPr lang="en-US" altLang="en-PK" sz="2800" dirty="0">
                <a:solidFill>
                  <a:srgbClr val="FF9900"/>
                </a:solidFill>
              </a:rPr>
              <a:t>complex</a:t>
            </a:r>
            <a:r>
              <a:rPr lang="en-US" altLang="en-PK" sz="2800" dirty="0"/>
              <a:t> and perhaps </a:t>
            </a:r>
            <a:r>
              <a:rPr lang="en-US" altLang="en-PK" sz="2800" dirty="0">
                <a:solidFill>
                  <a:srgbClr val="FF9900"/>
                </a:solidFill>
              </a:rPr>
              <a:t>subtle</a:t>
            </a:r>
            <a:r>
              <a:rPr lang="en-US" altLang="en-PK" sz="2800" dirty="0"/>
              <a:t> in their own results, or which are not clear in the use case, construct a contract.</a:t>
            </a:r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PK" sz="2800" dirty="0"/>
          </a:p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PK" sz="2800" dirty="0"/>
              <a:t>To describe the post-conditions, use: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PK" sz="2800" dirty="0"/>
              <a:t>instance creation and deletion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PK" sz="2800" dirty="0"/>
              <a:t>attribute modification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PK" sz="2800" dirty="0"/>
              <a:t>associations formed and broken</a:t>
            </a:r>
            <a:endParaRPr lang="en-US" altLang="en-PK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90BF92-631A-4E2D-A294-C98278B4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1CBED7-8DD4-4D80-8B2D-B79627EA0912}" type="slidenum">
              <a:rPr lang="en-US" altLang="en-PK">
                <a:latin typeface="Garamond" panose="02020404030301010803" pitchFamily="18" charset="0"/>
              </a:rPr>
              <a:pPr eaLnBrk="1" hangingPunct="1"/>
              <a:t>18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62B39FE-61DB-43E5-8A14-032EF7093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73039"/>
            <a:ext cx="10896600" cy="1311275"/>
          </a:xfrm>
        </p:spPr>
        <p:txBody>
          <a:bodyPr/>
          <a:lstStyle/>
          <a:p>
            <a:r>
              <a:rPr lang="en-US" altLang="en-PK" sz="4400" b="1" dirty="0"/>
              <a:t>The Most Common Mistake In Creating Contracts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2B9B7FD-0C95-4BD3-9222-7B4F4440E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17676"/>
            <a:ext cx="108204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dirty="0"/>
              <a:t>The most common problem in creating contracts is forgetting to include the </a:t>
            </a:r>
            <a:r>
              <a:rPr lang="en-US" altLang="en-PK" dirty="0">
                <a:solidFill>
                  <a:srgbClr val="FF9900"/>
                </a:solidFill>
              </a:rPr>
              <a:t>forming of associations</a:t>
            </a:r>
            <a:r>
              <a:rPr lang="en-US" altLang="en-PK" dirty="0"/>
              <a:t>. </a:t>
            </a:r>
          </a:p>
          <a:p>
            <a:pPr>
              <a:lnSpc>
                <a:spcPct val="90000"/>
              </a:lnSpc>
            </a:pPr>
            <a:endParaRPr lang="en-US" altLang="en-PK" dirty="0"/>
          </a:p>
          <a:p>
            <a:pPr>
              <a:lnSpc>
                <a:spcPct val="90000"/>
              </a:lnSpc>
            </a:pPr>
            <a:r>
              <a:rPr lang="en-US" altLang="en-PK" dirty="0"/>
              <a:t>Particularly, when new instances are created, it is very likely that associations to several objects need be established.</a:t>
            </a:r>
          </a:p>
          <a:p>
            <a:pPr>
              <a:lnSpc>
                <a:spcPct val="90000"/>
              </a:lnSpc>
            </a:pPr>
            <a:endParaRPr lang="en-US" altLang="en-PK" dirty="0"/>
          </a:p>
          <a:p>
            <a:pPr>
              <a:lnSpc>
                <a:spcPct val="90000"/>
              </a:lnSpc>
            </a:pPr>
            <a:r>
              <a:rPr lang="en-US" altLang="en-PK" dirty="0"/>
              <a:t>Don’t forget to include all the </a:t>
            </a:r>
            <a:r>
              <a:rPr lang="en-US" altLang="en-PK" dirty="0">
                <a:solidFill>
                  <a:srgbClr val="FF9900"/>
                </a:solidFill>
              </a:rPr>
              <a:t>associations</a:t>
            </a:r>
            <a:r>
              <a:rPr lang="en-US" altLang="en-PK" dirty="0"/>
              <a:t> </a:t>
            </a:r>
            <a:r>
              <a:rPr lang="en-US" altLang="en-PK" dirty="0">
                <a:solidFill>
                  <a:srgbClr val="FF9900"/>
                </a:solidFill>
              </a:rPr>
              <a:t>formed</a:t>
            </a:r>
            <a:r>
              <a:rPr lang="en-US" altLang="en-PK" dirty="0"/>
              <a:t> and </a:t>
            </a:r>
            <a:r>
              <a:rPr lang="en-US" altLang="en-PK" dirty="0">
                <a:solidFill>
                  <a:srgbClr val="FF9900"/>
                </a:solidFill>
              </a:rPr>
              <a:t>broken</a:t>
            </a:r>
            <a:r>
              <a:rPr lang="en-US" altLang="en-PK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1844B0-EF81-4752-901F-4F832504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F1C3B4-7D57-42F8-A471-E5129502A6D1}" type="slidenum">
              <a:rPr lang="en-US" altLang="en-PK">
                <a:latin typeface="Garamond" panose="02020404030301010803" pitchFamily="18" charset="0"/>
              </a:rPr>
              <a:pPr eaLnBrk="1" hangingPunct="1"/>
              <a:t>19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90714D-59D9-4A99-B6FA-9773653DF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93689"/>
            <a:ext cx="10896600" cy="1190625"/>
          </a:xfrm>
        </p:spPr>
        <p:txBody>
          <a:bodyPr/>
          <a:lstStyle/>
          <a:p>
            <a:r>
              <a:rPr lang="en-US" altLang="en-PK" sz="4000" b="1" dirty="0"/>
              <a:t>System Operations of the Process Sale Use Case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3463B4E-5D89-42F6-80A6-CCC5B1ED2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2286000"/>
            <a:ext cx="8208963" cy="3886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PK" sz="2000" b="1" dirty="0">
                <a:latin typeface="Courier New" panose="02070309020205020404" pitchFamily="49" charset="0"/>
              </a:rPr>
              <a:t>Operation:        </a:t>
            </a:r>
            <a:r>
              <a:rPr lang="en-US" altLang="en-PK" sz="2000" dirty="0" err="1">
                <a:latin typeface="Courier New" panose="02070309020205020404" pitchFamily="49" charset="0"/>
              </a:rPr>
              <a:t>makeNewSale</a:t>
            </a:r>
            <a:r>
              <a:rPr lang="en-US" altLang="en-PK" sz="20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PK" sz="2000" b="1" dirty="0">
                <a:latin typeface="Courier New" panose="02070309020205020404" pitchFamily="49" charset="0"/>
              </a:rPr>
              <a:t>Cross References: </a:t>
            </a:r>
            <a:r>
              <a:rPr lang="en-US" altLang="en-PK" sz="2000" dirty="0">
                <a:latin typeface="Courier New" panose="02070309020205020404" pitchFamily="49" charset="0"/>
              </a:rPr>
              <a:t>Use Cases: Process Sale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PK" sz="2000" b="1" dirty="0">
                <a:latin typeface="Courier New" panose="02070309020205020404" pitchFamily="49" charset="0"/>
              </a:rPr>
              <a:t>Preconditions:	</a:t>
            </a:r>
            <a:r>
              <a:rPr lang="en-US" altLang="en-PK" sz="2000" dirty="0">
                <a:latin typeface="Courier New" panose="02070309020205020404" pitchFamily="49" charset="0"/>
              </a:rPr>
              <a:t>none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PK" sz="2000" b="1" dirty="0">
                <a:latin typeface="Courier New" panose="02070309020205020404" pitchFamily="49" charset="0"/>
              </a:rPr>
              <a:t>Postconditions:	</a:t>
            </a:r>
            <a:r>
              <a:rPr lang="en-US" altLang="en-PK" sz="2000" dirty="0">
                <a:latin typeface="Courier New" panose="02070309020205020404" pitchFamily="49" charset="0"/>
              </a:rPr>
              <a:t>- A Sale instance s was created 			(instance creation)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PK" sz="2000" dirty="0">
                <a:latin typeface="Courier New" panose="02070309020205020404" pitchFamily="49" charset="0"/>
              </a:rPr>
              <a:t>				- s was associated with a Register 			(association formed)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PK" sz="2000" dirty="0">
                <a:latin typeface="Courier New" panose="02070309020205020404" pitchFamily="49" charset="0"/>
              </a:rPr>
              <a:t>				- Attributes of s were 					initialized.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83420672-EA88-4527-8D06-FA8F64ADE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52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2400" b="1">
                <a:latin typeface="Courier New" panose="02070309020205020404" pitchFamily="49" charset="0"/>
              </a:rPr>
              <a:t>Contract CO1: makeNewSale</a:t>
            </a:r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C3A94197-8139-478B-9D2F-6580A6919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21511" name="Line 6">
            <a:extLst>
              <a:ext uri="{FF2B5EF4-FFF2-40B4-BE49-F238E27FC236}">
                <a16:creationId xmlns:a16="http://schemas.microsoft.com/office/drawing/2014/main" id="{C97DC750-23EE-4551-B297-B1A73F934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5792AD-25CB-4012-AD1A-00BAA46E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1A7-0E3C-4267-9DAB-D507A883630A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26B9E35-B0ED-4D65-A38A-36DB7865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t="24444" r="48687" b="8313"/>
          <a:stretch/>
        </p:blipFill>
        <p:spPr>
          <a:xfrm>
            <a:off x="637082" y="1265287"/>
            <a:ext cx="4114799" cy="49658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D5886D-203C-45B8-8DE0-21DDB5625E1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altLang="en-PK" sz="4400" b="1" kern="0" dirty="0"/>
              <a:t>Design Road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CB88D33-4B6B-4F73-88D3-64CD5937B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5" t="24444" r="6649" b="2292"/>
          <a:stretch/>
        </p:blipFill>
        <p:spPr>
          <a:xfrm>
            <a:off x="6380262" y="475419"/>
            <a:ext cx="4714676" cy="61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53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B852FB3-E89F-4F44-A7DF-46B7840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6C1201-4F68-464E-AC74-A1097B76ABB9}" type="slidenum">
              <a:rPr lang="en-US" altLang="en-PK">
                <a:latin typeface="Garamond" panose="02020404030301010803" pitchFamily="18" charset="0"/>
              </a:rPr>
              <a:pPr eaLnBrk="1" hangingPunct="1"/>
              <a:t>20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F7DD28C-99E7-4B97-A087-19B196938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93689"/>
            <a:ext cx="10820400" cy="1190625"/>
          </a:xfrm>
        </p:spPr>
        <p:txBody>
          <a:bodyPr/>
          <a:lstStyle/>
          <a:p>
            <a:r>
              <a:rPr lang="en-US" altLang="en-PK" sz="4400" b="1" dirty="0"/>
              <a:t>System Operations of the Process Sale Use Case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E2F8696-AA27-49D3-9CCE-C6E8366D7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2286000"/>
            <a:ext cx="8208963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PK" sz="2000" b="1">
                <a:latin typeface="Courier New" panose="02070309020205020404" pitchFamily="49" charset="0"/>
              </a:rPr>
              <a:t>Operation:		</a:t>
            </a:r>
            <a:r>
              <a:rPr lang="en-US" altLang="en-PK" sz="2000">
                <a:latin typeface="Courier New" panose="02070309020205020404" pitchFamily="49" charset="0"/>
              </a:rPr>
              <a:t>endSale()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PK" sz="2000" b="1">
                <a:latin typeface="Courier New" panose="02070309020205020404" pitchFamily="49" charset="0"/>
              </a:rPr>
              <a:t>Cross References: </a:t>
            </a:r>
            <a:r>
              <a:rPr lang="en-US" altLang="en-PK" sz="2000">
                <a:latin typeface="Courier New" panose="02070309020205020404" pitchFamily="49" charset="0"/>
              </a:rPr>
              <a:t>Use Cases: Process Sale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PK" sz="2000" b="1">
                <a:latin typeface="Courier New" panose="02070309020205020404" pitchFamily="49" charset="0"/>
              </a:rPr>
              <a:t>Preconditions:	</a:t>
            </a:r>
            <a:r>
              <a:rPr lang="en-US" altLang="en-PK" sz="2000">
                <a:latin typeface="Courier New" panose="02070309020205020404" pitchFamily="49" charset="0"/>
              </a:rPr>
              <a:t>There is a Sale Underway.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PK" sz="2000" b="1">
                <a:latin typeface="Courier New" panose="02070309020205020404" pitchFamily="49" charset="0"/>
              </a:rPr>
              <a:t>Postconditions:	</a:t>
            </a:r>
            <a:r>
              <a:rPr lang="en-US" altLang="en-PK" sz="2000">
                <a:latin typeface="Courier New" panose="02070309020205020404" pitchFamily="49" charset="0"/>
              </a:rPr>
              <a:t>- </a:t>
            </a:r>
            <a:r>
              <a:rPr lang="en-US" altLang="en-PK" sz="2000">
                <a:solidFill>
                  <a:srgbClr val="FF9900"/>
                </a:solidFill>
                <a:latin typeface="Courier New" panose="02070309020205020404" pitchFamily="49" charset="0"/>
              </a:rPr>
              <a:t>Sale.isComplete</a:t>
            </a:r>
            <a:r>
              <a:rPr lang="en-US" altLang="en-PK" sz="2000">
                <a:latin typeface="Courier New" panose="02070309020205020404" pitchFamily="49" charset="0"/>
              </a:rPr>
              <a:t> became true 			(attribute modification)</a:t>
            </a: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4379BD52-CEE9-4842-8C94-490721A42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52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2400" b="1">
                <a:latin typeface="Courier New" panose="02070309020205020404" pitchFamily="49" charset="0"/>
              </a:rPr>
              <a:t>Contract CO3: endSale</a:t>
            </a:r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DAD29237-A24E-482F-9DCB-B59855A26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6A5A00CA-1252-4041-B4F7-8894F4F1F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B28E7B1E-E28E-4A9B-A1F3-3CB3E8F31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76800"/>
            <a:ext cx="2133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Sale</a:t>
            </a: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6CDBE452-9A87-4A27-A779-F95F2BEB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257800"/>
            <a:ext cx="21336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 dirty="0" err="1">
                <a:latin typeface="Arial" charset="0"/>
              </a:rPr>
              <a:t>isComplete</a:t>
            </a:r>
            <a:r>
              <a:rPr lang="en-US" sz="1600" b="1" dirty="0">
                <a:latin typeface="Arial" charset="0"/>
              </a:rPr>
              <a:t>: Boolean</a:t>
            </a:r>
          </a:p>
          <a:p>
            <a:pPr>
              <a:defRPr/>
            </a:pPr>
            <a:r>
              <a:rPr lang="en-US" sz="1600" dirty="0" err="1">
                <a:latin typeface="Arial" charset="0"/>
              </a:rPr>
              <a:t>dateTime</a:t>
            </a:r>
            <a:endParaRPr lang="en-US" sz="1600" dirty="0">
              <a:latin typeface="Arial" charset="0"/>
            </a:endParaRPr>
          </a:p>
        </p:txBody>
      </p:sp>
      <p:sp>
        <p:nvSpPr>
          <p:cNvPr id="100362" name="AutoShape 10">
            <a:extLst>
              <a:ext uri="{FF2B5EF4-FFF2-40B4-BE49-F238E27FC236}">
                <a16:creationId xmlns:a16="http://schemas.microsoft.com/office/drawing/2014/main" id="{4BE8A050-82E2-4A0F-91FA-B1C2C347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33800"/>
            <a:ext cx="1524000" cy="2057400"/>
          </a:xfrm>
          <a:prstGeom prst="curvedRightArrow">
            <a:avLst>
              <a:gd name="adj1" fmla="val 27000"/>
              <a:gd name="adj2" fmla="val 54000"/>
              <a:gd name="adj3" fmla="val 33333"/>
            </a:avLst>
          </a:prstGeom>
          <a:solidFill>
            <a:srgbClr val="B9B9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0C87F3B9-C768-473D-9650-A3E7B092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057776"/>
            <a:ext cx="1668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1600"/>
              <a:t>A change to the </a:t>
            </a:r>
          </a:p>
          <a:p>
            <a:pPr eaLnBrk="1" hangingPunct="1"/>
            <a:r>
              <a:rPr lang="en-US" altLang="en-PK" sz="1600"/>
              <a:t>Domain Model</a:t>
            </a:r>
          </a:p>
        </p:txBody>
      </p:sp>
      <p:sp>
        <p:nvSpPr>
          <p:cNvPr id="100364" name="AutoShape 12">
            <a:extLst>
              <a:ext uri="{FF2B5EF4-FFF2-40B4-BE49-F238E27FC236}">
                <a16:creationId xmlns:a16="http://schemas.microsoft.com/office/drawing/2014/main" id="{C2A69D76-40C3-40F9-9BCE-A31FF9A1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066800" cy="762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B9B9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PK" alt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9" grpId="0" animBg="1"/>
      <p:bldP spid="100360" grpId="0" animBg="1"/>
      <p:bldP spid="100362" grpId="0" animBg="1"/>
      <p:bldP spid="100363" grpId="0"/>
      <p:bldP spid="1003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A1EE71-240B-44D0-8248-0E6E4D0A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1A18B7-52C9-4E00-BDF8-AD25BE8D9526}" type="slidenum">
              <a:rPr lang="en-US" altLang="en-PK">
                <a:latin typeface="Garamond" panose="02020404030301010803" pitchFamily="18" charset="0"/>
              </a:rPr>
              <a:pPr eaLnBrk="1" hangingPunct="1"/>
              <a:t>21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40D70D1-4E18-4906-95D8-191FE2E9E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93689"/>
            <a:ext cx="10820400" cy="1190625"/>
          </a:xfrm>
        </p:spPr>
        <p:txBody>
          <a:bodyPr/>
          <a:lstStyle/>
          <a:p>
            <a:r>
              <a:rPr lang="en-US" altLang="en-PK" sz="4400" b="1" dirty="0"/>
              <a:t>System Operations of the Process Sale Use Case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E59A038-5EAC-45E7-AA4E-B31F6114E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2286000"/>
            <a:ext cx="8208963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PK" sz="1800" b="1" dirty="0">
                <a:latin typeface="Courier New" panose="02070309020205020404" pitchFamily="49" charset="0"/>
              </a:rPr>
              <a:t>Operation:		</a:t>
            </a:r>
            <a:r>
              <a:rPr lang="en-US" altLang="en-PK" sz="1800" dirty="0" err="1">
                <a:latin typeface="Courier New" panose="02070309020205020404" pitchFamily="49" charset="0"/>
              </a:rPr>
              <a:t>makePayment</a:t>
            </a:r>
            <a:r>
              <a:rPr lang="en-US" altLang="en-PK" sz="1800" dirty="0">
                <a:latin typeface="Courier New" panose="02070309020205020404" pitchFamily="49" charset="0"/>
              </a:rPr>
              <a:t>( amount: Money 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PK" sz="1800" b="1" dirty="0">
                <a:latin typeface="Courier New" panose="02070309020205020404" pitchFamily="49" charset="0"/>
              </a:rPr>
              <a:t>Cross References: 	</a:t>
            </a:r>
            <a:r>
              <a:rPr lang="en-US" altLang="en-PK" sz="1800" dirty="0">
                <a:latin typeface="Courier New" panose="02070309020205020404" pitchFamily="49" charset="0"/>
              </a:rPr>
              <a:t>Use Cases: Process Sale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PK" sz="1800" b="1" dirty="0">
                <a:latin typeface="Courier New" panose="02070309020205020404" pitchFamily="49" charset="0"/>
              </a:rPr>
              <a:t>Preconditions:	</a:t>
            </a:r>
            <a:r>
              <a:rPr lang="en-US" altLang="en-PK" sz="1800" dirty="0">
                <a:latin typeface="Courier New" panose="02070309020205020404" pitchFamily="49" charset="0"/>
              </a:rPr>
              <a:t>There is a Sale Underway.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PK" sz="1800" b="1" dirty="0">
                <a:latin typeface="Courier New" panose="02070309020205020404" pitchFamily="49" charset="0"/>
              </a:rPr>
              <a:t>Postconditions:	</a:t>
            </a:r>
            <a:r>
              <a:rPr lang="en-US" altLang="en-PK" sz="1800" dirty="0">
                <a:latin typeface="Courier New" panose="02070309020205020404" pitchFamily="49" charset="0"/>
              </a:rPr>
              <a:t>- A Payment instance p was created 			(instance creation)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PK" sz="1800" dirty="0">
                <a:latin typeface="Courier New" panose="02070309020205020404" pitchFamily="49" charset="0"/>
              </a:rPr>
              <a:t>				- </a:t>
            </a:r>
            <a:r>
              <a:rPr lang="en-US" altLang="en-PK" sz="1800" dirty="0" err="1">
                <a:latin typeface="Courier New" panose="02070309020205020404" pitchFamily="49" charset="0"/>
              </a:rPr>
              <a:t>p.amountTendered</a:t>
            </a:r>
            <a:r>
              <a:rPr lang="en-US" altLang="en-PK" sz="1800" dirty="0">
                <a:latin typeface="Courier New" panose="02070309020205020404" pitchFamily="49" charset="0"/>
              </a:rPr>
              <a:t> became amount 				(attribute modification)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PK" sz="1800" dirty="0">
                <a:latin typeface="Courier New" panose="02070309020205020404" pitchFamily="49" charset="0"/>
              </a:rPr>
              <a:t>				- p was associated with the current 			Sale (association formed)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PK" sz="1800" dirty="0">
                <a:latin typeface="Courier New" panose="02070309020205020404" pitchFamily="49" charset="0"/>
              </a:rPr>
              <a:t>				- The current Sale was associated 			with the Store (association formed); 			(to add it to the historical log of 			completed sales)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03375EC1-CA49-4688-85A8-6F49B77C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52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PK" sz="2400" b="1">
                <a:latin typeface="Courier New" panose="02070309020205020404" pitchFamily="49" charset="0"/>
              </a:rPr>
              <a:t>Contract CO4: makePayment</a:t>
            </a:r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871D6F99-2785-4562-BD21-2F69F248B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23559" name="Line 6">
            <a:extLst>
              <a:ext uri="{FF2B5EF4-FFF2-40B4-BE49-F238E27FC236}">
                <a16:creationId xmlns:a16="http://schemas.microsoft.com/office/drawing/2014/main" id="{F49BDDB8-5884-4F26-A2C2-866A44700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6CAEE0-42DD-4A1F-8CCD-8DADAB46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9FDF2B-66AC-40AC-94D0-2C42F56859AD}" type="slidenum">
              <a:rPr lang="en-US" altLang="en-US">
                <a:latin typeface="Garamond" panose="02020404030301010803" pitchFamily="18" charset="0"/>
              </a:rPr>
              <a:pPr eaLnBrk="1" hangingPunct="1"/>
              <a:t>22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3159DCB-7ACA-4782-8E5A-3C758FD1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Recommended Reading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8C19BE1-015E-41BB-91AE-6B87F80C2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PK" sz="2900" dirty="0">
                <a:solidFill>
                  <a:schemeClr val="hlink"/>
                </a:solidFill>
              </a:rPr>
              <a:t>Chapter # 11: Operation Contracts </a:t>
            </a:r>
            <a:r>
              <a:rPr lang="en-US" altLang="en-PK" sz="2900" dirty="0"/>
              <a:t>from Applying UML and Patterns: An Introduction to Object-Oriented Analysis and Design and Iterative Development by Craig </a:t>
            </a:r>
            <a:r>
              <a:rPr lang="en-US" altLang="en-PK" sz="2900" dirty="0" err="1"/>
              <a:t>Larman</a:t>
            </a:r>
            <a:r>
              <a:rPr lang="en-US" altLang="en-PK" sz="2900" dirty="0"/>
              <a:t>, 3rd Edition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C5FD7-5D9E-4CF3-81D2-FB248AE8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E1A7-0E3C-4267-9DAB-D507A883630A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131705-1F4A-4DCD-91F4-2347D6E78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22963" r="20821" b="1722"/>
          <a:stretch/>
        </p:blipFill>
        <p:spPr>
          <a:xfrm>
            <a:off x="2667000" y="142564"/>
            <a:ext cx="8763000" cy="64563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DC123E-5023-487E-84A2-4EB6248035D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altLang="en-PK" sz="4400" b="1" kern="0" dirty="0"/>
              <a:t>Design Road</a:t>
            </a:r>
          </a:p>
        </p:txBody>
      </p:sp>
    </p:spTree>
    <p:extLst>
      <p:ext uri="{BB962C8B-B14F-4D97-AF65-F5344CB8AC3E}">
        <p14:creationId xmlns:p14="http://schemas.microsoft.com/office/powerpoint/2010/main" val="15538742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57DE33-416B-4F80-BFE4-FDD5C59F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A18D69-565F-4174-A3B0-C86FC452206A}" type="slidenum">
              <a:rPr lang="en-US" altLang="en-PK">
                <a:latin typeface="Garamond" panose="02020404030301010803" pitchFamily="18" charset="0"/>
              </a:rPr>
              <a:pPr eaLnBrk="1" hangingPunct="1"/>
              <a:t>4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5BFC14D4-A033-4D31-A80C-1C28D8A04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Why Contracts?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756F9B2A-00A0-4487-A9A6-389599594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1"/>
            <a:ext cx="10972800" cy="46831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PK" sz="2800" dirty="0"/>
              <a:t>Use cases are the primary mechanism in the UP to describe </a:t>
            </a:r>
            <a:r>
              <a:rPr lang="en-US" altLang="en-PK" sz="2800" dirty="0">
                <a:solidFill>
                  <a:srgbClr val="FF9900"/>
                </a:solidFill>
              </a:rPr>
              <a:t>system behavior </a:t>
            </a:r>
            <a:r>
              <a:rPr lang="en-US" altLang="en-PK" sz="2800" dirty="0"/>
              <a:t>and are usually sufficient.</a:t>
            </a:r>
          </a:p>
          <a:p>
            <a:endParaRPr lang="en-US" altLang="en-PK" sz="2800" dirty="0"/>
          </a:p>
          <a:p>
            <a:r>
              <a:rPr lang="en-US" altLang="en-PK" sz="2800" dirty="0"/>
              <a:t>However, sometimes a </a:t>
            </a:r>
            <a:r>
              <a:rPr lang="en-US" altLang="en-PK" sz="2800" dirty="0">
                <a:solidFill>
                  <a:srgbClr val="FF9900"/>
                </a:solidFill>
              </a:rPr>
              <a:t>more detailed description</a:t>
            </a:r>
            <a:r>
              <a:rPr lang="en-US" altLang="en-PK" sz="2800" dirty="0"/>
              <a:t> of system behavior has value.</a:t>
            </a:r>
          </a:p>
          <a:p>
            <a:endParaRPr lang="en-US" altLang="en-PK" sz="2800" dirty="0"/>
          </a:p>
          <a:p>
            <a:r>
              <a:rPr lang="en-US" altLang="en-PK" sz="2800" dirty="0"/>
              <a:t>Contracts for operations can help define system behavior.</a:t>
            </a:r>
          </a:p>
          <a:p>
            <a:endParaRPr lang="en-US" altLang="en-PK" sz="2800" dirty="0"/>
          </a:p>
          <a:p>
            <a:r>
              <a:rPr lang="en-US" altLang="en-PK" sz="2800" dirty="0"/>
              <a:t>Operation contracts use a </a:t>
            </a:r>
            <a:r>
              <a:rPr lang="en-US" altLang="en-PK" sz="2800" dirty="0">
                <a:solidFill>
                  <a:srgbClr val="FF9900"/>
                </a:solidFill>
              </a:rPr>
              <a:t>pre- and post-condition form</a:t>
            </a:r>
            <a:r>
              <a:rPr lang="en-US" altLang="en-PK" sz="2800" dirty="0"/>
              <a:t> to describe detailed changes to objects in a domain model, as the result of a system operation.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E262F4-4276-4566-B403-01DCD082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22B87E-1F09-44E3-A5A9-8C365B046AA0}" type="slidenum">
              <a:rPr lang="en-US" altLang="en-PK">
                <a:latin typeface="Garamond" panose="02020404030301010803" pitchFamily="18" charset="0"/>
              </a:rPr>
              <a:pPr eaLnBrk="1" hangingPunct="1"/>
              <a:t>5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8195" name="Rectangle 6">
            <a:extLst>
              <a:ext uri="{FF2B5EF4-FFF2-40B4-BE49-F238E27FC236}">
                <a16:creationId xmlns:a16="http://schemas.microsoft.com/office/drawing/2014/main" id="{B4E7855D-95E5-4505-90AF-1ED6A354E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44476"/>
            <a:ext cx="8610600" cy="1431925"/>
          </a:xfrm>
        </p:spPr>
        <p:txBody>
          <a:bodyPr/>
          <a:lstStyle/>
          <a:p>
            <a:r>
              <a:rPr lang="en-US" altLang="en-PK" b="1" dirty="0"/>
              <a:t>Domain </a:t>
            </a:r>
            <a:r>
              <a:rPr lang="en-US" altLang="en-PK" sz="4400" b="1" dirty="0"/>
              <a:t>Model</a:t>
            </a:r>
            <a:r>
              <a:rPr lang="en-US" altLang="en-PK" b="1" dirty="0"/>
              <a:t> and Contracts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73863941-9633-4C3C-A5DA-8E7AF0B75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>
                <a:solidFill>
                  <a:srgbClr val="FF9900"/>
                </a:solidFill>
              </a:rPr>
              <a:t>Domain Model</a:t>
            </a:r>
            <a:r>
              <a:rPr lang="en-US" altLang="en-PK"/>
              <a:t> is a visual representation of conceptual classes or real-world objects in the domain of interest.</a:t>
            </a:r>
          </a:p>
          <a:p>
            <a:endParaRPr lang="en-US" altLang="en-PK">
              <a:solidFill>
                <a:srgbClr val="FF9900"/>
              </a:solidFill>
            </a:endParaRPr>
          </a:p>
          <a:p>
            <a:r>
              <a:rPr lang="en-US" altLang="en-PK">
                <a:solidFill>
                  <a:srgbClr val="FF9900"/>
                </a:solidFill>
              </a:rPr>
              <a:t>Contracts</a:t>
            </a:r>
            <a:r>
              <a:rPr lang="en-US" altLang="en-PK"/>
              <a:t> describe detailed system behavior in terms of </a:t>
            </a:r>
            <a:r>
              <a:rPr lang="en-US" altLang="en-PK">
                <a:solidFill>
                  <a:srgbClr val="FF9900"/>
                </a:solidFill>
              </a:rPr>
              <a:t>state changes to objects</a:t>
            </a:r>
            <a:r>
              <a:rPr lang="en-US" altLang="en-PK"/>
              <a:t> </a:t>
            </a:r>
            <a:r>
              <a:rPr lang="en-US" altLang="en-PK">
                <a:solidFill>
                  <a:srgbClr val="FF9900"/>
                </a:solidFill>
              </a:rPr>
              <a:t>in the Domain Model</a:t>
            </a:r>
            <a:r>
              <a:rPr lang="en-US" altLang="en-PK"/>
              <a:t>, after a system operation has executed.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E3C4C5-EE6D-4172-81A8-F187D8D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932818-48C1-42A9-B528-3DD69005FD33}" type="slidenum">
              <a:rPr lang="en-US" altLang="en-PK">
                <a:latin typeface="Garamond" panose="02020404030301010803" pitchFamily="18" charset="0"/>
              </a:rPr>
              <a:pPr eaLnBrk="1" hangingPunct="1"/>
              <a:t>6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8F93EBBB-C277-4A67-A55F-3FC11C551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Keep it Agile</a:t>
            </a: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22A13476-A7A5-4250-9C0A-AD76825BB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In many, or even most software development projects, operation contracts may be unnecessary.  </a:t>
            </a:r>
          </a:p>
          <a:p>
            <a:endParaRPr lang="en-US" altLang="en-PK"/>
          </a:p>
          <a:p>
            <a:r>
              <a:rPr lang="en-US" altLang="en-PK"/>
              <a:t>For an agile process, use them </a:t>
            </a:r>
            <a:r>
              <a:rPr lang="en-US" altLang="en-PK">
                <a:solidFill>
                  <a:srgbClr val="FF9900"/>
                </a:solidFill>
              </a:rPr>
              <a:t>only when necessary</a:t>
            </a:r>
            <a:r>
              <a:rPr lang="en-US" altLang="en-PK"/>
              <a:t> to add additional detail and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1B4A37-BAF5-4EE9-8E64-8BAE649E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29BAC2-9FD8-46D7-A5E8-22FD2C3670AD}" type="slidenum">
              <a:rPr lang="en-US" altLang="en-PK">
                <a:latin typeface="Garamond" panose="02020404030301010803" pitchFamily="18" charset="0"/>
              </a:rPr>
              <a:pPr eaLnBrk="1" hangingPunct="1"/>
              <a:t>7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0243" name="Rectangle 8">
            <a:extLst>
              <a:ext uri="{FF2B5EF4-FFF2-40B4-BE49-F238E27FC236}">
                <a16:creationId xmlns:a16="http://schemas.microsoft.com/office/drawing/2014/main" id="{15BF52E5-D22E-4BAC-868C-50DE08217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System Operations and the System Interface</a:t>
            </a:r>
          </a:p>
        </p:txBody>
      </p:sp>
      <p:sp>
        <p:nvSpPr>
          <p:cNvPr id="10244" name="Rectangle 9">
            <a:extLst>
              <a:ext uri="{FF2B5EF4-FFF2-40B4-BE49-F238E27FC236}">
                <a16:creationId xmlns:a16="http://schemas.microsoft.com/office/drawing/2014/main" id="{60BDD6B4-8DAB-414B-BB22-5227340FF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41476"/>
            <a:ext cx="10972800" cy="4683125"/>
          </a:xfrm>
        </p:spPr>
        <p:txBody>
          <a:bodyPr>
            <a:normAutofit lnSpcReduction="10000"/>
          </a:bodyPr>
          <a:lstStyle/>
          <a:p>
            <a:r>
              <a:rPr lang="en-US" altLang="en-PK" sz="2800" dirty="0"/>
              <a:t>Contracts may be defined for system operations</a:t>
            </a:r>
          </a:p>
          <a:p>
            <a:pPr lvl="1"/>
            <a:r>
              <a:rPr lang="en-US" altLang="en-PK" sz="2800" dirty="0"/>
              <a:t>operations that the </a:t>
            </a:r>
            <a:r>
              <a:rPr lang="en-US" altLang="en-PK" sz="2800" dirty="0">
                <a:solidFill>
                  <a:srgbClr val="FF9900"/>
                </a:solidFill>
              </a:rPr>
              <a:t>system as a black-box</a:t>
            </a:r>
            <a:r>
              <a:rPr lang="en-US" altLang="en-PK" sz="2800" dirty="0"/>
              <a:t> offers in its </a:t>
            </a:r>
            <a:r>
              <a:rPr lang="en-US" altLang="en-PK" sz="2800" dirty="0">
                <a:solidFill>
                  <a:srgbClr val="FF9900"/>
                </a:solidFill>
              </a:rPr>
              <a:t>public interface</a:t>
            </a:r>
            <a:r>
              <a:rPr lang="en-US" altLang="en-PK" sz="2800" dirty="0"/>
              <a:t> to handle incoming system events. </a:t>
            </a:r>
          </a:p>
          <a:p>
            <a:pPr lvl="1"/>
            <a:endParaRPr lang="en-US" altLang="en-PK" sz="2800" dirty="0"/>
          </a:p>
          <a:p>
            <a:r>
              <a:rPr lang="en-US" altLang="en-PK" sz="2800" dirty="0"/>
              <a:t>System operations can be identified by discovering these system events.</a:t>
            </a:r>
          </a:p>
          <a:p>
            <a:endParaRPr lang="en-US" altLang="en-PK" sz="2800" dirty="0"/>
          </a:p>
          <a:p>
            <a:r>
              <a:rPr lang="en-US" altLang="en-PK" sz="2800" dirty="0"/>
              <a:t>The entire set of system operations, across all use cases, defines the </a:t>
            </a:r>
            <a:r>
              <a:rPr lang="en-US" altLang="en-PK" sz="2800" dirty="0">
                <a:solidFill>
                  <a:srgbClr val="FF9900"/>
                </a:solidFill>
              </a:rPr>
              <a:t>public system interface</a:t>
            </a:r>
            <a:r>
              <a:rPr lang="en-US" altLang="en-PK" sz="2800" dirty="0"/>
              <a:t>, viewing the system as a single component or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3B43-436D-4968-98F1-448BFA84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7B5F39-FA58-48D0-AC7F-A52BAB035B21}" type="slidenum">
              <a:rPr lang="en-US" altLang="en-PK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2052" name="Rectangle 8">
            <a:extLst>
              <a:ext uri="{FF2B5EF4-FFF2-40B4-BE49-F238E27FC236}">
                <a16:creationId xmlns:a16="http://schemas.microsoft.com/office/drawing/2014/main" id="{9D29FCF0-A615-41C2-A82C-42BEECCD9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000" b="1" dirty="0"/>
              <a:t>System Operations Handle Input System Events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D341830-7347-4DD1-AEA0-DA7FF2AE7A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23333" r="6629" b="2292"/>
          <a:stretch/>
        </p:blipFill>
        <p:spPr>
          <a:xfrm>
            <a:off x="1888671" y="1088317"/>
            <a:ext cx="8414658" cy="55221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B4E8-C7B9-4603-BF1F-FBA7E7AD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FCA03E-F525-4755-8D6C-8226C6ACC74B}" type="slidenum">
              <a:rPr lang="en-US" altLang="en-PK">
                <a:latin typeface="Garamond" panose="02020404030301010803" pitchFamily="18" charset="0"/>
              </a:rPr>
              <a:pPr eaLnBrk="1" hangingPunct="1"/>
              <a:t>9</a:t>
            </a:fld>
            <a:endParaRPr lang="en-US" altLang="en-PK">
              <a:latin typeface="Garamond" panose="02020404030301010803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25B58BA-FCED-4432-9AA8-4AC92EBFB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4400" b="1" dirty="0"/>
              <a:t>Contract Sections</a:t>
            </a:r>
          </a:p>
        </p:txBody>
      </p:sp>
      <p:sp>
        <p:nvSpPr>
          <p:cNvPr id="11268" name="Rectangle 8">
            <a:extLst>
              <a:ext uri="{FF2B5EF4-FFF2-40B4-BE49-F238E27FC236}">
                <a16:creationId xmlns:a16="http://schemas.microsoft.com/office/drawing/2014/main" id="{F9EF4580-CAF7-4B01-966D-84A62837C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981200"/>
            <a:ext cx="8208963" cy="38862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PK" sz="2000" b="1" dirty="0">
                <a:latin typeface="Courier New" panose="02070309020205020404" pitchFamily="49" charset="0"/>
              </a:rPr>
              <a:t>Operation:        </a:t>
            </a:r>
            <a:r>
              <a:rPr lang="en-US" altLang="en-PK" sz="2000" dirty="0">
                <a:latin typeface="Courier New" panose="02070309020205020404" pitchFamily="49" charset="0"/>
              </a:rPr>
              <a:t>Name Of operation, and parameters.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PK" sz="2000" b="1" dirty="0">
                <a:latin typeface="Courier New" panose="02070309020205020404" pitchFamily="49" charset="0"/>
              </a:rPr>
              <a:t>Cross References: </a:t>
            </a:r>
            <a:r>
              <a:rPr lang="en-US" altLang="en-PK" sz="2000" dirty="0">
                <a:latin typeface="Courier New" panose="02070309020205020404" pitchFamily="49" charset="0"/>
              </a:rPr>
              <a:t>(optional) Use cases this</a:t>
            </a:r>
            <a:br>
              <a:rPr lang="en-US" altLang="en-PK" sz="2000" dirty="0">
                <a:latin typeface="Courier New" panose="02070309020205020404" pitchFamily="49" charset="0"/>
              </a:rPr>
            </a:br>
            <a:r>
              <a:rPr lang="en-US" altLang="en-PK" sz="2000" dirty="0">
                <a:latin typeface="Courier New" panose="02070309020205020404" pitchFamily="49" charset="0"/>
              </a:rPr>
              <a:t>			can occur within.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PK" sz="2000" b="1" dirty="0">
                <a:latin typeface="Courier New" panose="02070309020205020404" pitchFamily="49" charset="0"/>
              </a:rPr>
              <a:t>Preconditions:	</a:t>
            </a:r>
            <a:r>
              <a:rPr lang="en-US" altLang="en-PK" sz="2000" dirty="0">
                <a:latin typeface="Courier New" panose="02070309020205020404" pitchFamily="49" charset="0"/>
              </a:rPr>
              <a:t>Noteworthy </a:t>
            </a:r>
            <a:r>
              <a:rPr lang="en-US" altLang="en-PK" sz="2000" dirty="0">
                <a:solidFill>
                  <a:srgbClr val="FF9900"/>
                </a:solidFill>
                <a:latin typeface="Courier New" panose="02070309020205020404" pitchFamily="49" charset="0"/>
              </a:rPr>
              <a:t>assumptions</a:t>
            </a:r>
            <a:r>
              <a:rPr lang="en-US" altLang="en-PK" sz="2000" dirty="0">
                <a:latin typeface="Courier New" panose="02070309020205020404" pitchFamily="49" charset="0"/>
              </a:rPr>
              <a:t> about the </a:t>
            </a:r>
            <a:br>
              <a:rPr lang="en-US" altLang="en-PK" sz="2000" dirty="0">
                <a:latin typeface="Courier New" panose="02070309020205020404" pitchFamily="49" charset="0"/>
              </a:rPr>
            </a:br>
            <a:r>
              <a:rPr lang="en-US" altLang="en-PK" sz="2000" dirty="0">
                <a:latin typeface="Courier New" panose="02070309020205020404" pitchFamily="49" charset="0"/>
              </a:rPr>
              <a:t>			state of the </a:t>
            </a:r>
            <a:r>
              <a:rPr lang="en-US" altLang="en-PK" sz="2000" dirty="0">
                <a:solidFill>
                  <a:srgbClr val="FF9900"/>
                </a:solidFill>
                <a:latin typeface="Courier New" panose="02070309020205020404" pitchFamily="49" charset="0"/>
              </a:rPr>
              <a:t>system or objects</a:t>
            </a:r>
            <a:r>
              <a:rPr lang="en-US" altLang="en-PK" sz="2000" dirty="0">
                <a:latin typeface="Courier New" panose="02070309020205020404" pitchFamily="49" charset="0"/>
              </a:rPr>
              <a:t> in 			the Domain Model </a:t>
            </a:r>
            <a:r>
              <a:rPr lang="en-US" altLang="en-PK" sz="2000" dirty="0">
                <a:solidFill>
                  <a:srgbClr val="FF9900"/>
                </a:solidFill>
                <a:latin typeface="Courier New" panose="02070309020205020404" pitchFamily="49" charset="0"/>
              </a:rPr>
              <a:t>before execution</a:t>
            </a:r>
            <a:r>
              <a:rPr lang="en-US" altLang="en-PK" sz="2000" dirty="0">
                <a:latin typeface="Courier New" panose="02070309020205020404" pitchFamily="49" charset="0"/>
              </a:rPr>
              <a:t> 			of the operation.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PK" sz="2000" b="1" dirty="0">
                <a:latin typeface="Courier New" panose="02070309020205020404" pitchFamily="49" charset="0"/>
              </a:rPr>
              <a:t>Postconditions:	</a:t>
            </a:r>
            <a:r>
              <a:rPr lang="en-US" altLang="en-PK" sz="2000" dirty="0">
                <a:latin typeface="Courier New" panose="02070309020205020404" pitchFamily="49" charset="0"/>
              </a:rPr>
              <a:t>The state of objects in the </a:t>
            </a:r>
            <a:br>
              <a:rPr lang="en-US" altLang="en-PK" sz="2000" dirty="0">
                <a:latin typeface="Courier New" panose="02070309020205020404" pitchFamily="49" charset="0"/>
              </a:rPr>
            </a:br>
            <a:r>
              <a:rPr lang="en-US" altLang="en-PK" sz="2000" dirty="0">
                <a:latin typeface="Courier New" panose="02070309020205020404" pitchFamily="49" charset="0"/>
              </a:rPr>
              <a:t>			Domain Model </a:t>
            </a:r>
            <a:r>
              <a:rPr lang="en-US" altLang="en-PK" sz="2000" dirty="0">
                <a:solidFill>
                  <a:srgbClr val="FF9900"/>
                </a:solidFill>
                <a:latin typeface="Courier New" panose="02070309020205020404" pitchFamily="49" charset="0"/>
              </a:rPr>
              <a:t>after completion</a:t>
            </a:r>
            <a:r>
              <a:rPr lang="en-US" altLang="en-PK" sz="2000" dirty="0">
                <a:latin typeface="Courier New" panose="02070309020205020404" pitchFamily="49" charset="0"/>
              </a:rPr>
              <a:t> of</a:t>
            </a:r>
            <a:br>
              <a:rPr lang="en-US" altLang="en-PK" sz="2000" dirty="0">
                <a:latin typeface="Courier New" panose="02070309020205020404" pitchFamily="49" charset="0"/>
              </a:rPr>
            </a:br>
            <a:r>
              <a:rPr lang="en-US" altLang="en-PK" sz="2000" dirty="0">
                <a:latin typeface="Courier New" panose="02070309020205020404" pitchFamily="49" charset="0"/>
              </a:rPr>
              <a:t>			the operation.</a:t>
            </a:r>
          </a:p>
        </p:txBody>
      </p:sp>
      <p:sp>
        <p:nvSpPr>
          <p:cNvPr id="11269" name="Line 10">
            <a:extLst>
              <a:ext uri="{FF2B5EF4-FFF2-40B4-BE49-F238E27FC236}">
                <a16:creationId xmlns:a16="http://schemas.microsoft.com/office/drawing/2014/main" id="{F868AFBC-E3B1-43D2-A2AF-C0707D0A6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9050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11270" name="Line 11">
            <a:extLst>
              <a:ext uri="{FF2B5EF4-FFF2-40B4-BE49-F238E27FC236}">
                <a16:creationId xmlns:a16="http://schemas.microsoft.com/office/drawing/2014/main" id="{C86594FA-D9FB-45B2-8A9F-2E2DFFAE3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905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3663</TotalTime>
  <Words>1160</Words>
  <Application>Microsoft Office PowerPoint</Application>
  <PresentationFormat>Widescreen</PresentationFormat>
  <Paragraphs>156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Garamond</vt:lpstr>
      <vt:lpstr>Wingdings</vt:lpstr>
      <vt:lpstr>Edge</vt:lpstr>
      <vt:lpstr>Software Design &amp; Architecture</vt:lpstr>
      <vt:lpstr>PowerPoint Presentation</vt:lpstr>
      <vt:lpstr>PowerPoint Presentation</vt:lpstr>
      <vt:lpstr>Why Contracts?</vt:lpstr>
      <vt:lpstr>Domain Model and Contracts</vt:lpstr>
      <vt:lpstr>Keep it Agile</vt:lpstr>
      <vt:lpstr>System Operations and the System Interface</vt:lpstr>
      <vt:lpstr>System Operations Handle Input System Events</vt:lpstr>
      <vt:lpstr>Contract Sections</vt:lpstr>
      <vt:lpstr>Example Contract: enterItem</vt:lpstr>
      <vt:lpstr>Postconditions</vt:lpstr>
      <vt:lpstr>How to Write a Postcondition?</vt:lpstr>
      <vt:lpstr>The Spirit of Post-Conditions: The Stage and Curtain</vt:lpstr>
      <vt:lpstr>Writing Contracts Leads to Domain Model Updates</vt:lpstr>
      <vt:lpstr>When are Contracts Useful?</vt:lpstr>
      <vt:lpstr>When are Contracts Useful?</vt:lpstr>
      <vt:lpstr>How to Create and Write Contracts</vt:lpstr>
      <vt:lpstr>The Most Common Mistake In Creating Contracts</vt:lpstr>
      <vt:lpstr>System Operations of the Process Sale Use Case</vt:lpstr>
      <vt:lpstr>System Operations of the Process Sale Use Case</vt:lpstr>
      <vt:lpstr>System Operations of the Process Sale Use Case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</dc:creator>
  <cp:lastModifiedBy>Nafeesa Shoukat</cp:lastModifiedBy>
  <cp:revision>4903</cp:revision>
  <cp:lastPrinted>1601-01-01T00:00:00Z</cp:lastPrinted>
  <dcterms:created xsi:type="dcterms:W3CDTF">1601-01-01T00:00:00Z</dcterms:created>
  <dcterms:modified xsi:type="dcterms:W3CDTF">2020-05-14T16:03:34Z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