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2" r:id="rId3"/>
    <p:sldId id="313" r:id="rId4"/>
    <p:sldId id="314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6" r:id="rId16"/>
    <p:sldId id="309" r:id="rId17"/>
    <p:sldId id="310" r:id="rId18"/>
    <p:sldId id="315" r:id="rId19"/>
    <p:sldId id="311" r:id="rId20"/>
    <p:sldId id="297" r:id="rId21"/>
  </p:sldIdLst>
  <p:sldSz cx="12192000" cy="6858000"/>
  <p:notesSz cx="9283700" cy="6997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595" autoAdjust="0"/>
  </p:normalViewPr>
  <p:slideViewPr>
    <p:cSldViewPr>
      <p:cViewPr varScale="1">
        <p:scale>
          <a:sx n="64" d="100"/>
          <a:sy n="64" d="100"/>
        </p:scale>
        <p:origin x="1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522520D-8868-4128-9102-12CD152240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8FF4A7E-735A-4183-801E-A6A330BDB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9512513A-339B-42B5-9A54-C15D92CE67D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301F9CC3-7845-49A6-96A6-8EB115BCCB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59202F9B-FBA8-4764-84C8-7C029BAE99DC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C14A0825-2AAF-4F2E-88ED-1423EF30BD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F8AEB30-B639-4192-8653-DCF0C03351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2918BB8-93E6-4038-924C-55A5185B56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9813" y="525463"/>
            <a:ext cx="4664075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C6DBCACB-934B-4C45-89CC-011A892173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8D8EE3FC-9F01-4B49-80DE-FBF342760A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D4793322-FA3B-46ED-BD24-20848749F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2145CF33-D9CB-4221-BBB0-3C7D93AF8124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B7A73B3-49B6-44CD-B780-2FA649FEF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3C9027-289C-4A0E-BE97-93BFB11F5878}" type="slidenum">
              <a:rPr lang="en-US" altLang="en-PK"/>
              <a:pPr>
                <a:spcBef>
                  <a:spcPct val="0"/>
                </a:spcBef>
              </a:pPr>
              <a:t>1</a:t>
            </a:fld>
            <a:endParaRPr lang="en-US" altLang="en-PK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2BBF882-F7A2-4673-8FF2-E9AE2545FE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658E4ED-9703-4606-8878-3E4FF3A6A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>
            <a:extLst>
              <a:ext uri="{FF2B5EF4-FFF2-40B4-BE49-F238E27FC236}">
                <a16:creationId xmlns:a16="http://schemas.microsoft.com/office/drawing/2014/main" id="{6DEB5251-A252-45D2-9802-D41D98A9A5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0222EE-1C2E-400F-8D77-834A0CA65061}" type="slidenum">
              <a:rPr lang="en-US" altLang="en-PK"/>
              <a:pPr>
                <a:spcBef>
                  <a:spcPct val="0"/>
                </a:spcBef>
              </a:pPr>
              <a:t>16</a:t>
            </a:fld>
            <a:endParaRPr lang="en-US" altLang="en-PK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FAFDEFC-A5E5-4859-9FB7-C76F2B119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B07F185-B3DC-4B1E-A3F6-790C2854D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>
            <a:extLst>
              <a:ext uri="{FF2B5EF4-FFF2-40B4-BE49-F238E27FC236}">
                <a16:creationId xmlns:a16="http://schemas.microsoft.com/office/drawing/2014/main" id="{F381C8E9-5003-4BDD-8BF5-AB224EC4C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9B326F-8239-497B-949D-7AA26E47E58C}" type="slidenum">
              <a:rPr lang="en-US" altLang="en-PK"/>
              <a:pPr>
                <a:spcBef>
                  <a:spcPct val="0"/>
                </a:spcBef>
              </a:pPr>
              <a:t>17</a:t>
            </a:fld>
            <a:endParaRPr lang="en-US" altLang="en-PK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CCAF423-7A6E-487F-93EB-7014A18A3F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6A91380-FB35-4545-8A10-129686CBE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>
            <a:extLst>
              <a:ext uri="{FF2B5EF4-FFF2-40B4-BE49-F238E27FC236}">
                <a16:creationId xmlns:a16="http://schemas.microsoft.com/office/drawing/2014/main" id="{7E32869C-A604-4055-ABFA-606C909E5B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FF27F9-621F-45EE-9971-F7DCA90477C7}" type="slidenum">
              <a:rPr lang="en-US" altLang="en-PK"/>
              <a:pPr>
                <a:spcBef>
                  <a:spcPct val="0"/>
                </a:spcBef>
              </a:pPr>
              <a:t>19</a:t>
            </a:fld>
            <a:endParaRPr lang="en-US" altLang="en-PK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C92C84B-1020-4618-A800-FAA66CD4E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868A370-DEF6-4208-8A4C-9955BF0B4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BC9F132-9F43-41E5-B736-DB71030C1C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9A4C82-B608-48B0-A7B2-B94FE7832FE0}" type="slidenum">
              <a:rPr lang="en-US" altLang="en-PK"/>
              <a:pPr>
                <a:spcBef>
                  <a:spcPct val="0"/>
                </a:spcBef>
              </a:pPr>
              <a:t>20</a:t>
            </a:fld>
            <a:endParaRPr lang="en-US" altLang="en-PK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B7F996D-6B95-4E67-8C4E-A41C35B31D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52CF694-3646-4AAE-A7AB-B63DF4007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31">
            <a:extLst>
              <a:ext uri="{FF2B5EF4-FFF2-40B4-BE49-F238E27FC236}">
                <a16:creationId xmlns:a16="http://schemas.microsoft.com/office/drawing/2014/main" id="{5A2E1A6F-A620-47DF-B51F-9E419E498E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7BC8FF-F0A4-4DA6-80EE-25A9424DF43F}" type="slidenum">
              <a:rPr lang="en-US" altLang="en-PK"/>
              <a:pPr>
                <a:spcBef>
                  <a:spcPct val="0"/>
                </a:spcBef>
              </a:pPr>
              <a:t>5</a:t>
            </a:fld>
            <a:endParaRPr lang="en-US" altLang="en-PK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2F530E1-00AF-4B7C-A9E3-B4C9B2C3F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AA3B12C-BC1A-4C60-8B42-BFB0FF1D8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>
            <a:extLst>
              <a:ext uri="{FF2B5EF4-FFF2-40B4-BE49-F238E27FC236}">
                <a16:creationId xmlns:a16="http://schemas.microsoft.com/office/drawing/2014/main" id="{0EAAFAE8-2E16-4B2D-B2B5-792D55A3A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1FF5E7-67F2-444F-BB48-65986FF7DD3A}" type="slidenum">
              <a:rPr lang="en-US" altLang="en-PK"/>
              <a:pPr>
                <a:spcBef>
                  <a:spcPct val="0"/>
                </a:spcBef>
              </a:pPr>
              <a:t>7</a:t>
            </a:fld>
            <a:endParaRPr lang="en-US" altLang="en-PK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55F6947-853C-4B28-9C1B-6A28F848B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13595C-83AC-444F-9455-73590C344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1">
            <a:extLst>
              <a:ext uri="{FF2B5EF4-FFF2-40B4-BE49-F238E27FC236}">
                <a16:creationId xmlns:a16="http://schemas.microsoft.com/office/drawing/2014/main" id="{A9624A4A-3B4D-410B-91C1-D81A0B85CF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64C5FC-61C6-47F2-90FD-2EECAE51A403}" type="slidenum">
              <a:rPr lang="en-US" altLang="en-PK"/>
              <a:pPr>
                <a:spcBef>
                  <a:spcPct val="0"/>
                </a:spcBef>
              </a:pPr>
              <a:t>8</a:t>
            </a:fld>
            <a:endParaRPr lang="en-US" altLang="en-PK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004E7F6-4F5D-4207-8566-252C1529D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C4F5BDC-11E7-4642-A596-B57B799BB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>
            <a:extLst>
              <a:ext uri="{FF2B5EF4-FFF2-40B4-BE49-F238E27FC236}">
                <a16:creationId xmlns:a16="http://schemas.microsoft.com/office/drawing/2014/main" id="{5213D1EE-D323-4D33-84C9-D5ED6F7B3B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91D595-5F4D-4335-AA37-38F4C630AAEE}" type="slidenum">
              <a:rPr lang="en-US" altLang="en-PK"/>
              <a:pPr>
                <a:spcBef>
                  <a:spcPct val="0"/>
                </a:spcBef>
              </a:pPr>
              <a:t>9</a:t>
            </a:fld>
            <a:endParaRPr lang="en-US" altLang="en-PK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EA2EE83-5DDA-4724-9AEA-899211860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D38602F-80A1-4A24-9ED3-6588D71A1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>
            <a:extLst>
              <a:ext uri="{FF2B5EF4-FFF2-40B4-BE49-F238E27FC236}">
                <a16:creationId xmlns:a16="http://schemas.microsoft.com/office/drawing/2014/main" id="{43795F6A-D445-4B8F-90D5-9EFD5F9D1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429812-2B0D-41CD-A349-D6561FEAA926}" type="slidenum">
              <a:rPr lang="en-US" altLang="en-PK"/>
              <a:pPr>
                <a:spcBef>
                  <a:spcPct val="0"/>
                </a:spcBef>
              </a:pPr>
              <a:t>10</a:t>
            </a:fld>
            <a:endParaRPr lang="en-US" altLang="en-PK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3956A17-C641-49DE-99D3-8CE4790AD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CDB1D28-3825-45F9-B9A1-FCCCD7DCE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>
            <a:extLst>
              <a:ext uri="{FF2B5EF4-FFF2-40B4-BE49-F238E27FC236}">
                <a16:creationId xmlns:a16="http://schemas.microsoft.com/office/drawing/2014/main" id="{068BC938-27D5-4C47-A7E7-86684484C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CB8C9C-6D4F-45D3-B22A-8EEF915B8D25}" type="slidenum">
              <a:rPr lang="en-US" altLang="en-PK"/>
              <a:pPr>
                <a:spcBef>
                  <a:spcPct val="0"/>
                </a:spcBef>
              </a:pPr>
              <a:t>11</a:t>
            </a:fld>
            <a:endParaRPr lang="en-US" altLang="en-PK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25EDA49-D858-492D-9268-B523A5812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8E1A5C5-67B7-4DC1-9DB3-A22B74A58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>
            <a:extLst>
              <a:ext uri="{FF2B5EF4-FFF2-40B4-BE49-F238E27FC236}">
                <a16:creationId xmlns:a16="http://schemas.microsoft.com/office/drawing/2014/main" id="{B20D9B55-9916-4B8C-9EC4-3DEECD5CC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3E6132-EF44-4206-A04A-0BAA9D8E477E}" type="slidenum">
              <a:rPr lang="en-US" altLang="en-PK"/>
              <a:pPr>
                <a:spcBef>
                  <a:spcPct val="0"/>
                </a:spcBef>
              </a:pPr>
              <a:t>13</a:t>
            </a:fld>
            <a:endParaRPr lang="en-US" altLang="en-PK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C4DF334-3248-4824-9C6C-EB0117EBA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664F0B9-FBFB-416E-936E-D0973CEF6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>
            <a:extLst>
              <a:ext uri="{FF2B5EF4-FFF2-40B4-BE49-F238E27FC236}">
                <a16:creationId xmlns:a16="http://schemas.microsoft.com/office/drawing/2014/main" id="{37C3CF0E-2845-49BB-B12F-A57BF86F9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307D7A-E79B-4F51-85DD-C9C4CC263353}" type="slidenum">
              <a:rPr lang="en-US" altLang="en-PK"/>
              <a:pPr>
                <a:spcBef>
                  <a:spcPct val="0"/>
                </a:spcBef>
              </a:pPr>
              <a:t>14</a:t>
            </a:fld>
            <a:endParaRPr lang="en-US" altLang="en-PK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A0EAF75-D772-4177-B6D4-AC76F72CC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90D1162-06AF-481D-8DC3-0768C6BDB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200C2494-92D0-4E3E-B8B8-B223A1BA3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B91527F-1E61-41F3-A0D9-C84FB6A33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A897E2-B06F-4FC6-A3DA-E0AFAF8293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E73040A-A750-4F23-AE23-0FA753CDDB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2E07191-3AD1-4120-935F-F08F5C09F4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11FC75-C2F9-4943-A31B-FF47D7C1E7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9635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A67980-0F87-4291-AFAF-202032D75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CFD76A-A5A6-4F3F-9984-FD5F3C66BF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013A98-B26B-4D9A-90BD-4FC15DBE3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32631-5D0D-4ACA-A99C-30C24AFFA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6216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D58B24-F3F5-44B8-8C1F-A724E6A23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470F27-A30D-44EF-940F-0C8AF17B29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0F5447-34FF-4517-8641-72A30EFC9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1A66C-2E7B-4A3A-88E5-0CA20D9E4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2773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8EC542-0A20-4E94-AD86-5AC0C5B274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B4C84E-2A75-43DA-916D-2DD7516E5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D2234C-DF0D-42D5-A95A-7B508D543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4DBBF-88A0-40EF-9763-34C3843FB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2602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0CFCDD-60D3-4F16-BBA8-2E23940BA0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461C78-3E3C-41C1-8AEB-8591DAA1E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FD961-9D44-499A-B63B-CF334E22A8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5C56F-C4A1-4E3F-90D5-7108556A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5816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27432-8103-429F-AF05-A99BB5F0C2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D4322F-5EB3-48DB-B790-16EB4E7A1C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C1A2C-6213-40F1-AD75-8AA93979C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11404-A1A0-4FE3-940B-0FCA238F6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3212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5845DA-D209-4A6E-B128-D0BB1457F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72DED4-1E96-4740-B5BA-49B903FBC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D9803FB-86FE-49DC-B98B-6018022EC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D9078-0EDE-4972-A117-CEF0FAD499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0103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BEE48D-C8C8-4A23-AD8E-4D38C869F3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1CEB63-4B1E-48E0-A042-C793C9A0F4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9E2627-058A-4762-9063-37C360E4B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4C14-2209-4776-8923-BFFD19AA2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823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B94C300-366B-4779-9019-E29F357FEA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018F5A-CE8F-4535-B078-22B15210A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7C316AF-EC07-4BC3-8773-9EE74DFEFD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3B79C-72AA-49A0-933D-649D6DEE01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8573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7D21A-7117-444E-8BDE-C71AC1712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E612E-6C7F-4789-A40C-91AC58519A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7356D-41DC-4447-811F-FCCF08B71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879B-B129-445B-A795-175BA3A5A1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6794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C6923-8F6F-4DAC-A730-0462CE9B47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696F8-5386-4433-BE5E-C545F40DD0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721E7-BA4D-421D-94FB-60C3B807B0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09DC-4CFF-4A35-8433-31DDCE8071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446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109C979-E72E-4C0B-9606-B770BFD5F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DA55EB4-B56E-4B38-B7DC-02AD89D21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29188" name="Rectangle 4">
            <a:extLst>
              <a:ext uri="{FF2B5EF4-FFF2-40B4-BE49-F238E27FC236}">
                <a16:creationId xmlns:a16="http://schemas.microsoft.com/office/drawing/2014/main" id="{99CB6157-2A8C-43C6-874E-05A710782A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9189" name="Rectangle 5">
            <a:extLst>
              <a:ext uri="{FF2B5EF4-FFF2-40B4-BE49-F238E27FC236}">
                <a16:creationId xmlns:a16="http://schemas.microsoft.com/office/drawing/2014/main" id="{33FC6032-EB76-44AD-9240-BE001840EC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9190" name="Rectangle 6">
            <a:extLst>
              <a:ext uri="{FF2B5EF4-FFF2-40B4-BE49-F238E27FC236}">
                <a16:creationId xmlns:a16="http://schemas.microsoft.com/office/drawing/2014/main" id="{436733DC-B1C1-488A-AA3D-2C9648ACF9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531C0810-534E-40DF-9ACE-E966E31AAD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75C7A796-662A-4315-B202-56C68B0B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855E3312-3DBC-40A6-8410-D5A5DD2B3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7056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jp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>
            <a:extLst>
              <a:ext uri="{FF2B5EF4-FFF2-40B4-BE49-F238E27FC236}">
                <a16:creationId xmlns:a16="http://schemas.microsoft.com/office/drawing/2014/main" id="{3E0DAA95-1AE9-4EE7-A71E-A806F3BE4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463676"/>
            <a:ext cx="9525000" cy="1736725"/>
          </a:xfrm>
        </p:spPr>
        <p:txBody>
          <a:bodyPr/>
          <a:lstStyle/>
          <a:p>
            <a:pPr eaLnBrk="1" hangingPunct="1"/>
            <a:r>
              <a:rPr lang="en-US" altLang="en-PK" b="1" dirty="0"/>
              <a:t>Software Design &amp; Architecture</a:t>
            </a:r>
          </a:p>
        </p:txBody>
      </p:sp>
      <p:sp>
        <p:nvSpPr>
          <p:cNvPr id="5123" name="Rectangle 11">
            <a:extLst>
              <a:ext uri="{FF2B5EF4-FFF2-40B4-BE49-F238E27FC236}">
                <a16:creationId xmlns:a16="http://schemas.microsoft.com/office/drawing/2014/main" id="{8582D90D-8CA2-49EB-B2CF-8E34A51211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Lecture # 08</a:t>
            </a:r>
          </a:p>
          <a:p>
            <a:pPr eaLnBrk="1" hangingPunct="1"/>
            <a:r>
              <a:rPr lang="en-US" altLang="en-PK" dirty="0"/>
              <a:t>Logical Architecture and UML Package 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5D8DE96A-773C-4ECE-BC38-FFC832AD9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D1509E-7CB6-4866-8CD0-FB7E49ADE966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38EC7E0B-4163-49C2-B83A-B23D91A26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F461CC1-CE1A-44BE-9EF8-040EBBD1E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3900" y="488950"/>
            <a:ext cx="8216900" cy="1187450"/>
          </a:xfrm>
        </p:spPr>
        <p:txBody>
          <a:bodyPr/>
          <a:lstStyle/>
          <a:p>
            <a:pPr algn="just"/>
            <a:r>
              <a:rPr lang="en-US" altLang="en-PK" sz="2800" dirty="0">
                <a:solidFill>
                  <a:srgbClr val="000000"/>
                </a:solidFill>
              </a:rPr>
              <a:t>Alternate UML approaches to show package nesting, using embedded packages, UML fully-qualified names, and the circle-cross symbol </a:t>
            </a:r>
          </a:p>
        </p:txBody>
      </p:sp>
      <p:graphicFrame>
        <p:nvGraphicFramePr>
          <p:cNvPr id="17413" name="Object 2">
            <a:extLst>
              <a:ext uri="{FF2B5EF4-FFF2-40B4-BE49-F238E27FC236}">
                <a16:creationId xmlns:a16="http://schemas.microsoft.com/office/drawing/2014/main" id="{16126C9E-9397-4DF7-B9D6-283FB43B6F1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81200" y="2219325"/>
          <a:ext cx="8305800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Visio" r:id="rId4" imgW="5589875" imgH="3087365" progId="Visio.Drawing.11">
                  <p:embed/>
                </p:oleObj>
              </mc:Choice>
              <mc:Fallback>
                <p:oleObj name="Visio" r:id="rId4" imgW="5589875" imgH="3087365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19325"/>
                        <a:ext cx="8305800" cy="374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F67591F5-F310-4116-9425-9EC9BE4E03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93F39B-6470-43B6-B793-39B6D243B0CD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9459" name="Rectangle 8">
            <a:extLst>
              <a:ext uri="{FF2B5EF4-FFF2-40B4-BE49-F238E27FC236}">
                <a16:creationId xmlns:a16="http://schemas.microsoft.com/office/drawing/2014/main" id="{5CFB7C63-4B2C-44AF-984D-0D93FE9A3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10896600" cy="701675"/>
          </a:xfrm>
        </p:spPr>
        <p:txBody>
          <a:bodyPr/>
          <a:lstStyle/>
          <a:p>
            <a:r>
              <a:rPr lang="en-US" altLang="en-PK" sz="4800" b="1" dirty="0"/>
              <a:t>Guideline: Design with Layers </a:t>
            </a:r>
          </a:p>
        </p:txBody>
      </p:sp>
      <p:sp>
        <p:nvSpPr>
          <p:cNvPr id="19460" name="Rectangle 9">
            <a:extLst>
              <a:ext uri="{FF2B5EF4-FFF2-40B4-BE49-F238E27FC236}">
                <a16:creationId xmlns:a16="http://schemas.microsoft.com/office/drawing/2014/main" id="{3D8CABBA-B685-4573-88ED-FDD3EECF6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820400" cy="5105400"/>
          </a:xfrm>
        </p:spPr>
        <p:txBody>
          <a:bodyPr>
            <a:normAutofit/>
          </a:bodyPr>
          <a:lstStyle/>
          <a:p>
            <a:r>
              <a:rPr lang="en-US" altLang="en-PK" dirty="0"/>
              <a:t>The essential ideas of using layers are simple:</a:t>
            </a:r>
          </a:p>
          <a:p>
            <a:endParaRPr lang="en-US" altLang="en-PK" dirty="0"/>
          </a:p>
          <a:p>
            <a:pPr lvl="1"/>
            <a:r>
              <a:rPr lang="en-US" altLang="en-PK" sz="2800" dirty="0"/>
              <a:t>Organize the large-scale logical structure of a </a:t>
            </a:r>
            <a:r>
              <a:rPr lang="en-US" altLang="en-PK" sz="2800" dirty="0">
                <a:solidFill>
                  <a:schemeClr val="hlink"/>
                </a:solidFill>
              </a:rPr>
              <a:t>system into discrete layers</a:t>
            </a:r>
            <a:r>
              <a:rPr lang="en-US" altLang="en-PK" sz="2800" dirty="0"/>
              <a:t> of distinct, related responsibilities, with a clean, cohesive </a:t>
            </a:r>
            <a:r>
              <a:rPr lang="en-US" altLang="en-PK" sz="2800" dirty="0">
                <a:solidFill>
                  <a:schemeClr val="hlink"/>
                </a:solidFill>
              </a:rPr>
              <a:t>separation of concerns</a:t>
            </a:r>
            <a:r>
              <a:rPr lang="en-US" altLang="en-PK" sz="2800" dirty="0"/>
              <a:t> such that the "lower" layers are low-level and general services, and the higher layers are more application specific.</a:t>
            </a:r>
          </a:p>
          <a:p>
            <a:pPr lvl="1"/>
            <a:endParaRPr lang="en-US" altLang="en-PK" sz="2800" dirty="0"/>
          </a:p>
          <a:p>
            <a:pPr lvl="1"/>
            <a:r>
              <a:rPr lang="en-US" altLang="en-PK" sz="2800" dirty="0"/>
              <a:t>Collaboration and coupling is </a:t>
            </a:r>
            <a:r>
              <a:rPr lang="en-US" altLang="en-PK" sz="2800" dirty="0">
                <a:solidFill>
                  <a:schemeClr val="hlink"/>
                </a:solidFill>
              </a:rPr>
              <a:t>from higher to lower layers</a:t>
            </a:r>
            <a:r>
              <a:rPr lang="en-US" altLang="en-PK" sz="2800" dirty="0"/>
              <a:t>; lower-to-higher layer coupling is avoided.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70B911D9-F141-4976-B016-9E90BEF09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DA2E4E-3395-4BA1-8426-B1E84EFFE113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DFD6FAA-2AF2-49FC-9AD1-245573D68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1"/>
            <a:ext cx="8610600" cy="701675"/>
          </a:xfrm>
        </p:spPr>
        <p:txBody>
          <a:bodyPr/>
          <a:lstStyle/>
          <a:p>
            <a:r>
              <a:rPr lang="en-US" altLang="en-PK" sz="4400" b="1" dirty="0"/>
              <a:t>Guideline: Design with Layers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571B797-8997-46C6-8DC1-CF38E377E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08076"/>
            <a:ext cx="10972800" cy="5521323"/>
          </a:xfrm>
        </p:spPr>
        <p:txBody>
          <a:bodyPr>
            <a:normAutofit/>
          </a:bodyPr>
          <a:lstStyle/>
          <a:p>
            <a:r>
              <a:rPr lang="en-US" altLang="en-PK" sz="2800" dirty="0"/>
              <a:t>Using layers helps address several </a:t>
            </a:r>
            <a:r>
              <a:rPr lang="en-US" altLang="en-PK" sz="2800" dirty="0">
                <a:solidFill>
                  <a:schemeClr val="hlink"/>
                </a:solidFill>
              </a:rPr>
              <a:t>problems</a:t>
            </a:r>
            <a:r>
              <a:rPr lang="en-US" altLang="en-PK" sz="2800" dirty="0"/>
              <a:t>:</a:t>
            </a:r>
          </a:p>
          <a:p>
            <a:pPr lvl="1"/>
            <a:r>
              <a:rPr lang="en-US" altLang="en-PK" sz="2400" dirty="0">
                <a:solidFill>
                  <a:schemeClr val="hlink"/>
                </a:solidFill>
              </a:rPr>
              <a:t>Source code changes are rippling</a:t>
            </a:r>
            <a:r>
              <a:rPr lang="en-US" altLang="en-PK" sz="2400" dirty="0"/>
              <a:t> throughout the system – many parts of the systems are highly coupled.</a:t>
            </a:r>
          </a:p>
          <a:p>
            <a:pPr lvl="1"/>
            <a:endParaRPr lang="en-US" altLang="en-PK" sz="2400" dirty="0"/>
          </a:p>
          <a:p>
            <a:pPr lvl="1"/>
            <a:r>
              <a:rPr lang="en-US" altLang="en-PK" sz="2400" dirty="0">
                <a:solidFill>
                  <a:schemeClr val="hlink"/>
                </a:solidFill>
              </a:rPr>
              <a:t>Application logic is intertwined with the user interface</a:t>
            </a:r>
            <a:r>
              <a:rPr lang="en-US" altLang="en-PK" sz="2400" dirty="0"/>
              <a:t>, so it cannot be reused with a different interface or distributed to another processing node.</a:t>
            </a:r>
          </a:p>
          <a:p>
            <a:pPr lvl="1"/>
            <a:endParaRPr lang="en-US" altLang="en-PK" sz="2400" dirty="0"/>
          </a:p>
          <a:p>
            <a:pPr lvl="1"/>
            <a:r>
              <a:rPr lang="en-US" altLang="en-PK" sz="2400" dirty="0"/>
              <a:t>Potentially general </a:t>
            </a:r>
            <a:r>
              <a:rPr lang="en-US" altLang="en-PK" sz="2400" dirty="0">
                <a:solidFill>
                  <a:schemeClr val="hlink"/>
                </a:solidFill>
              </a:rPr>
              <a:t>technical services or business logic is intertwined with more application-specific logic</a:t>
            </a:r>
            <a:r>
              <a:rPr lang="en-US" altLang="en-PK" sz="2400" dirty="0"/>
              <a:t>, so it cannot be reused, distributed to another node, or easily replaced with a different implementation.</a:t>
            </a:r>
          </a:p>
          <a:p>
            <a:pPr lvl="1"/>
            <a:endParaRPr lang="en-US" altLang="en-PK" sz="2400" dirty="0"/>
          </a:p>
          <a:p>
            <a:pPr lvl="1"/>
            <a:r>
              <a:rPr lang="en-US" altLang="en-PK" sz="2400" dirty="0"/>
              <a:t>There is </a:t>
            </a:r>
            <a:r>
              <a:rPr lang="en-US" altLang="en-PK" sz="2400" dirty="0">
                <a:solidFill>
                  <a:schemeClr val="hlink"/>
                </a:solidFill>
              </a:rPr>
              <a:t>high coupling across different areas of concern</a:t>
            </a:r>
            <a:r>
              <a:rPr lang="en-US" altLang="en-PK" sz="2400" dirty="0"/>
              <a:t>. It is thus difficult to divide the work along clear boundaries for different developers.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23A8915E-0EEE-4DB2-8846-32F48613CB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D1DDBA-8080-4810-B93C-68C46C83D8CF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22531" name="Rectangle 10">
            <a:extLst>
              <a:ext uri="{FF2B5EF4-FFF2-40B4-BE49-F238E27FC236}">
                <a16:creationId xmlns:a16="http://schemas.microsoft.com/office/drawing/2014/main" id="{67879468-9A35-4775-B0BF-86564643E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Benefits of Using Layers</a:t>
            </a:r>
          </a:p>
        </p:txBody>
      </p:sp>
      <p:sp>
        <p:nvSpPr>
          <p:cNvPr id="22532" name="Rectangle 11">
            <a:extLst>
              <a:ext uri="{FF2B5EF4-FFF2-40B4-BE49-F238E27FC236}">
                <a16:creationId xmlns:a16="http://schemas.microsoft.com/office/drawing/2014/main" id="{CDC0B9CC-62F0-4D63-A46D-D706C4245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PK" sz="2400" dirty="0"/>
              <a:t>In general, there is a separation of concerns, a separation of high from low-level services, and of application-specific from general services. This </a:t>
            </a:r>
            <a:r>
              <a:rPr lang="en-US" altLang="en-PK" sz="2400" dirty="0">
                <a:solidFill>
                  <a:schemeClr val="hlink"/>
                </a:solidFill>
              </a:rPr>
              <a:t>reduces coupling and dependencies</a:t>
            </a:r>
            <a:r>
              <a:rPr lang="en-US" altLang="en-PK" sz="2400" dirty="0"/>
              <a:t>, improves cohesion, increases reuse potential, and increases clarity.</a:t>
            </a:r>
          </a:p>
          <a:p>
            <a:pPr>
              <a:lnSpc>
                <a:spcPct val="90000"/>
              </a:lnSpc>
            </a:pPr>
            <a:endParaRPr lang="en-US" altLang="en-PK" sz="2400" dirty="0"/>
          </a:p>
          <a:p>
            <a:pPr>
              <a:lnSpc>
                <a:spcPct val="90000"/>
              </a:lnSpc>
            </a:pPr>
            <a:r>
              <a:rPr lang="en-US" altLang="en-PK" sz="2400" dirty="0"/>
              <a:t>Related complexity is </a:t>
            </a:r>
            <a:r>
              <a:rPr lang="en-US" altLang="en-PK" sz="2400" dirty="0">
                <a:solidFill>
                  <a:schemeClr val="hlink"/>
                </a:solidFill>
              </a:rPr>
              <a:t>encapsulated and decomposable</a:t>
            </a:r>
            <a:r>
              <a:rPr lang="en-US" altLang="en-PK" sz="2400" dirty="0"/>
              <a:t>.</a:t>
            </a:r>
          </a:p>
          <a:p>
            <a:pPr>
              <a:lnSpc>
                <a:spcPct val="90000"/>
              </a:lnSpc>
            </a:pPr>
            <a:endParaRPr lang="en-US" altLang="en-PK" sz="2400" dirty="0"/>
          </a:p>
          <a:p>
            <a:pPr>
              <a:lnSpc>
                <a:spcPct val="90000"/>
              </a:lnSpc>
            </a:pPr>
            <a:r>
              <a:rPr lang="en-US" altLang="en-PK" sz="2400" dirty="0"/>
              <a:t>Some layers can be replaced with new implementations. This is generally not possible for lower-level Technical Service or Foundation layers (e.g., </a:t>
            </a:r>
            <a:r>
              <a:rPr lang="en-US" altLang="en-PK" sz="2400" dirty="0" err="1"/>
              <a:t>java.util</a:t>
            </a:r>
            <a:r>
              <a:rPr lang="en-US" altLang="en-PK" sz="2400" dirty="0"/>
              <a:t>), but may be possible for UI, Application, and Domain layers.</a:t>
            </a:r>
          </a:p>
          <a:p>
            <a:pPr>
              <a:lnSpc>
                <a:spcPct val="90000"/>
              </a:lnSpc>
            </a:pPr>
            <a:endParaRPr lang="en-US" altLang="en-PK" sz="2400" dirty="0"/>
          </a:p>
          <a:p>
            <a:pPr>
              <a:lnSpc>
                <a:spcPct val="90000"/>
              </a:lnSpc>
            </a:pPr>
            <a:r>
              <a:rPr lang="en-US" altLang="en-PK" sz="2400" dirty="0"/>
              <a:t>Lower layers contain </a:t>
            </a:r>
            <a:r>
              <a:rPr lang="en-US" altLang="en-PK" sz="2400" dirty="0">
                <a:solidFill>
                  <a:schemeClr val="hlink"/>
                </a:solidFill>
              </a:rPr>
              <a:t>reusable functions</a:t>
            </a:r>
            <a:r>
              <a:rPr lang="en-US" altLang="en-PK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PK" sz="2400" dirty="0"/>
              <a:t>Some layers (primarily the Domain and Technical Services) can be distributed.</a:t>
            </a:r>
          </a:p>
          <a:p>
            <a:pPr>
              <a:lnSpc>
                <a:spcPct val="90000"/>
              </a:lnSpc>
            </a:pPr>
            <a:r>
              <a:rPr lang="en-US" altLang="en-PK" sz="2400" dirty="0"/>
              <a:t>Development by teams is aided because of the logical segmentation.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4AD851B0-6F6C-4953-A197-84FBDD4FD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98E911-656D-4794-8539-E03682FF950E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DF3AF4A3-C042-4A5E-82A0-A4B4DE649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B15AD208-B8B1-463F-BBDC-6735E8890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8382000" cy="457200"/>
          </a:xfrm>
        </p:spPr>
        <p:txBody>
          <a:bodyPr/>
          <a:lstStyle/>
          <a:p>
            <a:r>
              <a:rPr lang="en-US" altLang="en-PK" sz="2400">
                <a:solidFill>
                  <a:srgbClr val="000000"/>
                </a:solidFill>
              </a:rPr>
              <a:t>Common layers in an information system logical architecture</a:t>
            </a:r>
          </a:p>
        </p:txBody>
      </p:sp>
      <p:graphicFrame>
        <p:nvGraphicFramePr>
          <p:cNvPr id="24581" name="Object 2">
            <a:extLst>
              <a:ext uri="{FF2B5EF4-FFF2-40B4-BE49-F238E27FC236}">
                <a16:creationId xmlns:a16="http://schemas.microsoft.com/office/drawing/2014/main" id="{179AAF42-BD41-4F04-A8D2-B66E3DE0968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33600" y="533401"/>
          <a:ext cx="8001000" cy="629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Visio" r:id="rId4" imgW="6783206" imgH="6011646" progId="Visio.Drawing.11">
                  <p:embed/>
                </p:oleObj>
              </mc:Choice>
              <mc:Fallback>
                <p:oleObj name="Visio" r:id="rId4" imgW="6783206" imgH="6011646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1"/>
                        <a:ext cx="8001000" cy="629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1269-066A-4327-81AC-B081321A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Design: Architecture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FE58BC-1E12-45E8-A114-2C73802E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64C14-2209-4776-8923-BFFD19AA2B1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0415F1-D2DB-4829-900F-2F7E0DD47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t="24444" r="17488" b="5555"/>
          <a:stretch/>
        </p:blipFill>
        <p:spPr>
          <a:xfrm>
            <a:off x="598357" y="1514241"/>
            <a:ext cx="6945443" cy="50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848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6C439027-C873-43CD-8775-0C2F57DB2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24E57E-4655-4A7E-B1BE-B6B2EBB8A2F2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C7DA2802-1D37-48C9-8A65-CDB7B4829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EEB16882-B3F2-4C12-AD6C-A07822170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2900" y="90488"/>
            <a:ext cx="7302500" cy="519112"/>
          </a:xfrm>
        </p:spPr>
        <p:txBody>
          <a:bodyPr/>
          <a:lstStyle/>
          <a:p>
            <a:r>
              <a:rPr lang="en-US" altLang="en-PK" sz="2800">
                <a:solidFill>
                  <a:srgbClr val="000000"/>
                </a:solidFill>
              </a:rPr>
              <a:t>Domain layer and domain model relationship</a:t>
            </a:r>
          </a:p>
        </p:txBody>
      </p:sp>
      <p:graphicFrame>
        <p:nvGraphicFramePr>
          <p:cNvPr id="26629" name="Object 2">
            <a:extLst>
              <a:ext uri="{FF2B5EF4-FFF2-40B4-BE49-F238E27FC236}">
                <a16:creationId xmlns:a16="http://schemas.microsoft.com/office/drawing/2014/main" id="{36204802-AB6D-43D8-85B6-E6FEE1B484D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933573"/>
              </p:ext>
            </p:extLst>
          </p:nvPr>
        </p:nvGraphicFramePr>
        <p:xfrm>
          <a:off x="1600200" y="722313"/>
          <a:ext cx="9067800" cy="598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Visio" r:id="rId4" imgW="6338940" imgH="4182846" progId="Visio.Drawing.11">
                  <p:embed/>
                </p:oleObj>
              </mc:Choice>
              <mc:Fallback>
                <p:oleObj name="Visio" r:id="rId4" imgW="6338940" imgH="4182846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22313"/>
                        <a:ext cx="9067800" cy="598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D90466E-9C1A-44F1-85F4-56C8BBB5A2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4" t="26667" r="13318" b="20000"/>
          <a:stretch/>
        </p:blipFill>
        <p:spPr>
          <a:xfrm>
            <a:off x="1524000" y="762000"/>
            <a:ext cx="8610600" cy="44924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58CA0BF8-5614-4A32-9558-C43B20942F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812D13-C851-424F-AC31-1B1A1FC7C9EC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ADEA2B-35B9-499C-9907-9D22C84A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Layers and Partitions</a:t>
            </a:r>
            <a:endParaRPr lang="en-PK" sz="44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CEE52E-6670-42D6-B227-3E8B76AE5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1" t="23333" r="15819" b="12222"/>
          <a:stretch/>
        </p:blipFill>
        <p:spPr>
          <a:xfrm>
            <a:off x="1955799" y="1059919"/>
            <a:ext cx="8280401" cy="55202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F664-056C-4847-9F5F-E2DC499B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Design: Architecture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AF24A8-9682-40D0-8918-70E0301F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64C14-2209-4776-8923-BFFD19AA2B1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F63071D-288F-4115-8824-3040B59EF6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 t="26666" r="4148" b="5556"/>
          <a:stretch/>
        </p:blipFill>
        <p:spPr>
          <a:xfrm>
            <a:off x="1249025" y="1056770"/>
            <a:ext cx="9693950" cy="54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94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56B6F02B-4344-4533-BFA7-E0329BB19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26CFA3-BBC6-4C24-A310-6FE7B87B559D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30723" name="Rectangle 8">
            <a:extLst>
              <a:ext uri="{FF2B5EF4-FFF2-40B4-BE49-F238E27FC236}">
                <a16:creationId xmlns:a16="http://schemas.microsoft.com/office/drawing/2014/main" id="{40BAB810-B7A1-454C-8C7C-CBF1E7AA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42888"/>
            <a:ext cx="10972800" cy="519112"/>
          </a:xfrm>
        </p:spPr>
        <p:txBody>
          <a:bodyPr/>
          <a:lstStyle/>
          <a:p>
            <a:r>
              <a:rPr lang="en-US" altLang="en-PK" sz="4400" b="1" dirty="0"/>
              <a:t>Guideline: Model-View Separation Principle</a:t>
            </a:r>
          </a:p>
        </p:txBody>
      </p:sp>
      <p:sp>
        <p:nvSpPr>
          <p:cNvPr id="30724" name="Rectangle 9">
            <a:extLst>
              <a:ext uri="{FF2B5EF4-FFF2-40B4-BE49-F238E27FC236}">
                <a16:creationId xmlns:a16="http://schemas.microsoft.com/office/drawing/2014/main" id="{EB752348-55A1-4796-84ED-38B4AD5A8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548312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en-PK" sz="3200" dirty="0"/>
              <a:t>This principle has at least two parts: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PK" sz="2800" dirty="0">
                <a:solidFill>
                  <a:schemeClr val="hlink"/>
                </a:solidFill>
              </a:rPr>
              <a:t>Do not connect or couple non-UI objects directly to UI objects</a:t>
            </a:r>
            <a:r>
              <a:rPr lang="en-US" altLang="en-PK" sz="2800" dirty="0"/>
              <a:t>. For example, don't let a Sale software object (a non-UI "domain" object) have a reference to a Java Swing </a:t>
            </a:r>
            <a:r>
              <a:rPr lang="en-US" altLang="en-PK" sz="2800" dirty="0" err="1"/>
              <a:t>JFrame</a:t>
            </a:r>
            <a:r>
              <a:rPr lang="en-US" altLang="en-PK" sz="2800" dirty="0"/>
              <a:t> window object. Why? Because the windows are related to a particular application, while (ideally) the non-windowing objects may be reused in new applications or attached to a new interface.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endParaRPr lang="en-US" altLang="en-PK" sz="2800" dirty="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PK" sz="2800" dirty="0">
                <a:solidFill>
                  <a:schemeClr val="hlink"/>
                </a:solidFill>
              </a:rPr>
              <a:t>Do not put application logic (such as a tax calculation) in the UI object methods</a:t>
            </a:r>
            <a:r>
              <a:rPr lang="en-US" altLang="en-PK" sz="2800" dirty="0"/>
              <a:t>. UI objects should only initialize UI elements, receive UI events (such as a mouse click on a button), and delegate requests for application logic on to non-UI objects (such as domain objects).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C5EC462-9B86-45A1-88BA-BB7FEE0E5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Outline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D1B1238-15CA-49D1-B0C6-B6FDA5FB90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/>
              <a:t>Requirement to Design Iteratively</a:t>
            </a:r>
          </a:p>
          <a:p>
            <a:r>
              <a:rPr lang="en-US" altLang="en-PK" dirty="0"/>
              <a:t>Logical Architecture</a:t>
            </a:r>
          </a:p>
          <a:p>
            <a:r>
              <a:rPr lang="en-US" altLang="en-PK" dirty="0"/>
              <a:t>UML Package Diagram</a:t>
            </a:r>
          </a:p>
          <a:p>
            <a:r>
              <a:rPr lang="en-US" altLang="en-PK" dirty="0"/>
              <a:t>Layered Design</a:t>
            </a:r>
          </a:p>
          <a:p>
            <a:r>
              <a:rPr lang="en-US" altLang="en-PK" dirty="0"/>
              <a:t>Model-View Separation Principle</a:t>
            </a:r>
          </a:p>
          <a:p>
            <a:endParaRPr lang="en-US" altLang="en-PK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0B511166-A3B8-4BD0-B50E-A6FBC121BF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1F9DC7-3397-4CF4-AC70-B4D227D0BD30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40333047-616E-4427-8E6C-CBE55F449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EA16FB-9078-4640-814B-84674BE58AC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CC4FD69-D69E-40C7-8099-453080E06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Recommended Reading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8C94CFB-8BF0-4CFE-9C7B-9687585EA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PK" sz="2900">
                <a:solidFill>
                  <a:schemeClr val="hlink"/>
                </a:solidFill>
              </a:rPr>
              <a:t>Chapter # 12 and 13 </a:t>
            </a:r>
            <a:r>
              <a:rPr lang="en-US" altLang="en-PK" sz="2900"/>
              <a:t>from Applying UML and Patterns: An Introduction to Object-Oriented Analysis and Design and Iterative Development by Craig Larman, 3rd Edition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EF40-1592-4EB2-977F-EA8D1F85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Remember Agile</a:t>
            </a:r>
            <a:endParaRPr lang="en-PK" sz="4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A58115-A0BC-48AB-90D8-46B1A9A6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64C14-2209-4776-8923-BFFD19AA2B1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6E1FD3-5C78-4497-BBBF-A75558631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24444" b="4051"/>
          <a:stretch/>
        </p:blipFill>
        <p:spPr>
          <a:xfrm>
            <a:off x="564809" y="1588439"/>
            <a:ext cx="8151555" cy="49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749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EF40-1592-4EB2-977F-EA8D1F85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Approach to Diagrams</a:t>
            </a:r>
            <a:endParaRPr lang="en-PK" sz="4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A58115-A0BC-48AB-90D8-46B1A9A6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64C14-2209-4776-8923-BFFD19AA2B1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38E3A-80CF-4F4C-AC40-811F5EB977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6" t="25555" b="7777"/>
          <a:stretch/>
        </p:blipFill>
        <p:spPr>
          <a:xfrm>
            <a:off x="589613" y="1417638"/>
            <a:ext cx="9462586" cy="51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122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538BBF58-368C-4D9F-BB0B-DF3B9029F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3B074F-F470-4237-A844-923FA4CE2467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8195" name="Rectangle 6">
            <a:extLst>
              <a:ext uri="{FF2B5EF4-FFF2-40B4-BE49-F238E27FC236}">
                <a16:creationId xmlns:a16="http://schemas.microsoft.com/office/drawing/2014/main" id="{1F466E7F-480F-4E09-A092-BF30EAA77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Requirements to Design Iteratively</a:t>
            </a: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7130D41A-E486-4400-B082-396E92B84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5360985"/>
          </a:xfrm>
        </p:spPr>
        <p:txBody>
          <a:bodyPr>
            <a:normAutofit fontScale="92500" lnSpcReduction="10000"/>
          </a:bodyPr>
          <a:lstStyle/>
          <a:p>
            <a:r>
              <a:rPr lang="en-US" altLang="en-PK" sz="2600" dirty="0"/>
              <a:t>The requirements and object-oriented analysis has focused on learning to </a:t>
            </a:r>
            <a:r>
              <a:rPr lang="en-US" altLang="en-PK" sz="2600" dirty="0">
                <a:solidFill>
                  <a:srgbClr val="FF9900"/>
                </a:solidFill>
              </a:rPr>
              <a:t>do the right thing</a:t>
            </a:r>
            <a:r>
              <a:rPr lang="en-US" altLang="en-PK" sz="2600" dirty="0"/>
              <a:t> </a:t>
            </a:r>
          </a:p>
          <a:p>
            <a:endParaRPr lang="en-US" altLang="en-PK" sz="2600" dirty="0"/>
          </a:p>
          <a:p>
            <a:r>
              <a:rPr lang="en-US" altLang="en-PK" sz="2600" dirty="0"/>
              <a:t>Design work will stress </a:t>
            </a:r>
            <a:r>
              <a:rPr lang="en-US" altLang="en-PK" sz="2600" dirty="0">
                <a:solidFill>
                  <a:srgbClr val="FF9900"/>
                </a:solidFill>
              </a:rPr>
              <a:t>do the thing right</a:t>
            </a:r>
          </a:p>
          <a:p>
            <a:endParaRPr lang="en-US" altLang="en-PK" sz="2600" dirty="0">
              <a:solidFill>
                <a:srgbClr val="FF9900"/>
              </a:solidFill>
            </a:endParaRPr>
          </a:p>
          <a:p>
            <a:r>
              <a:rPr lang="en-US" altLang="en-PK" sz="2600" dirty="0"/>
              <a:t>In iterative development, a transition from primarily a requirements or analysis focus to primarily a design and implementation focus will occur in each iteration.</a:t>
            </a:r>
          </a:p>
          <a:p>
            <a:endParaRPr lang="en-US" altLang="en-PK" sz="2600" dirty="0"/>
          </a:p>
          <a:p>
            <a:r>
              <a:rPr lang="en-US" altLang="en-PK" sz="2600" dirty="0"/>
              <a:t>Provoking </a:t>
            </a:r>
            <a:r>
              <a:rPr lang="en-US" altLang="en-PK" sz="2600" dirty="0">
                <a:solidFill>
                  <a:srgbClr val="FF9900"/>
                </a:solidFill>
              </a:rPr>
              <a:t>early change</a:t>
            </a:r>
          </a:p>
          <a:p>
            <a:pPr lvl="1"/>
            <a:r>
              <a:rPr lang="en-US" altLang="en-PK" sz="2400" dirty="0"/>
              <a:t>Iterative and evolutionary methods "embrace change" although we try to provoke that inevitable change in </a:t>
            </a:r>
            <a:r>
              <a:rPr lang="en-US" altLang="en-PK" sz="2400" b="1" dirty="0"/>
              <a:t>early</a:t>
            </a:r>
            <a:r>
              <a:rPr lang="en-US" altLang="en-PK" sz="2400" dirty="0"/>
              <a:t> iterations</a:t>
            </a:r>
          </a:p>
          <a:p>
            <a:pPr lvl="1"/>
            <a:r>
              <a:rPr lang="en-US" altLang="en-PK" sz="2400" dirty="0"/>
              <a:t>Early programming, tests, and demos help provoke the inevitable changes early on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3FEBC702-404F-46EF-84B7-4E58B581B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B3F8F5-927C-44B4-A70E-0EDB09ABF315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5C610E10-5173-42BA-8C12-7C0D637D9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graphicFrame>
        <p:nvGraphicFramePr>
          <p:cNvPr id="10244" name="Object 2">
            <a:extLst>
              <a:ext uri="{FF2B5EF4-FFF2-40B4-BE49-F238E27FC236}">
                <a16:creationId xmlns:a16="http://schemas.microsoft.com/office/drawing/2014/main" id="{2982BC50-610A-45D2-BAFD-2A7B269A1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0163"/>
          <a:ext cx="7010400" cy="678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Visio" r:id="rId3" imgW="6381680" imgH="6901302" progId="Visio.Drawing.11">
                  <p:embed/>
                </p:oleObj>
              </mc:Choice>
              <mc:Fallback>
                <p:oleObj name="Visio" r:id="rId3" imgW="6381680" imgH="690130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163"/>
                        <a:ext cx="7010400" cy="678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A220EDF5-78DC-413C-9D14-3F8C0BE31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F6CD0E-B523-41CF-8AE7-73847CD9B80B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04C93607-F994-4211-BA9B-B5051FA82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Logical Architecture</a:t>
            </a:r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B0D9B6F9-60A0-4F9F-83D9-A80C946E6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1"/>
            <a:ext cx="10972800" cy="5437185"/>
          </a:xfrm>
        </p:spPr>
        <p:txBody>
          <a:bodyPr>
            <a:normAutofit fontScale="92500" lnSpcReduction="10000"/>
          </a:bodyPr>
          <a:lstStyle/>
          <a:p>
            <a:r>
              <a:rPr lang="en-US" altLang="en-PK" sz="2400" dirty="0"/>
              <a:t>The logical architecture is the large-scale organization of the </a:t>
            </a:r>
            <a:r>
              <a:rPr lang="en-US" altLang="en-PK" sz="2400" dirty="0">
                <a:solidFill>
                  <a:srgbClr val="FF9900"/>
                </a:solidFill>
              </a:rPr>
              <a:t>software classes </a:t>
            </a:r>
            <a:r>
              <a:rPr lang="en-US" altLang="en-PK" sz="2400" dirty="0"/>
              <a:t>into packages (or namespaces), subsystems, and layers</a:t>
            </a:r>
          </a:p>
          <a:p>
            <a:endParaRPr lang="en-US" altLang="en-PK" sz="2400" dirty="0"/>
          </a:p>
          <a:p>
            <a:r>
              <a:rPr lang="en-US" altLang="en-PK" sz="2400" dirty="0"/>
              <a:t>A </a:t>
            </a:r>
            <a:r>
              <a:rPr lang="en-US" altLang="en-PK" sz="2400" dirty="0">
                <a:solidFill>
                  <a:srgbClr val="FF9900"/>
                </a:solidFill>
              </a:rPr>
              <a:t>layer</a:t>
            </a:r>
            <a:r>
              <a:rPr lang="en-US" altLang="en-PK" sz="2400" dirty="0"/>
              <a:t> is a very coarse-grained grouping of classes, packages, or subsystems that has cohesive responsibility for a major aspect of the system</a:t>
            </a:r>
          </a:p>
          <a:p>
            <a:endParaRPr lang="en-US" altLang="en-PK" sz="2400" dirty="0"/>
          </a:p>
          <a:p>
            <a:r>
              <a:rPr lang="en-US" altLang="en-PK" sz="2400" dirty="0"/>
              <a:t>Layers are organized such that </a:t>
            </a:r>
            <a:r>
              <a:rPr lang="en-US" altLang="en-PK" sz="2400" dirty="0">
                <a:solidFill>
                  <a:schemeClr val="hlink"/>
                </a:solidFill>
              </a:rPr>
              <a:t>"higher" layers</a:t>
            </a:r>
            <a:r>
              <a:rPr lang="en-US" altLang="en-PK" sz="2400" dirty="0"/>
              <a:t> (such as the UI layer) </a:t>
            </a:r>
            <a:r>
              <a:rPr lang="en-US" altLang="en-PK" sz="2400" dirty="0">
                <a:solidFill>
                  <a:schemeClr val="hlink"/>
                </a:solidFill>
              </a:rPr>
              <a:t>call upon services of "lower" layers</a:t>
            </a:r>
            <a:r>
              <a:rPr lang="en-US" altLang="en-PK" sz="2400" dirty="0"/>
              <a:t>, but not normally vice versa. </a:t>
            </a:r>
          </a:p>
          <a:p>
            <a:endParaRPr lang="en-US" altLang="en-PK" sz="2400" dirty="0"/>
          </a:p>
          <a:p>
            <a:r>
              <a:rPr lang="en-US" altLang="en-PK" sz="2400" dirty="0"/>
              <a:t>Typically layers in an OO system include: </a:t>
            </a:r>
          </a:p>
          <a:p>
            <a:pPr lvl="1"/>
            <a:r>
              <a:rPr lang="en-US" altLang="en-PK" sz="2200" dirty="0"/>
              <a:t>User Interface.</a:t>
            </a:r>
          </a:p>
          <a:p>
            <a:pPr lvl="1"/>
            <a:r>
              <a:rPr lang="en-US" altLang="en-PK" sz="2200" dirty="0"/>
              <a:t>Application Logic and Domain Objects</a:t>
            </a:r>
          </a:p>
          <a:p>
            <a:pPr lvl="1"/>
            <a:r>
              <a:rPr lang="en-US" altLang="en-PK" sz="2200" dirty="0"/>
              <a:t>Technical Services</a:t>
            </a:r>
          </a:p>
          <a:p>
            <a:pPr lvl="1"/>
            <a:endParaRPr lang="en-US" altLang="en-PK" sz="2200" dirty="0"/>
          </a:p>
          <a:p>
            <a:r>
              <a:rPr lang="en-US" altLang="en-PK" sz="2400" dirty="0"/>
              <a:t>Strict Vs Relaxed layered architecture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B6E3107-A561-4510-8207-D403AC1006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EBBFB4-5698-470F-8546-0D4B9B8C7C35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F8B0F247-9C74-4B5C-8CB0-E0525632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02A07570-7C5B-4A9E-BFA9-038B67195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62000"/>
            <a:ext cx="7391400" cy="457200"/>
          </a:xfrm>
        </p:spPr>
        <p:txBody>
          <a:bodyPr/>
          <a:lstStyle/>
          <a:p>
            <a:r>
              <a:rPr lang="en-US" altLang="en-PK" sz="2800">
                <a:solidFill>
                  <a:srgbClr val="000000"/>
                </a:solidFill>
              </a:rPr>
              <a:t>Layers shown with UML package diagram notation</a:t>
            </a:r>
          </a:p>
        </p:txBody>
      </p:sp>
      <p:graphicFrame>
        <p:nvGraphicFramePr>
          <p:cNvPr id="13317" name="Object 2">
            <a:extLst>
              <a:ext uri="{FF2B5EF4-FFF2-40B4-BE49-F238E27FC236}">
                <a16:creationId xmlns:a16="http://schemas.microsoft.com/office/drawing/2014/main" id="{41DC80BC-EA3B-48E6-B936-7EE8CB616EC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438400" y="1676400"/>
          <a:ext cx="777240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Visio" r:id="rId4" imgW="4385296" imgH="3719460" progId="Visio.Drawing.11">
                  <p:embed/>
                </p:oleObj>
              </mc:Choice>
              <mc:Fallback>
                <p:oleObj name="Visio" r:id="rId4" imgW="4385296" imgH="3719460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7772400" cy="422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2B6445BA-F3DC-480B-B055-FC39A4A835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F039B0-2247-4E24-A28F-33DBAAD4BBC0}" type="slidenum">
              <a:rPr lang="en-US" altLang="en-PK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PK" sz="1200">
              <a:latin typeface="Garamond" panose="02020404030301010803" pitchFamily="18" charset="0"/>
            </a:endParaRPr>
          </a:p>
        </p:txBody>
      </p:sp>
      <p:sp>
        <p:nvSpPr>
          <p:cNvPr id="15363" name="Rectangle 8">
            <a:extLst>
              <a:ext uri="{FF2B5EF4-FFF2-40B4-BE49-F238E27FC236}">
                <a16:creationId xmlns:a16="http://schemas.microsoft.com/office/drawing/2014/main" id="{B7A276B6-F596-4981-AA44-08F40DB33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Applying UML</a:t>
            </a:r>
          </a:p>
        </p:txBody>
      </p:sp>
      <p:sp>
        <p:nvSpPr>
          <p:cNvPr id="15364" name="Rectangle 9">
            <a:extLst>
              <a:ext uri="{FF2B5EF4-FFF2-40B4-BE49-F238E27FC236}">
                <a16:creationId xmlns:a16="http://schemas.microsoft.com/office/drawing/2014/main" id="{3249FC90-DC58-4357-A1DF-4137D8E87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1"/>
            <a:ext cx="10972800" cy="54054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PK" sz="2800" dirty="0"/>
              <a:t>UML package diagrams are often used to illustrate the logical architecture of a system.</a:t>
            </a:r>
          </a:p>
          <a:p>
            <a:pPr lvl="1">
              <a:lnSpc>
                <a:spcPct val="90000"/>
              </a:lnSpc>
            </a:pPr>
            <a:r>
              <a:rPr lang="en-US" altLang="en-PK" sz="2400" dirty="0"/>
              <a:t>A </a:t>
            </a:r>
            <a:r>
              <a:rPr lang="en-US" altLang="en-PK" sz="2400" dirty="0">
                <a:solidFill>
                  <a:schemeClr val="hlink"/>
                </a:solidFill>
              </a:rPr>
              <a:t>layer can be modeled as a UML package</a:t>
            </a:r>
            <a:r>
              <a:rPr lang="en-US" altLang="en-PK" sz="2400" dirty="0"/>
              <a:t>; for example, the UI layer modeled as a package named UI.</a:t>
            </a:r>
          </a:p>
          <a:p>
            <a:pPr lvl="1">
              <a:lnSpc>
                <a:spcPct val="90000"/>
              </a:lnSpc>
            </a:pPr>
            <a:endParaRPr lang="en-US" altLang="en-PK" sz="2400" dirty="0"/>
          </a:p>
          <a:p>
            <a:pPr lvl="1">
              <a:lnSpc>
                <a:spcPct val="90000"/>
              </a:lnSpc>
            </a:pPr>
            <a:r>
              <a:rPr lang="en-US" altLang="en-PK" sz="2400" dirty="0"/>
              <a:t>A </a:t>
            </a:r>
            <a:r>
              <a:rPr lang="en-US" altLang="en-PK" sz="2400" dirty="0">
                <a:solidFill>
                  <a:schemeClr val="hlink"/>
                </a:solidFill>
              </a:rPr>
              <a:t>UML package</a:t>
            </a:r>
            <a:r>
              <a:rPr lang="en-US" altLang="en-PK" sz="2400" dirty="0"/>
              <a:t> can group anything: classes, other packages, use cases, and so on.</a:t>
            </a:r>
          </a:p>
          <a:p>
            <a:pPr lvl="1">
              <a:lnSpc>
                <a:spcPct val="90000"/>
              </a:lnSpc>
            </a:pPr>
            <a:endParaRPr lang="en-US" altLang="en-PK" sz="2400" dirty="0"/>
          </a:p>
          <a:p>
            <a:pPr lvl="1">
              <a:lnSpc>
                <a:spcPct val="90000"/>
              </a:lnSpc>
            </a:pPr>
            <a:r>
              <a:rPr lang="en-US" altLang="en-PK" sz="2400" dirty="0"/>
              <a:t>A </a:t>
            </a:r>
            <a:r>
              <a:rPr lang="en-US" altLang="en-PK" sz="2400" dirty="0">
                <a:solidFill>
                  <a:schemeClr val="hlink"/>
                </a:solidFill>
              </a:rPr>
              <a:t>UML package</a:t>
            </a:r>
            <a:r>
              <a:rPr lang="en-US" altLang="en-PK" sz="2400" dirty="0"/>
              <a:t> is a more </a:t>
            </a:r>
            <a:r>
              <a:rPr lang="en-US" altLang="en-PK" sz="2400" dirty="0">
                <a:solidFill>
                  <a:schemeClr val="hlink"/>
                </a:solidFill>
              </a:rPr>
              <a:t>general</a:t>
            </a:r>
            <a:r>
              <a:rPr lang="en-US" altLang="en-PK" sz="2400" dirty="0"/>
              <a:t> concept than simply a Java package or .NET namespace</a:t>
            </a:r>
          </a:p>
          <a:p>
            <a:pPr lvl="1">
              <a:lnSpc>
                <a:spcPct val="90000"/>
              </a:lnSpc>
            </a:pPr>
            <a:endParaRPr lang="en-US" altLang="en-PK" sz="2400" dirty="0"/>
          </a:p>
          <a:p>
            <a:pPr lvl="1">
              <a:lnSpc>
                <a:spcPct val="90000"/>
              </a:lnSpc>
            </a:pPr>
            <a:r>
              <a:rPr lang="en-US" altLang="en-PK" sz="2400" dirty="0"/>
              <a:t>It is common to want to show </a:t>
            </a:r>
            <a:r>
              <a:rPr lang="en-US" altLang="en-PK" sz="2400" dirty="0">
                <a:solidFill>
                  <a:schemeClr val="hlink"/>
                </a:solidFill>
              </a:rPr>
              <a:t>dependency</a:t>
            </a:r>
            <a:r>
              <a:rPr lang="en-US" altLang="en-PK" sz="2400" dirty="0"/>
              <a:t> (a coupling) between packages so that developers can see the large-scale coupling in the system</a:t>
            </a:r>
          </a:p>
          <a:p>
            <a:pPr lvl="2">
              <a:lnSpc>
                <a:spcPct val="90000"/>
              </a:lnSpc>
            </a:pPr>
            <a:r>
              <a:rPr lang="en-US" altLang="en-PK" sz="2000" dirty="0"/>
              <a:t>The </a:t>
            </a:r>
            <a:r>
              <a:rPr lang="en-US" altLang="en-PK" sz="2000" dirty="0">
                <a:solidFill>
                  <a:schemeClr val="hlink"/>
                </a:solidFill>
              </a:rPr>
              <a:t>UML dependency line</a:t>
            </a:r>
            <a:r>
              <a:rPr lang="en-US" altLang="en-PK" sz="2000" dirty="0"/>
              <a:t> is used for this, a dashed arrowed line with the arrow pointing towards the depended-on package. 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3896</TotalTime>
  <Words>914</Words>
  <Application>Microsoft Office PowerPoint</Application>
  <PresentationFormat>Widescreen</PresentationFormat>
  <Paragraphs>115</Paragraphs>
  <Slides>20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Garamond</vt:lpstr>
      <vt:lpstr>Wingdings</vt:lpstr>
      <vt:lpstr>Edge</vt:lpstr>
      <vt:lpstr>Visio</vt:lpstr>
      <vt:lpstr>Software Design &amp; Architecture</vt:lpstr>
      <vt:lpstr>Outline</vt:lpstr>
      <vt:lpstr>Remember Agile</vt:lpstr>
      <vt:lpstr>Approach to Diagrams</vt:lpstr>
      <vt:lpstr>Requirements to Design Iteratively</vt:lpstr>
      <vt:lpstr>PowerPoint Presentation</vt:lpstr>
      <vt:lpstr>Logical Architecture</vt:lpstr>
      <vt:lpstr>Layers shown with UML package diagram notation</vt:lpstr>
      <vt:lpstr>Applying UML</vt:lpstr>
      <vt:lpstr>Alternate UML approaches to show package nesting, using embedded packages, UML fully-qualified names, and the circle-cross symbol </vt:lpstr>
      <vt:lpstr>Guideline: Design with Layers </vt:lpstr>
      <vt:lpstr>Guideline: Design with Layers</vt:lpstr>
      <vt:lpstr>Benefits of Using Layers</vt:lpstr>
      <vt:lpstr>Common layers in an information system logical architecture</vt:lpstr>
      <vt:lpstr>Design: Architecture</vt:lpstr>
      <vt:lpstr>Domain layer and domain model relationship</vt:lpstr>
      <vt:lpstr>Layers and Partitions</vt:lpstr>
      <vt:lpstr>Design: Architecture</vt:lpstr>
      <vt:lpstr>Guideline: Model-View Separation Principle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</dc:creator>
  <cp:lastModifiedBy>Nafeesa Shoukat</cp:lastModifiedBy>
  <cp:revision>4922</cp:revision>
  <cp:lastPrinted>1601-01-01T00:00:00Z</cp:lastPrinted>
  <dcterms:created xsi:type="dcterms:W3CDTF">1601-01-01T00:00:00Z</dcterms:created>
  <dcterms:modified xsi:type="dcterms:W3CDTF">2020-05-14T20:44:01Z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