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8" r:id="rId3"/>
    <p:sldId id="332" r:id="rId4"/>
    <p:sldId id="316" r:id="rId5"/>
    <p:sldId id="317" r:id="rId6"/>
    <p:sldId id="334" r:id="rId7"/>
    <p:sldId id="335" r:id="rId8"/>
    <p:sldId id="318" r:id="rId9"/>
    <p:sldId id="319" r:id="rId10"/>
    <p:sldId id="320" r:id="rId11"/>
    <p:sldId id="322" r:id="rId12"/>
    <p:sldId id="323" r:id="rId13"/>
    <p:sldId id="321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07" r:id="rId22"/>
    <p:sldId id="311" r:id="rId23"/>
    <p:sldId id="312" r:id="rId24"/>
    <p:sldId id="297" r:id="rId25"/>
  </p:sldIdLst>
  <p:sldSz cx="12192000" cy="6858000"/>
  <p:notesSz cx="9236075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595" autoAdjust="0"/>
  </p:normalViewPr>
  <p:slideViewPr>
    <p:cSldViewPr>
      <p:cViewPr varScale="1">
        <p:scale>
          <a:sx n="64" d="100"/>
          <a:sy n="64" d="100"/>
        </p:scale>
        <p:origin x="1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D8A4F11-374B-4010-801D-33BE088C16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EE8F9DD-76BA-4FFE-9591-F22CCB074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40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2C2C71B7-DA5E-4543-9B9E-94428359C7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75B5E20E-0831-40C1-BC75-1D09E87D41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400" y="6659563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BA13E10-FBBE-4C7D-8436-7E2B4A721C5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CF4789-CD7C-4446-BB28-1B73EC04DD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D71571E-5E5F-4BC4-AA11-3C0DD578FE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A78A77-C813-4A15-A651-FB0A1F610D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527050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850C9C79-BEBB-4807-B3BC-EA92F17D2D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330575"/>
            <a:ext cx="7388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6B90F137-19CE-4D2E-BEDF-738A70DEB7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F46E8383-744E-43B0-B0DB-12AB6CF08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659563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A29E68DC-9D56-4A37-AA8B-A1E5B1C84E1A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F90EDDB-D94F-4E54-822B-A0CFD91FB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AD5E4-6C44-42E3-A1A3-B1C11137F12B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66F2509-26E8-4440-A4E0-13608C238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3C16962-B466-4695-BD89-09E795F6C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7DB389-B232-41E9-9EA2-A862C8B6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69850"/>
            <a:ext cx="115411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PK" altLang="en-PK" sz="18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7B2150D-328F-41D0-BA3E-5B20AA47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6800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en-PK"/>
              <a:t>14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99B79C4-AF5E-4925-9A02-22638A77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0850"/>
            <a:ext cx="8763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PK" altLang="en-PK" sz="18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084450B-4DB6-4817-92EF-65C74CA2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850"/>
            <a:ext cx="9350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PK" altLang="en-PK" sz="18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C9F92BE-97F0-427F-AC72-FEE8D28E6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0763" y="531813"/>
            <a:ext cx="4654550" cy="2619375"/>
          </a:xfrm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16643BC-EE92-493F-8E11-1B47E8F63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3488" y="5191125"/>
            <a:ext cx="6872287" cy="34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PK" altLang="en-PK"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179E34B-66FA-48D4-8D93-446B5A28B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727C6C-6361-4344-B53C-EA57F59A32B9}" type="slidenum">
              <a:rPr lang="en-US" altLang="en-PK"/>
              <a:pPr>
                <a:spcBef>
                  <a:spcPct val="0"/>
                </a:spcBef>
              </a:pPr>
              <a:t>24</a:t>
            </a:fld>
            <a:endParaRPr lang="en-US" altLang="en-PK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84BB58E-5286-470D-AF1E-5C4FA6CD0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2D0F8F0-57E7-4CDD-9284-02B2CE78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A0370F4-D71F-4DDF-9778-91800802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A29A5F0-0501-4F56-9F02-AC247DE9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761AFA-85FA-46D6-A019-F64888073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EAC075-C90B-4312-859A-E12AD56B2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B6B5F7-15B4-47B4-A5E7-58A1B0FE1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67E0B6-AE85-46F4-A43A-D471A320E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639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8C5D61-6716-4AD1-917D-E3956B9E7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1B1EE2-99E6-4AD9-8AA0-A2F25CCD5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4C304F-9FF9-46FA-8D66-0195C84F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7FC88-49E5-45D0-8219-145F50E78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391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01178-BBDB-42C7-B335-7FEC757C6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1F916-F5F7-4855-851A-07A4E9CCE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F35C41-BC7B-4E9F-AF20-A7E696F53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5933-9732-4231-8AFC-4545742EE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161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FC758-25C9-4D05-9AED-C06190B87E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520798-9F50-468B-A57F-5B6343047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6F0A99-D36D-4413-91FA-47BE9655B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1264-467F-40D0-8791-26B61E5D0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6484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DFC496-EA93-4E54-A5AF-FF38E428B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83CCDC-6A58-4CC6-8D48-F53F3CFAF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E0783B-8921-41C0-8E3B-73981C692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CAE7C-177B-45E6-9F69-D4210463B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6101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8340E-B5F3-40D3-869E-6A4F0FB37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CE76C-FC3A-4611-823A-4256C4C03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61E71-6D6A-4B89-A053-FF93EC4F1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F90BB-752A-4B1E-B94C-524DD02B2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192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DE0A04-0F7B-439F-9DA4-9B9E89E30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98EC3F-EA1D-41C5-988E-21D61B785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F4FAB00-627F-4174-AC63-9D3CA74B2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2B9A2-482B-4D1E-B488-4EDAEC834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585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F8C6CC-B5DC-48F4-8327-AC687DDDE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52C3E0-2EFF-4251-8112-594C49C93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871AD2-9234-4678-BEA6-53956D41A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A1C5-5892-4FEF-9E86-5300AAC48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831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3DDDD9-1AC6-40DB-B796-11979D46E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0505AC-E713-42D6-8EE1-FD148909D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74B336-5B38-45F3-879E-EAEE358E2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2D08B-1090-4EC0-A95C-6B4FB279D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574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A3038-6713-4F65-9A12-959B09B22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7C4EE-E876-4797-958D-CEEA5942C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6E2DE-DFF1-4FFA-A4F9-9AFA33199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C38C-C5EB-47C5-B475-55FEA9C8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5282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F77E0-5422-47F4-828C-1E8A9D4B5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60C63-46AE-4377-B79D-FADC533CC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548B7-D8AA-410F-93A9-86000171E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65C56-0472-4709-BF41-61139433E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403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358A8D-F480-48AB-8283-3F4F5DB60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39E5F96-AC57-461F-8FFA-0221C6E1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9188" name="Rectangle 4">
            <a:extLst>
              <a:ext uri="{FF2B5EF4-FFF2-40B4-BE49-F238E27FC236}">
                <a16:creationId xmlns:a16="http://schemas.microsoft.com/office/drawing/2014/main" id="{5C11519D-0A89-426D-A42E-C9F1F9E33E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89" name="Rectangle 5">
            <a:extLst>
              <a:ext uri="{FF2B5EF4-FFF2-40B4-BE49-F238E27FC236}">
                <a16:creationId xmlns:a16="http://schemas.microsoft.com/office/drawing/2014/main" id="{BD06B485-D8ED-43FE-AB6B-5DFF6B4FE9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90" name="Rectangle 6">
            <a:extLst>
              <a:ext uri="{FF2B5EF4-FFF2-40B4-BE49-F238E27FC236}">
                <a16:creationId xmlns:a16="http://schemas.microsoft.com/office/drawing/2014/main" id="{092FE1B5-99AD-4F93-9911-CF13A2D1BB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E9D4386-41A3-4537-BC23-3FFE6AB92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A11B17D-C5EF-43E7-BAA4-3E4230E9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C39903C-E528-4CE6-B123-D5B41C40D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7056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F1BEAF8A-3A08-4B0B-AC3D-09D0DCD5E3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463676"/>
            <a:ext cx="9525000" cy="1736725"/>
          </a:xfrm>
        </p:spPr>
        <p:txBody>
          <a:bodyPr/>
          <a:lstStyle/>
          <a:p>
            <a:pPr eaLnBrk="1" hangingPunct="1"/>
            <a:r>
              <a:rPr lang="en-US" altLang="en-PK" sz="5400" b="1" dirty="0"/>
              <a:t>Software Design &amp; Architecture</a:t>
            </a:r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id="{C6F53C5E-529B-43E8-9B06-EA2B1B6087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Lecture # 11</a:t>
            </a:r>
          </a:p>
          <a:p>
            <a:pPr eaLnBrk="1" hangingPunct="1"/>
            <a:r>
              <a:rPr lang="en-US" altLang="en-PK" dirty="0"/>
              <a:t>UML Activity Diagrams and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FB9D3BC-A6A7-46C4-84E6-6B650C1E2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Data Flow Modeling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A095E89-D4EA-45A0-997A-A55DF54B9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8A8A7-8FB0-4088-A44E-60798ABFD18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6388" name="Picture 4" descr="activity-for DFD">
            <a:extLst>
              <a:ext uri="{FF2B5EF4-FFF2-40B4-BE49-F238E27FC236}">
                <a16:creationId xmlns:a16="http://schemas.microsoft.com/office/drawing/2014/main" id="{1579157F-1589-4585-845C-C5F8D907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5715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>
            <a:extLst>
              <a:ext uri="{FF2B5EF4-FFF2-40B4-BE49-F238E27FC236}">
                <a16:creationId xmlns:a16="http://schemas.microsoft.com/office/drawing/2014/main" id="{1D2D00F3-CC69-4AB3-BFFF-F8CDEFB48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6248400"/>
            <a:ext cx="771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 b="1"/>
              <a:t>Applying activity diagram notation to show a data flow model.</a:t>
            </a:r>
            <a:endParaRPr lang="en-US" altLang="en-PK" sz="20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95E83C4-35ED-463A-9B61-28E307636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More UML Activity Diagram Notation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86F27AE-7D97-40A1-B6E2-FEFD8D8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36676"/>
            <a:ext cx="1097280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PK" dirty="0"/>
              <a:t>How to show that an activity is expanded in another activity diagram? </a:t>
            </a:r>
          </a:p>
          <a:p>
            <a:pPr lvl="1">
              <a:lnSpc>
                <a:spcPct val="150000"/>
              </a:lnSpc>
            </a:pPr>
            <a:r>
              <a:rPr lang="en-US" altLang="en-PK" sz="2800" dirty="0"/>
              <a:t>Use the </a:t>
            </a:r>
            <a:r>
              <a:rPr lang="en-US" altLang="en-PK" sz="2800" b="1" dirty="0"/>
              <a:t>rake</a:t>
            </a:r>
            <a:r>
              <a:rPr lang="en-US" altLang="en-PK" sz="2800" dirty="0"/>
              <a:t> symbol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6B56A9E-8FA0-4983-9638-AF22FA1C1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6E6C59-53B0-4C1A-A8C0-5BCDB9CC93F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E8EE17BB-B5DC-4113-BA37-5D462C2CA7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276600" y="3581401"/>
          <a:ext cx="548640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Visio" r:id="rId3" imgW="3027755" imgH="1328298" progId="Visio.Drawing.11">
                  <p:embed/>
                </p:oleObj>
              </mc:Choice>
              <mc:Fallback>
                <p:oleObj name="Visio" r:id="rId3" imgW="3027755" imgH="1328298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1"/>
                        <a:ext cx="5486400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6">
            <a:extLst>
              <a:ext uri="{FF2B5EF4-FFF2-40B4-BE49-F238E27FC236}">
                <a16:creationId xmlns:a16="http://schemas.microsoft.com/office/drawing/2014/main" id="{7FE46D05-CDE2-4CC0-B809-5ED406AF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6" y="60960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 b="1"/>
              <a:t>An activity will be expanded in another diagram.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5408177-F0BD-4CD8-B825-86CF3EF6D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More UML Activity Diagram Notation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FFC6AD1-4562-407E-8012-5F03FFCCE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1"/>
            <a:ext cx="10972800" cy="4530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PK" dirty="0"/>
              <a:t>How to show conditional branches? </a:t>
            </a:r>
          </a:p>
          <a:p>
            <a:pPr lvl="1">
              <a:lnSpc>
                <a:spcPct val="200000"/>
              </a:lnSpc>
            </a:pPr>
            <a:r>
              <a:rPr lang="en-US" altLang="en-PK" sz="3000" dirty="0"/>
              <a:t>Use the </a:t>
            </a:r>
            <a:r>
              <a:rPr lang="en-US" altLang="en-PK" sz="3000" b="1" dirty="0"/>
              <a:t>decision</a:t>
            </a:r>
            <a:r>
              <a:rPr lang="en-US" altLang="en-PK" sz="3000" dirty="0"/>
              <a:t> symbol</a:t>
            </a:r>
          </a:p>
          <a:p>
            <a:pPr lvl="1">
              <a:lnSpc>
                <a:spcPct val="200000"/>
              </a:lnSpc>
            </a:pPr>
            <a:r>
              <a:rPr lang="en-US" altLang="en-PK" sz="3000" dirty="0"/>
              <a:t>The related </a:t>
            </a:r>
            <a:r>
              <a:rPr lang="en-US" altLang="en-PK" sz="3000" b="1" dirty="0"/>
              <a:t>merge</a:t>
            </a:r>
            <a:r>
              <a:rPr lang="en-US" altLang="en-PK" sz="3000" dirty="0"/>
              <a:t> symbol shows how flows can come back together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A02912D-56BA-421D-9467-F6F1EE275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FBFBBB-5BB7-4C60-B07E-370021D2E80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8440E45-A487-4E3C-B9AB-B2BF4076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More UML Activity Diagram Notation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836DD3C-838F-4EAB-A347-3A324C30F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5E650E-38D7-44D4-970B-E936AAAA49B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0CA8C1EF-82D6-4D2F-BAE2-521AC5FE81E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53022905"/>
              </p:ext>
            </p:extLst>
          </p:nvPr>
        </p:nvGraphicFramePr>
        <p:xfrm>
          <a:off x="1333929" y="1447800"/>
          <a:ext cx="9274434" cy="4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Visio" r:id="rId3" imgW="4984773" imgH="2482264" progId="Visio.Drawing.11">
                  <p:embed/>
                </p:oleObj>
              </mc:Choice>
              <mc:Fallback>
                <p:oleObj name="Visio" r:id="rId3" imgW="4984773" imgH="248226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929" y="1447800"/>
                        <a:ext cx="9274434" cy="4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Box 5">
            <a:extLst>
              <a:ext uri="{FF2B5EF4-FFF2-40B4-BE49-F238E27FC236}">
                <a16:creationId xmlns:a16="http://schemas.microsoft.com/office/drawing/2014/main" id="{4FB24D8C-FF4C-4E72-8539-110E1891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644" y="6149498"/>
            <a:ext cx="366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 b="1" dirty="0"/>
              <a:t>The expansion of an activity.</a:t>
            </a:r>
            <a:endParaRPr lang="en-US" altLang="en-PK" sz="2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1CD104F-6AF4-4B74-9135-9ED53A949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More UML Activity Diagram Notation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81B3E91-B992-4B51-BC9C-989482A7A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1"/>
            <a:ext cx="10972800" cy="4530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PK" b="1" dirty="0"/>
              <a:t>Signals</a:t>
            </a:r>
            <a:r>
              <a:rPr lang="en-US" altLang="en-PK" dirty="0"/>
              <a:t> are useful, for example, when you need to model events such as </a:t>
            </a:r>
            <a:r>
              <a:rPr lang="en-US" altLang="en-PK" b="1" dirty="0"/>
              <a:t>time</a:t>
            </a:r>
            <a:r>
              <a:rPr lang="en-US" altLang="en-PK" dirty="0"/>
              <a:t> triggering an action, or a cancellation request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FD28A2A-B18A-4040-9C94-BEC07ACE6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DC7F3-0584-47FB-958B-373E3AC2BD9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8961284-F42A-4741-9FC1-1B5A9E30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More UML Activity Diagram Notation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54784381-B021-4B82-9530-675A67D6E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A4DA-A961-4A62-8643-D3496B6AE89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id="{140C1595-F785-46A2-9106-A6DB6515F3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438400" y="990600"/>
          <a:ext cx="70421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3" imgW="5524641" imgH="4422412" progId="Visio.Drawing.11">
                  <p:embed/>
                </p:oleObj>
              </mc:Choice>
              <mc:Fallback>
                <p:oleObj name="Visio" r:id="rId3" imgW="5524641" imgH="4422412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704215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1D4FE7D-E4FF-4507-A279-5E4B7126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Guidelines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9ABA5FA-A3F5-42D5-807B-E25B6EB3C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1"/>
            <a:ext cx="10972800" cy="54371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PK" sz="2800" dirty="0"/>
              <a:t>A few guidelines have emerged in activity modeling; these include:</a:t>
            </a:r>
          </a:p>
          <a:p>
            <a:pPr>
              <a:lnSpc>
                <a:spcPct val="120000"/>
              </a:lnSpc>
            </a:pPr>
            <a:endParaRPr lang="en-US" altLang="en-PK" sz="2800" dirty="0"/>
          </a:p>
          <a:p>
            <a:pPr lvl="1">
              <a:lnSpc>
                <a:spcPct val="120000"/>
              </a:lnSpc>
            </a:pPr>
            <a:r>
              <a:rPr lang="en-US" altLang="en-PK" sz="2800" dirty="0"/>
              <a:t>This technique proves most valuable for very </a:t>
            </a:r>
            <a:r>
              <a:rPr lang="en-US" altLang="en-PK" sz="2800" b="1" dirty="0"/>
              <a:t>complex</a:t>
            </a:r>
            <a:r>
              <a:rPr lang="en-US" altLang="en-PK" sz="2800" dirty="0"/>
              <a:t> processes, usually involving many parties. Use-case text suffices for </a:t>
            </a:r>
            <a:r>
              <a:rPr lang="en-US" altLang="en-PK" sz="2800" b="1" dirty="0"/>
              <a:t>simple</a:t>
            </a:r>
            <a:r>
              <a:rPr lang="en-US" altLang="en-PK" sz="2800" dirty="0"/>
              <a:t> processes.</a:t>
            </a:r>
          </a:p>
          <a:p>
            <a:pPr lvl="1">
              <a:lnSpc>
                <a:spcPct val="120000"/>
              </a:lnSpc>
            </a:pPr>
            <a:endParaRPr lang="en-US" altLang="en-PK" sz="2800" dirty="0"/>
          </a:p>
          <a:p>
            <a:pPr lvl="1">
              <a:lnSpc>
                <a:spcPct val="120000"/>
              </a:lnSpc>
            </a:pPr>
            <a:r>
              <a:rPr lang="en-US" altLang="en-PK" sz="2800" dirty="0"/>
              <a:t>If modeling a business process, take advantage of the "</a:t>
            </a:r>
            <a:r>
              <a:rPr lang="en-US" altLang="en-PK" sz="2800" b="1" dirty="0"/>
              <a:t>rake</a:t>
            </a:r>
            <a:r>
              <a:rPr lang="en-US" altLang="en-PK" sz="2800" dirty="0"/>
              <a:t>" notation and </a:t>
            </a:r>
            <a:r>
              <a:rPr lang="en-US" altLang="en-PK" sz="2800" b="1" dirty="0"/>
              <a:t>sub-activity diagrams</a:t>
            </a:r>
            <a:r>
              <a:rPr lang="en-US" altLang="en-PK" sz="2800" dirty="0"/>
              <a:t>. On the first overview "level 0" diagram, keep all the actions at a very high level of abstraction, so that the diagram is short and sweet. </a:t>
            </a:r>
            <a:r>
              <a:rPr lang="en-US" altLang="en-PK" sz="2800" b="1" dirty="0"/>
              <a:t>Expand</a:t>
            </a:r>
            <a:r>
              <a:rPr lang="en-US" altLang="en-PK" sz="2800" dirty="0"/>
              <a:t> the details in sub-diagrams at the "level 1" level, and perhaps even more at the "level 2" level, and so forth.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6094B11-5B80-420B-8922-CFB468F1E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7745B1-7064-40DC-B363-928D13AD2DB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7E34E1E-377D-4F3D-8391-5D3354CFC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Guidelines</a:t>
            </a:r>
            <a:endParaRPr lang="en-US" altLang="en-PK" b="1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1DA96C0-B5E3-41F6-984A-FB5664C6E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1"/>
            <a:ext cx="10972800" cy="4530725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en-PK" sz="2800" dirty="0"/>
              <a:t>Related to the above, strive to make the </a:t>
            </a:r>
            <a:r>
              <a:rPr lang="en-US" altLang="en-PK" sz="2800" b="1" dirty="0"/>
              <a:t>level of abstraction of action nodes</a:t>
            </a:r>
            <a:r>
              <a:rPr lang="en-US" altLang="en-PK" sz="2800" dirty="0"/>
              <a:t> roughly </a:t>
            </a:r>
            <a:r>
              <a:rPr lang="en-US" altLang="en-PK" sz="2800" b="1" dirty="0"/>
              <a:t>equal</a:t>
            </a:r>
            <a:r>
              <a:rPr lang="en-US" altLang="en-PK" sz="2800" dirty="0"/>
              <a:t> within a diagram. </a:t>
            </a:r>
          </a:p>
          <a:p>
            <a:pPr lvl="2">
              <a:lnSpc>
                <a:spcPct val="130000"/>
              </a:lnSpc>
            </a:pPr>
            <a:r>
              <a:rPr lang="en-US" altLang="en-PK" sz="2600" dirty="0"/>
              <a:t>As a poor counter-example, suppose in a "level 0" diagram there is an action node labeled "Deliver Order." And, a second action node "Calculate Tax." </a:t>
            </a:r>
          </a:p>
          <a:p>
            <a:pPr lvl="2">
              <a:lnSpc>
                <a:spcPct val="130000"/>
              </a:lnSpc>
            </a:pPr>
            <a:r>
              <a:rPr lang="en-US" altLang="en-PK" sz="2600" dirty="0"/>
              <a:t>Those are very different levels of abstraction.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0ADF051-382D-466A-AD5B-5D7ECFF22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F6082-C480-419B-8A14-67E8D16815C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9BDBA0B-4EC2-4CF9-8E5B-41954114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NextGen Activity Diagram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5690D16-5708-4A93-A7DD-5B7865E56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1"/>
            <a:ext cx="10972800" cy="4911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PK" sz="2800" dirty="0"/>
              <a:t>The partial model on next slide illustrates applying the UML to the Process Sale use case process</a:t>
            </a:r>
          </a:p>
          <a:p>
            <a:pPr>
              <a:lnSpc>
                <a:spcPct val="150000"/>
              </a:lnSpc>
            </a:pPr>
            <a:endParaRPr lang="en-US" altLang="en-PK" sz="2800" dirty="0"/>
          </a:p>
          <a:p>
            <a:pPr>
              <a:lnSpc>
                <a:spcPct val="150000"/>
              </a:lnSpc>
            </a:pPr>
            <a:r>
              <a:rPr lang="en-US" altLang="en-PK" sz="2800" dirty="0"/>
              <a:t>I've shown this case-study example for completeness, but in reality would not bother to create this, as the use case text and relative simplicity of the process make it of marginal value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475AA50C-DD7C-41D8-A137-5E02DE96F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514FE-85FC-4088-8CA8-AA43C5396FB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09BA9081-B639-44FA-A0F2-37ED48D1E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D7A1FF-AF1D-4E8A-A28F-24B44910774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A0DF0AA3-2B62-4E00-ADBC-352AFFD31D19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438400" y="180976"/>
          <a:ext cx="7010400" cy="66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6726970" imgH="6332192" progId="Visio.Drawing.11">
                  <p:embed/>
                </p:oleObj>
              </mc:Choice>
              <mc:Fallback>
                <p:oleObj name="Visio" r:id="rId3" imgW="6726970" imgH="6332192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976"/>
                        <a:ext cx="7010400" cy="660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11C103B-0F54-499C-B564-7EA592343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9C6A055-50FD-4F17-B1ED-56749E825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10972800" cy="4530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PK" dirty="0"/>
              <a:t>A UML activity diagram shows </a:t>
            </a:r>
            <a:r>
              <a:rPr lang="en-US" altLang="en-PK" b="1" dirty="0"/>
              <a:t>sequential</a:t>
            </a:r>
            <a:r>
              <a:rPr lang="en-US" altLang="en-PK" dirty="0"/>
              <a:t> and </a:t>
            </a:r>
            <a:r>
              <a:rPr lang="en-US" altLang="en-PK" b="1" dirty="0"/>
              <a:t>parallel activities in a process</a:t>
            </a:r>
          </a:p>
          <a:p>
            <a:pPr>
              <a:lnSpc>
                <a:spcPct val="200000"/>
              </a:lnSpc>
            </a:pPr>
            <a:r>
              <a:rPr lang="en-US" altLang="en-PK" dirty="0"/>
              <a:t>They are useful for modeling business processes, workflows, data flows, and complex algorithms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6CC2FBFA-170B-4115-BEA5-10E6B1E52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67F7A-3A15-4D73-BA15-306CD6CE7BE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9361361-D7B6-492E-8EE7-D56FBB722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Activity Diagrams in the UP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1F84F39-F3FA-49BC-ACB9-8E8FE3331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1"/>
            <a:ext cx="10972800" cy="53339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PK" sz="2600" dirty="0"/>
              <a:t>One of the UP disciplines is </a:t>
            </a:r>
            <a:r>
              <a:rPr lang="en-US" altLang="en-PK" sz="2600" b="1" dirty="0"/>
              <a:t>Business Modeling</a:t>
            </a:r>
            <a:r>
              <a:rPr lang="en-US" altLang="en-PK" sz="2600" dirty="0"/>
              <a:t>; its purpose is to understand and communicate "the structure and the dynamics of the organization in which a system is to be deployed”</a:t>
            </a:r>
          </a:p>
          <a:p>
            <a:pPr>
              <a:lnSpc>
                <a:spcPct val="120000"/>
              </a:lnSpc>
            </a:pPr>
            <a:endParaRPr lang="en-US" altLang="en-PK" sz="2600" dirty="0"/>
          </a:p>
          <a:p>
            <a:pPr>
              <a:lnSpc>
                <a:spcPct val="120000"/>
              </a:lnSpc>
            </a:pPr>
            <a:r>
              <a:rPr lang="en-US" altLang="en-PK" sz="2600" dirty="0"/>
              <a:t>A key artifact of the Business Modeling discipline is the </a:t>
            </a:r>
            <a:r>
              <a:rPr lang="en-US" altLang="en-PK" sz="2600" b="1" dirty="0"/>
              <a:t>Business Object Model</a:t>
            </a:r>
            <a:r>
              <a:rPr lang="en-US" altLang="en-PK" sz="2600" dirty="0"/>
              <a:t> (a superset of the UP Domain Model), which essentially visualizes how a business works, using </a:t>
            </a:r>
            <a:r>
              <a:rPr lang="en-US" altLang="en-PK" sz="2600" b="1" dirty="0"/>
              <a:t>UML class</a:t>
            </a:r>
            <a:r>
              <a:rPr lang="en-US" altLang="en-PK" sz="2600" dirty="0"/>
              <a:t>, </a:t>
            </a:r>
            <a:r>
              <a:rPr lang="en-US" altLang="en-PK" sz="2600" b="1" dirty="0"/>
              <a:t>sequence</a:t>
            </a:r>
            <a:r>
              <a:rPr lang="en-US" altLang="en-PK" sz="2600" dirty="0"/>
              <a:t>, and </a:t>
            </a:r>
            <a:r>
              <a:rPr lang="en-US" altLang="en-PK" sz="2600" b="1" dirty="0"/>
              <a:t>activity</a:t>
            </a:r>
            <a:r>
              <a:rPr lang="en-US" altLang="en-PK" sz="2600" dirty="0"/>
              <a:t> diagrams</a:t>
            </a:r>
          </a:p>
          <a:p>
            <a:pPr>
              <a:lnSpc>
                <a:spcPct val="120000"/>
              </a:lnSpc>
            </a:pPr>
            <a:endParaRPr lang="en-US" altLang="en-PK" sz="2600" dirty="0"/>
          </a:p>
          <a:p>
            <a:pPr>
              <a:lnSpc>
                <a:spcPct val="120000"/>
              </a:lnSpc>
            </a:pPr>
            <a:r>
              <a:rPr lang="en-US" altLang="en-PK" sz="2600" dirty="0"/>
              <a:t>Thus, activity diagrams are especially applicable within the Business Modeling discipline of the UP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9C1199B-2025-48B1-B13A-BF197782E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333A3E-E0F7-4C38-B4EC-667F2D65E95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98DCC47-C481-43CA-B2C8-62B606696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Example of Activity Diagram</a:t>
            </a:r>
          </a:p>
        </p:txBody>
      </p:sp>
      <p:pic>
        <p:nvPicPr>
          <p:cNvPr id="27651" name="Picture 3" descr="6-8">
            <a:extLst>
              <a:ext uri="{FF2B5EF4-FFF2-40B4-BE49-F238E27FC236}">
                <a16:creationId xmlns:a16="http://schemas.microsoft.com/office/drawing/2014/main" id="{1DAB1BDF-6CCD-428A-926E-84FC9327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9" y="1038226"/>
            <a:ext cx="585152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8AC97A-5BC0-4EE5-AD0C-7AC5F5DCA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Example of Activity Diagram</a:t>
            </a:r>
          </a:p>
        </p:txBody>
      </p:sp>
      <p:pic>
        <p:nvPicPr>
          <p:cNvPr id="28675" name="Picture 3" descr="5-20">
            <a:extLst>
              <a:ext uri="{FF2B5EF4-FFF2-40B4-BE49-F238E27FC236}">
                <a16:creationId xmlns:a16="http://schemas.microsoft.com/office/drawing/2014/main" id="{936EBDE7-B5FF-4FFC-B257-5670C744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1066800"/>
            <a:ext cx="86979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7AEF7BE7-8920-45F8-91B0-520EC834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Example of an Activity Diagram</a:t>
            </a:r>
          </a:p>
        </p:txBody>
      </p:sp>
      <p:pic>
        <p:nvPicPr>
          <p:cNvPr id="29699" name="Picture 5" descr="http://www.agilemodeling.com/images/style/activityDiagramEnrollment.gif">
            <a:extLst>
              <a:ext uri="{FF2B5EF4-FFF2-40B4-BE49-F238E27FC236}">
                <a16:creationId xmlns:a16="http://schemas.microsoft.com/office/drawing/2014/main" id="{331DBBD3-1DAF-45AA-A290-6D53596E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1" y="1371600"/>
            <a:ext cx="1039597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>
            <a:extLst>
              <a:ext uri="{FF2B5EF4-FFF2-40B4-BE49-F238E27FC236}">
                <a16:creationId xmlns:a16="http://schemas.microsoft.com/office/drawing/2014/main" id="{7C781A6B-D745-4341-B6E9-3A517CA2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1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/>
              <a:t>Guideline: Place the stating point in the top-left corner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/>
              <a:t>Guideline: Each transition leaving a decision point must have a Guard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938420C-02DF-4EFE-87E0-1FDA90909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CE51E3-56B9-4F58-AC50-FCDDD77BF02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1F3C2BE-5DD4-4F8D-803C-741AB902C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 dirty="0"/>
              <a:t>Recommended Reading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354DBD3-934E-45EA-B509-CA9589CDB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PK" sz="2900">
                <a:solidFill>
                  <a:schemeClr val="hlink"/>
                </a:solidFill>
              </a:rPr>
              <a:t>Chapter # 28 </a:t>
            </a:r>
            <a:r>
              <a:rPr lang="en-US" altLang="en-PK" sz="2900"/>
              <a:t>from Applying UML and Patterns: An Introduction to Object-Oriented Analysis and Design and Iterative Development by Craig Larman, 3rd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>
            <a:extLst>
              <a:ext uri="{FF2B5EF4-FFF2-40B4-BE49-F238E27FC236}">
                <a16:creationId xmlns:a16="http://schemas.microsoft.com/office/drawing/2014/main" id="{C948A973-5D40-4077-BDE9-D8B6B72EB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Introduction</a:t>
            </a:r>
          </a:p>
        </p:txBody>
      </p:sp>
      <p:sp>
        <p:nvSpPr>
          <p:cNvPr id="8195" name="Content Placeholder 5">
            <a:extLst>
              <a:ext uri="{FF2B5EF4-FFF2-40B4-BE49-F238E27FC236}">
                <a16:creationId xmlns:a16="http://schemas.microsoft.com/office/drawing/2014/main" id="{01AC6E11-F5F1-47A3-B982-7533F78EC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0896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PK" dirty="0">
                <a:solidFill>
                  <a:srgbClr val="000000"/>
                </a:solidFill>
              </a:rPr>
              <a:t>Activity diagrams are used to model the </a:t>
            </a:r>
            <a:r>
              <a:rPr lang="en-US" altLang="en-PK" b="1" dirty="0">
                <a:solidFill>
                  <a:srgbClr val="000000"/>
                </a:solidFill>
              </a:rPr>
              <a:t>dynamic</a:t>
            </a:r>
            <a:r>
              <a:rPr lang="en-US" altLang="en-PK" dirty="0">
                <a:solidFill>
                  <a:srgbClr val="000000"/>
                </a:solidFill>
              </a:rPr>
              <a:t> aspects of a system</a:t>
            </a:r>
          </a:p>
          <a:p>
            <a:pPr>
              <a:lnSpc>
                <a:spcPct val="130000"/>
              </a:lnSpc>
            </a:pPr>
            <a:endParaRPr lang="en-US" altLang="en-PK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PK" dirty="0">
                <a:solidFill>
                  <a:srgbClr val="000000"/>
                </a:solidFill>
              </a:rPr>
              <a:t>It is essentially a flowchart</a:t>
            </a:r>
          </a:p>
          <a:p>
            <a:pPr lvl="1">
              <a:lnSpc>
                <a:spcPct val="130000"/>
              </a:lnSpc>
            </a:pPr>
            <a:r>
              <a:rPr lang="en-US" altLang="en-PK" sz="3000" dirty="0">
                <a:solidFill>
                  <a:srgbClr val="000000"/>
                </a:solidFill>
              </a:rPr>
              <a:t>Showing flow of control from </a:t>
            </a:r>
            <a:r>
              <a:rPr lang="en-US" altLang="en-PK" sz="3000" b="1" i="1" dirty="0">
                <a:solidFill>
                  <a:srgbClr val="000000"/>
                </a:solidFill>
              </a:rPr>
              <a:t>activity to activity</a:t>
            </a:r>
          </a:p>
          <a:p>
            <a:pPr lvl="1">
              <a:lnSpc>
                <a:spcPct val="130000"/>
              </a:lnSpc>
            </a:pPr>
            <a:endParaRPr lang="en-US" altLang="en-PK" sz="3000" b="1" i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PK" dirty="0"/>
              <a:t>In many ways UML Activity diagrams are the object-oriented equivalent of flow charts and data-flow diagrams (DFDs)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7884E39-072B-4555-8924-292527E67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Basic UML Activity Diagram Notation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21ED28F-9785-4A65-BA24-17B78C8C6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84276"/>
            <a:ext cx="10972800" cy="55213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PK" sz="2700" dirty="0"/>
              <a:t>Basic UML activity diagram notation is shown on next slide, illustrating an </a:t>
            </a:r>
            <a:r>
              <a:rPr lang="en-US" altLang="en-PK" sz="2700" b="1" dirty="0"/>
              <a:t>action</a:t>
            </a:r>
            <a:r>
              <a:rPr lang="en-US" altLang="en-PK" sz="2700" dirty="0"/>
              <a:t>, </a:t>
            </a:r>
            <a:r>
              <a:rPr lang="en-US" altLang="en-PK" sz="2700" b="1" dirty="0"/>
              <a:t>partition/</a:t>
            </a:r>
            <a:r>
              <a:rPr lang="en-US" altLang="en-PK" sz="2700" b="1" dirty="0" err="1"/>
              <a:t>swimlane</a:t>
            </a:r>
            <a:r>
              <a:rPr lang="en-US" altLang="en-PK" sz="2700" dirty="0"/>
              <a:t>, </a:t>
            </a:r>
            <a:r>
              <a:rPr lang="en-US" altLang="en-PK" sz="2700" b="1" dirty="0"/>
              <a:t>fork</a:t>
            </a:r>
            <a:r>
              <a:rPr lang="en-US" altLang="en-PK" sz="2700" dirty="0"/>
              <a:t>, </a:t>
            </a:r>
            <a:r>
              <a:rPr lang="en-US" altLang="en-PK" sz="2700" b="1" dirty="0"/>
              <a:t>join</a:t>
            </a:r>
            <a:r>
              <a:rPr lang="en-US" altLang="en-PK" sz="2700" dirty="0"/>
              <a:t>, and </a:t>
            </a:r>
            <a:r>
              <a:rPr lang="en-US" altLang="en-PK" sz="2700" b="1" dirty="0"/>
              <a:t>object node</a:t>
            </a:r>
          </a:p>
          <a:p>
            <a:pPr>
              <a:lnSpc>
                <a:spcPct val="110000"/>
              </a:lnSpc>
            </a:pPr>
            <a:endParaRPr lang="en-US" altLang="en-PK" sz="2700" dirty="0"/>
          </a:p>
          <a:p>
            <a:pPr>
              <a:lnSpc>
                <a:spcPct val="110000"/>
              </a:lnSpc>
            </a:pPr>
            <a:r>
              <a:rPr lang="en-US" altLang="en-PK" sz="2700" dirty="0"/>
              <a:t>In essence, this diagram shows a sequence of actions, some of which may be parallel</a:t>
            </a:r>
          </a:p>
          <a:p>
            <a:pPr>
              <a:lnSpc>
                <a:spcPct val="110000"/>
              </a:lnSpc>
            </a:pPr>
            <a:endParaRPr lang="en-US" altLang="en-PK" sz="2700" dirty="0"/>
          </a:p>
          <a:p>
            <a:pPr>
              <a:lnSpc>
                <a:spcPct val="110000"/>
              </a:lnSpc>
            </a:pPr>
            <a:r>
              <a:rPr lang="en-US" altLang="en-PK" sz="2700" dirty="0"/>
              <a:t>Most of the notation is self-explanatory; two subtle points:</a:t>
            </a:r>
          </a:p>
          <a:p>
            <a:pPr lvl="1">
              <a:lnSpc>
                <a:spcPct val="110000"/>
              </a:lnSpc>
            </a:pPr>
            <a:r>
              <a:rPr lang="en-US" altLang="en-PK" sz="2700" dirty="0"/>
              <a:t>once an action is finished, there is an automatic outgoing transition</a:t>
            </a:r>
          </a:p>
          <a:p>
            <a:pPr lvl="1">
              <a:lnSpc>
                <a:spcPct val="110000"/>
              </a:lnSpc>
            </a:pPr>
            <a:r>
              <a:rPr lang="en-US" altLang="en-PK" sz="2700" dirty="0"/>
              <a:t>the diagram can show both control flow and data flow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22A48AA-ADC4-41CA-AEF4-ECC7B6842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F74218-43AB-4008-9A2F-A85A27CB365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F9D7C52-1426-47A8-9AC6-1256607B2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8099A-7D79-4265-9C59-3263747BFC4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1267" name="Picture 5" descr="activity-sample">
            <a:extLst>
              <a:ext uri="{FF2B5EF4-FFF2-40B4-BE49-F238E27FC236}">
                <a16:creationId xmlns:a16="http://schemas.microsoft.com/office/drawing/2014/main" id="{7A553FDA-9158-4A2D-BEFD-1681C78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400800" cy="691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42AF0B-07DE-40C0-AF15-BA749E21F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Basic UML Activity Diagram Notation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C15CBAC-7B1C-40F8-929C-26DAA9F03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60476"/>
            <a:ext cx="10972800" cy="506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PK" dirty="0"/>
              <a:t>When an action or an activity completes, flow of control passes immediately to the next action or activity</a:t>
            </a:r>
          </a:p>
          <a:p>
            <a:pPr>
              <a:lnSpc>
                <a:spcPct val="150000"/>
              </a:lnSpc>
            </a:pPr>
            <a:r>
              <a:rPr lang="en-US" altLang="en-PK" dirty="0"/>
              <a:t>A flow of control has to start and end someplace</a:t>
            </a:r>
          </a:p>
          <a:p>
            <a:pPr lvl="1">
              <a:lnSpc>
                <a:spcPct val="150000"/>
              </a:lnSpc>
            </a:pPr>
            <a:r>
              <a:rPr lang="en-US" altLang="en-PK" sz="3000" dirty="0"/>
              <a:t>initial state -- a solid ball</a:t>
            </a:r>
          </a:p>
          <a:p>
            <a:pPr lvl="1">
              <a:lnSpc>
                <a:spcPct val="150000"/>
              </a:lnSpc>
            </a:pPr>
            <a:r>
              <a:rPr lang="en-US" altLang="en-PK" sz="3000" dirty="0"/>
              <a:t>stop state -- a solid ball inside a circle</a:t>
            </a:r>
          </a:p>
          <a:p>
            <a:pPr>
              <a:lnSpc>
                <a:spcPct val="150000"/>
              </a:lnSpc>
            </a:pPr>
            <a:endParaRPr lang="en-US" altLang="en-PK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2C9EC11-8A23-4E66-A9A7-D40DA8767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F88F98-875C-4D47-A359-13C9507F652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8F257B-1FFB-49A8-AFB4-330BB815A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Basic UML Activity Diagram Notation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0B99F85-691A-4F60-95C9-12E8CFDCC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60476"/>
            <a:ext cx="10896600" cy="49117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PK" sz="2800" dirty="0"/>
              <a:t>Each partition/</a:t>
            </a:r>
            <a:r>
              <a:rPr lang="en-US" altLang="en-PK" sz="2800" dirty="0" err="1"/>
              <a:t>swimlane</a:t>
            </a:r>
            <a:r>
              <a:rPr lang="en-US" altLang="en-PK" sz="2800" dirty="0"/>
              <a:t> is divided from its neighbor by a vertical solid line</a:t>
            </a:r>
          </a:p>
          <a:p>
            <a:pPr>
              <a:lnSpc>
                <a:spcPct val="110000"/>
              </a:lnSpc>
            </a:pPr>
            <a:r>
              <a:rPr lang="en-US" altLang="en-PK" sz="2800" dirty="0"/>
              <a:t>Each </a:t>
            </a:r>
            <a:r>
              <a:rPr lang="en-US" altLang="en-PK" sz="2800" dirty="0" err="1"/>
              <a:t>swimlane</a:t>
            </a:r>
            <a:r>
              <a:rPr lang="en-US" altLang="en-PK" sz="2800" dirty="0"/>
              <a:t> has a name unique within its diagram</a:t>
            </a:r>
          </a:p>
          <a:p>
            <a:pPr>
              <a:lnSpc>
                <a:spcPct val="110000"/>
              </a:lnSpc>
            </a:pPr>
            <a:r>
              <a:rPr lang="en-US" altLang="en-PK" sz="2800" dirty="0"/>
              <a:t>Each </a:t>
            </a:r>
            <a:r>
              <a:rPr lang="en-US" altLang="en-PK" sz="2800" dirty="0" err="1"/>
              <a:t>swimlane</a:t>
            </a:r>
            <a:r>
              <a:rPr lang="en-US" altLang="en-PK" sz="2800" dirty="0"/>
              <a:t> may represent some real-world entity</a:t>
            </a:r>
          </a:p>
          <a:p>
            <a:pPr>
              <a:lnSpc>
                <a:spcPct val="110000"/>
              </a:lnSpc>
            </a:pPr>
            <a:r>
              <a:rPr lang="en-US" altLang="en-PK" sz="2800" dirty="0"/>
              <a:t>Each </a:t>
            </a:r>
            <a:r>
              <a:rPr lang="en-US" altLang="en-PK" sz="2800" dirty="0" err="1"/>
              <a:t>swimlane</a:t>
            </a:r>
            <a:r>
              <a:rPr lang="en-US" altLang="en-PK" sz="2800" dirty="0"/>
              <a:t> may be implemented by one or more classes</a:t>
            </a:r>
          </a:p>
          <a:p>
            <a:pPr>
              <a:lnSpc>
                <a:spcPct val="110000"/>
              </a:lnSpc>
            </a:pPr>
            <a:r>
              <a:rPr lang="en-US" altLang="en-PK" sz="2800" dirty="0"/>
              <a:t>Every activity belongs to exactly one </a:t>
            </a:r>
            <a:r>
              <a:rPr lang="en-US" altLang="en-PK" sz="2800" dirty="0" err="1"/>
              <a:t>swimlane</a:t>
            </a:r>
            <a:r>
              <a:rPr lang="en-US" altLang="en-PK" sz="2800" dirty="0"/>
              <a:t>, but transitions may cross lanes</a:t>
            </a:r>
          </a:p>
          <a:p>
            <a:endParaRPr lang="en-US" altLang="en-PK" sz="2800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DB69304-A4D7-48E2-9345-C633FDFDB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C2709-BED6-4DB0-8C3B-7C39638E486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2EB464C-1C99-4697-B512-97FD2DA3C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How to Apply Activity Diagrams?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355563A-5AB4-4DFB-B903-0DC8966D5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1"/>
            <a:ext cx="10972800" cy="47593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PK" dirty="0"/>
              <a:t>A UML activity diagram offers rich notation to show a sequence of activities, including parallel activities</a:t>
            </a:r>
          </a:p>
          <a:p>
            <a:pPr>
              <a:lnSpc>
                <a:spcPct val="110000"/>
              </a:lnSpc>
            </a:pPr>
            <a:endParaRPr lang="en-US" altLang="en-PK" dirty="0"/>
          </a:p>
          <a:p>
            <a:pPr>
              <a:lnSpc>
                <a:spcPct val="110000"/>
              </a:lnSpc>
            </a:pPr>
            <a:r>
              <a:rPr lang="en-US" altLang="en-PK" dirty="0"/>
              <a:t>It may be applied to any perspective or purpose, but is popular for visualizing </a:t>
            </a:r>
            <a:r>
              <a:rPr lang="en-US" altLang="en-PK" b="1" dirty="0"/>
              <a:t>business workflows</a:t>
            </a:r>
            <a:r>
              <a:rPr lang="en-US" altLang="en-PK" dirty="0"/>
              <a:t> and </a:t>
            </a:r>
            <a:r>
              <a:rPr lang="en-US" altLang="en-PK" b="1" dirty="0"/>
              <a:t>processes</a:t>
            </a:r>
            <a:r>
              <a:rPr lang="en-US" altLang="en-PK" dirty="0"/>
              <a:t>, and </a:t>
            </a:r>
            <a:r>
              <a:rPr lang="en-US" altLang="en-PK" b="1" dirty="0"/>
              <a:t>use cases</a:t>
            </a:r>
          </a:p>
          <a:p>
            <a:pPr>
              <a:lnSpc>
                <a:spcPct val="110000"/>
              </a:lnSpc>
            </a:pPr>
            <a:endParaRPr lang="en-US" altLang="en-PK" b="1" dirty="0"/>
          </a:p>
          <a:p>
            <a:pPr>
              <a:lnSpc>
                <a:spcPct val="110000"/>
              </a:lnSpc>
            </a:pPr>
            <a:r>
              <a:rPr lang="en-US" altLang="en-PK" dirty="0"/>
              <a:t>UML activity diagrams can be used for data flow modeling, replacing traditional DFD notation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BE3F7B4-1CF3-4EB7-8872-4ED5C1921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BFDF4-81FB-45A4-AB9F-3C0BBB73DB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7E455BF-7694-442E-9982-CA135F98A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B94091-BB88-4FBC-8186-F4F46A65A9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5363" name="Picture 4" descr="dfd">
            <a:extLst>
              <a:ext uri="{FF2B5EF4-FFF2-40B4-BE49-F238E27FC236}">
                <a16:creationId xmlns:a16="http://schemas.microsoft.com/office/drawing/2014/main" id="{EB37E977-BE23-4031-BBE4-2E0C7322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65" y="1417639"/>
            <a:ext cx="10420135" cy="444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le 1">
            <a:extLst>
              <a:ext uri="{FF2B5EF4-FFF2-40B4-BE49-F238E27FC236}">
                <a16:creationId xmlns:a16="http://schemas.microsoft.com/office/drawing/2014/main" id="{3E097898-370F-41B1-8E06-4437B8C42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/>
              <a:t>Data Flow Modeling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4627</TotalTime>
  <Words>861</Words>
  <Application>Microsoft Office PowerPoint</Application>
  <PresentationFormat>Widescreen</PresentationFormat>
  <Paragraphs>103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Wingdings</vt:lpstr>
      <vt:lpstr>Edge</vt:lpstr>
      <vt:lpstr>Visio</vt:lpstr>
      <vt:lpstr>Software Design &amp; Architecture</vt:lpstr>
      <vt:lpstr>Introduction</vt:lpstr>
      <vt:lpstr>Introduction</vt:lpstr>
      <vt:lpstr>Basic UML Activity Diagram Notation</vt:lpstr>
      <vt:lpstr>PowerPoint Presentation</vt:lpstr>
      <vt:lpstr>Basic UML Activity Diagram Notation</vt:lpstr>
      <vt:lpstr>Basic UML Activity Diagram Notation</vt:lpstr>
      <vt:lpstr>How to Apply Activity Diagrams?</vt:lpstr>
      <vt:lpstr>Data Flow Modeling</vt:lpstr>
      <vt:lpstr>Data Flow Modeling</vt:lpstr>
      <vt:lpstr>More UML Activity Diagram Notation</vt:lpstr>
      <vt:lpstr>More UML Activity Diagram Notation</vt:lpstr>
      <vt:lpstr>More UML Activity Diagram Notation</vt:lpstr>
      <vt:lpstr>More UML Activity Diagram Notation</vt:lpstr>
      <vt:lpstr>More UML Activity Diagram Notation</vt:lpstr>
      <vt:lpstr>Guidelines</vt:lpstr>
      <vt:lpstr>Guidelines</vt:lpstr>
      <vt:lpstr>NextGen Activity Diagram</vt:lpstr>
      <vt:lpstr>PowerPoint Presentation</vt:lpstr>
      <vt:lpstr>Activity Diagrams in the UP</vt:lpstr>
      <vt:lpstr>Example of Activity Diagram</vt:lpstr>
      <vt:lpstr>Example of Activity Diagram</vt:lpstr>
      <vt:lpstr>Example of an Activity Diagram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Nafeesa Shoukat</cp:lastModifiedBy>
  <cp:revision>5449</cp:revision>
  <cp:lastPrinted>1601-01-01T00:00:00Z</cp:lastPrinted>
  <dcterms:created xsi:type="dcterms:W3CDTF">1601-01-01T00:00:00Z</dcterms:created>
  <dcterms:modified xsi:type="dcterms:W3CDTF">2020-05-15T03:41:29Z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