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BAF12-7D70-4B5C-BC06-106467F851A5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0366D-9C1D-4A72-B01E-F690F29EF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8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F27FD67F-36EE-4119-8F1A-838556CEC063}" type="slidenum">
              <a:rPr lang="fr-FR">
                <a:latin typeface="Times New Roman" charset="0"/>
              </a:rPr>
              <a:pPr/>
              <a:t>1</a:t>
            </a:fld>
            <a:endParaRPr lang="fr-FR">
              <a:latin typeface="Times New Roman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862EFAAD-BED3-4DED-9FCE-BC2FF1EBEBE1}" type="slidenum">
              <a:rPr lang="fr-FR">
                <a:latin typeface="Times New Roman" charset="0"/>
              </a:rPr>
              <a:pPr/>
              <a:t>2</a:t>
            </a:fld>
            <a:endParaRPr lang="fr-FR"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3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6C51-D98D-4663-8BF8-D9A2F65548D0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81A1-21B5-4B42-A6C0-9998C77E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Socket UDP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2" name="Espace réservé de la date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H. Fauconnier</a:t>
            </a:r>
            <a:endParaRPr lang="en-US"/>
          </a:p>
        </p:txBody>
      </p:sp>
      <p:sp>
        <p:nvSpPr>
          <p:cNvPr id="7173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en-US">
                <a:latin typeface="Times New Roman" charset="0"/>
              </a:rPr>
              <a:t>1-</a:t>
            </a:r>
            <a:fld id="{51F94711-0A85-44DA-9C34-264DCF9DA55D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7174" name="Espace réservé du pied de page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  <a:endParaRPr 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CEECDF04-D5EE-464B-8841-A21C7016C0B7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Example: Java server (UDP), cont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1851025" y="1173163"/>
            <a:ext cx="65627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600"/>
          </a:p>
          <a:p>
            <a:r>
              <a:rPr lang="en-US" sz="1600"/>
              <a:t>          String sentence = new String(receivePacket.getData());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    InetAddress IPAddress = receivePacket.getAddress();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    int port = receivePacket.getPort();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                String capitalizedSentence = sentence.toUpperCase(); </a:t>
            </a:r>
          </a:p>
          <a:p>
            <a:endParaRPr lang="en-US" sz="1600"/>
          </a:p>
          <a:p>
            <a:r>
              <a:rPr lang="en-US" sz="1600"/>
              <a:t>          sendData = capitalizedSentence.getBytes();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    DatagramPacket sendPacket = </a:t>
            </a:r>
          </a:p>
          <a:p>
            <a:r>
              <a:rPr lang="en-US" sz="1600"/>
              <a:t>             new DatagramPacket(sendData, sendData.length, IPAddress, </a:t>
            </a:r>
          </a:p>
          <a:p>
            <a:r>
              <a:rPr lang="en-US" sz="1600"/>
              <a:t>                               port);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    serverSocket.send(sendPacket); </a:t>
            </a:r>
          </a:p>
          <a:p>
            <a:r>
              <a:rPr lang="en-US" sz="1600"/>
              <a:t>        } </a:t>
            </a:r>
          </a:p>
          <a:p>
            <a:r>
              <a:rPr lang="en-US" sz="1600"/>
              <a:t>    } </a:t>
            </a:r>
          </a:p>
          <a:p>
            <a:r>
              <a:rPr lang="en-US" sz="1600"/>
              <a:t>}</a:t>
            </a:r>
            <a:r>
              <a:rPr lang="en-US">
                <a:latin typeface="Comic Sans MS" pitchFamily="-110" charset="0"/>
              </a:rPr>
              <a:t>  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27000" y="173672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Get IP addr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port #, of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sender</a:t>
            </a:r>
            <a:endParaRPr lang="en-US"/>
          </a:p>
        </p:txBody>
      </p:sp>
      <p:sp>
        <p:nvSpPr>
          <p:cNvPr id="18439" name="Freeform 5"/>
          <p:cNvSpPr>
            <a:spLocks/>
          </p:cNvSpPr>
          <p:nvPr/>
        </p:nvSpPr>
        <p:spPr bwMode="auto">
          <a:xfrm>
            <a:off x="2057400" y="179546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V="1">
            <a:off x="2214563" y="2533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Write out 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datagram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to socket</a:t>
            </a:r>
            <a:endParaRPr lang="en-US"/>
          </a:p>
        </p:txBody>
      </p:sp>
      <p:sp>
        <p:nvSpPr>
          <p:cNvPr id="18442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End of while loop,</a:t>
            </a:r>
          </a:p>
          <a:p>
            <a:r>
              <a:rPr lang="en-US">
                <a:solidFill>
                  <a:schemeClr val="accent2"/>
                </a:solidFill>
              </a:rPr>
              <a:t>loop back and wait for</a:t>
            </a:r>
          </a:p>
          <a:p>
            <a:r>
              <a:rPr lang="en-US">
                <a:solidFill>
                  <a:schemeClr val="accent2"/>
                </a:solidFill>
              </a:rPr>
              <a:t>another datagram</a:t>
            </a:r>
            <a:endParaRPr lang="en-US"/>
          </a:p>
        </p:txBody>
      </p:sp>
      <p:sp>
        <p:nvSpPr>
          <p:cNvPr id="18445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 flipV="1">
            <a:off x="2205038" y="20955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8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Create datagram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to send to client</a:t>
            </a:r>
            <a:endParaRPr lang="en-US"/>
          </a:p>
        </p:txBody>
      </p:sp>
      <p:sp>
        <p:nvSpPr>
          <p:cNvPr id="18449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1" name="Espace réservé de la date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H. Fauconnier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UDP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2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>
                <a:latin typeface="Times New Roman" charset="0"/>
              </a:rPr>
              <a:t>H. Fauconnier</a:t>
            </a:r>
          </a:p>
        </p:txBody>
      </p:sp>
      <p:sp>
        <p:nvSpPr>
          <p:cNvPr id="922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</a:p>
        </p:txBody>
      </p:sp>
      <p:sp>
        <p:nvSpPr>
          <p:cNvPr id="92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1B52F7E7-C8FE-469E-B06B-99B817E92F43}" type="slidenum">
              <a:rPr lang="fr-FR">
                <a:latin typeface="Times New Roman" charset="0"/>
              </a:rPr>
              <a:pPr/>
              <a:t>2</a:t>
            </a:fld>
            <a:endParaRPr lang="fr-FR">
              <a:latin typeface="Times New Roman" charset="0"/>
            </a:endParaRPr>
          </a:p>
        </p:txBody>
      </p:sp>
      <p:pic>
        <p:nvPicPr>
          <p:cNvPr id="9223" name="Picture 4" descr="JNP3_13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6696075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6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  <a:endParaRPr lang="en-US"/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9D67C6D4-0ECC-4D23-9EBF-264EE875FE26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Socket programming </a:t>
            </a:r>
            <a:r>
              <a:rPr lang="en-US" sz="3600" i="1" smtClean="0">
                <a:solidFill>
                  <a:srgbClr val="FF0000"/>
                </a:solidFill>
              </a:rPr>
              <a:t>with UDP</a:t>
            </a:r>
            <a:endParaRPr 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UDP: no “connection” between client and server</a:t>
            </a:r>
            <a:endParaRPr lang="en-US" sz="2000" smtClean="0"/>
          </a:p>
          <a:p>
            <a:r>
              <a:rPr lang="en-US" sz="2000" smtClean="0"/>
              <a:t>no handshaking</a:t>
            </a:r>
          </a:p>
          <a:p>
            <a:r>
              <a:rPr lang="en-US" sz="2000" smtClean="0"/>
              <a:t>sender explicitly attaches IP address and port of destination to each segment</a:t>
            </a:r>
          </a:p>
          <a:p>
            <a:r>
              <a:rPr lang="en-US" sz="2000" smtClean="0"/>
              <a:t>OS attaches IP address and port of sending socket to each segment</a:t>
            </a:r>
          </a:p>
          <a:p>
            <a:r>
              <a:rPr lang="en-US" sz="2000" smtClean="0"/>
              <a:t>Server can extract IP address, port of sender from received segment</a:t>
            </a:r>
          </a:p>
        </p:txBody>
      </p:sp>
      <p:grpSp>
        <p:nvGrpSpPr>
          <p:cNvPr id="11270" name="Group 4"/>
          <p:cNvGrpSpPr>
            <a:grpSpLocks/>
          </p:cNvGrpSpPr>
          <p:nvPr/>
        </p:nvGrpSpPr>
        <p:grpSpPr bwMode="auto">
          <a:xfrm>
            <a:off x="4616450" y="2679700"/>
            <a:ext cx="4175125" cy="1743075"/>
            <a:chOff x="2914" y="2888"/>
            <a:chExt cx="2630" cy="1098"/>
          </a:xfrm>
        </p:grpSpPr>
        <p:sp>
          <p:nvSpPr>
            <p:cNvPr id="11273" name="Rectangle 5"/>
            <p:cNvSpPr>
              <a:spLocks noChangeArrowheads="1"/>
            </p:cNvSpPr>
            <p:nvPr/>
          </p:nvSpPr>
          <p:spPr bwMode="auto">
            <a:xfrm>
              <a:off x="2940" y="3024"/>
              <a:ext cx="2604" cy="89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Comic Sans MS" pitchFamily="-110" charset="0"/>
              </a:endParaRPr>
            </a:p>
          </p:txBody>
        </p:sp>
        <p:grpSp>
          <p:nvGrpSpPr>
            <p:cNvPr id="11274" name="Group 6"/>
            <p:cNvGrpSpPr>
              <a:grpSpLocks/>
            </p:cNvGrpSpPr>
            <p:nvPr/>
          </p:nvGrpSpPr>
          <p:grpSpPr bwMode="auto">
            <a:xfrm>
              <a:off x="2976" y="2888"/>
              <a:ext cx="1653" cy="250"/>
              <a:chOff x="66" y="3842"/>
              <a:chExt cx="1653" cy="250"/>
            </a:xfrm>
          </p:grpSpPr>
          <p:sp>
            <p:nvSpPr>
              <p:cNvPr id="11276" name="Rectangle 7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584" cy="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latin typeface="Comic Sans MS" pitchFamily="-110" charset="0"/>
                </a:endParaRPr>
              </a:p>
            </p:txBody>
          </p:sp>
          <p:sp>
            <p:nvSpPr>
              <p:cNvPr id="11277" name="Text Box 8"/>
              <p:cNvSpPr txBox="1">
                <a:spLocks noChangeArrowheads="1"/>
              </p:cNvSpPr>
              <p:nvPr/>
            </p:nvSpPr>
            <p:spPr bwMode="auto">
              <a:xfrm>
                <a:off x="66" y="3842"/>
                <a:ext cx="16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0000"/>
                    </a:solidFill>
                  </a:rPr>
                  <a:t>application viewpoint</a:t>
                </a:r>
                <a:endParaRPr lang="en-US"/>
              </a:p>
            </p:txBody>
          </p:sp>
        </p:grpSp>
        <p:sp>
          <p:nvSpPr>
            <p:cNvPr id="11275" name="Text Box 9"/>
            <p:cNvSpPr txBox="1">
              <a:spLocks noChangeArrowheads="1"/>
            </p:cNvSpPr>
            <p:nvPr/>
          </p:nvSpPr>
          <p:spPr bwMode="auto">
            <a:xfrm>
              <a:off x="2914" y="3179"/>
              <a:ext cx="2621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2pPr>
              <a:lvl3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3pPr>
              <a:lvl4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4pPr>
              <a:lvl5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9pPr>
            </a:lstStyle>
            <a:p>
              <a:pPr algn="ctr"/>
              <a:r>
                <a:rPr lang="en-US" sz="2000" i="1">
                  <a:solidFill>
                    <a:schemeClr val="accent2"/>
                  </a:solidFill>
                </a:rPr>
                <a:t>UDP provides </a:t>
              </a:r>
              <a:r>
                <a:rPr lang="en-US" sz="2000" i="1" u="sng">
                  <a:solidFill>
                    <a:schemeClr val="accent2"/>
                  </a:solidFill>
                </a:rPr>
                <a:t>unreliable</a:t>
              </a:r>
              <a:r>
                <a:rPr lang="en-US" sz="2000" i="1">
                  <a:solidFill>
                    <a:schemeClr val="accent2"/>
                  </a:solidFill>
                </a:rPr>
                <a:t> transfer</a:t>
              </a:r>
            </a:p>
            <a:p>
              <a:pPr algn="ctr"/>
              <a:r>
                <a:rPr lang="en-US" sz="2000" i="1">
                  <a:solidFill>
                    <a:schemeClr val="accent2"/>
                  </a:solidFill>
                </a:rPr>
                <a:t> of groups of bytes (“datagrams”)</a:t>
              </a:r>
            </a:p>
            <a:p>
              <a:pPr algn="ctr"/>
              <a:r>
                <a:rPr lang="en-US" sz="2000" i="1">
                  <a:solidFill>
                    <a:schemeClr val="accent2"/>
                  </a:solidFill>
                </a:rPr>
                <a:t> between client and server</a:t>
              </a:r>
            </a:p>
            <a:p>
              <a:pPr algn="ctr"/>
              <a:endParaRPr lang="en-US"/>
            </a:p>
          </p:txBody>
        </p:sp>
      </p:grpSp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4637088" y="4803775"/>
            <a:ext cx="43211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en-US" sz="2000" u="sng">
                <a:solidFill>
                  <a:srgbClr val="FF0000"/>
                </a:solidFill>
              </a:rPr>
              <a:t>Note:</a:t>
            </a:r>
            <a:r>
              <a:rPr lang="en-US" sz="2000"/>
              <a:t> the official terminology </a:t>
            </a:r>
          </a:p>
          <a:p>
            <a:r>
              <a:rPr lang="en-US" sz="2000"/>
              <a:t>for a UDP packet is “datagram”. </a:t>
            </a:r>
            <a:br>
              <a:rPr lang="en-US" sz="2000"/>
            </a:br>
            <a:r>
              <a:rPr lang="en-US" sz="2000"/>
              <a:t>In this class, we instead use “UDP </a:t>
            </a:r>
            <a:br>
              <a:rPr lang="en-US" sz="2000"/>
            </a:br>
            <a:r>
              <a:rPr lang="en-US" sz="2000"/>
              <a:t>segment”.</a:t>
            </a:r>
          </a:p>
        </p:txBody>
      </p:sp>
      <p:sp>
        <p:nvSpPr>
          <p:cNvPr id="11272" name="Espace réservé de la date 1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H. Fauconnier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smtClean="0">
                <a:solidFill>
                  <a:srgbClr val="FF0000"/>
                </a:solidFill>
              </a:rPr>
              <a:t>Client:</a:t>
            </a:r>
            <a:r>
              <a:rPr lang="en-US" smtClean="0"/>
              <a:t> </a:t>
            </a:r>
          </a:p>
          <a:p>
            <a:pPr lvl="1"/>
            <a:r>
              <a:rPr lang="en-US" smtClean="0">
                <a:ea typeface="ＭＳ Ｐゴシック" pitchFamily="-110" charset="-128"/>
              </a:rPr>
              <a:t>User types line of text</a:t>
            </a:r>
          </a:p>
          <a:p>
            <a:pPr lvl="1"/>
            <a:r>
              <a:rPr lang="en-US" smtClean="0">
                <a:ea typeface="ＭＳ Ｐゴシック" pitchFamily="-110" charset="-128"/>
              </a:rPr>
              <a:t>Client program sends line to server</a:t>
            </a:r>
          </a:p>
          <a:p>
            <a:r>
              <a:rPr lang="en-US" u="sng" smtClean="0">
                <a:solidFill>
                  <a:srgbClr val="FF0000"/>
                </a:solidFill>
              </a:rPr>
              <a:t>Server:</a:t>
            </a:r>
          </a:p>
          <a:p>
            <a:pPr lvl="1"/>
            <a:r>
              <a:rPr lang="en-US" smtClean="0">
                <a:ea typeface="ＭＳ Ｐゴシック" pitchFamily="-110" charset="-128"/>
              </a:rPr>
              <a:t>Server receives line of text</a:t>
            </a:r>
          </a:p>
          <a:p>
            <a:pPr lvl="1"/>
            <a:r>
              <a:rPr lang="en-US" smtClean="0">
                <a:ea typeface="ＭＳ Ｐゴシック" pitchFamily="-110" charset="-128"/>
              </a:rPr>
              <a:t>Capitalizes all the letters</a:t>
            </a:r>
          </a:p>
          <a:p>
            <a:pPr lvl="1"/>
            <a:r>
              <a:rPr lang="en-US" smtClean="0">
                <a:ea typeface="ＭＳ Ｐゴシック" pitchFamily="-110" charset="-128"/>
              </a:rPr>
              <a:t>Sends modified line to client</a:t>
            </a:r>
          </a:p>
          <a:p>
            <a:r>
              <a:rPr lang="en-US" u="sng" smtClean="0">
                <a:solidFill>
                  <a:srgbClr val="FF0000"/>
                </a:solidFill>
              </a:rPr>
              <a:t>Client:</a:t>
            </a:r>
          </a:p>
          <a:p>
            <a:pPr lvl="1"/>
            <a:r>
              <a:rPr lang="en-US" smtClean="0">
                <a:ea typeface="ＭＳ Ｐゴシック" pitchFamily="-110" charset="-128"/>
              </a:rPr>
              <a:t>Receives line of text</a:t>
            </a:r>
          </a:p>
          <a:p>
            <a:pPr lvl="1"/>
            <a:r>
              <a:rPr lang="en-US" smtClean="0">
                <a:ea typeface="ＭＳ Ｐゴシック" pitchFamily="-110" charset="-128"/>
              </a:rPr>
              <a:t>Displays</a:t>
            </a:r>
          </a:p>
        </p:txBody>
      </p:sp>
      <p:sp>
        <p:nvSpPr>
          <p:cNvPr id="1229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  <a:endParaRPr lang="en-US"/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A1D951C8-916A-4EBE-8DFF-16E072832BF1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12294" name="Espace réservé de la date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H. Fauconnier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  <a:endParaRPr lang="en-US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4E876193-548E-40FA-94F6-0A8960333B49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Client/server socket interaction: UDP</a:t>
            </a:r>
            <a:endParaRPr lang="en-US" smtClean="0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Server (running on </a:t>
            </a:r>
            <a:r>
              <a:rPr lang="en-US" b="1">
                <a:latin typeface="Courier New" pitchFamily="-110" charset="0"/>
              </a:rPr>
              <a:t>hostid</a:t>
            </a:r>
            <a:r>
              <a:rPr lang="en-US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32438" y="3933825"/>
            <a:ext cx="1738312" cy="1935163"/>
            <a:chOff x="3485" y="2478"/>
            <a:chExt cx="1095" cy="1219"/>
          </a:xfrm>
        </p:grpSpPr>
        <p:grpSp>
          <p:nvGrpSpPr>
            <p:cNvPr id="13337" name="Group 5"/>
            <p:cNvGrpSpPr>
              <a:grpSpLocks/>
            </p:cNvGrpSpPr>
            <p:nvPr/>
          </p:nvGrpSpPr>
          <p:grpSpPr bwMode="auto">
            <a:xfrm>
              <a:off x="3485" y="3005"/>
              <a:ext cx="1095" cy="692"/>
              <a:chOff x="3485" y="3005"/>
              <a:chExt cx="1095" cy="692"/>
            </a:xfrm>
          </p:grpSpPr>
          <p:sp>
            <p:nvSpPr>
              <p:cNvPr id="13339" name="Text Box 6"/>
              <p:cNvSpPr txBox="1">
                <a:spLocks noChangeArrowheads="1"/>
              </p:cNvSpPr>
              <p:nvPr/>
            </p:nvSpPr>
            <p:spPr bwMode="auto">
              <a:xfrm>
                <a:off x="3509" y="3371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9pPr>
              </a:lstStyle>
              <a:p>
                <a:r>
                  <a:rPr lang="en-US" sz="1400">
                    <a:latin typeface="Arial" charset="0"/>
                  </a:rPr>
                  <a:t>close</a:t>
                </a:r>
              </a:p>
              <a:p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/>
              </a:p>
            </p:txBody>
          </p:sp>
          <p:sp>
            <p:nvSpPr>
              <p:cNvPr id="13340" name="Line 7"/>
              <p:cNvSpPr>
                <a:spLocks noChangeShapeType="1"/>
              </p:cNvSpPr>
              <p:nvPr/>
            </p:nvSpPr>
            <p:spPr bwMode="auto">
              <a:xfrm>
                <a:off x="3936" y="3318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41" name="Text Box 8"/>
              <p:cNvSpPr txBox="1">
                <a:spLocks noChangeArrowheads="1"/>
              </p:cNvSpPr>
              <p:nvPr/>
            </p:nvSpPr>
            <p:spPr bwMode="auto">
              <a:xfrm>
                <a:off x="3485" y="3005"/>
                <a:ext cx="109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9pPr>
              </a:lstStyle>
              <a:p>
                <a:r>
                  <a:rPr lang="en-US" sz="1400">
                    <a:latin typeface="Arial" charset="0"/>
                  </a:rPr>
                  <a:t>read datagram from</a:t>
                </a:r>
              </a:p>
              <a:p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/>
              </a:p>
            </p:txBody>
          </p:sp>
        </p:grpSp>
        <p:sp>
          <p:nvSpPr>
            <p:cNvPr id="13338" name="Line 9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00375" y="1333500"/>
            <a:ext cx="5360988" cy="2593975"/>
            <a:chOff x="1890" y="840"/>
            <a:chExt cx="3377" cy="1634"/>
          </a:xfrm>
        </p:grpSpPr>
        <p:grpSp>
          <p:nvGrpSpPr>
            <p:cNvPr id="13330" name="Group 11"/>
            <p:cNvGrpSpPr>
              <a:grpSpLocks/>
            </p:cNvGrpSpPr>
            <p:nvPr/>
          </p:nvGrpSpPr>
          <p:grpSpPr bwMode="auto">
            <a:xfrm>
              <a:off x="3389" y="1342"/>
              <a:ext cx="1030" cy="465"/>
              <a:chOff x="3233" y="1852"/>
              <a:chExt cx="1030" cy="465"/>
            </a:xfrm>
          </p:grpSpPr>
          <p:sp>
            <p:nvSpPr>
              <p:cNvPr id="13335" name="Text Box 12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1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9pPr>
              </a:lstStyle>
              <a:p>
                <a:r>
                  <a:rPr lang="en-US" sz="1400">
                    <a:latin typeface="Arial" charset="0"/>
                  </a:rPr>
                  <a:t>create socket,</a:t>
                </a:r>
              </a:p>
              <a:p>
                <a:endParaRPr lang="en-US"/>
              </a:p>
            </p:txBody>
          </p:sp>
          <p:sp>
            <p:nvSpPr>
              <p:cNvPr id="13336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-110" charset="0"/>
                    <a:ea typeface="ＭＳ Ｐゴシック" pitchFamily="-110" charset="-128"/>
                  </a:defRPr>
                </a:lvl9pPr>
              </a:lstStyle>
              <a:p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clientSocket = </a:t>
                </a:r>
              </a:p>
              <a:p>
                <a:r>
                  <a:rPr lang="en-US" sz="1400">
                    <a:solidFill>
                      <a:srgbClr val="FF0000"/>
                    </a:solidFill>
                    <a:latin typeface="Arial" charset="0"/>
                  </a:rPr>
                  <a:t>DatagramSocket()</a:t>
                </a:r>
                <a:endParaRPr lang="en-US"/>
              </a:p>
            </p:txBody>
          </p:sp>
        </p:grpSp>
        <p:sp>
          <p:nvSpPr>
            <p:cNvPr id="13331" name="Text Box 14"/>
            <p:cNvSpPr txBox="1">
              <a:spLocks noChangeArrowheads="1"/>
            </p:cNvSpPr>
            <p:nvPr/>
          </p:nvSpPr>
          <p:spPr bwMode="auto">
            <a:xfrm>
              <a:off x="3311" y="840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2pPr>
              <a:lvl3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3pPr>
              <a:lvl4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4pPr>
              <a:lvl5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Client</a:t>
              </a:r>
            </a:p>
          </p:txBody>
        </p:sp>
        <p:sp>
          <p:nvSpPr>
            <p:cNvPr id="13332" name="Text Box 15"/>
            <p:cNvSpPr txBox="1">
              <a:spLocks noChangeArrowheads="1"/>
            </p:cNvSpPr>
            <p:nvPr/>
          </p:nvSpPr>
          <p:spPr bwMode="auto">
            <a:xfrm>
              <a:off x="3389" y="2014"/>
              <a:ext cx="187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2pPr>
              <a:lvl3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3pPr>
              <a:lvl4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4pPr>
              <a:lvl5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9pPr>
            </a:lstStyle>
            <a:p>
              <a:r>
                <a:rPr lang="en-US" sz="1400">
                  <a:latin typeface="Arial" charset="0"/>
                </a:rPr>
                <a:t>Create datagram with server IP and</a:t>
              </a:r>
            </a:p>
            <a:p>
              <a:r>
                <a:rPr lang="en-US" sz="1400">
                  <a:latin typeface="Arial" charset="0"/>
                </a:rPr>
                <a:t>port=x; send datagram via</a:t>
              </a:r>
              <a:br>
                <a:rPr lang="en-US" sz="1400">
                  <a:latin typeface="Arial" charset="0"/>
                </a:rPr>
              </a:br>
              <a:r>
                <a:rPr lang="en-US" sz="1400">
                  <a:latin typeface="Arial" charset="0"/>
                </a:rPr>
                <a:t> </a:t>
              </a:r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/>
            </a:p>
          </p:txBody>
        </p:sp>
        <p:sp>
          <p:nvSpPr>
            <p:cNvPr id="13333" name="Line 16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34" name="Line 17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20" name="Text Box 18"/>
          <p:cNvSpPr txBox="1">
            <a:spLocks noChangeArrowheads="1"/>
          </p:cNvSpPr>
          <p:nvPr/>
        </p:nvSpPr>
        <p:spPr bwMode="auto">
          <a:xfrm>
            <a:off x="1303338" y="2187575"/>
            <a:ext cx="12874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en-US" sz="1400">
                <a:latin typeface="Arial" charset="0"/>
              </a:rPr>
              <a:t>create socket,</a:t>
            </a:r>
          </a:p>
          <a:p>
            <a:r>
              <a:rPr lang="en-US" sz="1400">
                <a:latin typeface="Arial" charset="0"/>
              </a:rPr>
              <a:t>port= x.</a:t>
            </a:r>
            <a:endParaRPr lang="en-US"/>
          </a:p>
        </p:txBody>
      </p:sp>
      <p:sp>
        <p:nvSpPr>
          <p:cNvPr id="13321" name="Text Box 19"/>
          <p:cNvSpPr txBox="1">
            <a:spLocks noChangeArrowheads="1"/>
          </p:cNvSpPr>
          <p:nvPr/>
        </p:nvSpPr>
        <p:spPr bwMode="auto">
          <a:xfrm>
            <a:off x="1303338" y="2632075"/>
            <a:ext cx="1622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r>
              <a:rPr lang="en-US" sz="1400">
                <a:solidFill>
                  <a:srgbClr val="FF0000"/>
                </a:solidFill>
                <a:latin typeface="Arial" charset="0"/>
              </a:rPr>
              <a:t>DatagramSocket()</a:t>
            </a:r>
            <a:endParaRPr lang="en-US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404938" y="3146425"/>
            <a:ext cx="1738312" cy="1058863"/>
            <a:chOff x="885" y="1982"/>
            <a:chExt cx="1095" cy="667"/>
          </a:xfrm>
        </p:grpSpPr>
        <p:sp>
          <p:nvSpPr>
            <p:cNvPr id="13328" name="Line 21"/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29" name="Text Box 22"/>
            <p:cNvSpPr txBox="1">
              <a:spLocks noChangeArrowheads="1"/>
            </p:cNvSpPr>
            <p:nvPr/>
          </p:nvSpPr>
          <p:spPr bwMode="auto">
            <a:xfrm>
              <a:off x="885" y="2323"/>
              <a:ext cx="109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2pPr>
              <a:lvl3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3pPr>
              <a:lvl4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4pPr>
              <a:lvl5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9pPr>
            </a:lstStyle>
            <a:p>
              <a:r>
                <a:rPr lang="en-US" sz="1400">
                  <a:latin typeface="Arial" charset="0"/>
                </a:rPr>
                <a:t>read datagram from</a:t>
              </a:r>
            </a:p>
            <a:p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13325" name="Text Box 24"/>
            <p:cNvSpPr txBox="1">
              <a:spLocks noChangeArrowheads="1"/>
            </p:cNvSpPr>
            <p:nvPr/>
          </p:nvSpPr>
          <p:spPr bwMode="auto">
            <a:xfrm>
              <a:off x="899" y="2792"/>
              <a:ext cx="836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2pPr>
              <a:lvl3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3pPr>
              <a:lvl4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4pPr>
              <a:lvl5pPr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-110" charset="0"/>
                  <a:ea typeface="ＭＳ Ｐゴシック" pitchFamily="-110" charset="-128"/>
                </a:defRPr>
              </a:lvl9pPr>
            </a:lstStyle>
            <a:p>
              <a:r>
                <a:rPr lang="en-US" sz="1400">
                  <a:latin typeface="Arial" charset="0"/>
                </a:rPr>
                <a:t>write reply to</a:t>
              </a:r>
            </a:p>
            <a:p>
              <a:r>
                <a:rPr lang="en-US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</a:p>
            <a:p>
              <a:r>
                <a:rPr lang="en-US" sz="1400">
                  <a:latin typeface="Arial" charset="0"/>
                </a:rPr>
                <a:t>specifying </a:t>
              </a:r>
              <a:br>
                <a:rPr lang="en-US" sz="1400">
                  <a:latin typeface="Arial" charset="0"/>
                </a:rPr>
              </a:br>
              <a:r>
                <a:rPr lang="en-US" sz="1400">
                  <a:latin typeface="Arial" charset="0"/>
                </a:rPr>
                <a:t>client address,</a:t>
              </a:r>
            </a:p>
            <a:p>
              <a:r>
                <a:rPr lang="en-US" sz="1400">
                  <a:latin typeface="Arial" charset="0"/>
                </a:rPr>
                <a:t>port number</a:t>
              </a:r>
              <a:endParaRPr lang="en-US"/>
            </a:p>
          </p:txBody>
        </p:sp>
        <p:sp>
          <p:nvSpPr>
            <p:cNvPr id="13326" name="Line 25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27" name="Line 26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24" name="Espace réservé de la date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H. Fauconnier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  <a:endParaRPr lang="en-US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951ED60C-ABDE-4524-AE5B-743B68601C21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Example: Java client (UDP)</a:t>
            </a:r>
            <a:endParaRPr lang="en-US" smtClean="0"/>
          </a:p>
        </p:txBody>
      </p:sp>
      <p:sp>
        <p:nvSpPr>
          <p:cNvPr id="14342" name="Rectangle 14"/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graphicFrame>
        <p:nvGraphicFramePr>
          <p:cNvPr id="14338" name="Object 13"/>
          <p:cNvGraphicFramePr>
            <a:graphicFrameLocks noChangeAspect="1"/>
          </p:cNvGraphicFramePr>
          <p:nvPr/>
        </p:nvGraphicFramePr>
        <p:xfrm>
          <a:off x="2655888" y="1262063"/>
          <a:ext cx="4067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4803648" imgH="5675376" progId="">
                  <p:embed/>
                </p:oleObj>
              </mc:Choice>
              <mc:Fallback>
                <p:oleObj name="VISIO" r:id="rId3" imgW="4803648" imgH="56753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262063"/>
                        <a:ext cx="4067175" cy="448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15"/>
          <p:cNvSpPr txBox="1">
            <a:spLocks noChangeArrowheads="1"/>
          </p:cNvSpPr>
          <p:nvPr/>
        </p:nvSpPr>
        <p:spPr bwMode="auto">
          <a:xfrm>
            <a:off x="1522413" y="3408363"/>
            <a:ext cx="2184400" cy="1246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Output: </a:t>
            </a:r>
            <a:r>
              <a:rPr lang="en-US"/>
              <a:t>sends packet (recall</a:t>
            </a:r>
          </a:p>
          <a:p>
            <a:r>
              <a:rPr lang="en-US"/>
              <a:t>that TCP sent “byte stream”)</a:t>
            </a:r>
          </a:p>
        </p:txBody>
      </p:sp>
      <p:sp>
        <p:nvSpPr>
          <p:cNvPr id="14344" name="Text Box 16"/>
          <p:cNvSpPr txBox="1">
            <a:spLocks noChangeArrowheads="1"/>
          </p:cNvSpPr>
          <p:nvPr/>
        </p:nvSpPr>
        <p:spPr bwMode="auto">
          <a:xfrm>
            <a:off x="5932488" y="2759075"/>
            <a:ext cx="21844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en-US" sz="1600">
                <a:solidFill>
                  <a:srgbClr val="FF0000"/>
                </a:solidFill>
              </a:rPr>
              <a:t>Input: </a:t>
            </a:r>
            <a:r>
              <a:rPr lang="en-US"/>
              <a:t>receives packet (recall thatTCP received “byte stream”)</a:t>
            </a:r>
          </a:p>
        </p:txBody>
      </p:sp>
      <p:sp>
        <p:nvSpPr>
          <p:cNvPr id="14345" name="Line 17"/>
          <p:cNvSpPr>
            <a:spLocks noChangeShapeType="1"/>
          </p:cNvSpPr>
          <p:nvPr/>
        </p:nvSpPr>
        <p:spPr bwMode="auto">
          <a:xfrm>
            <a:off x="3294063" y="3595688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Line 18"/>
          <p:cNvSpPr>
            <a:spLocks noChangeShapeType="1"/>
          </p:cNvSpPr>
          <p:nvPr/>
        </p:nvSpPr>
        <p:spPr bwMode="auto">
          <a:xfrm flipH="1">
            <a:off x="5387975" y="2971800"/>
            <a:ext cx="576263" cy="788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7" name="Text Box 19"/>
          <p:cNvSpPr txBox="1">
            <a:spLocks noChangeArrowheads="1"/>
          </p:cNvSpPr>
          <p:nvPr/>
        </p:nvSpPr>
        <p:spPr bwMode="auto">
          <a:xfrm>
            <a:off x="2862263" y="2482850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Client</a:t>
            </a:r>
          </a:p>
          <a:p>
            <a:r>
              <a:rPr lang="en-US" sz="200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14348" name="Rectangle 20"/>
          <p:cNvSpPr>
            <a:spLocks noChangeArrowheads="1"/>
          </p:cNvSpPr>
          <p:nvPr/>
        </p:nvSpPr>
        <p:spPr bwMode="auto">
          <a:xfrm>
            <a:off x="4051300" y="4768850"/>
            <a:ext cx="1625600" cy="5095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4349" name="Text Box 21"/>
          <p:cNvSpPr txBox="1">
            <a:spLocks noChangeArrowheads="1"/>
          </p:cNvSpPr>
          <p:nvPr/>
        </p:nvSpPr>
        <p:spPr bwMode="auto">
          <a:xfrm>
            <a:off x="4087813" y="4700588"/>
            <a:ext cx="1541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client UDP socket</a:t>
            </a:r>
            <a:endParaRPr lang="en-US"/>
          </a:p>
        </p:txBody>
      </p:sp>
      <p:sp>
        <p:nvSpPr>
          <p:cNvPr id="14350" name="Line 22"/>
          <p:cNvSpPr>
            <a:spLocks noChangeShapeType="1"/>
          </p:cNvSpPr>
          <p:nvPr/>
        </p:nvSpPr>
        <p:spPr bwMode="auto">
          <a:xfrm flipV="1">
            <a:off x="5235575" y="52482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1" name="Espace réservé de la date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H. Fauconnier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  <a:endParaRPr 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3DB2CAA6-7703-411D-AA3F-C8F3E15CCF08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Example: Java client (UDP)</a:t>
            </a:r>
            <a:endParaRPr lang="en-US" smtClean="0"/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185988" y="1581150"/>
            <a:ext cx="6326187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import java.io.*; </a:t>
            </a:r>
          </a:p>
          <a:p>
            <a:r>
              <a:rPr lang="en-US" sz="1600"/>
              <a:t>import java.net.*;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class UDPClient { </a:t>
            </a:r>
          </a:p>
          <a:p>
            <a:r>
              <a:rPr lang="en-US" sz="1600"/>
              <a:t>    public static void main(String args[]) throws Exception </a:t>
            </a:r>
          </a:p>
          <a:p>
            <a:r>
              <a:rPr lang="en-US" sz="1600"/>
              <a:t>    {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BufferedReader inFromUser = </a:t>
            </a:r>
          </a:p>
          <a:p>
            <a:r>
              <a:rPr lang="en-US" sz="1600"/>
              <a:t>        new BufferedReader(new InputStreamReader(System.in));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DatagramSocket clientSocket = new DatagramSocket();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InetAddress IPAddress = InetAddress.getByName("hostname");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byte[] sendData = new byte[1024]; </a:t>
            </a:r>
          </a:p>
          <a:p>
            <a:r>
              <a:rPr lang="en-US" sz="1600"/>
              <a:t>      byte[] receiveData = new byte[1024];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String sentence = inFromUser.readLine(); </a:t>
            </a:r>
          </a:p>
          <a:p>
            <a:r>
              <a:rPr lang="en-US" sz="1600"/>
              <a:t>      sendData = sentence.getBytes();</a:t>
            </a:r>
            <a:r>
              <a:rPr lang="en-US">
                <a:latin typeface="Comic Sans MS" pitchFamily="-110" charset="0"/>
              </a:rPr>
              <a:t> </a:t>
            </a:r>
            <a:r>
              <a:rPr lang="en-US" sz="1600">
                <a:latin typeface="Comic Sans MS" pitchFamily="-110" charset="0"/>
              </a:rPr>
              <a:t>        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81038" y="2933700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input stream</a:t>
            </a:r>
            <a:endParaRPr lang="en-US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09613" y="3632200"/>
            <a:ext cx="1554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Create 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client socket</a:t>
            </a:r>
            <a:endParaRPr lang="en-US"/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0" y="4327525"/>
            <a:ext cx="22050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Translate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 hostname to IP 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address </a:t>
            </a:r>
            <a:r>
              <a:rPr lang="en-US">
                <a:solidFill>
                  <a:srgbClr val="FF0000"/>
                </a:solidFill>
              </a:rPr>
              <a:t>using DNS</a:t>
            </a:r>
            <a:endParaRPr lang="en-US"/>
          </a:p>
        </p:txBody>
      </p:sp>
      <p:sp>
        <p:nvSpPr>
          <p:cNvPr id="15369" name="Freeform 7"/>
          <p:cNvSpPr>
            <a:spLocks/>
          </p:cNvSpPr>
          <p:nvPr/>
        </p:nvSpPr>
        <p:spPr bwMode="auto">
          <a:xfrm>
            <a:off x="2071688" y="2986088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 flipV="1">
            <a:off x="2205038" y="3419475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1" name="Freeform 9"/>
          <p:cNvSpPr>
            <a:spLocks/>
          </p:cNvSpPr>
          <p:nvPr/>
        </p:nvSpPr>
        <p:spPr bwMode="auto">
          <a:xfrm>
            <a:off x="2081213" y="37099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 flipV="1">
            <a:off x="2200275" y="4067175"/>
            <a:ext cx="328613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3" name="Freeform 11"/>
          <p:cNvSpPr>
            <a:spLocks/>
          </p:cNvSpPr>
          <p:nvPr/>
        </p:nvSpPr>
        <p:spPr bwMode="auto">
          <a:xfrm>
            <a:off x="2081213" y="44243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V="1">
            <a:off x="2209800" y="4572000"/>
            <a:ext cx="3619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5" name="Espace réservé de la date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H. Fauconnier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  <a:endParaRPr lang="en-US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1C8297D4-87D5-4A9A-BF63-F61243960F9F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Example: Java client (UDP), cont.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176463" y="1752600"/>
            <a:ext cx="6967537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      DatagramPacket sendPacket = </a:t>
            </a:r>
          </a:p>
          <a:p>
            <a:r>
              <a:rPr lang="en-US" sz="1600"/>
              <a:t>         new DatagramPacket(sendData, sendData.length, IPAddress, 9876);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clientSocket.send(sendPacket);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DatagramPacket receivePacket = </a:t>
            </a:r>
          </a:p>
          <a:p>
            <a:r>
              <a:rPr lang="en-US" sz="1600"/>
              <a:t>         new DatagramPacket(receiveData, receiveData.length);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clientSocket.receive(receivePacket);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String modifiedSentence = </a:t>
            </a:r>
          </a:p>
          <a:p>
            <a:r>
              <a:rPr lang="en-US" sz="1600"/>
              <a:t>          new String(receivePacket.getData());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System.out.println("FROM SERVER:" + modifiedSentence); </a:t>
            </a:r>
          </a:p>
          <a:p>
            <a:r>
              <a:rPr lang="en-US" sz="1600"/>
              <a:t>      clientSocket.close(); </a:t>
            </a:r>
          </a:p>
          <a:p>
            <a:r>
              <a:rPr lang="en-US" sz="1600"/>
              <a:t>      } </a:t>
            </a:r>
          </a:p>
          <a:p>
            <a:r>
              <a:rPr lang="en-US" sz="1600"/>
              <a:t>}</a:t>
            </a:r>
            <a:r>
              <a:rPr lang="en-US">
                <a:latin typeface="Comic Sans MS" pitchFamily="-110" charset="0"/>
              </a:rPr>
              <a:t> 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Create datagram with data-to-send,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length, IP addr, port</a:t>
            </a:r>
          </a:p>
          <a:p>
            <a:pPr algn="r"/>
            <a:endParaRPr lang="en-US"/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Send datagram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to server</a:t>
            </a:r>
            <a:endParaRPr lang="en-US"/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482600" y="3538538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Read datagram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from server</a:t>
            </a:r>
            <a:endParaRPr lang="en-US"/>
          </a:p>
        </p:txBody>
      </p:sp>
      <p:sp>
        <p:nvSpPr>
          <p:cNvPr id="16393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5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7" name="Freeform 11"/>
          <p:cNvSpPr>
            <a:spLocks/>
          </p:cNvSpPr>
          <p:nvPr/>
        </p:nvSpPr>
        <p:spPr bwMode="auto">
          <a:xfrm>
            <a:off x="2095500" y="3605213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V="1">
            <a:off x="2233613" y="3924300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9" name="Espace réservé de la date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H. Fauconnier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M2-Internet Java</a:t>
            </a:r>
            <a:endParaRPr lang="en-US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fld id="{E23A34C2-952E-4EAD-9B43-EF2DD2F9C6C7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Example: Java server (UDP)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2565400" y="1541463"/>
            <a:ext cx="615950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import java.io.*; </a:t>
            </a:r>
          </a:p>
          <a:p>
            <a:r>
              <a:rPr lang="en-US" sz="1600"/>
              <a:t>import java.net.*;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class UDPServer { </a:t>
            </a:r>
          </a:p>
          <a:p>
            <a:r>
              <a:rPr lang="en-US" sz="1600"/>
              <a:t>  public static void main(String args[]) throws Exception </a:t>
            </a:r>
          </a:p>
          <a:p>
            <a:r>
              <a:rPr lang="en-US" sz="1600"/>
              <a:t>    {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DatagramSocket serverSocket = new DatagramSocket(9876);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byte[] receiveData = new byte[1024]; </a:t>
            </a:r>
          </a:p>
          <a:p>
            <a:r>
              <a:rPr lang="en-US" sz="1600"/>
              <a:t>      byte[] sendData  = new byte[1024];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while(true) </a:t>
            </a:r>
          </a:p>
          <a:p>
            <a:r>
              <a:rPr lang="en-US" sz="1600"/>
              <a:t>        { </a:t>
            </a:r>
          </a:p>
          <a:p>
            <a:r>
              <a:rPr lang="en-US" sz="1600"/>
              <a:t>  </a:t>
            </a:r>
          </a:p>
          <a:p>
            <a:r>
              <a:rPr lang="en-US" sz="1600"/>
              <a:t>          DatagramPacket receivePacket = </a:t>
            </a:r>
          </a:p>
          <a:p>
            <a:r>
              <a:rPr lang="en-US" sz="1600"/>
              <a:t>             new DatagramPacket(receiveData, receiveData.length); </a:t>
            </a:r>
          </a:p>
          <a:p>
            <a:r>
              <a:rPr lang="en-US" sz="1600"/>
              <a:t>           serverSocket.receive(receivePacket);</a:t>
            </a:r>
            <a:r>
              <a:rPr lang="en-US">
                <a:latin typeface="Comic Sans MS" pitchFamily="-110" charset="0"/>
              </a:rPr>
              <a:t> 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49263" y="2811463"/>
            <a:ext cx="1962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datagram socket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at port 9876</a:t>
            </a:r>
            <a:endParaRPr lang="en-US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311150" y="501808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Create space for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received datagram</a:t>
            </a:r>
            <a:endParaRPr lang="en-US"/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1328738" y="578802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>
                <a:solidFill>
                  <a:schemeClr val="accent2"/>
                </a:solidFill>
              </a:rPr>
              <a:t>Receive</a:t>
            </a:r>
          </a:p>
          <a:p>
            <a:pPr algn="r"/>
            <a:r>
              <a:rPr lang="en-US">
                <a:solidFill>
                  <a:schemeClr val="accent2"/>
                </a:solidFill>
              </a:rPr>
              <a:t>datagram</a:t>
            </a:r>
            <a:endParaRPr lang="en-US"/>
          </a:p>
        </p:txBody>
      </p:sp>
      <p:sp>
        <p:nvSpPr>
          <p:cNvPr id="17417" name="Freeform 7"/>
          <p:cNvSpPr>
            <a:spLocks/>
          </p:cNvSpPr>
          <p:nvPr/>
        </p:nvSpPr>
        <p:spPr bwMode="auto">
          <a:xfrm>
            <a:off x="2286000" y="287178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2457450" y="340518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Freeform 9"/>
          <p:cNvSpPr>
            <a:spLocks/>
          </p:cNvSpPr>
          <p:nvPr/>
        </p:nvSpPr>
        <p:spPr bwMode="auto">
          <a:xfrm>
            <a:off x="2362200" y="507206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2471738" y="540702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1" name="Freeform 11"/>
          <p:cNvSpPr>
            <a:spLocks/>
          </p:cNvSpPr>
          <p:nvPr/>
        </p:nvSpPr>
        <p:spPr bwMode="auto">
          <a:xfrm>
            <a:off x="2352675" y="580548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-110" charset="0"/>
            </a:endParaRPr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 flipV="1">
            <a:off x="2490788" y="597217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3" name="Espace réservé de la date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2pPr>
            <a:lvl3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3pPr>
            <a:lvl4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4pPr>
            <a:lvl5pPr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-110" charset="0"/>
                <a:ea typeface="ＭＳ Ｐゴシック" pitchFamily="-110" charset="-128"/>
              </a:defRPr>
            </a:lvl9pPr>
          </a:lstStyle>
          <a:p>
            <a:r>
              <a:rPr lang="fr-FR"/>
              <a:t>H. Fauconnier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646</Words>
  <Application>Microsoft Office PowerPoint</Application>
  <PresentationFormat>On-screen Show (4:3)</PresentationFormat>
  <Paragraphs>194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VISIO</vt:lpstr>
      <vt:lpstr>Socket UDP</vt:lpstr>
      <vt:lpstr>UDP</vt:lpstr>
      <vt:lpstr>Socket programming with UDP</vt:lpstr>
      <vt:lpstr>Running example</vt:lpstr>
      <vt:lpstr>Client/server socket interaction: UDP</vt:lpstr>
      <vt:lpstr>Example: Java client (UDP)</vt:lpstr>
      <vt:lpstr>Example: Java client (UDP)</vt:lpstr>
      <vt:lpstr>Example: Java client (UDP), cont.</vt:lpstr>
      <vt:lpstr>Example: Java server (UDP)</vt:lpstr>
      <vt:lpstr>Example: Java server (UDP), cont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UDP</dc:title>
  <dc:creator>TAMALIIK</dc:creator>
  <cp:lastModifiedBy>TAMALIIK</cp:lastModifiedBy>
  <cp:revision>1</cp:revision>
  <dcterms:created xsi:type="dcterms:W3CDTF">2012-05-10T08:49:31Z</dcterms:created>
  <dcterms:modified xsi:type="dcterms:W3CDTF">2012-05-10T08:51:03Z</dcterms:modified>
</cp:coreProperties>
</file>