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62" r:id="rId2"/>
    <p:sldId id="284" r:id="rId3"/>
    <p:sldId id="308" r:id="rId4"/>
    <p:sldId id="309" r:id="rId5"/>
    <p:sldId id="299" r:id="rId6"/>
    <p:sldId id="300" r:id="rId7"/>
    <p:sldId id="301" r:id="rId8"/>
    <p:sldId id="302" r:id="rId9"/>
    <p:sldId id="310" r:id="rId10"/>
    <p:sldId id="294" r:id="rId11"/>
    <p:sldId id="287" r:id="rId12"/>
    <p:sldId id="304" r:id="rId13"/>
    <p:sldId id="288" r:id="rId14"/>
    <p:sldId id="291" r:id="rId15"/>
    <p:sldId id="292" r:id="rId16"/>
    <p:sldId id="285" r:id="rId17"/>
    <p:sldId id="295" r:id="rId18"/>
    <p:sldId id="297" r:id="rId19"/>
    <p:sldId id="298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68E3-E1B0-429A-AF9F-2EC498CE546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A3E1-4DA1-4450-8B70-3F3534D4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672F-32A3-431B-B4BD-0CF15B7D406F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A24C-D43A-4A15-94C0-60F518693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baseline="0" dirty="0" smtClean="0"/>
              <a:t> is total number of  digits in any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is the number of digits and</a:t>
            </a:r>
            <a:r>
              <a:rPr lang="en-US" baseline="0" dirty="0" smtClean="0"/>
              <a:t> d is the length of the digit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8FAC-8989-49C9-B839-D0091A469BF4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5251-578E-4B7A-B443-3863287836A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74BA-0DB6-44E5-A215-0E1281AE4C6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953EC41-FDE4-4CEF-8034-F0DB165D35B7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Advance Analysis of Algorithm  by        Qamar Abbas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CB68F7F-72A1-43A9-8B03-1D50ED5CA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0E-8F11-46F7-B846-3CCFD9B8148A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060E-B5EB-447B-B66B-1222F1B82EBA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8B6-F8FB-44EE-A978-30A73D1DBE44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467A-3D2A-4E5E-9D02-AE169211A07F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96E9-C753-485B-B162-04D1451117EB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775-F4F4-4E14-8DDA-BE83F23CE6F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9412-A176-4DAC-A248-4CEF922FC678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F13-9D0F-4A7D-AC16-116D599854EE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77D713-3248-463B-A7CA-7E4E1041A9D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5450"/>
            <a:ext cx="7772400" cy="1666875"/>
          </a:xfrm>
        </p:spPr>
        <p:txBody>
          <a:bodyPr>
            <a:normAutofit fontScale="90000"/>
          </a:bodyPr>
          <a:lstStyle/>
          <a:p>
            <a:r>
              <a:rPr b="1" smtClean="0">
                <a:solidFill>
                  <a:schemeClr val="bg1"/>
                </a:solidFill>
              </a:rPr>
              <a:t>Design &amp; Analysis of Algorithms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RADIX-SORT </a:t>
            </a:r>
            <a:r>
              <a:rPr lang="en-US" dirty="0" err="1" smtClean="0"/>
              <a:t>Algorihm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sort the </a:t>
            </a:r>
            <a:r>
              <a:rPr lang="en-US" i="1" dirty="0" smtClean="0"/>
              <a:t>least</a:t>
            </a:r>
            <a:r>
              <a:rPr lang="en-US" dirty="0" smtClean="0"/>
              <a:t> significant digit first</a:t>
            </a:r>
          </a:p>
          <a:p>
            <a:pPr marL="971550" lvl="1" indent="-514350">
              <a:buNone/>
            </a:pPr>
            <a:r>
              <a:rPr lang="en-US" b="1" dirty="0" smtClean="0">
                <a:latin typeface="Courier New" pitchFamily="49" charset="0"/>
              </a:rPr>
              <a:t>	  </a:t>
            </a:r>
            <a:r>
              <a:rPr lang="en-US" b="1" dirty="0" err="1" smtClean="0">
                <a:latin typeface="Courier New" pitchFamily="49" charset="0"/>
              </a:rPr>
              <a:t>RadixSort</a:t>
            </a:r>
            <a:r>
              <a:rPr lang="en-US" b="1" dirty="0" smtClean="0">
                <a:latin typeface="Courier New" pitchFamily="49" charset="0"/>
              </a:rPr>
              <a:t>(A, d)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for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=1 to d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  </a:t>
            </a:r>
            <a:r>
              <a:rPr lang="en-US" b="1" dirty="0" err="1" smtClean="0">
                <a:latin typeface="Courier New" pitchFamily="49" charset="0"/>
              </a:rPr>
              <a:t>StableSort</a:t>
            </a:r>
            <a:r>
              <a:rPr lang="en-US" b="1" dirty="0" smtClean="0">
                <a:latin typeface="Courier New" pitchFamily="49" charset="0"/>
              </a:rPr>
              <a:t>(A) on digit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RADIX-SORT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7763"/>
            <a:ext cx="8259762" cy="22907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Alg.: RADIX-SORT</a:t>
            </a:r>
            <a:r>
              <a:rPr lang="en-US" sz="2400">
                <a:latin typeface="Comic Sans MS" pitchFamily="66" charset="0"/>
              </a:rPr>
              <a:t>(A, d)</a:t>
            </a:r>
          </a:p>
          <a:p>
            <a:pPr>
              <a:buFontTx/>
              <a:buNone/>
            </a:pPr>
            <a:r>
              <a:rPr lang="en-US" sz="2400" b="1"/>
              <a:t>	for </a:t>
            </a:r>
            <a:r>
              <a:rPr lang="en-US" sz="2400">
                <a:latin typeface="Comic Sans MS" pitchFamily="66" charset="0"/>
              </a:rPr>
              <a:t>i ← 1</a:t>
            </a:r>
            <a:r>
              <a:rPr lang="en-US" sz="2400"/>
              <a:t> </a:t>
            </a:r>
            <a:r>
              <a:rPr lang="en-US" sz="2400" b="1"/>
              <a:t>to </a:t>
            </a:r>
            <a:r>
              <a:rPr lang="en-US" sz="2400">
                <a:latin typeface="Comic Sans MS" pitchFamily="66" charset="0"/>
              </a:rPr>
              <a:t>d</a:t>
            </a:r>
          </a:p>
          <a:p>
            <a:pPr>
              <a:buFontTx/>
              <a:buNone/>
            </a:pPr>
            <a:r>
              <a:rPr lang="en-US" sz="2400" b="1"/>
              <a:t>		do </a:t>
            </a:r>
            <a:r>
              <a:rPr lang="en-US" sz="2400"/>
              <a:t>use a stable sort to sort array </a:t>
            </a:r>
            <a:r>
              <a:rPr lang="en-US" sz="2400">
                <a:latin typeface="Comic Sans MS" pitchFamily="66" charset="0"/>
              </a:rPr>
              <a:t>A</a:t>
            </a:r>
            <a:r>
              <a:rPr lang="en-US" sz="2400"/>
              <a:t> on digit </a:t>
            </a:r>
            <a:r>
              <a:rPr lang="en-US" sz="2400">
                <a:latin typeface="Comic Sans MS" pitchFamily="66" charset="0"/>
              </a:rPr>
              <a:t>i</a:t>
            </a:r>
          </a:p>
          <a:p>
            <a:pPr>
              <a:buFontTx/>
              <a:buNone/>
            </a:pPr>
            <a:endParaRPr lang="en-US" sz="800">
              <a:latin typeface="Comic Sans MS" pitchFamily="66" charset="0"/>
            </a:endParaRPr>
          </a:p>
          <a:p>
            <a:r>
              <a:rPr lang="en-US" sz="2400"/>
              <a:t>1 is the lowest order digit, d is the highest-order digit</a:t>
            </a:r>
          </a:p>
        </p:txBody>
      </p:sp>
      <p:graphicFrame>
        <p:nvGraphicFramePr>
          <p:cNvPr id="398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46263" y="3852863"/>
          <a:ext cx="666750" cy="2462212"/>
        </p:xfrm>
        <a:graphic>
          <a:graphicData uri="http://schemas.openxmlformats.org/presentationml/2006/ole">
            <p:oleObj spid="_x0000_s2050" name="Paint Shop Pro Image" r:id="rId3" imgW="878287" imgH="3239024" progId="">
              <p:embed/>
            </p:oleObj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17775" y="3884613"/>
          <a:ext cx="1365250" cy="2439987"/>
        </p:xfrm>
        <a:graphic>
          <a:graphicData uri="http://schemas.openxmlformats.org/presentationml/2006/ole">
            <p:oleObj spid="_x0000_s2051" name="Paint Shop Pro Image" r:id="rId4" imgW="1873679" imgH="3346341" progId="">
              <p:embed/>
            </p:oleObj>
          </a:graphicData>
        </a:graphic>
      </p:graphicFrame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E60-A18B-48B7-91BB-8FE7A0CE525E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4095750" y="3884613"/>
          <a:ext cx="1319213" cy="2438400"/>
        </p:xfrm>
        <a:graphic>
          <a:graphicData uri="http://schemas.openxmlformats.org/presentationml/2006/ole">
            <p:oleObj spid="_x0000_s2052" name="Paint Shop Pro Image" r:id="rId5" imgW="1804878" imgH="3336585" progId="">
              <p:embed/>
            </p:oleObj>
          </a:graphicData>
        </a:graphic>
      </p:graphicFrame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5627688" y="3884613"/>
          <a:ext cx="1382712" cy="2425700"/>
        </p:xfrm>
        <a:graphic>
          <a:graphicData uri="http://schemas.openxmlformats.org/presentationml/2006/ole">
            <p:oleObj spid="_x0000_s2053" name="Paint Shop Pro Image" r:id="rId6" imgW="1902439" imgH="3336585" progId="">
              <p:embed/>
            </p:oleObj>
          </a:graphicData>
        </a:graphic>
      </p:graphicFrame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3360738" y="3044825"/>
          <a:ext cx="3359150" cy="801688"/>
        </p:xfrm>
        <a:graphic>
          <a:graphicData uri="http://schemas.openxmlformats.org/presentationml/2006/ole">
            <p:oleObj spid="_x0000_s2054" name="Paint Shop Pro Image" r:id="rId7" imgW="3921951" imgH="9368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Radix Sort Example</a:t>
            </a:r>
            <a:endParaRPr lang="en-US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752600"/>
            <a:ext cx="7391400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Radix Sort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47D9-D1E3-4E8C-BDA8-F03CC2CC60DE}" type="slidenum">
              <a:rPr lang="en-US"/>
              <a:pPr/>
              <a:t>13</a:t>
            </a:fld>
            <a:endParaRPr 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/>
              <a:t>Given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numbers of </a:t>
            </a:r>
            <a:r>
              <a:rPr lang="en-US">
                <a:latin typeface="Comic Sans MS" pitchFamily="66" charset="0"/>
              </a:rPr>
              <a:t>d</a:t>
            </a:r>
            <a:r>
              <a:rPr lang="en-US"/>
              <a:t> digits each, where each digit may take up to </a:t>
            </a:r>
            <a:r>
              <a:rPr lang="en-US">
                <a:latin typeface="Comic Sans MS" pitchFamily="66" charset="0"/>
              </a:rPr>
              <a:t>k</a:t>
            </a:r>
            <a:r>
              <a:rPr lang="en-US"/>
              <a:t> possible values, RADIX-SORT correctly sorts the numbers in </a:t>
            </a:r>
            <a:r>
              <a:rPr lang="en-US">
                <a:latin typeface="Comic Sans MS" pitchFamily="66" charset="0"/>
                <a:sym typeface="Symbol" pitchFamily="18" charset="2"/>
              </a:rPr>
              <a:t>(d(n+k))</a:t>
            </a:r>
          </a:p>
          <a:p>
            <a:pPr lvl="1">
              <a:lnSpc>
                <a:spcPct val="200000"/>
              </a:lnSpc>
            </a:pPr>
            <a:r>
              <a:rPr lang="en-US">
                <a:sym typeface="Symbol" pitchFamily="18" charset="2"/>
              </a:rPr>
              <a:t>One pass of sorting per digit takes </a:t>
            </a:r>
            <a:r>
              <a:rPr lang="en-US">
                <a:latin typeface="Comic Sans MS" pitchFamily="66" charset="0"/>
                <a:sym typeface="Symbol" pitchFamily="18" charset="2"/>
              </a:rPr>
              <a:t>(n+k)</a:t>
            </a:r>
            <a:r>
              <a:rPr lang="en-US">
                <a:sym typeface="Symbol" pitchFamily="18" charset="2"/>
              </a:rPr>
              <a:t> assuming that we use counting sort</a:t>
            </a:r>
          </a:p>
          <a:p>
            <a:pPr lvl="1">
              <a:lnSpc>
                <a:spcPct val="200000"/>
              </a:lnSpc>
            </a:pPr>
            <a:r>
              <a:rPr lang="en-US">
                <a:sym typeface="Symbol" pitchFamily="18" charset="2"/>
              </a:rPr>
              <a:t>There are </a:t>
            </a:r>
            <a:r>
              <a:rPr lang="en-US">
                <a:latin typeface="Comic Sans MS" pitchFamily="66" charset="0"/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 passes (for each digit)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04813" y="1752600"/>
            <a:ext cx="5788025" cy="3884613"/>
            <a:chOff x="255" y="1104"/>
            <a:chExt cx="3646" cy="2447"/>
          </a:xfrm>
        </p:grpSpPr>
        <p:sp>
          <p:nvSpPr>
            <p:cNvPr id="49154" name="AutoShape 2"/>
            <p:cNvSpPr>
              <a:spLocks noChangeArrowheads="1"/>
            </p:cNvSpPr>
            <p:nvPr/>
          </p:nvSpPr>
          <p:spPr bwMode="auto">
            <a:xfrm>
              <a:off x="3710" y="1104"/>
              <a:ext cx="192" cy="2448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255" y="2305"/>
              <a:ext cx="3210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33363" indent="-233363" eaLnBrk="1" hangingPunct="1">
                <a:lnSpc>
                  <a:spcPct val="90000"/>
                </a:lnSpc>
                <a:spcBef>
                  <a:spcPts val="1188"/>
                </a:spcBef>
                <a:buClr>
                  <a:srgbClr val="CC0000"/>
                </a:buClr>
                <a:buSzPct val="133000"/>
                <a:buFont typeface="Times New Roman" charset="0"/>
                <a:buChar char="•"/>
                <a:tabLst>
                  <a:tab pos="233363" algn="l"/>
                  <a:tab pos="1147763" algn="l"/>
                  <a:tab pos="2062163" algn="l"/>
                  <a:tab pos="2976563" algn="l"/>
                  <a:tab pos="3890963" algn="l"/>
                  <a:tab pos="4805363" algn="l"/>
                  <a:tab pos="5719763" algn="l"/>
                  <a:tab pos="6634163" algn="l"/>
                  <a:tab pos="7548563" algn="l"/>
                  <a:tab pos="8462963" algn="l"/>
                  <a:tab pos="9377363" algn="l"/>
                  <a:tab pos="10291763" algn="l"/>
                </a:tabLst>
              </a:pPr>
              <a:r>
                <a:rPr lang="en-GB" sz="3200">
                  <a:solidFill>
                    <a:schemeClr val="tx1"/>
                  </a:solidFill>
                  <a:cs typeface="Arial Unicode MS" pitchFamily="32" charset="0"/>
                </a:rPr>
                <a:t>Sort on digit </a:t>
              </a:r>
              <a:r>
                <a:rPr lang="en-GB" sz="3200" i="1">
                  <a:solidFill>
                    <a:srgbClr val="008A87"/>
                  </a:solidFill>
                  <a:cs typeface="Arial Unicode MS" pitchFamily="32" charset="0"/>
                </a:rPr>
                <a:t>t</a:t>
              </a:r>
            </a:p>
          </p:txBody>
        </p:sp>
      </p:grp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/>
              <a:t>Correctness of radix sort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04813" y="1524000"/>
            <a:ext cx="50958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000000"/>
              </a:buClr>
              <a:buSzPct val="133000"/>
              <a:buFont typeface="Times New Roman" charset="0"/>
              <a:buNone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3200" i="1">
                <a:solidFill>
                  <a:schemeClr val="tx1"/>
                </a:solidFill>
                <a:cs typeface="Arial Unicode MS" pitchFamily="32" charset="0"/>
              </a:rPr>
              <a:t>Induction on digit position </a:t>
            </a:r>
          </a:p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CC0000"/>
              </a:buClr>
              <a:buSzPct val="133000"/>
              <a:buFont typeface="Times New Roman" charset="0"/>
              <a:buChar char="•"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3200">
                <a:solidFill>
                  <a:schemeClr val="tx1"/>
                </a:solidFill>
                <a:cs typeface="Arial Unicode MS" pitchFamily="32" charset="0"/>
              </a:rPr>
              <a:t>Assume that the numbers are sorted by their low-order </a:t>
            </a:r>
            <a:r>
              <a:rPr lang="en-GB" sz="3200" i="1">
                <a:solidFill>
                  <a:srgbClr val="008A87"/>
                </a:solidFill>
                <a:cs typeface="Arial Unicode MS" pitchFamily="32" charset="0"/>
              </a:rPr>
              <a:t>t </a:t>
            </a:r>
            <a:r>
              <a:rPr lang="en-GB" sz="3200">
                <a:solidFill>
                  <a:srgbClr val="008A87"/>
                </a:solidFill>
                <a:cs typeface="Arial Unicode MS" pitchFamily="32" charset="0"/>
              </a:rPr>
              <a:t>– 1</a:t>
            </a:r>
            <a:r>
              <a:rPr lang="en-GB" sz="3200">
                <a:solidFill>
                  <a:schemeClr val="tx1"/>
                </a:solidFill>
                <a:cs typeface="Arial Unicode MS" pitchFamily="32" charset="0"/>
              </a:rPr>
              <a:t> digits.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642225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213475" y="1752600"/>
            <a:ext cx="650875" cy="3889375"/>
          </a:xfrm>
          <a:prstGeom prst="roundRect">
            <a:avLst>
              <a:gd name="adj" fmla="val 16583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1771650"/>
            <a:ext cx="995363" cy="3760788"/>
            <a:chOff x="3696" y="1116"/>
            <a:chExt cx="627" cy="2369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3696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7 2 0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3696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3 2 9</a:t>
              </a:r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3696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4 3 6</a:t>
              </a: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3696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8 3 9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696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3 5 5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696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4 5 7</a:t>
              </a:r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3696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6 5 7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10475" y="1771650"/>
            <a:ext cx="995363" cy="3760788"/>
            <a:chOff x="4794" y="1116"/>
            <a:chExt cx="627" cy="2369"/>
          </a:xfrm>
        </p:grpSpPr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4794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3 2 9</a:t>
              </a: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4794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3 5 5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4794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4 3 6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794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4 5 7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4794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6 5 7</a:t>
              </a: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4794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7 2 0</a:t>
              </a: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4794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8 3 9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032500" y="5641975"/>
            <a:ext cx="1739900" cy="593725"/>
            <a:chOff x="3800" y="3554"/>
            <a:chExt cx="1096" cy="374"/>
          </a:xfrm>
        </p:grpSpPr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V="1">
              <a:off x="4897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800" y="3621"/>
              <a:ext cx="1096" cy="307"/>
              <a:chOff x="3800" y="3621"/>
              <a:chExt cx="1096" cy="307"/>
            </a:xfrm>
          </p:grpSpPr>
          <p:sp>
            <p:nvSpPr>
              <p:cNvPr id="49179" name="AutoShape 27"/>
              <p:cNvSpPr>
                <a:spLocks noChangeArrowheads="1"/>
              </p:cNvSpPr>
              <p:nvPr/>
            </p:nvSpPr>
            <p:spPr bwMode="auto">
              <a:xfrm rot="10800000">
                <a:off x="3801" y="3622"/>
                <a:ext cx="1097" cy="308"/>
              </a:xfrm>
              <a:prstGeom prst="roundRect">
                <a:avLst>
                  <a:gd name="adj" fmla="val 324"/>
                </a:avLst>
              </a:prstGeom>
              <a:noFill/>
              <a:ln w="2844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0" name="Freeform 28"/>
              <p:cNvSpPr>
                <a:spLocks noChangeArrowheads="1"/>
              </p:cNvSpPr>
              <p:nvPr/>
            </p:nvSpPr>
            <p:spPr bwMode="auto">
              <a:xfrm rot="10800000">
                <a:off x="3801" y="3624"/>
                <a:ext cx="1097" cy="306"/>
              </a:xfrm>
              <a:custGeom>
                <a:avLst/>
                <a:gdLst/>
                <a:ahLst/>
                <a:cxnLst>
                  <a:cxn ang="0">
                    <a:pos x="4836" y="1349"/>
                  </a:cxn>
                  <a:cxn ang="0">
                    <a:pos x="4833" y="1281"/>
                  </a:cxn>
                  <a:cxn ang="0">
                    <a:pos x="4824" y="1213"/>
                  </a:cxn>
                  <a:cxn ang="0">
                    <a:pos x="4808" y="1145"/>
                  </a:cxn>
                  <a:cxn ang="0">
                    <a:pos x="4787" y="1077"/>
                  </a:cxn>
                  <a:cxn ang="0">
                    <a:pos x="4759" y="1011"/>
                  </a:cxn>
                  <a:cxn ang="0">
                    <a:pos x="4725" y="945"/>
                  </a:cxn>
                  <a:cxn ang="0">
                    <a:pos x="4685" y="880"/>
                  </a:cxn>
                  <a:cxn ang="0">
                    <a:pos x="4640" y="817"/>
                  </a:cxn>
                  <a:cxn ang="0">
                    <a:pos x="4589" y="755"/>
                  </a:cxn>
                  <a:cxn ang="0">
                    <a:pos x="4532" y="694"/>
                  </a:cxn>
                  <a:cxn ang="0">
                    <a:pos x="4470" y="635"/>
                  </a:cxn>
                  <a:cxn ang="0">
                    <a:pos x="4403" y="578"/>
                  </a:cxn>
                  <a:cxn ang="0">
                    <a:pos x="4330" y="523"/>
                  </a:cxn>
                  <a:cxn ang="0">
                    <a:pos x="4253" y="470"/>
                  </a:cxn>
                  <a:cxn ang="0">
                    <a:pos x="4171" y="420"/>
                  </a:cxn>
                  <a:cxn ang="0">
                    <a:pos x="4084" y="371"/>
                  </a:cxn>
                  <a:cxn ang="0">
                    <a:pos x="3993" y="325"/>
                  </a:cxn>
                  <a:cxn ang="0">
                    <a:pos x="3898" y="282"/>
                  </a:cxn>
                  <a:cxn ang="0">
                    <a:pos x="3799" y="242"/>
                  </a:cxn>
                  <a:cxn ang="0">
                    <a:pos x="3697" y="204"/>
                  </a:cxn>
                  <a:cxn ang="0">
                    <a:pos x="3591" y="170"/>
                  </a:cxn>
                  <a:cxn ang="0">
                    <a:pos x="3483" y="138"/>
                  </a:cxn>
                  <a:cxn ang="0">
                    <a:pos x="3372" y="109"/>
                  </a:cxn>
                  <a:cxn ang="0">
                    <a:pos x="3258" y="84"/>
                  </a:cxn>
                  <a:cxn ang="0">
                    <a:pos x="3142" y="62"/>
                  </a:cxn>
                  <a:cxn ang="0">
                    <a:pos x="3024" y="43"/>
                  </a:cxn>
                  <a:cxn ang="0">
                    <a:pos x="2905" y="28"/>
                  </a:cxn>
                  <a:cxn ang="0">
                    <a:pos x="2784" y="16"/>
                  </a:cxn>
                  <a:cxn ang="0">
                    <a:pos x="2663" y="7"/>
                  </a:cxn>
                  <a:cxn ang="0">
                    <a:pos x="2540" y="2"/>
                  </a:cxn>
                  <a:cxn ang="0">
                    <a:pos x="2418" y="0"/>
                  </a:cxn>
                  <a:cxn ang="0">
                    <a:pos x="2296" y="2"/>
                  </a:cxn>
                  <a:cxn ang="0">
                    <a:pos x="2173" y="7"/>
                  </a:cxn>
                  <a:cxn ang="0">
                    <a:pos x="2052" y="16"/>
                  </a:cxn>
                  <a:cxn ang="0">
                    <a:pos x="1931" y="28"/>
                  </a:cxn>
                  <a:cxn ang="0">
                    <a:pos x="1812" y="43"/>
                  </a:cxn>
                  <a:cxn ang="0">
                    <a:pos x="1694" y="62"/>
                  </a:cxn>
                  <a:cxn ang="0">
                    <a:pos x="1578" y="84"/>
                  </a:cxn>
                  <a:cxn ang="0">
                    <a:pos x="1464" y="109"/>
                  </a:cxn>
                  <a:cxn ang="0">
                    <a:pos x="1353" y="138"/>
                  </a:cxn>
                  <a:cxn ang="0">
                    <a:pos x="1245" y="170"/>
                  </a:cxn>
                  <a:cxn ang="0">
                    <a:pos x="1139" y="204"/>
                  </a:cxn>
                  <a:cxn ang="0">
                    <a:pos x="1037" y="242"/>
                  </a:cxn>
                  <a:cxn ang="0">
                    <a:pos x="938" y="282"/>
                  </a:cxn>
                  <a:cxn ang="0">
                    <a:pos x="843" y="325"/>
                  </a:cxn>
                  <a:cxn ang="0">
                    <a:pos x="752" y="371"/>
                  </a:cxn>
                  <a:cxn ang="0">
                    <a:pos x="665" y="420"/>
                  </a:cxn>
                  <a:cxn ang="0">
                    <a:pos x="583" y="470"/>
                  </a:cxn>
                  <a:cxn ang="0">
                    <a:pos x="506" y="523"/>
                  </a:cxn>
                  <a:cxn ang="0">
                    <a:pos x="433" y="578"/>
                  </a:cxn>
                  <a:cxn ang="0">
                    <a:pos x="366" y="635"/>
                  </a:cxn>
                  <a:cxn ang="0">
                    <a:pos x="304" y="694"/>
                  </a:cxn>
                  <a:cxn ang="0">
                    <a:pos x="247" y="755"/>
                  </a:cxn>
                  <a:cxn ang="0">
                    <a:pos x="196" y="817"/>
                  </a:cxn>
                  <a:cxn ang="0">
                    <a:pos x="151" y="880"/>
                  </a:cxn>
                  <a:cxn ang="0">
                    <a:pos x="111" y="945"/>
                  </a:cxn>
                  <a:cxn ang="0">
                    <a:pos x="77" y="1011"/>
                  </a:cxn>
                  <a:cxn ang="0">
                    <a:pos x="49" y="1077"/>
                  </a:cxn>
                  <a:cxn ang="0">
                    <a:pos x="28" y="1145"/>
                  </a:cxn>
                  <a:cxn ang="0">
                    <a:pos x="12" y="1213"/>
                  </a:cxn>
                  <a:cxn ang="0">
                    <a:pos x="3" y="1281"/>
                  </a:cxn>
                  <a:cxn ang="0">
                    <a:pos x="0" y="1349"/>
                  </a:cxn>
                </a:cxnLst>
                <a:rect l="0" t="0" r="r" b="b"/>
                <a:pathLst>
                  <a:path w="4837" h="1350">
                    <a:moveTo>
                      <a:pt x="4836" y="1349"/>
                    </a:moveTo>
                    <a:lnTo>
                      <a:pt x="4833" y="1281"/>
                    </a:lnTo>
                    <a:lnTo>
                      <a:pt x="4824" y="1213"/>
                    </a:lnTo>
                    <a:lnTo>
                      <a:pt x="4808" y="1145"/>
                    </a:lnTo>
                    <a:lnTo>
                      <a:pt x="4787" y="1077"/>
                    </a:lnTo>
                    <a:lnTo>
                      <a:pt x="4759" y="1011"/>
                    </a:lnTo>
                    <a:lnTo>
                      <a:pt x="4725" y="945"/>
                    </a:lnTo>
                    <a:lnTo>
                      <a:pt x="4685" y="880"/>
                    </a:lnTo>
                    <a:lnTo>
                      <a:pt x="4640" y="817"/>
                    </a:lnTo>
                    <a:lnTo>
                      <a:pt x="4589" y="755"/>
                    </a:lnTo>
                    <a:lnTo>
                      <a:pt x="4532" y="694"/>
                    </a:lnTo>
                    <a:lnTo>
                      <a:pt x="4470" y="635"/>
                    </a:lnTo>
                    <a:lnTo>
                      <a:pt x="4403" y="578"/>
                    </a:lnTo>
                    <a:lnTo>
                      <a:pt x="4330" y="523"/>
                    </a:lnTo>
                    <a:lnTo>
                      <a:pt x="4253" y="470"/>
                    </a:lnTo>
                    <a:lnTo>
                      <a:pt x="4171" y="420"/>
                    </a:lnTo>
                    <a:lnTo>
                      <a:pt x="4084" y="371"/>
                    </a:lnTo>
                    <a:lnTo>
                      <a:pt x="3993" y="325"/>
                    </a:lnTo>
                    <a:lnTo>
                      <a:pt x="3898" y="282"/>
                    </a:lnTo>
                    <a:lnTo>
                      <a:pt x="3799" y="242"/>
                    </a:lnTo>
                    <a:lnTo>
                      <a:pt x="3697" y="204"/>
                    </a:lnTo>
                    <a:lnTo>
                      <a:pt x="3591" y="170"/>
                    </a:lnTo>
                    <a:lnTo>
                      <a:pt x="3483" y="138"/>
                    </a:lnTo>
                    <a:lnTo>
                      <a:pt x="3372" y="109"/>
                    </a:lnTo>
                    <a:lnTo>
                      <a:pt x="3258" y="84"/>
                    </a:lnTo>
                    <a:lnTo>
                      <a:pt x="3142" y="62"/>
                    </a:lnTo>
                    <a:lnTo>
                      <a:pt x="3024" y="43"/>
                    </a:lnTo>
                    <a:lnTo>
                      <a:pt x="2905" y="28"/>
                    </a:lnTo>
                    <a:lnTo>
                      <a:pt x="2784" y="16"/>
                    </a:lnTo>
                    <a:lnTo>
                      <a:pt x="2663" y="7"/>
                    </a:lnTo>
                    <a:lnTo>
                      <a:pt x="2540" y="2"/>
                    </a:lnTo>
                    <a:lnTo>
                      <a:pt x="2418" y="0"/>
                    </a:lnTo>
                    <a:lnTo>
                      <a:pt x="2296" y="2"/>
                    </a:lnTo>
                    <a:lnTo>
                      <a:pt x="2173" y="7"/>
                    </a:lnTo>
                    <a:lnTo>
                      <a:pt x="2052" y="16"/>
                    </a:lnTo>
                    <a:lnTo>
                      <a:pt x="1931" y="28"/>
                    </a:lnTo>
                    <a:lnTo>
                      <a:pt x="1812" y="43"/>
                    </a:lnTo>
                    <a:lnTo>
                      <a:pt x="1694" y="62"/>
                    </a:lnTo>
                    <a:lnTo>
                      <a:pt x="1578" y="84"/>
                    </a:lnTo>
                    <a:lnTo>
                      <a:pt x="1464" y="109"/>
                    </a:lnTo>
                    <a:lnTo>
                      <a:pt x="1353" y="138"/>
                    </a:lnTo>
                    <a:lnTo>
                      <a:pt x="1245" y="170"/>
                    </a:lnTo>
                    <a:lnTo>
                      <a:pt x="1139" y="204"/>
                    </a:lnTo>
                    <a:lnTo>
                      <a:pt x="1037" y="242"/>
                    </a:lnTo>
                    <a:lnTo>
                      <a:pt x="938" y="282"/>
                    </a:lnTo>
                    <a:lnTo>
                      <a:pt x="843" y="325"/>
                    </a:lnTo>
                    <a:lnTo>
                      <a:pt x="752" y="371"/>
                    </a:lnTo>
                    <a:lnTo>
                      <a:pt x="665" y="420"/>
                    </a:lnTo>
                    <a:lnTo>
                      <a:pt x="583" y="470"/>
                    </a:lnTo>
                    <a:lnTo>
                      <a:pt x="506" y="523"/>
                    </a:lnTo>
                    <a:lnTo>
                      <a:pt x="433" y="578"/>
                    </a:lnTo>
                    <a:lnTo>
                      <a:pt x="366" y="635"/>
                    </a:lnTo>
                    <a:lnTo>
                      <a:pt x="304" y="694"/>
                    </a:lnTo>
                    <a:lnTo>
                      <a:pt x="247" y="755"/>
                    </a:lnTo>
                    <a:lnTo>
                      <a:pt x="196" y="817"/>
                    </a:lnTo>
                    <a:lnTo>
                      <a:pt x="151" y="880"/>
                    </a:lnTo>
                    <a:lnTo>
                      <a:pt x="111" y="945"/>
                    </a:lnTo>
                    <a:lnTo>
                      <a:pt x="77" y="1011"/>
                    </a:lnTo>
                    <a:lnTo>
                      <a:pt x="49" y="1077"/>
                    </a:lnTo>
                    <a:lnTo>
                      <a:pt x="28" y="1145"/>
                    </a:lnTo>
                    <a:lnTo>
                      <a:pt x="12" y="1213"/>
                    </a:lnTo>
                    <a:lnTo>
                      <a:pt x="3" y="1281"/>
                    </a:lnTo>
                    <a:lnTo>
                      <a:pt x="0" y="1349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V="1">
              <a:off x="3800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04813" y="2062163"/>
            <a:ext cx="7204075" cy="2986087"/>
            <a:chOff x="255" y="1299"/>
            <a:chExt cx="4538" cy="1881"/>
          </a:xfrm>
        </p:grpSpPr>
        <p:cxnSp>
          <p:nvCxnSpPr>
            <p:cNvPr id="49183" name="AutoShape 31"/>
            <p:cNvCxnSpPr>
              <a:cxnSpLocks noChangeShapeType="1"/>
              <a:stCxn id="49161" idx="3"/>
              <a:endCxn id="49174" idx="1"/>
            </p:cNvCxnSpPr>
            <p:nvPr/>
          </p:nvCxnSpPr>
          <p:spPr bwMode="auto">
            <a:xfrm>
              <a:off x="4324" y="1299"/>
              <a:ext cx="470" cy="1669"/>
            </a:xfrm>
            <a:prstGeom prst="curvedConnector3">
              <a:avLst>
                <a:gd name="adj1" fmla="val 50000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49184" name="AutoShape 32"/>
            <p:cNvCxnSpPr>
              <a:cxnSpLocks noChangeShapeType="1"/>
              <a:stCxn id="49162" idx="3"/>
              <a:endCxn id="49169" idx="1"/>
            </p:cNvCxnSpPr>
            <p:nvPr/>
          </p:nvCxnSpPr>
          <p:spPr bwMode="auto">
            <a:xfrm flipV="1">
              <a:off x="4324" y="1299"/>
              <a:ext cx="470" cy="334"/>
            </a:xfrm>
            <a:prstGeom prst="curvedConnector3">
              <a:avLst>
                <a:gd name="adj1" fmla="val 50000"/>
              </a:avLst>
            </a:prstGeom>
            <a:noFill/>
            <a:ln w="572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255" y="2285"/>
              <a:ext cx="3210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33363" indent="-233363" eaLnBrk="1" hangingPunct="1">
                <a:lnSpc>
                  <a:spcPct val="90000"/>
                </a:lnSpc>
                <a:spcBef>
                  <a:spcPts val="1188"/>
                </a:spcBef>
                <a:buClr>
                  <a:srgbClr val="CC0000"/>
                </a:buClr>
                <a:buSzPct val="133000"/>
                <a:buFont typeface="Times New Roman" charset="0"/>
                <a:buNone/>
                <a:tabLst>
                  <a:tab pos="233363" algn="l"/>
                  <a:tab pos="1147763" algn="l"/>
                  <a:tab pos="2062163" algn="l"/>
                  <a:tab pos="2976563" algn="l"/>
                  <a:tab pos="3890963" algn="l"/>
                  <a:tab pos="4805363" algn="l"/>
                  <a:tab pos="5719763" algn="l"/>
                  <a:tab pos="6634163" algn="l"/>
                  <a:tab pos="7548563" algn="l"/>
                  <a:tab pos="8462963" algn="l"/>
                  <a:tab pos="9377363" algn="l"/>
                  <a:tab pos="10291763" algn="l"/>
                </a:tabLst>
              </a:pPr>
              <a:endParaRPr lang="en-GB" sz="3200">
                <a:solidFill>
                  <a:schemeClr val="tx1"/>
                </a:solidFill>
                <a:cs typeface="Arial Unicode MS" pitchFamily="32" charset="0"/>
              </a:endParaRPr>
            </a:p>
            <a:p>
              <a:pPr marL="688975" lvl="1" indent="-231775" eaLnBrk="1" hangingPunct="1">
                <a:lnSpc>
                  <a:spcPct val="90000"/>
                </a:lnSpc>
                <a:spcBef>
                  <a:spcPts val="513"/>
                </a:spcBef>
                <a:buClr>
                  <a:srgbClr val="CC0000"/>
                </a:buClr>
                <a:buSzPct val="116000"/>
                <a:buFont typeface="Wingdings" pitchFamily="2" charset="2"/>
                <a:buChar char=""/>
                <a:tabLst>
                  <a:tab pos="233363" algn="l"/>
                  <a:tab pos="1147763" algn="l"/>
                  <a:tab pos="2062163" algn="l"/>
                  <a:tab pos="2976563" algn="l"/>
                  <a:tab pos="3890963" algn="l"/>
                  <a:tab pos="4805363" algn="l"/>
                  <a:tab pos="5719763" algn="l"/>
                  <a:tab pos="6634163" algn="l"/>
                  <a:tab pos="7548563" algn="l"/>
                  <a:tab pos="8462963" algn="l"/>
                  <a:tab pos="9377363" algn="l"/>
                  <a:tab pos="10291763" algn="l"/>
                </a:tabLst>
              </a:pPr>
              <a:r>
                <a:rPr lang="en-GB" sz="2800">
                  <a:cs typeface="Arial Unicode MS" pitchFamily="32" charset="0"/>
                </a:rPr>
                <a:t>Two numbers that differ in digit </a:t>
              </a:r>
              <a:r>
                <a:rPr lang="en-GB" sz="2800" i="1">
                  <a:solidFill>
                    <a:srgbClr val="008A87"/>
                  </a:solidFill>
                  <a:cs typeface="Arial Unicode MS" pitchFamily="32" charset="0"/>
                </a:rPr>
                <a:t>t</a:t>
              </a:r>
              <a:r>
                <a:rPr lang="en-GB" sz="2800">
                  <a:cs typeface="Arial Unicode MS" pitchFamily="32" charset="0"/>
                </a:rPr>
                <a:t> are correctly sorted.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04813" y="1752600"/>
            <a:ext cx="5788025" cy="3884613"/>
            <a:chOff x="255" y="1104"/>
            <a:chExt cx="3646" cy="2447"/>
          </a:xfrm>
        </p:grpSpPr>
        <p:sp>
          <p:nvSpPr>
            <p:cNvPr id="50178" name="AutoShape 2"/>
            <p:cNvSpPr>
              <a:spLocks noChangeArrowheads="1"/>
            </p:cNvSpPr>
            <p:nvPr/>
          </p:nvSpPr>
          <p:spPr bwMode="auto">
            <a:xfrm>
              <a:off x="3710" y="1104"/>
              <a:ext cx="192" cy="2448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79" name="Text Box 3"/>
            <p:cNvSpPr txBox="1">
              <a:spLocks noChangeArrowheads="1"/>
            </p:cNvSpPr>
            <p:nvPr/>
          </p:nvSpPr>
          <p:spPr bwMode="auto">
            <a:xfrm>
              <a:off x="255" y="2305"/>
              <a:ext cx="3210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33363" indent="-233363" eaLnBrk="1" hangingPunct="1">
                <a:lnSpc>
                  <a:spcPct val="90000"/>
                </a:lnSpc>
                <a:spcBef>
                  <a:spcPts val="1188"/>
                </a:spcBef>
                <a:buClr>
                  <a:srgbClr val="CC0000"/>
                </a:buClr>
                <a:buSzPct val="133000"/>
                <a:buFont typeface="Times New Roman" charset="0"/>
                <a:buChar char="•"/>
                <a:tabLst>
                  <a:tab pos="233363" algn="l"/>
                  <a:tab pos="1147763" algn="l"/>
                  <a:tab pos="2062163" algn="l"/>
                  <a:tab pos="2976563" algn="l"/>
                  <a:tab pos="3890963" algn="l"/>
                  <a:tab pos="4805363" algn="l"/>
                  <a:tab pos="5719763" algn="l"/>
                  <a:tab pos="6634163" algn="l"/>
                  <a:tab pos="7548563" algn="l"/>
                  <a:tab pos="8462963" algn="l"/>
                  <a:tab pos="9377363" algn="l"/>
                  <a:tab pos="10291763" algn="l"/>
                </a:tabLst>
              </a:pPr>
              <a:r>
                <a:rPr lang="en-GB" sz="3200">
                  <a:solidFill>
                    <a:schemeClr val="tx1"/>
                  </a:solidFill>
                  <a:cs typeface="Arial Unicode MS" pitchFamily="32" charset="0"/>
                </a:rPr>
                <a:t>Sort on digit </a:t>
              </a:r>
              <a:r>
                <a:rPr lang="en-GB" sz="3200" i="1">
                  <a:solidFill>
                    <a:srgbClr val="008A87"/>
                  </a:solidFill>
                  <a:cs typeface="Arial Unicode MS" pitchFamily="32" charset="0"/>
                </a:rPr>
                <a:t>t</a:t>
              </a:r>
            </a:p>
          </p:txBody>
        </p:sp>
      </p:grp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/>
              <a:t>Correctness of radix sort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04813" y="1524000"/>
            <a:ext cx="50958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000000"/>
              </a:buClr>
              <a:buSzPct val="133000"/>
              <a:buFont typeface="Times New Roman" charset="0"/>
              <a:buNone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3200" i="1">
                <a:solidFill>
                  <a:schemeClr val="tx1"/>
                </a:solidFill>
                <a:cs typeface="Arial Unicode MS" pitchFamily="32" charset="0"/>
              </a:rPr>
              <a:t>Induction on digit position </a:t>
            </a:r>
          </a:p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CC0000"/>
              </a:buClr>
              <a:buSzPct val="133000"/>
              <a:buFont typeface="Times New Roman" charset="0"/>
              <a:buChar char="•"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3200">
                <a:solidFill>
                  <a:schemeClr val="tx1"/>
                </a:solidFill>
                <a:cs typeface="Arial Unicode MS" pitchFamily="32" charset="0"/>
              </a:rPr>
              <a:t>Assume that the numbers are sorted by their low-order </a:t>
            </a:r>
            <a:r>
              <a:rPr lang="en-GB" sz="3200" i="1">
                <a:solidFill>
                  <a:srgbClr val="008A87"/>
                </a:solidFill>
                <a:cs typeface="Arial Unicode MS" pitchFamily="32" charset="0"/>
              </a:rPr>
              <a:t>t </a:t>
            </a:r>
            <a:r>
              <a:rPr lang="en-GB" sz="3200">
                <a:solidFill>
                  <a:srgbClr val="008A87"/>
                </a:solidFill>
                <a:cs typeface="Arial Unicode MS" pitchFamily="32" charset="0"/>
              </a:rPr>
              <a:t>– 1</a:t>
            </a:r>
            <a:r>
              <a:rPr lang="en-GB" sz="3200">
                <a:solidFill>
                  <a:schemeClr val="tx1"/>
                </a:solidFill>
                <a:cs typeface="Arial Unicode MS" pitchFamily="32" charset="0"/>
              </a:rPr>
              <a:t> digits.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7642225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6213475" y="1752600"/>
            <a:ext cx="650875" cy="3889375"/>
          </a:xfrm>
          <a:prstGeom prst="roundRect">
            <a:avLst>
              <a:gd name="adj" fmla="val 16583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1771650"/>
            <a:ext cx="995363" cy="3760788"/>
            <a:chOff x="3696" y="1116"/>
            <a:chExt cx="627" cy="2369"/>
          </a:xfrm>
        </p:grpSpPr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696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7 2 0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3696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3 2 9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696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4 3 6</a:t>
              </a: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3696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8 3 9</a:t>
              </a: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3696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3 5 5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3696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4 5 7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696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6 5 7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10475" y="1771650"/>
            <a:ext cx="995363" cy="3760788"/>
            <a:chOff x="4794" y="1116"/>
            <a:chExt cx="627" cy="2369"/>
          </a:xfrm>
        </p:grpSpPr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4794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3 2 9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4794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3 5 5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4794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4 3 6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4794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4 5 7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4794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6 5 7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4794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7 2 0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4794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  <a:cs typeface="Arial Unicode MS" pitchFamily="32" charset="0"/>
                </a:rPr>
                <a:t>8 3 9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032500" y="5641975"/>
            <a:ext cx="1739900" cy="593725"/>
            <a:chOff x="3800" y="3554"/>
            <a:chExt cx="1096" cy="374"/>
          </a:xfrm>
        </p:grpSpPr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4897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800" y="3621"/>
              <a:ext cx="1096" cy="307"/>
              <a:chOff x="3800" y="3621"/>
              <a:chExt cx="1096" cy="307"/>
            </a:xfrm>
          </p:grpSpPr>
          <p:sp>
            <p:nvSpPr>
              <p:cNvPr id="50203" name="AutoShape 27"/>
              <p:cNvSpPr>
                <a:spLocks noChangeArrowheads="1"/>
              </p:cNvSpPr>
              <p:nvPr/>
            </p:nvSpPr>
            <p:spPr bwMode="auto">
              <a:xfrm rot="10800000">
                <a:off x="3801" y="3622"/>
                <a:ext cx="1097" cy="308"/>
              </a:xfrm>
              <a:prstGeom prst="roundRect">
                <a:avLst>
                  <a:gd name="adj" fmla="val 324"/>
                </a:avLst>
              </a:prstGeom>
              <a:noFill/>
              <a:ln w="2844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Freeform 28"/>
              <p:cNvSpPr>
                <a:spLocks noChangeArrowheads="1"/>
              </p:cNvSpPr>
              <p:nvPr/>
            </p:nvSpPr>
            <p:spPr bwMode="auto">
              <a:xfrm rot="10800000">
                <a:off x="3801" y="3624"/>
                <a:ext cx="1097" cy="306"/>
              </a:xfrm>
              <a:custGeom>
                <a:avLst/>
                <a:gdLst/>
                <a:ahLst/>
                <a:cxnLst>
                  <a:cxn ang="0">
                    <a:pos x="4836" y="1349"/>
                  </a:cxn>
                  <a:cxn ang="0">
                    <a:pos x="4833" y="1281"/>
                  </a:cxn>
                  <a:cxn ang="0">
                    <a:pos x="4824" y="1213"/>
                  </a:cxn>
                  <a:cxn ang="0">
                    <a:pos x="4808" y="1145"/>
                  </a:cxn>
                  <a:cxn ang="0">
                    <a:pos x="4787" y="1077"/>
                  </a:cxn>
                  <a:cxn ang="0">
                    <a:pos x="4759" y="1011"/>
                  </a:cxn>
                  <a:cxn ang="0">
                    <a:pos x="4725" y="945"/>
                  </a:cxn>
                  <a:cxn ang="0">
                    <a:pos x="4685" y="880"/>
                  </a:cxn>
                  <a:cxn ang="0">
                    <a:pos x="4640" y="817"/>
                  </a:cxn>
                  <a:cxn ang="0">
                    <a:pos x="4589" y="755"/>
                  </a:cxn>
                  <a:cxn ang="0">
                    <a:pos x="4532" y="694"/>
                  </a:cxn>
                  <a:cxn ang="0">
                    <a:pos x="4470" y="635"/>
                  </a:cxn>
                  <a:cxn ang="0">
                    <a:pos x="4403" y="578"/>
                  </a:cxn>
                  <a:cxn ang="0">
                    <a:pos x="4330" y="523"/>
                  </a:cxn>
                  <a:cxn ang="0">
                    <a:pos x="4253" y="470"/>
                  </a:cxn>
                  <a:cxn ang="0">
                    <a:pos x="4171" y="420"/>
                  </a:cxn>
                  <a:cxn ang="0">
                    <a:pos x="4084" y="371"/>
                  </a:cxn>
                  <a:cxn ang="0">
                    <a:pos x="3993" y="325"/>
                  </a:cxn>
                  <a:cxn ang="0">
                    <a:pos x="3898" y="282"/>
                  </a:cxn>
                  <a:cxn ang="0">
                    <a:pos x="3799" y="242"/>
                  </a:cxn>
                  <a:cxn ang="0">
                    <a:pos x="3697" y="204"/>
                  </a:cxn>
                  <a:cxn ang="0">
                    <a:pos x="3591" y="170"/>
                  </a:cxn>
                  <a:cxn ang="0">
                    <a:pos x="3483" y="138"/>
                  </a:cxn>
                  <a:cxn ang="0">
                    <a:pos x="3372" y="109"/>
                  </a:cxn>
                  <a:cxn ang="0">
                    <a:pos x="3258" y="84"/>
                  </a:cxn>
                  <a:cxn ang="0">
                    <a:pos x="3142" y="62"/>
                  </a:cxn>
                  <a:cxn ang="0">
                    <a:pos x="3024" y="43"/>
                  </a:cxn>
                  <a:cxn ang="0">
                    <a:pos x="2905" y="28"/>
                  </a:cxn>
                  <a:cxn ang="0">
                    <a:pos x="2784" y="16"/>
                  </a:cxn>
                  <a:cxn ang="0">
                    <a:pos x="2663" y="7"/>
                  </a:cxn>
                  <a:cxn ang="0">
                    <a:pos x="2540" y="2"/>
                  </a:cxn>
                  <a:cxn ang="0">
                    <a:pos x="2418" y="0"/>
                  </a:cxn>
                  <a:cxn ang="0">
                    <a:pos x="2296" y="2"/>
                  </a:cxn>
                  <a:cxn ang="0">
                    <a:pos x="2173" y="7"/>
                  </a:cxn>
                  <a:cxn ang="0">
                    <a:pos x="2052" y="16"/>
                  </a:cxn>
                  <a:cxn ang="0">
                    <a:pos x="1931" y="28"/>
                  </a:cxn>
                  <a:cxn ang="0">
                    <a:pos x="1812" y="43"/>
                  </a:cxn>
                  <a:cxn ang="0">
                    <a:pos x="1694" y="62"/>
                  </a:cxn>
                  <a:cxn ang="0">
                    <a:pos x="1578" y="84"/>
                  </a:cxn>
                  <a:cxn ang="0">
                    <a:pos x="1464" y="109"/>
                  </a:cxn>
                  <a:cxn ang="0">
                    <a:pos x="1353" y="138"/>
                  </a:cxn>
                  <a:cxn ang="0">
                    <a:pos x="1245" y="170"/>
                  </a:cxn>
                  <a:cxn ang="0">
                    <a:pos x="1139" y="204"/>
                  </a:cxn>
                  <a:cxn ang="0">
                    <a:pos x="1037" y="242"/>
                  </a:cxn>
                  <a:cxn ang="0">
                    <a:pos x="938" y="282"/>
                  </a:cxn>
                  <a:cxn ang="0">
                    <a:pos x="843" y="325"/>
                  </a:cxn>
                  <a:cxn ang="0">
                    <a:pos x="752" y="371"/>
                  </a:cxn>
                  <a:cxn ang="0">
                    <a:pos x="665" y="420"/>
                  </a:cxn>
                  <a:cxn ang="0">
                    <a:pos x="583" y="470"/>
                  </a:cxn>
                  <a:cxn ang="0">
                    <a:pos x="506" y="523"/>
                  </a:cxn>
                  <a:cxn ang="0">
                    <a:pos x="433" y="578"/>
                  </a:cxn>
                  <a:cxn ang="0">
                    <a:pos x="366" y="635"/>
                  </a:cxn>
                  <a:cxn ang="0">
                    <a:pos x="304" y="694"/>
                  </a:cxn>
                  <a:cxn ang="0">
                    <a:pos x="247" y="755"/>
                  </a:cxn>
                  <a:cxn ang="0">
                    <a:pos x="196" y="817"/>
                  </a:cxn>
                  <a:cxn ang="0">
                    <a:pos x="151" y="880"/>
                  </a:cxn>
                  <a:cxn ang="0">
                    <a:pos x="111" y="945"/>
                  </a:cxn>
                  <a:cxn ang="0">
                    <a:pos x="77" y="1011"/>
                  </a:cxn>
                  <a:cxn ang="0">
                    <a:pos x="49" y="1077"/>
                  </a:cxn>
                  <a:cxn ang="0">
                    <a:pos x="28" y="1145"/>
                  </a:cxn>
                  <a:cxn ang="0">
                    <a:pos x="12" y="1213"/>
                  </a:cxn>
                  <a:cxn ang="0">
                    <a:pos x="3" y="1281"/>
                  </a:cxn>
                  <a:cxn ang="0">
                    <a:pos x="0" y="1349"/>
                  </a:cxn>
                </a:cxnLst>
                <a:rect l="0" t="0" r="r" b="b"/>
                <a:pathLst>
                  <a:path w="4837" h="1350">
                    <a:moveTo>
                      <a:pt x="4836" y="1349"/>
                    </a:moveTo>
                    <a:lnTo>
                      <a:pt x="4833" y="1281"/>
                    </a:lnTo>
                    <a:lnTo>
                      <a:pt x="4824" y="1213"/>
                    </a:lnTo>
                    <a:lnTo>
                      <a:pt x="4808" y="1145"/>
                    </a:lnTo>
                    <a:lnTo>
                      <a:pt x="4787" y="1077"/>
                    </a:lnTo>
                    <a:lnTo>
                      <a:pt x="4759" y="1011"/>
                    </a:lnTo>
                    <a:lnTo>
                      <a:pt x="4725" y="945"/>
                    </a:lnTo>
                    <a:lnTo>
                      <a:pt x="4685" y="880"/>
                    </a:lnTo>
                    <a:lnTo>
                      <a:pt x="4640" y="817"/>
                    </a:lnTo>
                    <a:lnTo>
                      <a:pt x="4589" y="755"/>
                    </a:lnTo>
                    <a:lnTo>
                      <a:pt x="4532" y="694"/>
                    </a:lnTo>
                    <a:lnTo>
                      <a:pt x="4470" y="635"/>
                    </a:lnTo>
                    <a:lnTo>
                      <a:pt x="4403" y="578"/>
                    </a:lnTo>
                    <a:lnTo>
                      <a:pt x="4330" y="523"/>
                    </a:lnTo>
                    <a:lnTo>
                      <a:pt x="4253" y="470"/>
                    </a:lnTo>
                    <a:lnTo>
                      <a:pt x="4171" y="420"/>
                    </a:lnTo>
                    <a:lnTo>
                      <a:pt x="4084" y="371"/>
                    </a:lnTo>
                    <a:lnTo>
                      <a:pt x="3993" y="325"/>
                    </a:lnTo>
                    <a:lnTo>
                      <a:pt x="3898" y="282"/>
                    </a:lnTo>
                    <a:lnTo>
                      <a:pt x="3799" y="242"/>
                    </a:lnTo>
                    <a:lnTo>
                      <a:pt x="3697" y="204"/>
                    </a:lnTo>
                    <a:lnTo>
                      <a:pt x="3591" y="170"/>
                    </a:lnTo>
                    <a:lnTo>
                      <a:pt x="3483" y="138"/>
                    </a:lnTo>
                    <a:lnTo>
                      <a:pt x="3372" y="109"/>
                    </a:lnTo>
                    <a:lnTo>
                      <a:pt x="3258" y="84"/>
                    </a:lnTo>
                    <a:lnTo>
                      <a:pt x="3142" y="62"/>
                    </a:lnTo>
                    <a:lnTo>
                      <a:pt x="3024" y="43"/>
                    </a:lnTo>
                    <a:lnTo>
                      <a:pt x="2905" y="28"/>
                    </a:lnTo>
                    <a:lnTo>
                      <a:pt x="2784" y="16"/>
                    </a:lnTo>
                    <a:lnTo>
                      <a:pt x="2663" y="7"/>
                    </a:lnTo>
                    <a:lnTo>
                      <a:pt x="2540" y="2"/>
                    </a:lnTo>
                    <a:lnTo>
                      <a:pt x="2418" y="0"/>
                    </a:lnTo>
                    <a:lnTo>
                      <a:pt x="2296" y="2"/>
                    </a:lnTo>
                    <a:lnTo>
                      <a:pt x="2173" y="7"/>
                    </a:lnTo>
                    <a:lnTo>
                      <a:pt x="2052" y="16"/>
                    </a:lnTo>
                    <a:lnTo>
                      <a:pt x="1931" y="28"/>
                    </a:lnTo>
                    <a:lnTo>
                      <a:pt x="1812" y="43"/>
                    </a:lnTo>
                    <a:lnTo>
                      <a:pt x="1694" y="62"/>
                    </a:lnTo>
                    <a:lnTo>
                      <a:pt x="1578" y="84"/>
                    </a:lnTo>
                    <a:lnTo>
                      <a:pt x="1464" y="109"/>
                    </a:lnTo>
                    <a:lnTo>
                      <a:pt x="1353" y="138"/>
                    </a:lnTo>
                    <a:lnTo>
                      <a:pt x="1245" y="170"/>
                    </a:lnTo>
                    <a:lnTo>
                      <a:pt x="1139" y="204"/>
                    </a:lnTo>
                    <a:lnTo>
                      <a:pt x="1037" y="242"/>
                    </a:lnTo>
                    <a:lnTo>
                      <a:pt x="938" y="282"/>
                    </a:lnTo>
                    <a:lnTo>
                      <a:pt x="843" y="325"/>
                    </a:lnTo>
                    <a:lnTo>
                      <a:pt x="752" y="371"/>
                    </a:lnTo>
                    <a:lnTo>
                      <a:pt x="665" y="420"/>
                    </a:lnTo>
                    <a:lnTo>
                      <a:pt x="583" y="470"/>
                    </a:lnTo>
                    <a:lnTo>
                      <a:pt x="506" y="523"/>
                    </a:lnTo>
                    <a:lnTo>
                      <a:pt x="433" y="578"/>
                    </a:lnTo>
                    <a:lnTo>
                      <a:pt x="366" y="635"/>
                    </a:lnTo>
                    <a:lnTo>
                      <a:pt x="304" y="694"/>
                    </a:lnTo>
                    <a:lnTo>
                      <a:pt x="247" y="755"/>
                    </a:lnTo>
                    <a:lnTo>
                      <a:pt x="196" y="817"/>
                    </a:lnTo>
                    <a:lnTo>
                      <a:pt x="151" y="880"/>
                    </a:lnTo>
                    <a:lnTo>
                      <a:pt x="111" y="945"/>
                    </a:lnTo>
                    <a:lnTo>
                      <a:pt x="77" y="1011"/>
                    </a:lnTo>
                    <a:lnTo>
                      <a:pt x="49" y="1077"/>
                    </a:lnTo>
                    <a:lnTo>
                      <a:pt x="28" y="1145"/>
                    </a:lnTo>
                    <a:lnTo>
                      <a:pt x="12" y="1213"/>
                    </a:lnTo>
                    <a:lnTo>
                      <a:pt x="3" y="1281"/>
                    </a:lnTo>
                    <a:lnTo>
                      <a:pt x="0" y="1349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V="1">
              <a:off x="3800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206" name="AutoShape 30"/>
          <p:cNvCxnSpPr>
            <a:cxnSpLocks noChangeShapeType="1"/>
            <a:stCxn id="50190" idx="3"/>
            <a:endCxn id="50182" idx="1"/>
          </p:cNvCxnSpPr>
          <p:nvPr/>
        </p:nvCxnSpPr>
        <p:spPr bwMode="auto">
          <a:xfrm flipV="1">
            <a:off x="6864350" y="3695700"/>
            <a:ext cx="777875" cy="101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round/>
            <a:headEnd/>
            <a:tailEnd type="triangle" w="lg" len="lg"/>
          </a:ln>
        </p:spPr>
      </p:cxnSp>
      <p:cxnSp>
        <p:nvCxnSpPr>
          <p:cNvPr id="50207" name="AutoShape 31"/>
          <p:cNvCxnSpPr>
            <a:cxnSpLocks noChangeShapeType="1"/>
            <a:stCxn id="50187" idx="3"/>
            <a:endCxn id="50195" idx="1"/>
          </p:cNvCxnSpPr>
          <p:nvPr/>
        </p:nvCxnSpPr>
        <p:spPr bwMode="auto">
          <a:xfrm>
            <a:off x="6864350" y="3122613"/>
            <a:ext cx="746125" cy="1587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round/>
            <a:headEnd/>
            <a:tailEnd type="triangle" w="lg" len="lg"/>
          </a:ln>
        </p:spPr>
      </p:cxn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404813" y="3659188"/>
            <a:ext cx="50958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CC0000"/>
              </a:buClr>
              <a:buSzPct val="133000"/>
              <a:buFont typeface="Times New Roman" charset="0"/>
              <a:buNone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endParaRPr lang="en-GB" sz="3200">
              <a:solidFill>
                <a:schemeClr val="tx1"/>
              </a:solidFill>
              <a:cs typeface="Arial Unicode MS" pitchFamily="32" charset="0"/>
            </a:endParaRPr>
          </a:p>
          <a:p>
            <a:pPr marL="688975" lvl="1" indent="-231775" eaLnBrk="1" hangingPunct="1">
              <a:lnSpc>
                <a:spcPct val="90000"/>
              </a:lnSpc>
              <a:spcBef>
                <a:spcPts val="513"/>
              </a:spcBef>
              <a:buClr>
                <a:srgbClr val="CC0000"/>
              </a:buClr>
              <a:buSzPct val="116000"/>
              <a:buFont typeface="Wingdings" pitchFamily="2" charset="2"/>
              <a:buChar char=""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2800">
                <a:cs typeface="Arial Unicode MS" pitchFamily="32" charset="0"/>
              </a:rPr>
              <a:t>Two numbers that differ in digit </a:t>
            </a:r>
            <a:r>
              <a:rPr lang="en-GB" sz="2800" i="1">
                <a:solidFill>
                  <a:srgbClr val="008A87"/>
                </a:solidFill>
                <a:cs typeface="Arial Unicode MS" pitchFamily="32" charset="0"/>
              </a:rPr>
              <a:t>t</a:t>
            </a:r>
            <a:r>
              <a:rPr lang="en-GB" sz="2800">
                <a:cs typeface="Arial Unicode MS" pitchFamily="32" charset="0"/>
              </a:rPr>
              <a:t> are correctly sorted.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04813" y="4572000"/>
            <a:ext cx="50958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ts val="1188"/>
              </a:spcBef>
              <a:buClr>
                <a:srgbClr val="CC0000"/>
              </a:buClr>
              <a:buSzPct val="133000"/>
              <a:buFont typeface="Times New Roman" charset="0"/>
              <a:buNone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endParaRPr lang="en-GB" sz="3200">
              <a:solidFill>
                <a:schemeClr val="tx1"/>
              </a:solidFill>
              <a:cs typeface="Arial Unicode MS" pitchFamily="32" charset="0"/>
            </a:endParaRPr>
          </a:p>
          <a:p>
            <a:pPr marL="688975" lvl="1" indent="-231775" eaLnBrk="1" hangingPunct="1">
              <a:lnSpc>
                <a:spcPct val="90000"/>
              </a:lnSpc>
              <a:spcBef>
                <a:spcPts val="513"/>
              </a:spcBef>
              <a:buClr>
                <a:srgbClr val="CC0000"/>
              </a:buClr>
              <a:buSzPct val="116000"/>
              <a:buFont typeface="Wingdings" pitchFamily="2" charset="2"/>
              <a:buChar char=""/>
              <a:tabLst>
                <a:tab pos="233363" algn="l"/>
                <a:tab pos="1147763" algn="l"/>
                <a:tab pos="2062163" algn="l"/>
                <a:tab pos="2976563" algn="l"/>
                <a:tab pos="3890963" algn="l"/>
                <a:tab pos="4805363" algn="l"/>
                <a:tab pos="5719763" algn="l"/>
                <a:tab pos="6634163" algn="l"/>
                <a:tab pos="7548563" algn="l"/>
                <a:tab pos="8462963" algn="l"/>
                <a:tab pos="9377363" algn="l"/>
                <a:tab pos="10291763" algn="l"/>
              </a:tabLst>
            </a:pPr>
            <a:r>
              <a:rPr lang="en-GB" sz="2800">
                <a:cs typeface="Arial Unicode MS" pitchFamily="32" charset="0"/>
              </a:rPr>
              <a:t>Two numbers equal in digit</a:t>
            </a:r>
            <a:r>
              <a:rPr lang="en-GB" sz="2800" i="1">
                <a:solidFill>
                  <a:srgbClr val="008A87"/>
                </a:solidFill>
                <a:cs typeface="Arial Unicode MS" pitchFamily="32" charset="0"/>
              </a:rPr>
              <a:t> t</a:t>
            </a:r>
            <a:r>
              <a:rPr lang="en-GB" sz="2800">
                <a:cs typeface="Arial Unicode MS" pitchFamily="32" charset="0"/>
              </a:rPr>
              <a:t> are put in the same order as the input </a:t>
            </a:r>
            <a:r>
              <a:rPr lang="en-GB" sz="2800">
                <a:latin typeface="Symbol" pitchFamily="18" charset="2"/>
                <a:cs typeface="Arial Unicode MS" pitchFamily="32" charset="0"/>
              </a:rPr>
              <a:t></a:t>
            </a:r>
            <a:r>
              <a:rPr lang="en-GB" sz="2800">
                <a:cs typeface="Arial Unicode MS" pitchFamily="32" charset="0"/>
              </a:rPr>
              <a:t> correct order.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	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following 9 numbers:</a:t>
            </a:r>
          </a:p>
          <a:p>
            <a:endParaRPr lang="en-US" dirty="0" smtClean="0"/>
          </a:p>
          <a:p>
            <a:r>
              <a:rPr lang="en-US" dirty="0" smtClean="0"/>
              <a:t>493   812   715   710   195   437   582   340   385</a:t>
            </a:r>
          </a:p>
          <a:p>
            <a:endParaRPr lang="en-US" dirty="0" smtClean="0"/>
          </a:p>
          <a:p>
            <a:r>
              <a:rPr lang="en-US" dirty="0" smtClean="0"/>
              <a:t>Use Radix Sort to sort the given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Example-	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We should start sorting by comparing and ordering the </a:t>
            </a:r>
            <a:r>
              <a:rPr lang="en-US" b="1" dirty="0" smtClean="0"/>
              <a:t>one's</a:t>
            </a:r>
            <a:r>
              <a:rPr lang="en-US" dirty="0" smtClean="0"/>
              <a:t> digits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37215"/>
            <a:ext cx="3733800" cy="415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6183868"/>
            <a:ext cx="83058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340  	 710	   812 	  582	   493	   715	   195	   385	  437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	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Now, the </a:t>
            </a:r>
            <a:r>
              <a:rPr lang="en-US" dirty="0" err="1" smtClean="0"/>
              <a:t>sublists</a:t>
            </a:r>
            <a:r>
              <a:rPr lang="en-US" dirty="0" smtClean="0"/>
              <a:t> are created again, this time based on the </a:t>
            </a:r>
            <a:r>
              <a:rPr lang="en-US" b="1" dirty="0" smtClean="0"/>
              <a:t>ten's</a:t>
            </a:r>
            <a:r>
              <a:rPr lang="en-US" dirty="0" smtClean="0"/>
              <a:t> digit: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773668"/>
            <a:ext cx="80010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340  	 710	   812 	  582	   493	   715	   195	   385 	  437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43739"/>
            <a:ext cx="3810000" cy="42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6248400"/>
            <a:ext cx="80010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710	   812	   715	   437	   340	   582	   385	   493	195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	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Finally, the </a:t>
            </a:r>
            <a:r>
              <a:rPr lang="en-US" dirty="0" err="1" smtClean="0"/>
              <a:t>sublists</a:t>
            </a:r>
            <a:r>
              <a:rPr lang="en-US" dirty="0" smtClean="0"/>
              <a:t> are created according to the </a:t>
            </a:r>
            <a:r>
              <a:rPr lang="en-US" b="1" dirty="0" smtClean="0"/>
              <a:t>hundred's</a:t>
            </a:r>
            <a:r>
              <a:rPr lang="en-US" dirty="0" smtClean="0"/>
              <a:t> digit: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336268"/>
            <a:ext cx="83820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195	   340	   385	   437 	  493 	  582 	  710	   715 	  812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85800"/>
            <a:ext cx="80010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710	   812	   715	   437	   340	   582	   385	   493	195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3810000" cy="42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pPr algn="ctr"/>
            <a:r>
              <a:rPr lang="en-US" sz="6600" b="1" dirty="0" smtClean="0"/>
              <a:t>Radix Sort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 of Bucket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Class : Sorting algorithm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Data structure:  Array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Worst case performance : O(</a:t>
            </a:r>
            <a:r>
              <a:rPr lang="en-US" sz="3200" dirty="0" err="1" smtClean="0"/>
              <a:t>Kn</a:t>
            </a:r>
            <a:r>
              <a:rPr lang="en-US" sz="3200" dirty="0" smtClean="0"/>
              <a:t>)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Worst case space complexity: O(n *k)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Apply the Radix sort on the following data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170, 45, 75, 90, 802, 24, 2, 66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In practice, radix sort is fast for large inputs, as well as simple to code and maintain.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Example (32-bit numbers):</a:t>
            </a:r>
          </a:p>
          <a:p>
            <a:pPr>
              <a:buFont typeface="Wingdings" pitchFamily="2" charset="2"/>
              <a:buNone/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dirty="0" smtClean="0"/>
              <a:t> At most 3 passes when sorting &gt;= 2000 numbers.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Merge sort and quick sort do at least ( </a:t>
            </a:r>
            <a:r>
              <a:rPr lang="en-US" sz="2400" dirty="0" err="1" smtClean="0"/>
              <a:t>lg</a:t>
            </a:r>
            <a:r>
              <a:rPr lang="en-US" sz="2400" dirty="0" smtClean="0"/>
              <a:t> 2000 )= 11 passes.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 smtClean="0"/>
              <a:t>Comparison / Non Comparison sorts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/>
              <a:t>A comparison sort examines the data only by comparing two elements with a comparison operator.</a:t>
            </a:r>
          </a:p>
          <a:p>
            <a:pPr>
              <a:defRPr/>
            </a:pPr>
            <a:r>
              <a:rPr lang="en-US" sz="2400" dirty="0" smtClean="0"/>
              <a:t>For example:</a:t>
            </a:r>
          </a:p>
          <a:p>
            <a:pPr lvl="1">
              <a:defRPr/>
            </a:pPr>
            <a:r>
              <a:rPr lang="en-US" sz="2000" dirty="0" smtClean="0"/>
              <a:t>Bubble sort 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Selection sort --O(n</a:t>
            </a:r>
            <a:r>
              <a:rPr lang="en-US" sz="2000" baseline="30000" dirty="0" smtClean="0"/>
              <a:t>2)</a:t>
            </a:r>
          </a:p>
          <a:p>
            <a:pPr lvl="1">
              <a:defRPr/>
            </a:pPr>
            <a:r>
              <a:rPr lang="en-US" sz="2000" dirty="0" smtClean="0"/>
              <a:t>Insertion Sort--O(n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pt-BR" sz="2000" dirty="0" smtClean="0"/>
              <a:t>Merge Sort --O(n log n)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400" b="1" dirty="0" smtClean="0"/>
              <a:t>Some examples of sorts which are not comparison sorts :</a:t>
            </a:r>
          </a:p>
          <a:p>
            <a:pPr lvl="1">
              <a:defRPr/>
            </a:pPr>
            <a:r>
              <a:rPr lang="en-US" sz="2000" dirty="0" smtClean="0"/>
              <a:t>Bucket sort etc.</a:t>
            </a:r>
          </a:p>
          <a:p>
            <a:pPr lvl="1">
              <a:defRPr/>
            </a:pPr>
            <a:r>
              <a:rPr lang="en-US" sz="2000" b="1" dirty="0" smtClean="0"/>
              <a:t>Radix sort, </a:t>
            </a:r>
          </a:p>
          <a:p>
            <a:pPr lvl="1">
              <a:defRPr/>
            </a:pPr>
            <a:r>
              <a:rPr lang="en-US" sz="2000" dirty="0" smtClean="0"/>
              <a:t>Counting sort, </a:t>
            </a:r>
            <a:endParaRPr lang="en-US" sz="2000" b="1" dirty="0" smtClean="0"/>
          </a:p>
          <a:p>
            <a:pPr lvl="1"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Stable </a:t>
            </a:r>
            <a:r>
              <a:rPr lang="en-GB" dirty="0" smtClean="0"/>
              <a:t>sort</a:t>
            </a:r>
            <a:endParaRPr lang="en-GB" dirty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096963" y="1619250"/>
            <a:ext cx="6950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11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i="1">
                <a:solidFill>
                  <a:srgbClr val="CC0000"/>
                </a:solidFill>
                <a:ea typeface="Arial Unicode MS" pitchFamily="34" charset="-128"/>
                <a:cs typeface="Arial Unicode MS" pitchFamily="34" charset="-128"/>
              </a:rPr>
              <a:t>stable</a:t>
            </a:r>
            <a:r>
              <a:rPr lang="en-GB" sz="3200">
                <a:ea typeface="Arial Unicode MS" pitchFamily="34" charset="-128"/>
                <a:cs typeface="Arial Unicode MS" pitchFamily="34" charset="-128"/>
              </a:rPr>
              <a:t> sort: A sort that preserves the input order among equal elements.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5038" y="2895600"/>
            <a:ext cx="4059237" cy="1993900"/>
            <a:chOff x="1389" y="1824"/>
            <a:chExt cx="2557" cy="1256"/>
          </a:xfrm>
        </p:grpSpPr>
        <p:sp>
          <p:nvSpPr>
            <p:cNvPr id="5125" name="Text Box 4"/>
            <p:cNvSpPr txBox="1">
              <a:spLocks noChangeArrowheads="1"/>
            </p:cNvSpPr>
            <p:nvPr/>
          </p:nvSpPr>
          <p:spPr bwMode="auto">
            <a:xfrm>
              <a:off x="1389" y="1830"/>
              <a:ext cx="36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>
                  <a:srgbClr val="008380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i="1">
                  <a:solidFill>
                    <a:srgbClr val="008380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GB" sz="3200"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06" y="1824"/>
              <a:ext cx="427" cy="377"/>
              <a:chOff x="1806" y="1824"/>
              <a:chExt cx="427" cy="377"/>
            </a:xfrm>
          </p:grpSpPr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1806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61" name="Text Box 7"/>
              <p:cNvSpPr txBox="1">
                <a:spLocks noChangeArrowheads="1"/>
              </p:cNvSpPr>
              <p:nvPr/>
            </p:nvSpPr>
            <p:spPr bwMode="auto">
              <a:xfrm>
                <a:off x="1806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34" y="1824"/>
              <a:ext cx="427" cy="377"/>
              <a:chOff x="2234" y="1824"/>
              <a:chExt cx="427" cy="377"/>
            </a:xfrm>
          </p:grpSpPr>
          <p:sp>
            <p:nvSpPr>
              <p:cNvPr id="44041" name="AutoShape 9"/>
              <p:cNvSpPr>
                <a:spLocks noChangeArrowheads="1"/>
              </p:cNvSpPr>
              <p:nvPr/>
            </p:nvSpPr>
            <p:spPr bwMode="auto">
              <a:xfrm>
                <a:off x="2234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9" name="Text Box 10"/>
              <p:cNvSpPr txBox="1">
                <a:spLocks noChangeArrowheads="1"/>
              </p:cNvSpPr>
              <p:nvPr/>
            </p:nvSpPr>
            <p:spPr bwMode="auto">
              <a:xfrm>
                <a:off x="2234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662" y="1824"/>
              <a:ext cx="427" cy="377"/>
              <a:chOff x="2662" y="1824"/>
              <a:chExt cx="427" cy="377"/>
            </a:xfrm>
          </p:grpSpPr>
          <p:sp>
            <p:nvSpPr>
              <p:cNvPr id="44044" name="AutoShape 12"/>
              <p:cNvSpPr>
                <a:spLocks noChangeArrowheads="1"/>
              </p:cNvSpPr>
              <p:nvPr/>
            </p:nvSpPr>
            <p:spPr bwMode="auto">
              <a:xfrm>
                <a:off x="2662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7" name="Text Box 13"/>
              <p:cNvSpPr txBox="1">
                <a:spLocks noChangeArrowheads="1"/>
              </p:cNvSpPr>
              <p:nvPr/>
            </p:nvSpPr>
            <p:spPr bwMode="auto">
              <a:xfrm>
                <a:off x="2662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090" y="1824"/>
              <a:ext cx="427" cy="377"/>
              <a:chOff x="3090" y="1824"/>
              <a:chExt cx="427" cy="377"/>
            </a:xfrm>
          </p:grpSpPr>
          <p:sp>
            <p:nvSpPr>
              <p:cNvPr id="44047" name="AutoShape 15"/>
              <p:cNvSpPr>
                <a:spLocks noChangeArrowheads="1"/>
              </p:cNvSpPr>
              <p:nvPr/>
            </p:nvSpPr>
            <p:spPr bwMode="auto">
              <a:xfrm>
                <a:off x="3090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5" name="Text Box 16"/>
              <p:cNvSpPr txBox="1">
                <a:spLocks noChangeArrowheads="1"/>
              </p:cNvSpPr>
              <p:nvPr/>
            </p:nvSpPr>
            <p:spPr bwMode="auto">
              <a:xfrm>
                <a:off x="3090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18" y="1824"/>
              <a:ext cx="427" cy="377"/>
              <a:chOff x="3518" y="1824"/>
              <a:chExt cx="427" cy="377"/>
            </a:xfrm>
          </p:grpSpPr>
          <p:sp>
            <p:nvSpPr>
              <p:cNvPr id="44050" name="AutoShape 18"/>
              <p:cNvSpPr>
                <a:spLocks noChangeArrowheads="1"/>
              </p:cNvSpPr>
              <p:nvPr/>
            </p:nvSpPr>
            <p:spPr bwMode="auto">
              <a:xfrm>
                <a:off x="3518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3" name="Text Box 19"/>
              <p:cNvSpPr txBox="1">
                <a:spLocks noChangeArrowheads="1"/>
              </p:cNvSpPr>
              <p:nvPr/>
            </p:nvSpPr>
            <p:spPr bwMode="auto">
              <a:xfrm>
                <a:off x="3518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sp>
          <p:nvSpPr>
            <p:cNvPr id="5131" name="Text Box 20"/>
            <p:cNvSpPr txBox="1">
              <a:spLocks noChangeArrowheads="1"/>
            </p:cNvSpPr>
            <p:nvPr/>
          </p:nvSpPr>
          <p:spPr bwMode="auto">
            <a:xfrm>
              <a:off x="1404" y="2709"/>
              <a:ext cx="35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>
                  <a:srgbClr val="008380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i="1">
                  <a:solidFill>
                    <a:srgbClr val="008380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r>
                <a:rPr lang="en-GB" sz="3200"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806" y="2703"/>
              <a:ext cx="427" cy="377"/>
              <a:chOff x="1806" y="2703"/>
              <a:chExt cx="427" cy="377"/>
            </a:xfrm>
          </p:grpSpPr>
          <p:sp>
            <p:nvSpPr>
              <p:cNvPr id="44054" name="AutoShape 22"/>
              <p:cNvSpPr>
                <a:spLocks noChangeArrowheads="1"/>
              </p:cNvSpPr>
              <p:nvPr/>
            </p:nvSpPr>
            <p:spPr bwMode="auto">
              <a:xfrm>
                <a:off x="1806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1" name="Text Box 23"/>
              <p:cNvSpPr txBox="1">
                <a:spLocks noChangeArrowheads="1"/>
              </p:cNvSpPr>
              <p:nvPr/>
            </p:nvSpPr>
            <p:spPr bwMode="auto">
              <a:xfrm>
                <a:off x="1806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234" y="2703"/>
              <a:ext cx="427" cy="377"/>
              <a:chOff x="2234" y="2703"/>
              <a:chExt cx="427" cy="377"/>
            </a:xfrm>
          </p:grpSpPr>
          <p:sp>
            <p:nvSpPr>
              <p:cNvPr id="44057" name="AutoShape 25"/>
              <p:cNvSpPr>
                <a:spLocks noChangeArrowheads="1"/>
              </p:cNvSpPr>
              <p:nvPr/>
            </p:nvSpPr>
            <p:spPr bwMode="auto">
              <a:xfrm>
                <a:off x="2234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9" name="Text Box 26"/>
              <p:cNvSpPr txBox="1">
                <a:spLocks noChangeArrowheads="1"/>
              </p:cNvSpPr>
              <p:nvPr/>
            </p:nvSpPr>
            <p:spPr bwMode="auto">
              <a:xfrm>
                <a:off x="2234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662" y="2703"/>
              <a:ext cx="427" cy="377"/>
              <a:chOff x="2662" y="2703"/>
              <a:chExt cx="427" cy="377"/>
            </a:xfrm>
          </p:grpSpPr>
          <p:sp>
            <p:nvSpPr>
              <p:cNvPr id="44060" name="AutoShape 28"/>
              <p:cNvSpPr>
                <a:spLocks noChangeArrowheads="1"/>
              </p:cNvSpPr>
              <p:nvPr/>
            </p:nvSpPr>
            <p:spPr bwMode="auto">
              <a:xfrm>
                <a:off x="2662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7" name="Text Box 29"/>
              <p:cNvSpPr txBox="1">
                <a:spLocks noChangeArrowheads="1"/>
              </p:cNvSpPr>
              <p:nvPr/>
            </p:nvSpPr>
            <p:spPr bwMode="auto">
              <a:xfrm>
                <a:off x="2662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3090" y="2703"/>
              <a:ext cx="427" cy="377"/>
              <a:chOff x="3090" y="2703"/>
              <a:chExt cx="427" cy="377"/>
            </a:xfrm>
          </p:grpSpPr>
          <p:sp>
            <p:nvSpPr>
              <p:cNvPr id="44063" name="AutoShape 31"/>
              <p:cNvSpPr>
                <a:spLocks noChangeArrowheads="1"/>
              </p:cNvSpPr>
              <p:nvPr/>
            </p:nvSpPr>
            <p:spPr bwMode="auto">
              <a:xfrm>
                <a:off x="3090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5" name="Text Box 32"/>
              <p:cNvSpPr txBox="1">
                <a:spLocks noChangeArrowheads="1"/>
              </p:cNvSpPr>
              <p:nvPr/>
            </p:nvSpPr>
            <p:spPr bwMode="auto">
              <a:xfrm>
                <a:off x="3090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518" y="2703"/>
              <a:ext cx="427" cy="377"/>
              <a:chOff x="3518" y="2703"/>
              <a:chExt cx="427" cy="377"/>
            </a:xfrm>
          </p:grpSpPr>
          <p:sp>
            <p:nvSpPr>
              <p:cNvPr id="44066" name="AutoShape 34"/>
              <p:cNvSpPr>
                <a:spLocks noChangeArrowheads="1"/>
              </p:cNvSpPr>
              <p:nvPr/>
            </p:nvSpPr>
            <p:spPr bwMode="auto">
              <a:xfrm>
                <a:off x="3518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3" name="Text Box 35"/>
              <p:cNvSpPr txBox="1">
                <a:spLocks noChangeArrowheads="1"/>
              </p:cNvSpPr>
              <p:nvPr/>
            </p:nvSpPr>
            <p:spPr bwMode="auto">
              <a:xfrm>
                <a:off x="3518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cxnSp>
          <p:nvCxnSpPr>
            <p:cNvPr id="5137" name="AutoShape 36"/>
            <p:cNvCxnSpPr>
              <a:cxnSpLocks noChangeShapeType="1"/>
            </p:cNvCxnSpPr>
            <p:nvPr/>
          </p:nvCxnSpPr>
          <p:spPr bwMode="auto">
            <a:xfrm>
              <a:off x="2044" y="2202"/>
              <a:ext cx="1284" cy="501"/>
            </a:xfrm>
            <a:prstGeom prst="straightConnector1">
              <a:avLst/>
            </a:prstGeom>
            <a:noFill/>
            <a:ln w="28440">
              <a:solidFill>
                <a:srgbClr val="008A87"/>
              </a:solidFill>
              <a:round/>
              <a:headEnd/>
              <a:tailEnd type="triangle" w="lg" len="lg"/>
            </a:ln>
          </p:spPr>
        </p:cxnSp>
        <p:cxnSp>
          <p:nvCxnSpPr>
            <p:cNvPr id="5138" name="AutoShape 37"/>
            <p:cNvCxnSpPr>
              <a:cxnSpLocks noChangeShapeType="1"/>
            </p:cNvCxnSpPr>
            <p:nvPr/>
          </p:nvCxnSpPr>
          <p:spPr bwMode="auto">
            <a:xfrm flipH="1">
              <a:off x="2044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</p:cxnSp>
        <p:cxnSp>
          <p:nvCxnSpPr>
            <p:cNvPr id="5139" name="AutoShape 38"/>
            <p:cNvCxnSpPr>
              <a:cxnSpLocks noChangeShapeType="1"/>
            </p:cNvCxnSpPr>
            <p:nvPr/>
          </p:nvCxnSpPr>
          <p:spPr bwMode="auto">
            <a:xfrm flipH="1">
              <a:off x="2472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5140" name="AutoShape 39"/>
            <p:cNvCxnSpPr>
              <a:cxnSpLocks noChangeShapeType="1"/>
            </p:cNvCxnSpPr>
            <p:nvPr/>
          </p:nvCxnSpPr>
          <p:spPr bwMode="auto">
            <a:xfrm>
              <a:off x="3328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008A87"/>
              </a:solidFill>
              <a:round/>
              <a:headEnd/>
              <a:tailEnd type="triangle" w="lg" len="lg"/>
            </a:ln>
          </p:spPr>
        </p:cxnSp>
        <p:cxnSp>
          <p:nvCxnSpPr>
            <p:cNvPr id="5141" name="AutoShape 40"/>
            <p:cNvCxnSpPr>
              <a:cxnSpLocks noChangeShapeType="1"/>
            </p:cNvCxnSpPr>
            <p:nvPr/>
          </p:nvCxnSpPr>
          <p:spPr bwMode="auto">
            <a:xfrm flipH="1">
              <a:off x="2900" y="2202"/>
              <a:ext cx="856" cy="501"/>
            </a:xfrm>
            <a:prstGeom prst="straightConnector1">
              <a:avLst/>
            </a:prstGeom>
            <a:noFill/>
            <a:ln w="284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Radix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/>
              <a:t>Input elements: d-digit numbers, each digit takes k possible values.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More generally: d-vectors, where </a:t>
            </a:r>
            <a:r>
              <a:rPr lang="en-US" sz="2400" dirty="0" err="1" smtClean="0"/>
              <a:t>i-th</a:t>
            </a:r>
            <a:r>
              <a:rPr lang="en-US" sz="2400" dirty="0" smtClean="0"/>
              <a:t> component takes </a:t>
            </a:r>
            <a:r>
              <a:rPr lang="en-US" sz="2400" dirty="0" err="1" smtClean="0"/>
              <a:t>ki</a:t>
            </a:r>
            <a:r>
              <a:rPr lang="en-US" sz="2400" dirty="0" smtClean="0"/>
              <a:t> values.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Key Idea: Sort digit by digit, from least to most significant digit,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 smtClean="0"/>
              <a:t>Radix Sort :The basic Idea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Used (for example) to sort integers in the range 0 to  10000.. 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Digit-by-digit sort. 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Sort on </a:t>
            </a:r>
            <a:r>
              <a:rPr lang="en-US" sz="2400" b="1" i="1" dirty="0" smtClean="0"/>
              <a:t>least-significant digit  </a:t>
            </a:r>
            <a:r>
              <a:rPr lang="en-US" sz="2400" dirty="0" smtClean="0"/>
              <a:t>first with auxiliary </a:t>
            </a:r>
            <a:r>
              <a:rPr lang="en-US" sz="2400" b="1" i="1" dirty="0" smtClean="0"/>
              <a:t>stable sort.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/>
              <a:t>Radix sort is a small method that many people intuitively use when alphabetizing a large list of names. (Here Radix is 26, 26 letters of alphabet). 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Radix sort do counter-intuitively by sorting on the </a:t>
            </a:r>
            <a:r>
              <a:rPr lang="en-US" sz="2400" b="1" dirty="0" smtClean="0"/>
              <a:t>least significant digits</a:t>
            </a:r>
            <a:r>
              <a:rPr lang="en-US" sz="2400" dirty="0" smtClean="0"/>
              <a:t> first. On the first pass entire numbers sort on the least significant digit and combine in a array. Then on the second pass, the entire numbers are sorted again on the second least-significant digits and combine in a array and so 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 smtClean="0"/>
              <a:t>Radix sort is one of the best general sorting techniques known.  It is quite simple to understand, but more difficult than most algorithms to implement.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Radix sorting is a technique for ordering a list of positive integer values. The values are successively ordered on digit positions, from right to left. This is accomplished by copying the values into </a:t>
            </a:r>
            <a:r>
              <a:rPr lang="en-US" sz="2400" i="1" dirty="0" smtClean="0"/>
              <a:t>buckets</a:t>
            </a:r>
            <a:r>
              <a:rPr lang="en-US" sz="2400" dirty="0" smtClean="0"/>
              <a:t>, where the index for the bucket is given by the position of the digit being sorted. Once all digit positions are examined, the list must be sorted.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dirty="0"/>
              <a:t>Radix Sort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097713" cy="5257800"/>
          </a:xfrm>
        </p:spPr>
        <p:txBody>
          <a:bodyPr/>
          <a:lstStyle/>
          <a:p>
            <a:pPr algn="just">
              <a:lnSpc>
                <a:spcPct val="110000"/>
              </a:lnSpc>
              <a:defRPr/>
            </a:pPr>
            <a:r>
              <a:rPr lang="en-US" sz="2400" dirty="0"/>
              <a:t>Considers keys as </a:t>
            </a:r>
            <a:r>
              <a:rPr lang="en-US" sz="2400" dirty="0" smtClean="0"/>
              <a:t>numbers</a:t>
            </a: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/>
              <a:t>A </a:t>
            </a:r>
            <a:r>
              <a:rPr lang="en-US" sz="2400" dirty="0">
                <a:latin typeface="Comic Sans MS" pitchFamily="66" charset="0"/>
              </a:rPr>
              <a:t>d</a:t>
            </a:r>
            <a:r>
              <a:rPr lang="en-US" sz="2400" dirty="0"/>
              <a:t>-digit number will occupy a field of </a:t>
            </a:r>
            <a:r>
              <a:rPr lang="en-US" sz="2400" dirty="0">
                <a:latin typeface="Comic Sans MS" pitchFamily="66" charset="0"/>
              </a:rPr>
              <a:t>d</a:t>
            </a:r>
            <a:r>
              <a:rPr lang="en-US" sz="2400" dirty="0"/>
              <a:t> columns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400" dirty="0"/>
              <a:t>Sorting looks at one column at a time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/>
              <a:t>For a </a:t>
            </a:r>
            <a:r>
              <a:rPr lang="en-US" sz="2400" dirty="0">
                <a:latin typeface="Comic Sans MS" pitchFamily="66" charset="0"/>
              </a:rPr>
              <a:t>d</a:t>
            </a:r>
            <a:r>
              <a:rPr lang="en-US" sz="2400" dirty="0"/>
              <a:t> digit number, sort the least significant digit first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/>
              <a:t>Continue sorting on the next least significant digit, until all digits have been sorted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Requires only </a:t>
            </a:r>
            <a:r>
              <a:rPr lang="en-US" sz="2400" dirty="0">
                <a:latin typeface="Comic Sans MS" pitchFamily="66" charset="0"/>
              </a:rPr>
              <a:t>d</a:t>
            </a:r>
            <a:r>
              <a:rPr lang="en-US" sz="2400" dirty="0"/>
              <a:t> passes through the list</a:t>
            </a:r>
          </a:p>
        </p:txBody>
      </p:sp>
      <p:graphicFrame>
        <p:nvGraphicFramePr>
          <p:cNvPr id="397316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7539038" y="1517650"/>
          <a:ext cx="1087437" cy="4011613"/>
        </p:xfrm>
        <a:graphic>
          <a:graphicData uri="http://schemas.openxmlformats.org/presentationml/2006/ole">
            <p:oleObj spid="_x0000_s32770" name="Paint Shop Pro Image" r:id="rId3" imgW="878287" imgH="32390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456</TotalTime>
  <Words>741</Words>
  <Application>Microsoft Office PowerPoint</Application>
  <PresentationFormat>On-screen Show (4:3)</PresentationFormat>
  <Paragraphs>175</Paragraphs>
  <Slides>22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Equity</vt:lpstr>
      <vt:lpstr>Paint Shop Pro Image</vt:lpstr>
      <vt:lpstr>Design &amp; Analysis of Algorithms </vt:lpstr>
      <vt:lpstr>Radix Sort</vt:lpstr>
      <vt:lpstr>Comparison / Non Comparison sorts</vt:lpstr>
      <vt:lpstr>Stable sort</vt:lpstr>
      <vt:lpstr>Radix Sort</vt:lpstr>
      <vt:lpstr>Radix Sort :The basic Idea</vt:lpstr>
      <vt:lpstr>Introduction</vt:lpstr>
      <vt:lpstr>Introduction</vt:lpstr>
      <vt:lpstr>Radix Sort</vt:lpstr>
      <vt:lpstr>RADIX-SORT Algorihm</vt:lpstr>
      <vt:lpstr>RADIX-SORT</vt:lpstr>
      <vt:lpstr>Radix Sort Example</vt:lpstr>
      <vt:lpstr>Analysis of Radix Sort</vt:lpstr>
      <vt:lpstr>Correctness of radix sort</vt:lpstr>
      <vt:lpstr>Correctness of radix sort</vt:lpstr>
      <vt:lpstr>Example- Radix Sort</vt:lpstr>
      <vt:lpstr>Example- Radix Sort</vt:lpstr>
      <vt:lpstr>Example- Radix Sort</vt:lpstr>
      <vt:lpstr>Example- Radix Sort</vt:lpstr>
      <vt:lpstr>Analysis of Bucket Sort</vt:lpstr>
      <vt:lpstr>Example for Test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132</cp:revision>
  <dcterms:created xsi:type="dcterms:W3CDTF">2006-08-16T00:00:00Z</dcterms:created>
  <dcterms:modified xsi:type="dcterms:W3CDTF">2020-11-09T08:30:14Z</dcterms:modified>
</cp:coreProperties>
</file>