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262" r:id="rId2"/>
    <p:sldId id="284" r:id="rId3"/>
    <p:sldId id="332" r:id="rId4"/>
    <p:sldId id="333" r:id="rId5"/>
    <p:sldId id="294" r:id="rId6"/>
    <p:sldId id="334" r:id="rId7"/>
    <p:sldId id="335" r:id="rId8"/>
    <p:sldId id="285" r:id="rId9"/>
    <p:sldId id="286" r:id="rId10"/>
    <p:sldId id="337" r:id="rId11"/>
    <p:sldId id="339" r:id="rId12"/>
    <p:sldId id="341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292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168E3-E1B0-429A-AF9F-2EC498CE546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BA3E1-4DA1-4450-8B70-3F3534D4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7672F-32A3-431B-B4BD-0CF15B7D406F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4A24C-D43A-4A15-94C0-60F5186933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deal with cumulative array instead of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C[A[ j ]] ← C[A[ j ]] + 1, because we are adding each element of array A to Array C(counting array), and for that we have initialized C with zero so that we can check the occurrences</a:t>
            </a:r>
            <a:r>
              <a:rPr lang="en-US" baseline="0" dirty="0" smtClean="0">
                <a:latin typeface="Comic Sans MS" pitchFamily="66" charset="0"/>
              </a:rPr>
              <a:t> of  each of the element of array A into an Array C.</a:t>
            </a:r>
          </a:p>
          <a:p>
            <a:r>
              <a:rPr lang="en-US" dirty="0" smtClean="0">
                <a:latin typeface="Comic Sans MS" pitchFamily="66" charset="0"/>
              </a:rPr>
              <a:t>C[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] ← C[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] + C[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-1] is used to build</a:t>
            </a:r>
            <a:r>
              <a:rPr lang="en-US" baseline="0" dirty="0" smtClean="0">
                <a:latin typeface="Comic Sans MS" pitchFamily="66" charset="0"/>
              </a:rPr>
              <a:t> Array C as a Cumulative array(Statistical Cumulative array)</a:t>
            </a:r>
            <a:r>
              <a:rPr lang="en-US" dirty="0" smtClean="0">
                <a:latin typeface="Comic Sans MS" pitchFamily="66" charset="0"/>
              </a:rPr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B3EC-0271-4AB7-8E8B-E6071F7ADB28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6EBC-F4F9-43DB-822B-439944B4879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B077-7D0C-4423-89D0-685495204056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E05393B-923D-4C07-BE4E-7C82D69F7003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Advance Analysis of Algorithm  by        Qamar Abbas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644FEC0F-5A09-499D-A509-47455861D5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164A4ECD-AEF4-470F-99B0-73C0455DDE0E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Advance Analysis of Algorithm  by        Qamar Abbas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7DE0959-A128-4F25-B3DB-D01B493F8C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B193-5159-4DC2-ADA7-392D4D4B0FA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DC5B-9FDF-499F-A7DF-6BE1E4B8FEBF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83AF-2A6F-4EFD-976F-C43298BC04BC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2292-BF10-4D36-A8C3-6222ED3F1E7E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3D59-001B-4A5C-8276-CEEF817208D9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3FDD-8582-4033-B211-7CD9873581A7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933C-B98E-4BC2-B2FA-D48148426438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2D5C-F469-47CD-B8E4-948739279AC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92CE5E-B4B2-4B48-AA79-A81AB188CF5E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5450"/>
            <a:ext cx="7772400" cy="1666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Design &amp; Analysis </a:t>
            </a:r>
            <a:r>
              <a:rPr lang="en-US" b="1" dirty="0" smtClean="0"/>
              <a:t>of Algorithms</a:t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84138"/>
            <a:ext cx="8229600" cy="906462"/>
          </a:xfrm>
        </p:spPr>
        <p:txBody>
          <a:bodyPr/>
          <a:lstStyle/>
          <a:p>
            <a:pPr>
              <a:defRPr/>
            </a:pPr>
            <a:r>
              <a:rPr lang="en-US" dirty="0"/>
              <a:t>Analysis of Counting Sort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10600" cy="6019800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Alg.: </a:t>
            </a:r>
            <a:r>
              <a:rPr lang="en-US" dirty="0"/>
              <a:t>COUNTING-SORT(A, B, n, k</a:t>
            </a:r>
            <a:r>
              <a:rPr lang="en-US" dirty="0" smtClean="0"/>
              <a:t>)</a:t>
            </a:r>
          </a:p>
          <a:p>
            <a:pPr marL="914400" lvl="1" indent="-457200">
              <a:lnSpc>
                <a:spcPct val="90000"/>
              </a:lnSpc>
              <a:buFontTx/>
              <a:buNone/>
              <a:defRPr/>
            </a:pPr>
            <a:endParaRPr lang="en-US" dirty="0"/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/>
              <a:t>	for 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← 0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66" charset="0"/>
              </a:rPr>
              <a:t>k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/>
              <a:t>	     do </a:t>
            </a:r>
            <a:r>
              <a:rPr lang="en-US" dirty="0">
                <a:latin typeface="Comic Sans MS" pitchFamily="66" charset="0"/>
              </a:rPr>
              <a:t>C[ 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] ← </a:t>
            </a:r>
            <a:r>
              <a:rPr lang="en-US" dirty="0" smtClean="0">
                <a:latin typeface="Comic Sans MS" pitchFamily="66" charset="0"/>
              </a:rPr>
              <a:t>0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endParaRPr lang="en-US" dirty="0">
              <a:latin typeface="Comic Sans MS" pitchFamily="66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/>
              <a:t>	for </a:t>
            </a:r>
            <a:r>
              <a:rPr lang="en-US" dirty="0">
                <a:latin typeface="Comic Sans MS" pitchFamily="66" charset="0"/>
              </a:rPr>
              <a:t>j ← 1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66" charset="0"/>
              </a:rPr>
              <a:t>n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/>
              <a:t>	      do </a:t>
            </a:r>
            <a:r>
              <a:rPr lang="en-US" dirty="0">
                <a:latin typeface="Comic Sans MS" pitchFamily="66" charset="0"/>
              </a:rPr>
              <a:t>C[A[ j ]] ← C[A[ j ]] + 1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endParaRPr lang="en-US" sz="2000" b="1" dirty="0">
              <a:latin typeface="Comic Sans MS" pitchFamily="66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/>
              <a:t>	for 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← 1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66" charset="0"/>
              </a:rPr>
              <a:t>k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/>
              <a:t>	     do </a:t>
            </a:r>
            <a:r>
              <a:rPr lang="en-US" dirty="0">
                <a:latin typeface="Comic Sans MS" pitchFamily="66" charset="0"/>
              </a:rPr>
              <a:t>C[ 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] ← C[ 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] + C[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-</a:t>
            </a:r>
            <a:r>
              <a:rPr lang="en-US" dirty="0" smtClean="0">
                <a:latin typeface="Comic Sans MS" pitchFamily="66" charset="0"/>
              </a:rPr>
              <a:t>1]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endParaRPr lang="en-US" sz="2000" b="1" dirty="0" smtClean="0"/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 smtClean="0"/>
              <a:t>	for </a:t>
            </a:r>
            <a:r>
              <a:rPr lang="en-US" dirty="0" smtClean="0">
                <a:latin typeface="Comic Sans MS" pitchFamily="66" charset="0"/>
              </a:rPr>
              <a:t>j ← n</a:t>
            </a:r>
            <a:r>
              <a:rPr lang="en-US" dirty="0" smtClean="0"/>
              <a:t> </a:t>
            </a:r>
            <a:r>
              <a:rPr lang="en-US" b="1" dirty="0" smtClean="0"/>
              <a:t>downto </a:t>
            </a:r>
            <a:r>
              <a:rPr lang="en-US" dirty="0" smtClean="0">
                <a:latin typeface="Comic Sans MS" pitchFamily="66" charset="0"/>
              </a:rPr>
              <a:t>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/>
              <a:t>	 </a:t>
            </a:r>
            <a:r>
              <a:rPr lang="en-US" b="1" dirty="0" smtClean="0"/>
              <a:t>   do </a:t>
            </a:r>
            <a:r>
              <a:rPr lang="en-US" dirty="0">
                <a:latin typeface="Comic Sans MS" pitchFamily="66" charset="0"/>
              </a:rPr>
              <a:t>B[C[A[ j ]]] ← A[ j 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/>
              <a:t>	</a:t>
            </a:r>
            <a:r>
              <a:rPr lang="en-US" b="1" dirty="0" smtClean="0"/>
              <a:t>    </a:t>
            </a:r>
            <a:r>
              <a:rPr lang="en-US" dirty="0" smtClean="0">
                <a:latin typeface="Comic Sans MS" pitchFamily="66" charset="0"/>
              </a:rPr>
              <a:t>C[A</a:t>
            </a:r>
            <a:r>
              <a:rPr lang="en-US" dirty="0">
                <a:latin typeface="Comic Sans MS" pitchFamily="66" charset="0"/>
              </a:rPr>
              <a:t>[ j ]] ← C[A[ j ]] - 1</a:t>
            </a:r>
          </a:p>
          <a:p>
            <a:pPr marL="533400" indent="-533400">
              <a:lnSpc>
                <a:spcPct val="90000"/>
              </a:lnSpc>
              <a:buFontTx/>
              <a:buNone/>
              <a:defRPr/>
            </a:pPr>
            <a:endParaRPr lang="en-US" sz="2400" dirty="0"/>
          </a:p>
        </p:txBody>
      </p:sp>
      <p:sp>
        <p:nvSpPr>
          <p:cNvPr id="395270" name="AutoShape 6"/>
          <p:cNvSpPr>
            <a:spLocks/>
          </p:cNvSpPr>
          <p:nvPr/>
        </p:nvSpPr>
        <p:spPr bwMode="auto">
          <a:xfrm>
            <a:off x="6934200" y="1676400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5271" name="AutoShape 7"/>
          <p:cNvSpPr>
            <a:spLocks/>
          </p:cNvSpPr>
          <p:nvPr/>
        </p:nvSpPr>
        <p:spPr bwMode="auto">
          <a:xfrm>
            <a:off x="6934200" y="2667000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5272" name="AutoShape 8"/>
          <p:cNvSpPr>
            <a:spLocks/>
          </p:cNvSpPr>
          <p:nvPr/>
        </p:nvSpPr>
        <p:spPr bwMode="auto">
          <a:xfrm>
            <a:off x="6934200" y="3962400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5273" name="AutoShape 9"/>
          <p:cNvSpPr>
            <a:spLocks/>
          </p:cNvSpPr>
          <p:nvPr/>
        </p:nvSpPr>
        <p:spPr bwMode="auto">
          <a:xfrm>
            <a:off x="6934200" y="51054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5274" name="Rectangle 10"/>
          <p:cNvSpPr>
            <a:spLocks noChangeArrowheads="1"/>
          </p:cNvSpPr>
          <p:nvPr/>
        </p:nvSpPr>
        <p:spPr bwMode="auto">
          <a:xfrm>
            <a:off x="7239000" y="1828800"/>
            <a:ext cx="646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  <a:sym typeface="Symbol" pitchFamily="18" charset="2"/>
              </a:rPr>
              <a:t>(k)</a:t>
            </a:r>
          </a:p>
        </p:txBody>
      </p:sp>
      <p:sp>
        <p:nvSpPr>
          <p:cNvPr id="395275" name="Rectangle 11"/>
          <p:cNvSpPr>
            <a:spLocks noChangeArrowheads="1"/>
          </p:cNvSpPr>
          <p:nvPr/>
        </p:nvSpPr>
        <p:spPr bwMode="auto">
          <a:xfrm>
            <a:off x="7315200" y="2854325"/>
            <a:ext cx="6413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(n)</a:t>
            </a:r>
          </a:p>
        </p:txBody>
      </p:sp>
      <p:sp>
        <p:nvSpPr>
          <p:cNvPr id="395276" name="Rectangle 12"/>
          <p:cNvSpPr>
            <a:spLocks noChangeArrowheads="1"/>
          </p:cNvSpPr>
          <p:nvPr/>
        </p:nvSpPr>
        <p:spPr bwMode="auto">
          <a:xfrm>
            <a:off x="7162800" y="4191000"/>
            <a:ext cx="646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  <a:sym typeface="Symbol" pitchFamily="18" charset="2"/>
              </a:rPr>
              <a:t>(k)</a:t>
            </a:r>
          </a:p>
        </p:txBody>
      </p:sp>
      <p:sp>
        <p:nvSpPr>
          <p:cNvPr id="395277" name="Rectangle 13"/>
          <p:cNvSpPr>
            <a:spLocks noChangeArrowheads="1"/>
          </p:cNvSpPr>
          <p:nvPr/>
        </p:nvSpPr>
        <p:spPr bwMode="auto">
          <a:xfrm>
            <a:off x="7086600" y="52578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  <a:sym typeface="Symbol" pitchFamily="18" charset="2"/>
              </a:rPr>
              <a:t>(n)</a:t>
            </a:r>
          </a:p>
        </p:txBody>
      </p:sp>
      <p:sp>
        <p:nvSpPr>
          <p:cNvPr id="395278" name="Line 14"/>
          <p:cNvSpPr>
            <a:spLocks noChangeShapeType="1"/>
          </p:cNvSpPr>
          <p:nvPr/>
        </p:nvSpPr>
        <p:spPr bwMode="auto">
          <a:xfrm>
            <a:off x="6629400" y="63246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5279" name="Rectangle 15"/>
          <p:cNvSpPr>
            <a:spLocks noChangeArrowheads="1"/>
          </p:cNvSpPr>
          <p:nvPr/>
        </p:nvSpPr>
        <p:spPr bwMode="auto">
          <a:xfrm>
            <a:off x="6705600" y="6324600"/>
            <a:ext cx="2357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Overall time: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(n + k)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304800" y="6324600"/>
            <a:ext cx="2133600" cy="323850"/>
          </a:xfrm>
        </p:spPr>
        <p:txBody>
          <a:bodyPr/>
          <a:lstStyle/>
          <a:p>
            <a:fld id="{644FEC0F-5A09-499D-A509-47455861D5B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0" grpId="0" animBg="1"/>
      <p:bldP spid="395271" grpId="0" animBg="1"/>
      <p:bldP spid="395272" grpId="0" animBg="1"/>
      <p:bldP spid="395273" grpId="0" animBg="1"/>
      <p:bldP spid="395274" grpId="0"/>
      <p:bldP spid="395275" grpId="0"/>
      <p:bldP spid="395276" grpId="0"/>
      <p:bldP spid="395277" grpId="0"/>
      <p:bldP spid="395278" grpId="0" animBg="1"/>
      <p:bldP spid="3952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Analysis of </a:t>
            </a:r>
            <a:r>
              <a:rPr lang="en-US" dirty="0" smtClean="0"/>
              <a:t>Counting </a:t>
            </a:r>
            <a:r>
              <a:rPr lang="en-US" dirty="0"/>
              <a:t>Sort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n-US" sz="2400" dirty="0" smtClean="0"/>
              <a:t>The time complexity goes as follows. 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sz="2400" dirty="0" smtClean="0"/>
              <a:t>It takes 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 time to initialize the array, 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 time to read in the numbers and increment the appropriate element of counts, another 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 to create the cumulative sum array, and another 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 time to scan read through the list of students again, for a total runtime of 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 + </a:t>
            </a:r>
            <a:r>
              <a:rPr lang="en-US" sz="2400" i="1" dirty="0" smtClean="0"/>
              <a:t>K</a:t>
            </a:r>
            <a:r>
              <a:rPr lang="en-US" sz="2400" dirty="0" smtClean="0"/>
              <a:t>).</a:t>
            </a:r>
            <a:endParaRPr lang="en-US" sz="24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Analysis of 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816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b="1" dirty="0" smtClean="0"/>
              <a:t>Time Complexity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en-US" sz="3000" dirty="0" smtClean="0"/>
              <a:t>	Counting sort has a running time of Θ(n + k), where n is the number of elements to be sorted and k is the range of those numbers. If k = O(n), this algorithm has Θ(n) performance.</a:t>
            </a:r>
          </a:p>
          <a:p>
            <a:pPr algn="just">
              <a:buFont typeface="Wingdings" pitchFamily="2" charset="2"/>
              <a:buNone/>
              <a:defRPr/>
            </a:pPr>
            <a:endParaRPr lang="en-US" sz="2000" dirty="0" smtClean="0"/>
          </a:p>
          <a:p>
            <a:pPr>
              <a:defRPr/>
            </a:pPr>
            <a:r>
              <a:rPr lang="en-US" b="1" dirty="0" smtClean="0"/>
              <a:t>Space Complexity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en-US" sz="2800" dirty="0" smtClean="0"/>
              <a:t>	Counting sort does not sort in place, since it creates two other arrays, counting array C and output array. The space complexity is Θ(n + k), where n and k are the length of the array A and C, respectively. No swap operations is performed during the process.</a:t>
            </a:r>
          </a:p>
          <a:p>
            <a:pPr algn="just">
              <a:defRPr/>
            </a:pPr>
            <a:endParaRPr lang="en-US" sz="2000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</p:spPr>
        <p:txBody>
          <a:bodyPr/>
          <a:lstStyle/>
          <a:p>
            <a:r>
              <a:rPr lang="en-US" smtClean="0">
                <a:effectLst/>
              </a:rPr>
              <a:t>Example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5297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462"/>
            <a:ext cx="9111159" cy="32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0" y="3581400"/>
            <a:ext cx="9128632" cy="3200400"/>
          </a:xfrm>
        </p:spPr>
      </p:pic>
      <p:sp>
        <p:nvSpPr>
          <p:cNvPr id="9220" name="Line 6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4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57" y="76200"/>
            <a:ext cx="899234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615002"/>
            <a:ext cx="9067800" cy="324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9" y="70484"/>
            <a:ext cx="8991601" cy="320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55" y="3505200"/>
            <a:ext cx="897774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348" y="685800"/>
            <a:ext cx="894845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9144000" cy="550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2625"/>
            <a:ext cx="9144000" cy="556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pPr algn="ctr"/>
            <a:r>
              <a:rPr lang="en-US" sz="6600" b="1" dirty="0" smtClean="0"/>
              <a:t>Counting Sort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550"/>
            <a:ext cx="91440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91440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3725"/>
            <a:ext cx="91440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914400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9450"/>
            <a:ext cx="914400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"/>
            <a:ext cx="91440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14400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1975"/>
            <a:ext cx="91440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C2FF-CB13-4314-B75C-D608C7FEEF28}" type="slidenum">
              <a:rPr lang="en-US"/>
              <a:pPr/>
              <a:t>29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219200"/>
            <a:ext cx="4114800" cy="1371600"/>
            <a:chOff x="96" y="768"/>
            <a:chExt cx="2592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6" y="768"/>
              <a:ext cx="2592" cy="432"/>
              <a:chOff x="96" y="768"/>
              <a:chExt cx="2592" cy="43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384" y="768"/>
                <a:ext cx="2304" cy="432"/>
                <a:chOff x="528" y="1392"/>
                <a:chExt cx="2688" cy="480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642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642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1642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642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1642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1642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642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1643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1643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4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4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644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3164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3164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31644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31644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31644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31644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3164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316450" name="Text Box 34"/>
              <p:cNvSpPr txBox="1">
                <a:spLocks noChangeArrowheads="1"/>
              </p:cNvSpPr>
              <p:nvPr/>
            </p:nvSpPr>
            <p:spPr bwMode="auto">
              <a:xfrm>
                <a:off x="96" y="91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A</a:t>
                </a:r>
              </a:p>
            </p:txBody>
          </p:sp>
        </p:grpSp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96" y="1200"/>
              <a:ext cx="2016" cy="432"/>
              <a:chOff x="96" y="1200"/>
              <a:chExt cx="2016" cy="432"/>
            </a:xfrm>
          </p:grpSpPr>
          <p:sp>
            <p:nvSpPr>
              <p:cNvPr id="316452" name="Rectangle 36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16453" name="Rectangle 37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6454" name="Rectangle 38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6455" name="Rectangle 39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16456" name="Rectangle 40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6457" name="Line 41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58" name="Line 42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59" name="Line 43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0" name="Line 44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1" name="Line 45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2" name="Line 46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3" name="Line 47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4" name="Line 48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5" name="Line 49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6" name="Text Box 50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6467" name="Text Box 51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6468" name="Text Box 52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6469" name="Text Box 53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6470" name="Text Box 54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6471" name="Text Box 55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</a:p>
            </p:txBody>
          </p:sp>
          <p:sp>
            <p:nvSpPr>
              <p:cNvPr id="316472" name="Rectangle 56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6473" name="Text Box 57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4953000" y="1219200"/>
            <a:ext cx="3200400" cy="685800"/>
            <a:chOff x="96" y="1200"/>
            <a:chExt cx="2016" cy="432"/>
          </a:xfrm>
        </p:grpSpPr>
        <p:sp>
          <p:nvSpPr>
            <p:cNvPr id="316475" name="Rectangle 59"/>
            <p:cNvSpPr>
              <a:spLocks noChangeArrowheads="1"/>
            </p:cNvSpPr>
            <p:nvPr/>
          </p:nvSpPr>
          <p:spPr bwMode="auto">
            <a:xfrm>
              <a:off x="1536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16476" name="Rectangle 60"/>
            <p:cNvSpPr>
              <a:spLocks noChangeArrowheads="1"/>
            </p:cNvSpPr>
            <p:nvPr/>
          </p:nvSpPr>
          <p:spPr bwMode="auto">
            <a:xfrm>
              <a:off x="1248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16477" name="Rectangle 61"/>
            <p:cNvSpPr>
              <a:spLocks noChangeArrowheads="1"/>
            </p:cNvSpPr>
            <p:nvPr/>
          </p:nvSpPr>
          <p:spPr bwMode="auto">
            <a:xfrm>
              <a:off x="960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16478" name="Rectangle 62"/>
            <p:cNvSpPr>
              <a:spLocks noChangeArrowheads="1"/>
            </p:cNvSpPr>
            <p:nvPr/>
          </p:nvSpPr>
          <p:spPr bwMode="auto">
            <a:xfrm>
              <a:off x="672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16479" name="Rectangle 63"/>
            <p:cNvSpPr>
              <a:spLocks noChangeArrowheads="1"/>
            </p:cNvSpPr>
            <p:nvPr/>
          </p:nvSpPr>
          <p:spPr bwMode="auto">
            <a:xfrm>
              <a:off x="38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16480" name="Line 64"/>
            <p:cNvSpPr>
              <a:spLocks noChangeShapeType="1"/>
            </p:cNvSpPr>
            <p:nvPr/>
          </p:nvSpPr>
          <p:spPr bwMode="auto">
            <a:xfrm>
              <a:off x="385" y="1373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1" name="Line 65"/>
            <p:cNvSpPr>
              <a:spLocks noChangeShapeType="1"/>
            </p:cNvSpPr>
            <p:nvPr/>
          </p:nvSpPr>
          <p:spPr bwMode="auto">
            <a:xfrm>
              <a:off x="384" y="1632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2" name="Line 66"/>
            <p:cNvSpPr>
              <a:spLocks noChangeShapeType="1"/>
            </p:cNvSpPr>
            <p:nvPr/>
          </p:nvSpPr>
          <p:spPr bwMode="auto">
            <a:xfrm>
              <a:off x="384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3" name="Line 67"/>
            <p:cNvSpPr>
              <a:spLocks noChangeShapeType="1"/>
            </p:cNvSpPr>
            <p:nvPr/>
          </p:nvSpPr>
          <p:spPr bwMode="auto">
            <a:xfrm>
              <a:off x="672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4" name="Line 68"/>
            <p:cNvSpPr>
              <a:spLocks noChangeShapeType="1"/>
            </p:cNvSpPr>
            <p:nvPr/>
          </p:nvSpPr>
          <p:spPr bwMode="auto">
            <a:xfrm>
              <a:off x="960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5" name="Line 69"/>
            <p:cNvSpPr>
              <a:spLocks noChangeShapeType="1"/>
            </p:cNvSpPr>
            <p:nvPr/>
          </p:nvSpPr>
          <p:spPr bwMode="auto">
            <a:xfrm>
              <a:off x="1248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6" name="Line 70"/>
            <p:cNvSpPr>
              <a:spLocks noChangeShapeType="1"/>
            </p:cNvSpPr>
            <p:nvPr/>
          </p:nvSpPr>
          <p:spPr bwMode="auto">
            <a:xfrm>
              <a:off x="1536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7" name="Line 71"/>
            <p:cNvSpPr>
              <a:spLocks noChangeShapeType="1"/>
            </p:cNvSpPr>
            <p:nvPr/>
          </p:nvSpPr>
          <p:spPr bwMode="auto">
            <a:xfrm>
              <a:off x="1824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8" name="Line 72"/>
            <p:cNvSpPr>
              <a:spLocks noChangeShapeType="1"/>
            </p:cNvSpPr>
            <p:nvPr/>
          </p:nvSpPr>
          <p:spPr bwMode="auto">
            <a:xfrm>
              <a:off x="2112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9" name="Text Box 73"/>
            <p:cNvSpPr txBox="1">
              <a:spLocks noChangeArrowheads="1"/>
            </p:cNvSpPr>
            <p:nvPr/>
          </p:nvSpPr>
          <p:spPr bwMode="auto">
            <a:xfrm>
              <a:off x="740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316490" name="Text Box 74"/>
            <p:cNvSpPr txBox="1">
              <a:spLocks noChangeArrowheads="1"/>
            </p:cNvSpPr>
            <p:nvPr/>
          </p:nvSpPr>
          <p:spPr bwMode="auto">
            <a:xfrm>
              <a:off x="1028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316491" name="Text Box 75"/>
            <p:cNvSpPr txBox="1">
              <a:spLocks noChangeArrowheads="1"/>
            </p:cNvSpPr>
            <p:nvPr/>
          </p:nvSpPr>
          <p:spPr bwMode="auto">
            <a:xfrm>
              <a:off x="1316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316492" name="Text Box 76"/>
            <p:cNvSpPr txBox="1">
              <a:spLocks noChangeArrowheads="1"/>
            </p:cNvSpPr>
            <p:nvPr/>
          </p:nvSpPr>
          <p:spPr bwMode="auto">
            <a:xfrm>
              <a:off x="1604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316493" name="Text Box 77"/>
            <p:cNvSpPr txBox="1">
              <a:spLocks noChangeArrowheads="1"/>
            </p:cNvSpPr>
            <p:nvPr/>
          </p:nvSpPr>
          <p:spPr bwMode="auto">
            <a:xfrm>
              <a:off x="189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316494" name="Text Box 78"/>
            <p:cNvSpPr txBox="1">
              <a:spLocks noChangeArrowheads="1"/>
            </p:cNvSpPr>
            <p:nvPr/>
          </p:nvSpPr>
          <p:spPr bwMode="auto">
            <a:xfrm>
              <a:off x="96" y="134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C</a:t>
              </a:r>
            </a:p>
          </p:txBody>
        </p:sp>
        <p:sp>
          <p:nvSpPr>
            <p:cNvPr id="316495" name="Rectangle 79"/>
            <p:cNvSpPr>
              <a:spLocks noChangeArrowheads="1"/>
            </p:cNvSpPr>
            <p:nvPr/>
          </p:nvSpPr>
          <p:spPr bwMode="auto">
            <a:xfrm>
              <a:off x="182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316496" name="Text Box 80"/>
            <p:cNvSpPr txBox="1">
              <a:spLocks noChangeArrowheads="1"/>
            </p:cNvSpPr>
            <p:nvPr/>
          </p:nvSpPr>
          <p:spPr bwMode="auto">
            <a:xfrm>
              <a:off x="45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0</a:t>
              </a:r>
            </a:p>
          </p:txBody>
        </p:sp>
      </p:grp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152400" y="3048000"/>
            <a:ext cx="4114800" cy="1371600"/>
            <a:chOff x="96" y="1680"/>
            <a:chExt cx="2592" cy="864"/>
          </a:xfrm>
        </p:grpSpPr>
        <p:grpSp>
          <p:nvGrpSpPr>
            <p:cNvPr id="9" name="Group 82"/>
            <p:cNvGrpSpPr>
              <a:grpSpLocks/>
            </p:cNvGrpSpPr>
            <p:nvPr/>
          </p:nvGrpSpPr>
          <p:grpSpPr bwMode="auto">
            <a:xfrm>
              <a:off x="384" y="1680"/>
              <a:ext cx="2304" cy="432"/>
              <a:chOff x="528" y="1392"/>
              <a:chExt cx="2688" cy="480"/>
            </a:xfrm>
          </p:grpSpPr>
          <p:grpSp>
            <p:nvGrpSpPr>
              <p:cNvPr id="10" name="Group 83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6500" name="Rectangle 84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6501" name="Rectangle 85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6502" name="Rectangle 86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6503" name="Rectangle 87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6504" name="Rectangle 88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6505" name="Rectangle 89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6506" name="Rectangle 9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6507" name="Rectangle 91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6508" name="Line 92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09" name="Line 93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0" name="Line 94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1" name="Line 95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2" name="Line 96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3" name="Line 97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4" name="Line 98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5" name="Line 99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6" name="Line 100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7" name="Line 101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8" name="Line 102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6519" name="Text Box 103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6520" name="Text Box 104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6521" name="Text Box 105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6522" name="Text Box 106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6523" name="Text Box 107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6524" name="Text Box 108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316525" name="Text Box 109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316526" name="Text Box 110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316527" name="Text Box 111"/>
            <p:cNvSpPr txBox="1">
              <a:spLocks noChangeArrowheads="1"/>
            </p:cNvSpPr>
            <p:nvPr/>
          </p:nvSpPr>
          <p:spPr bwMode="auto">
            <a:xfrm>
              <a:off x="96" y="182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grpSp>
          <p:nvGrpSpPr>
            <p:cNvPr id="11" name="Group 112"/>
            <p:cNvGrpSpPr>
              <a:grpSpLocks/>
            </p:cNvGrpSpPr>
            <p:nvPr/>
          </p:nvGrpSpPr>
          <p:grpSpPr bwMode="auto">
            <a:xfrm>
              <a:off x="96" y="2112"/>
              <a:ext cx="2016" cy="432"/>
              <a:chOff x="96" y="1200"/>
              <a:chExt cx="2016" cy="432"/>
            </a:xfrm>
          </p:grpSpPr>
          <p:sp>
            <p:nvSpPr>
              <p:cNvPr id="316529" name="Rectangle 113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16530" name="Rectangle 114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6531" name="Rectangle 115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6532" name="Rectangle 116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6533" name="Rectangle 117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6534" name="Line 118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5" name="Line 119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6" name="Line 120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7" name="Line 121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8" name="Line 122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9" name="Line 123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40" name="Line 124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41" name="Line 125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42" name="Line 126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43" name="Text Box 127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6544" name="Text Box 128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6545" name="Text Box 129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6546" name="Text Box 130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6547" name="Text Box 131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6548" name="Text Box 132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</a:p>
            </p:txBody>
          </p:sp>
          <p:sp>
            <p:nvSpPr>
              <p:cNvPr id="316549" name="Rectangle 133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6550" name="Text Box 134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12" name="Group 135"/>
          <p:cNvGrpSpPr>
            <a:grpSpLocks/>
          </p:cNvGrpSpPr>
          <p:nvPr/>
        </p:nvGrpSpPr>
        <p:grpSpPr bwMode="auto">
          <a:xfrm>
            <a:off x="4648200" y="3048000"/>
            <a:ext cx="4114800" cy="1371600"/>
            <a:chOff x="2928" y="1680"/>
            <a:chExt cx="2592" cy="864"/>
          </a:xfrm>
        </p:grpSpPr>
        <p:grpSp>
          <p:nvGrpSpPr>
            <p:cNvPr id="13" name="Group 136"/>
            <p:cNvGrpSpPr>
              <a:grpSpLocks/>
            </p:cNvGrpSpPr>
            <p:nvPr/>
          </p:nvGrpSpPr>
          <p:grpSpPr bwMode="auto">
            <a:xfrm>
              <a:off x="3216" y="1680"/>
              <a:ext cx="2304" cy="432"/>
              <a:chOff x="528" y="1392"/>
              <a:chExt cx="2688" cy="480"/>
            </a:xfrm>
          </p:grpSpPr>
          <p:grpSp>
            <p:nvGrpSpPr>
              <p:cNvPr id="14" name="Group 137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6554" name="Rectangle 138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6555" name="Rectangle 139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6556" name="Rectangle 140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6557" name="Rectangle 141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6558" name="Rectangle 142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6559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6560" name="Rectangle 144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316561" name="Rectangle 145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6562" name="Line 146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3" name="Line 147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4" name="Line 148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5" name="Line 149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6" name="Line 150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7" name="Line 151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8" name="Line 152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9" name="Line 153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70" name="Line 154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71" name="Line 155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72" name="Line 156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6573" name="Text Box 157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6574" name="Text Box 158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6575" name="Text Box 159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6576" name="Text Box 160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6577" name="Text Box 161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6578" name="Text Box 162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316579" name="Text Box 163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316580" name="Text Box 164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316581" name="Text Box 165"/>
            <p:cNvSpPr txBox="1">
              <a:spLocks noChangeArrowheads="1"/>
            </p:cNvSpPr>
            <p:nvPr/>
          </p:nvSpPr>
          <p:spPr bwMode="auto">
            <a:xfrm>
              <a:off x="2928" y="182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grpSp>
          <p:nvGrpSpPr>
            <p:cNvPr id="15" name="Group 166"/>
            <p:cNvGrpSpPr>
              <a:grpSpLocks/>
            </p:cNvGrpSpPr>
            <p:nvPr/>
          </p:nvGrpSpPr>
          <p:grpSpPr bwMode="auto">
            <a:xfrm>
              <a:off x="2928" y="2112"/>
              <a:ext cx="2016" cy="432"/>
              <a:chOff x="96" y="1200"/>
              <a:chExt cx="2016" cy="432"/>
            </a:xfrm>
          </p:grpSpPr>
          <p:sp>
            <p:nvSpPr>
              <p:cNvPr id="316583" name="Rectangle 16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16584" name="Rectangle 16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6585" name="Rectangle 16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6586" name="Rectangle 17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6587" name="Rectangle 17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6588" name="Line 17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89" name="Line 17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0" name="Line 17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1" name="Line 17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2" name="Line 17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3" name="Line 17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4" name="Line 17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5" name="Line 17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6" name="Line 18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7" name="Text Box 18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6598" name="Text Box 18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6599" name="Text Box 18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6600" name="Text Box 18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6601" name="Text Box 18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6602" name="Text Box 186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</a:p>
            </p:txBody>
          </p:sp>
          <p:sp>
            <p:nvSpPr>
              <p:cNvPr id="316603" name="Rectangle 18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6604" name="Text Box 18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16" name="Group 189"/>
          <p:cNvGrpSpPr>
            <a:grpSpLocks/>
          </p:cNvGrpSpPr>
          <p:nvPr/>
        </p:nvGrpSpPr>
        <p:grpSpPr bwMode="auto">
          <a:xfrm>
            <a:off x="152400" y="4876800"/>
            <a:ext cx="4114800" cy="1371600"/>
            <a:chOff x="96" y="3072"/>
            <a:chExt cx="2592" cy="864"/>
          </a:xfrm>
        </p:grpSpPr>
        <p:grpSp>
          <p:nvGrpSpPr>
            <p:cNvPr id="17" name="Group 190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18" name="Group 191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19" name="Group 192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6609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6610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6611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6612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6613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6614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6615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16616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6617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18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19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0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1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2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3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4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5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6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7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6628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316629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31663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316631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316632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316633" name="Text Box 217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316634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316635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316636" name="Text Box 220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20" name="Group 221"/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6638" name="Rectangle 222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16639" name="Rectangle 223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316640" name="Rectangle 224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6641" name="Rectangle 225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6642" name="Rectangle 226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6643" name="Line 227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4" name="Line 22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5" name="Line 229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6" name="Line 230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7" name="Line 231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8" name="Line 232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9" name="Line 233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50" name="Line 234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51" name="Line 235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52" name="Text Box 236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6653" name="Text Box 237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6654" name="Text Box 238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6655" name="Text Box 239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6656" name="Text Box 240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6657" name="Text Box 241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</a:p>
            </p:txBody>
          </p:sp>
          <p:sp>
            <p:nvSpPr>
              <p:cNvPr id="316658" name="Rectangle 242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6659" name="Text Box 243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21" name="Group 244"/>
          <p:cNvGrpSpPr>
            <a:grpSpLocks/>
          </p:cNvGrpSpPr>
          <p:nvPr/>
        </p:nvGrpSpPr>
        <p:grpSpPr bwMode="auto">
          <a:xfrm>
            <a:off x="4648200" y="4876800"/>
            <a:ext cx="4114800" cy="1371600"/>
            <a:chOff x="96" y="3072"/>
            <a:chExt cx="2592" cy="864"/>
          </a:xfrm>
        </p:grpSpPr>
        <p:grpSp>
          <p:nvGrpSpPr>
            <p:cNvPr id="22" name="Group 245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23" name="Group 246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24" name="Group 247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666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6665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6666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6667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6668" name="Rectangle 25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16669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667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166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6672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3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4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5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6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7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8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9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80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81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82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6683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316684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316685" name="Text Box 269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316686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316687" name="Text Box 271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316688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316689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316690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316691" name="Text Box 275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25" name="Group 276"/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6693" name="Rectangle 27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16694" name="Rectangle 27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316695" name="Rectangle 27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6696" name="Rectangle 28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6697" name="Rectangle 28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6698" name="Line 28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99" name="Line 28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0" name="Line 28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1" name="Line 28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2" name="Line 28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3" name="Line 28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4" name="Line 28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5" name="Line 28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6" name="Line 29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7" name="Text Box 29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6708" name="Text Box 29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6709" name="Text Box 29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6710" name="Text Box 29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6711" name="Text Box 29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6712" name="Text Box 296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</a:p>
            </p:txBody>
          </p:sp>
          <p:sp>
            <p:nvSpPr>
              <p:cNvPr id="316713" name="Rectangle 29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6714" name="Text Box 29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sp>
        <p:nvSpPr>
          <p:cNvPr id="301" name="TextBox 300"/>
          <p:cNvSpPr txBox="1"/>
          <p:nvPr/>
        </p:nvSpPr>
        <p:spPr>
          <a:xfrm>
            <a:off x="3429000" y="220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repetition</a:t>
            </a:r>
            <a:endParaRPr 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6248400" y="1905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Cumulative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b="1" dirty="0" smtClean="0"/>
              <a:t>Comparison / Non Comparison sorts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 algn="just">
              <a:defRPr/>
            </a:pPr>
            <a:r>
              <a:rPr lang="en-US" sz="2800" dirty="0" smtClean="0"/>
              <a:t>A comparison sort examines the data only by comparing two elements with a comparison operator.</a:t>
            </a:r>
          </a:p>
          <a:p>
            <a:pPr>
              <a:defRPr/>
            </a:pPr>
            <a:r>
              <a:rPr lang="en-US" sz="2400" dirty="0" smtClean="0"/>
              <a:t>For example:</a:t>
            </a:r>
          </a:p>
          <a:p>
            <a:pPr lvl="1">
              <a:defRPr/>
            </a:pPr>
            <a:r>
              <a:rPr lang="en-US" sz="2000" dirty="0" smtClean="0"/>
              <a:t>Bubble sort --O(n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en-US" sz="2000" dirty="0" smtClean="0"/>
              <a:t>Selection sort --O(n</a:t>
            </a:r>
            <a:r>
              <a:rPr lang="en-US" sz="2000" baseline="30000" dirty="0" smtClean="0"/>
              <a:t>2)</a:t>
            </a:r>
          </a:p>
          <a:p>
            <a:pPr lvl="1">
              <a:defRPr/>
            </a:pPr>
            <a:r>
              <a:rPr lang="en-US" sz="2000" dirty="0" smtClean="0"/>
              <a:t>Insertion Sort--O(n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pt-BR" sz="2000" dirty="0" smtClean="0"/>
              <a:t>Merge Sort --O(n log n)</a:t>
            </a:r>
            <a:r>
              <a:rPr lang="en-US" sz="2000" dirty="0" smtClean="0"/>
              <a:t> </a:t>
            </a:r>
          </a:p>
          <a:p>
            <a:pPr>
              <a:defRPr/>
            </a:pPr>
            <a:r>
              <a:rPr lang="en-US" sz="2400" b="1" dirty="0" smtClean="0"/>
              <a:t>Some examples of sorts which are not comparison sorts :</a:t>
            </a:r>
          </a:p>
          <a:p>
            <a:pPr lvl="1">
              <a:defRPr/>
            </a:pPr>
            <a:r>
              <a:rPr lang="en-US" sz="2000" dirty="0" smtClean="0"/>
              <a:t>Radix sort,</a:t>
            </a:r>
            <a:r>
              <a:rPr lang="en-US" sz="2000" b="1" dirty="0" smtClean="0"/>
              <a:t> </a:t>
            </a:r>
          </a:p>
          <a:p>
            <a:pPr lvl="1">
              <a:defRPr/>
            </a:pPr>
            <a:r>
              <a:rPr lang="en-US" sz="2000" b="1" dirty="0" smtClean="0"/>
              <a:t>Counting sort, </a:t>
            </a:r>
          </a:p>
          <a:p>
            <a:pPr lvl="1">
              <a:defRPr/>
            </a:pPr>
            <a:r>
              <a:rPr lang="en-US" sz="2000" dirty="0" smtClean="0"/>
              <a:t>Bucket sort etc.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726E-F2F5-4F82-916A-C719ED6664DD}" type="slidenum">
              <a:rPr lang="en-US"/>
              <a:pPr/>
              <a:t>30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219200"/>
            <a:ext cx="4114800" cy="685800"/>
            <a:chOff x="96" y="768"/>
            <a:chExt cx="2592" cy="43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7446" name="Rectangle 6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7447" name="Rectangle 7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317448" name="Rectangle 8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7449" name="Rectangle 9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317450" name="Rectangle 10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317451" name="Rectangle 11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7452" name="Rectangle 12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</a:p>
              </p:txBody>
            </p:sp>
            <p:sp>
              <p:nvSpPr>
                <p:cNvPr id="317453" name="Rectangle 13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317454" name="Line 14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5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6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7" name="Line 17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8" name="Line 18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9" name="Line 19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0" name="Line 20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1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2" name="Line 22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3" name="Line 23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4" name="Line 24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7465" name="Text Box 25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7466" name="Text Box 26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7467" name="Text Box 27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7468" name="Text Box 28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7469" name="Text Box 29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7470" name="Text Box 30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317471" name="Text Box 31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317472" name="Text Box 32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317473" name="Text Box 33"/>
            <p:cNvSpPr txBox="1">
              <a:spLocks noChangeArrowheads="1"/>
            </p:cNvSpPr>
            <p:nvPr/>
          </p:nvSpPr>
          <p:spPr bwMode="auto">
            <a:xfrm>
              <a:off x="96" y="91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52400" y="2667000"/>
            <a:ext cx="4114800" cy="1371600"/>
            <a:chOff x="96" y="3072"/>
            <a:chExt cx="2592" cy="864"/>
          </a:xfrm>
        </p:grpSpPr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7" name="Group 36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8" name="Group 37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7478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747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748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748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748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1748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748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1748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1748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8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8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8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1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5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6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749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31749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31749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31750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31750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31750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31750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31750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317505" name="Text Box 65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9" name="Group 66"/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7507" name="Rectangle 6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17508" name="Rectangle 6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317509" name="Rectangle 6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7510" name="Rectangle 7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7511" name="Rectangle 7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17512" name="Line 7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3" name="Line 7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4" name="Line 7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5" name="Line 7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6" name="Line 7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7" name="Line 7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8" name="Line 7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9" name="Line 7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20" name="Line 8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21" name="Text Box 8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7522" name="Text Box 8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7523" name="Text Box 8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7524" name="Text Box 8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7525" name="Text Box 8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7526" name="Text Box 86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</a:p>
            </p:txBody>
          </p:sp>
          <p:sp>
            <p:nvSpPr>
              <p:cNvPr id="317527" name="Rectangle 8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7528" name="Text Box 8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4724400" y="2667000"/>
            <a:ext cx="4114800" cy="1371600"/>
            <a:chOff x="96" y="3072"/>
            <a:chExt cx="2592" cy="864"/>
          </a:xfrm>
        </p:grpSpPr>
        <p:grpSp>
          <p:nvGrpSpPr>
            <p:cNvPr id="11" name="Group 90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12" name="Group 91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13" name="Group 92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753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1753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7535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7536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753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1753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7539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17540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1754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3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4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5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6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7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8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9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50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51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7552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317553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317554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317555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31755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317557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317558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317559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317560" name="Text Box 120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14" name="Group 121"/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7562" name="Rectangle 122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17563" name="Rectangle 123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7564" name="Rectangle 124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7565" name="Rectangle 125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7566" name="Rectangle 126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17567" name="Line 127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68" name="Line 12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69" name="Line 129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0" name="Line 130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1" name="Line 131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2" name="Line 132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3" name="Line 133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4" name="Line 134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5" name="Line 135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6" name="Text Box 136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7577" name="Text Box 137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7578" name="Text Box 138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7579" name="Text Box 139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7580" name="Text Box 140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7581" name="Text Box 141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</a:p>
            </p:txBody>
          </p:sp>
          <p:sp>
            <p:nvSpPr>
              <p:cNvPr id="317582" name="Rectangle 142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17583" name="Text Box 143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15" name="Group 144"/>
          <p:cNvGrpSpPr>
            <a:grpSpLocks/>
          </p:cNvGrpSpPr>
          <p:nvPr/>
        </p:nvGrpSpPr>
        <p:grpSpPr bwMode="auto">
          <a:xfrm>
            <a:off x="152400" y="4641850"/>
            <a:ext cx="4114800" cy="1371600"/>
            <a:chOff x="96" y="3072"/>
            <a:chExt cx="2592" cy="864"/>
          </a:xfrm>
        </p:grpSpPr>
        <p:grpSp>
          <p:nvGrpSpPr>
            <p:cNvPr id="16" name="Group 145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17" name="Group 146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18" name="Group 147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7588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758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7590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7591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1759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17593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17594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17595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17596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97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98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99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0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1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2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3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4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5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6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7607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317608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317609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31761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317611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317612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317613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317614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317615" name="Text Box 175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19" name="Group 176"/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7617" name="Rectangle 17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317618" name="Rectangle 17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7619" name="Rectangle 17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7620" name="Rectangle 18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7621" name="Rectangle 18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317622" name="Line 18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3" name="Line 18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4" name="Line 18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5" name="Line 18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6" name="Line 18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7" name="Line 18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8" name="Line 18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9" name="Line 18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30" name="Line 19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31" name="Text Box 19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7632" name="Text Box 19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7633" name="Text Box 19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7634" name="Text Box 19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7635" name="Text Box 19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7636" name="Text Box 196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</a:p>
            </p:txBody>
          </p:sp>
          <p:sp>
            <p:nvSpPr>
              <p:cNvPr id="317637" name="Rectangle 19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7638" name="Text Box 19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20" name="Group 199"/>
          <p:cNvGrpSpPr>
            <a:grpSpLocks/>
          </p:cNvGrpSpPr>
          <p:nvPr/>
        </p:nvGrpSpPr>
        <p:grpSpPr bwMode="auto">
          <a:xfrm>
            <a:off x="4800600" y="4641850"/>
            <a:ext cx="4114800" cy="685800"/>
            <a:chOff x="96" y="2640"/>
            <a:chExt cx="2592" cy="432"/>
          </a:xfrm>
        </p:grpSpPr>
        <p:grpSp>
          <p:nvGrpSpPr>
            <p:cNvPr id="21" name="Group 200"/>
            <p:cNvGrpSpPr>
              <a:grpSpLocks/>
            </p:cNvGrpSpPr>
            <p:nvPr/>
          </p:nvGrpSpPr>
          <p:grpSpPr bwMode="auto">
            <a:xfrm>
              <a:off x="384" y="2640"/>
              <a:ext cx="2304" cy="432"/>
              <a:chOff x="528" y="1392"/>
              <a:chExt cx="2688" cy="480"/>
            </a:xfrm>
          </p:grpSpPr>
          <p:grpSp>
            <p:nvGrpSpPr>
              <p:cNvPr id="22" name="Group 201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7642" name="Rectangle 202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</a:p>
              </p:txBody>
            </p:sp>
            <p:sp>
              <p:nvSpPr>
                <p:cNvPr id="31764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7644" name="Rectangle 204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7645" name="Rectangle 205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7646" name="Rectangle 206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317647" name="Rectangle 207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317648" name="Rectangle 208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317649" name="Rectangle 209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317650" name="Line 210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1" name="Line 211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2" name="Line 212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3" name="Line 213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4" name="Line 214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5" name="Line 215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6" name="Line 216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7" name="Line 217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8" name="Line 218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9" name="Line 219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60" name="Line 220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7661" name="Text Box 221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7662" name="Text Box 222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7663" name="Text Box 223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7664" name="Text Box 224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7665" name="Text Box 225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7666" name="Text Box 226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317667" name="Text Box 227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317668" name="Text Box 228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317669" name="Text Box 229"/>
            <p:cNvSpPr txBox="1">
              <a:spLocks noChangeArrowheads="1"/>
            </p:cNvSpPr>
            <p:nvPr/>
          </p:nvSpPr>
          <p:spPr bwMode="auto">
            <a:xfrm>
              <a:off x="96" y="278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/>
              <a:t>Stable </a:t>
            </a:r>
            <a:r>
              <a:rPr lang="en-GB" dirty="0" smtClean="0"/>
              <a:t>sort</a:t>
            </a:r>
            <a:endParaRPr lang="en-GB" dirty="0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096963" y="1619250"/>
            <a:ext cx="69500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ts val="11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i="1">
                <a:solidFill>
                  <a:srgbClr val="CC0000"/>
                </a:solidFill>
                <a:ea typeface="Arial Unicode MS" pitchFamily="34" charset="-128"/>
                <a:cs typeface="Arial Unicode MS" pitchFamily="34" charset="-128"/>
              </a:rPr>
              <a:t>stable</a:t>
            </a:r>
            <a:r>
              <a:rPr lang="en-GB" sz="3200">
                <a:ea typeface="Arial Unicode MS" pitchFamily="34" charset="-128"/>
                <a:cs typeface="Arial Unicode MS" pitchFamily="34" charset="-128"/>
              </a:rPr>
              <a:t> sort: A sort that preserves the input order among equal elements.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5038" y="2895600"/>
            <a:ext cx="4059237" cy="1993900"/>
            <a:chOff x="1389" y="1824"/>
            <a:chExt cx="2557" cy="1256"/>
          </a:xfrm>
        </p:grpSpPr>
        <p:sp>
          <p:nvSpPr>
            <p:cNvPr id="5125" name="Text Box 4"/>
            <p:cNvSpPr txBox="1">
              <a:spLocks noChangeArrowheads="1"/>
            </p:cNvSpPr>
            <p:nvPr/>
          </p:nvSpPr>
          <p:spPr bwMode="auto">
            <a:xfrm>
              <a:off x="1389" y="1830"/>
              <a:ext cx="36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r">
                <a:buClr>
                  <a:srgbClr val="008380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 i="1">
                  <a:solidFill>
                    <a:srgbClr val="008380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GB" sz="3200">
                  <a:ea typeface="Arial Unicode MS" pitchFamily="34" charset="-128"/>
                  <a:cs typeface="Arial Unicode MS" pitchFamily="34" charset="-128"/>
                </a:rPr>
                <a:t>: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06" y="1824"/>
              <a:ext cx="427" cy="377"/>
              <a:chOff x="1806" y="1824"/>
              <a:chExt cx="427" cy="377"/>
            </a:xfrm>
          </p:grpSpPr>
          <p:sp>
            <p:nvSpPr>
              <p:cNvPr id="44038" name="AutoShape 6"/>
              <p:cNvSpPr>
                <a:spLocks noChangeArrowheads="1"/>
              </p:cNvSpPr>
              <p:nvPr/>
            </p:nvSpPr>
            <p:spPr bwMode="auto">
              <a:xfrm>
                <a:off x="1806" y="1824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61" name="Text Box 7"/>
              <p:cNvSpPr txBox="1">
                <a:spLocks noChangeArrowheads="1"/>
              </p:cNvSpPr>
              <p:nvPr/>
            </p:nvSpPr>
            <p:spPr bwMode="auto">
              <a:xfrm>
                <a:off x="1806" y="1824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4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34" y="1824"/>
              <a:ext cx="427" cy="377"/>
              <a:chOff x="2234" y="1824"/>
              <a:chExt cx="427" cy="377"/>
            </a:xfrm>
          </p:grpSpPr>
          <p:sp>
            <p:nvSpPr>
              <p:cNvPr id="44041" name="AutoShape 9"/>
              <p:cNvSpPr>
                <a:spLocks noChangeArrowheads="1"/>
              </p:cNvSpPr>
              <p:nvPr/>
            </p:nvSpPr>
            <p:spPr bwMode="auto">
              <a:xfrm>
                <a:off x="2234" y="1824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59" name="Text Box 10"/>
              <p:cNvSpPr txBox="1">
                <a:spLocks noChangeArrowheads="1"/>
              </p:cNvSpPr>
              <p:nvPr/>
            </p:nvSpPr>
            <p:spPr bwMode="auto">
              <a:xfrm>
                <a:off x="2234" y="1824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1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662" y="1824"/>
              <a:ext cx="427" cy="377"/>
              <a:chOff x="2662" y="1824"/>
              <a:chExt cx="427" cy="377"/>
            </a:xfrm>
          </p:grpSpPr>
          <p:sp>
            <p:nvSpPr>
              <p:cNvPr id="44044" name="AutoShape 12"/>
              <p:cNvSpPr>
                <a:spLocks noChangeArrowheads="1"/>
              </p:cNvSpPr>
              <p:nvPr/>
            </p:nvSpPr>
            <p:spPr bwMode="auto">
              <a:xfrm>
                <a:off x="2662" y="1824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57" name="Text Box 13"/>
              <p:cNvSpPr txBox="1">
                <a:spLocks noChangeArrowheads="1"/>
              </p:cNvSpPr>
              <p:nvPr/>
            </p:nvSpPr>
            <p:spPr bwMode="auto">
              <a:xfrm>
                <a:off x="2662" y="1824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3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090" y="1824"/>
              <a:ext cx="427" cy="377"/>
              <a:chOff x="3090" y="1824"/>
              <a:chExt cx="427" cy="377"/>
            </a:xfrm>
          </p:grpSpPr>
          <p:sp>
            <p:nvSpPr>
              <p:cNvPr id="44047" name="AutoShape 15"/>
              <p:cNvSpPr>
                <a:spLocks noChangeArrowheads="1"/>
              </p:cNvSpPr>
              <p:nvPr/>
            </p:nvSpPr>
            <p:spPr bwMode="auto">
              <a:xfrm>
                <a:off x="3090" y="1824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55" name="Text Box 16"/>
              <p:cNvSpPr txBox="1">
                <a:spLocks noChangeArrowheads="1"/>
              </p:cNvSpPr>
              <p:nvPr/>
            </p:nvSpPr>
            <p:spPr bwMode="auto">
              <a:xfrm>
                <a:off x="3090" y="1824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4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18" y="1824"/>
              <a:ext cx="427" cy="377"/>
              <a:chOff x="3518" y="1824"/>
              <a:chExt cx="427" cy="377"/>
            </a:xfrm>
          </p:grpSpPr>
          <p:sp>
            <p:nvSpPr>
              <p:cNvPr id="44050" name="AutoShape 18"/>
              <p:cNvSpPr>
                <a:spLocks noChangeArrowheads="1"/>
              </p:cNvSpPr>
              <p:nvPr/>
            </p:nvSpPr>
            <p:spPr bwMode="auto">
              <a:xfrm>
                <a:off x="3518" y="1824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53" name="Text Box 19"/>
              <p:cNvSpPr txBox="1">
                <a:spLocks noChangeArrowheads="1"/>
              </p:cNvSpPr>
              <p:nvPr/>
            </p:nvSpPr>
            <p:spPr bwMode="auto">
              <a:xfrm>
                <a:off x="3518" y="1824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3</a:t>
                </a:r>
              </a:p>
            </p:txBody>
          </p:sp>
        </p:grpSp>
        <p:sp>
          <p:nvSpPr>
            <p:cNvPr id="5131" name="Text Box 20"/>
            <p:cNvSpPr txBox="1">
              <a:spLocks noChangeArrowheads="1"/>
            </p:cNvSpPr>
            <p:nvPr/>
          </p:nvSpPr>
          <p:spPr bwMode="auto">
            <a:xfrm>
              <a:off x="1404" y="2709"/>
              <a:ext cx="35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r">
                <a:buClr>
                  <a:srgbClr val="008380"/>
                </a:buClr>
                <a:buSzPct val="133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 i="1">
                  <a:solidFill>
                    <a:srgbClr val="008380"/>
                  </a:solidFill>
                  <a:ea typeface="Arial Unicode MS" pitchFamily="34" charset="-128"/>
                  <a:cs typeface="Arial Unicode MS" pitchFamily="34" charset="-128"/>
                </a:rPr>
                <a:t>B</a:t>
              </a:r>
              <a:r>
                <a:rPr lang="en-GB" sz="3200">
                  <a:ea typeface="Arial Unicode MS" pitchFamily="34" charset="-128"/>
                  <a:cs typeface="Arial Unicode MS" pitchFamily="34" charset="-128"/>
                </a:rPr>
                <a:t>:</a:t>
              </a:r>
            </a:p>
          </p:txBody>
        </p: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806" y="2703"/>
              <a:ext cx="427" cy="377"/>
              <a:chOff x="1806" y="2703"/>
              <a:chExt cx="427" cy="377"/>
            </a:xfrm>
          </p:grpSpPr>
          <p:sp>
            <p:nvSpPr>
              <p:cNvPr id="44054" name="AutoShape 22"/>
              <p:cNvSpPr>
                <a:spLocks noChangeArrowheads="1"/>
              </p:cNvSpPr>
              <p:nvPr/>
            </p:nvSpPr>
            <p:spPr bwMode="auto">
              <a:xfrm>
                <a:off x="1806" y="2703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51" name="Text Box 23"/>
              <p:cNvSpPr txBox="1">
                <a:spLocks noChangeArrowheads="1"/>
              </p:cNvSpPr>
              <p:nvPr/>
            </p:nvSpPr>
            <p:spPr bwMode="auto">
              <a:xfrm>
                <a:off x="1806" y="2703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1</a:t>
                </a: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234" y="2703"/>
              <a:ext cx="427" cy="377"/>
              <a:chOff x="2234" y="2703"/>
              <a:chExt cx="427" cy="377"/>
            </a:xfrm>
          </p:grpSpPr>
          <p:sp>
            <p:nvSpPr>
              <p:cNvPr id="44057" name="AutoShape 25"/>
              <p:cNvSpPr>
                <a:spLocks noChangeArrowheads="1"/>
              </p:cNvSpPr>
              <p:nvPr/>
            </p:nvSpPr>
            <p:spPr bwMode="auto">
              <a:xfrm>
                <a:off x="2234" y="2703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49" name="Text Box 26"/>
              <p:cNvSpPr txBox="1">
                <a:spLocks noChangeArrowheads="1"/>
              </p:cNvSpPr>
              <p:nvPr/>
            </p:nvSpPr>
            <p:spPr bwMode="auto">
              <a:xfrm>
                <a:off x="2234" y="2703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3</a:t>
                </a: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662" y="2703"/>
              <a:ext cx="427" cy="377"/>
              <a:chOff x="2662" y="2703"/>
              <a:chExt cx="427" cy="377"/>
            </a:xfrm>
          </p:grpSpPr>
          <p:sp>
            <p:nvSpPr>
              <p:cNvPr id="44060" name="AutoShape 28"/>
              <p:cNvSpPr>
                <a:spLocks noChangeArrowheads="1"/>
              </p:cNvSpPr>
              <p:nvPr/>
            </p:nvSpPr>
            <p:spPr bwMode="auto">
              <a:xfrm>
                <a:off x="2662" y="2703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47" name="Text Box 29"/>
              <p:cNvSpPr txBox="1">
                <a:spLocks noChangeArrowheads="1"/>
              </p:cNvSpPr>
              <p:nvPr/>
            </p:nvSpPr>
            <p:spPr bwMode="auto">
              <a:xfrm>
                <a:off x="2662" y="2703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3</a:t>
                </a: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3090" y="2703"/>
              <a:ext cx="427" cy="377"/>
              <a:chOff x="3090" y="2703"/>
              <a:chExt cx="427" cy="377"/>
            </a:xfrm>
          </p:grpSpPr>
          <p:sp>
            <p:nvSpPr>
              <p:cNvPr id="44063" name="AutoShape 31"/>
              <p:cNvSpPr>
                <a:spLocks noChangeArrowheads="1"/>
              </p:cNvSpPr>
              <p:nvPr/>
            </p:nvSpPr>
            <p:spPr bwMode="auto">
              <a:xfrm>
                <a:off x="3090" y="2703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45" name="Text Box 32"/>
              <p:cNvSpPr txBox="1">
                <a:spLocks noChangeArrowheads="1"/>
              </p:cNvSpPr>
              <p:nvPr/>
            </p:nvSpPr>
            <p:spPr bwMode="auto">
              <a:xfrm>
                <a:off x="3090" y="2703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4</a:t>
                </a: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3518" y="2703"/>
              <a:ext cx="427" cy="377"/>
              <a:chOff x="3518" y="2703"/>
              <a:chExt cx="427" cy="377"/>
            </a:xfrm>
          </p:grpSpPr>
          <p:sp>
            <p:nvSpPr>
              <p:cNvPr id="44066" name="AutoShape 34"/>
              <p:cNvSpPr>
                <a:spLocks noChangeArrowheads="1"/>
              </p:cNvSpPr>
              <p:nvPr/>
            </p:nvSpPr>
            <p:spPr bwMode="auto">
              <a:xfrm>
                <a:off x="3518" y="2703"/>
                <a:ext cx="428" cy="378"/>
              </a:xfrm>
              <a:prstGeom prst="roundRect">
                <a:avLst>
                  <a:gd name="adj" fmla="val 264"/>
                </a:avLst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43" name="Text Box 35"/>
              <p:cNvSpPr txBox="1">
                <a:spLocks noChangeArrowheads="1"/>
              </p:cNvSpPr>
              <p:nvPr/>
            </p:nvSpPr>
            <p:spPr bwMode="auto">
              <a:xfrm>
                <a:off x="3518" y="2703"/>
                <a:ext cx="428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008380"/>
                  </a:buClr>
                  <a:buSzPct val="133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3200">
                    <a:solidFill>
                      <a:srgbClr val="008380"/>
                    </a:solidFill>
                    <a:ea typeface="Arial Unicode MS" pitchFamily="34" charset="-128"/>
                    <a:cs typeface="Arial Unicode MS" pitchFamily="34" charset="-128"/>
                  </a:rPr>
                  <a:t>4</a:t>
                </a:r>
              </a:p>
            </p:txBody>
          </p:sp>
        </p:grpSp>
        <p:cxnSp>
          <p:nvCxnSpPr>
            <p:cNvPr id="5137" name="AutoShape 36"/>
            <p:cNvCxnSpPr>
              <a:cxnSpLocks noChangeShapeType="1"/>
            </p:cNvCxnSpPr>
            <p:nvPr/>
          </p:nvCxnSpPr>
          <p:spPr bwMode="auto">
            <a:xfrm>
              <a:off x="2044" y="2202"/>
              <a:ext cx="1284" cy="501"/>
            </a:xfrm>
            <a:prstGeom prst="straightConnector1">
              <a:avLst/>
            </a:prstGeom>
            <a:noFill/>
            <a:ln w="28440">
              <a:solidFill>
                <a:srgbClr val="008A87"/>
              </a:solidFill>
              <a:round/>
              <a:headEnd/>
              <a:tailEnd type="triangle" w="lg" len="lg"/>
            </a:ln>
          </p:spPr>
        </p:cxnSp>
        <p:cxnSp>
          <p:nvCxnSpPr>
            <p:cNvPr id="5138" name="AutoShape 37"/>
            <p:cNvCxnSpPr>
              <a:cxnSpLocks noChangeShapeType="1"/>
            </p:cNvCxnSpPr>
            <p:nvPr/>
          </p:nvCxnSpPr>
          <p:spPr bwMode="auto">
            <a:xfrm flipH="1">
              <a:off x="2044" y="2202"/>
              <a:ext cx="428" cy="501"/>
            </a:xfrm>
            <a:prstGeom prst="straightConnector1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 type="triangle" w="lg" len="lg"/>
            </a:ln>
          </p:spPr>
        </p:cxnSp>
        <p:cxnSp>
          <p:nvCxnSpPr>
            <p:cNvPr id="5139" name="AutoShape 38"/>
            <p:cNvCxnSpPr>
              <a:cxnSpLocks noChangeShapeType="1"/>
            </p:cNvCxnSpPr>
            <p:nvPr/>
          </p:nvCxnSpPr>
          <p:spPr bwMode="auto">
            <a:xfrm flipH="1">
              <a:off x="2472" y="2202"/>
              <a:ext cx="428" cy="501"/>
            </a:xfrm>
            <a:prstGeom prst="straightConnector1">
              <a:avLst/>
            </a:prstGeom>
            <a:noFill/>
            <a:ln w="28440">
              <a:solidFill>
                <a:srgbClr val="CC0000"/>
              </a:solidFill>
              <a:round/>
              <a:headEnd/>
              <a:tailEnd type="triangle" w="lg" len="lg"/>
            </a:ln>
          </p:spPr>
        </p:cxnSp>
        <p:cxnSp>
          <p:nvCxnSpPr>
            <p:cNvPr id="5140" name="AutoShape 39"/>
            <p:cNvCxnSpPr>
              <a:cxnSpLocks noChangeShapeType="1"/>
            </p:cNvCxnSpPr>
            <p:nvPr/>
          </p:nvCxnSpPr>
          <p:spPr bwMode="auto">
            <a:xfrm>
              <a:off x="3328" y="2202"/>
              <a:ext cx="428" cy="501"/>
            </a:xfrm>
            <a:prstGeom prst="straightConnector1">
              <a:avLst/>
            </a:prstGeom>
            <a:noFill/>
            <a:ln w="28440">
              <a:solidFill>
                <a:srgbClr val="008A87"/>
              </a:solidFill>
              <a:round/>
              <a:headEnd/>
              <a:tailEnd type="triangle" w="lg" len="lg"/>
            </a:ln>
          </p:spPr>
        </p:cxnSp>
        <p:cxnSp>
          <p:nvCxnSpPr>
            <p:cNvPr id="5141" name="AutoShape 40"/>
            <p:cNvCxnSpPr>
              <a:cxnSpLocks noChangeShapeType="1"/>
            </p:cNvCxnSpPr>
            <p:nvPr/>
          </p:nvCxnSpPr>
          <p:spPr bwMode="auto">
            <a:xfrm flipH="1">
              <a:off x="2900" y="2202"/>
              <a:ext cx="856" cy="501"/>
            </a:xfrm>
            <a:prstGeom prst="straightConnector1">
              <a:avLst/>
            </a:prstGeom>
            <a:noFill/>
            <a:ln w="28440">
              <a:solidFill>
                <a:srgbClr val="CC0000"/>
              </a:solidFill>
              <a:round/>
              <a:headEnd/>
              <a:tailEnd type="triangle" w="lg" len="lg"/>
            </a:ln>
          </p:spPr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Counting Sort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0292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>
                <a:effectLst/>
              </a:rPr>
              <a:t>We will consider </a:t>
            </a:r>
            <a:r>
              <a:rPr lang="en-US" sz="2800" dirty="0" smtClean="0"/>
              <a:t>Counting Sort</a:t>
            </a:r>
            <a:r>
              <a:rPr lang="en-US" sz="2800" dirty="0" smtClean="0">
                <a:effectLst/>
              </a:rPr>
              <a:t> algorithm that is faster and work by not making comparisons.</a:t>
            </a:r>
          </a:p>
          <a:p>
            <a:pPr>
              <a:defRPr/>
            </a:pPr>
            <a:endParaRPr lang="en-US" sz="2800" dirty="0" smtClean="0">
              <a:effectLst/>
            </a:endParaRPr>
          </a:p>
          <a:p>
            <a:pPr algn="just">
              <a:defRPr/>
            </a:pPr>
            <a:r>
              <a:rPr lang="en-US" sz="2800" dirty="0" smtClean="0">
                <a:effectLst/>
              </a:rPr>
              <a:t>Counting sort assumes that the numbers to be sorted are in the range 0 to k where k is max number in input array. </a:t>
            </a:r>
          </a:p>
          <a:p>
            <a:pPr algn="just">
              <a:defRPr/>
            </a:pPr>
            <a:endParaRPr lang="en-US" sz="2800" dirty="0" smtClean="0"/>
          </a:p>
          <a:p>
            <a:pPr algn="just">
              <a:defRPr/>
            </a:pPr>
            <a:r>
              <a:rPr lang="en-US" sz="2800" dirty="0" smtClean="0"/>
              <a:t>We count the occurrence of each element in the array</a:t>
            </a:r>
            <a:endParaRPr lang="en-US" sz="28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 Procedure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7724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First of all built the following three arrays 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800" dirty="0" smtClean="0"/>
              <a:t>Array A[</a:t>
            </a:r>
            <a:r>
              <a:rPr lang="en-US" sz="3200" dirty="0" smtClean="0"/>
              <a:t>1..n</a:t>
            </a:r>
            <a:r>
              <a:rPr lang="en-US" sz="2800" dirty="0" smtClean="0"/>
              <a:t>] stores the initial data to be sorted.</a:t>
            </a:r>
          </a:p>
          <a:p>
            <a:pPr>
              <a:buNone/>
            </a:pPr>
            <a:r>
              <a:rPr lang="en-US" sz="2800" dirty="0" smtClean="0"/>
              <a:t> </a:t>
            </a:r>
          </a:p>
          <a:p>
            <a:r>
              <a:rPr lang="en-US" sz="2800" dirty="0" smtClean="0"/>
              <a:t>Array </a:t>
            </a:r>
            <a:r>
              <a:rPr lang="en-US" sz="2800" dirty="0" smtClean="0"/>
              <a:t>B[</a:t>
            </a:r>
            <a:r>
              <a:rPr lang="en-US" sz="3200" dirty="0" smtClean="0"/>
              <a:t>1..n</a:t>
            </a:r>
            <a:r>
              <a:rPr lang="en-US" sz="2800" dirty="0" smtClean="0"/>
              <a:t>] </a:t>
            </a:r>
            <a:r>
              <a:rPr lang="en-US" sz="2800" dirty="0" smtClean="0"/>
              <a:t>is used to store the final, sorted, list. </a:t>
            </a:r>
          </a:p>
          <a:p>
            <a:endParaRPr lang="en-US" sz="2800" dirty="0" smtClean="0"/>
          </a:p>
          <a:p>
            <a:r>
              <a:rPr lang="en-US" sz="2800" dirty="0" smtClean="0"/>
              <a:t>Array </a:t>
            </a:r>
            <a:r>
              <a:rPr lang="en-US" sz="2800" dirty="0" smtClean="0"/>
              <a:t>C[</a:t>
            </a:r>
            <a:r>
              <a:rPr lang="en-US" sz="3200" dirty="0" smtClean="0"/>
              <a:t>0..k</a:t>
            </a:r>
            <a:r>
              <a:rPr lang="en-US" sz="2800" dirty="0" smtClean="0"/>
              <a:t>] </a:t>
            </a:r>
            <a:r>
              <a:rPr lang="en-US" sz="2800" dirty="0" smtClean="0"/>
              <a:t>is used to count the occurrences of the data values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Sort Algorithm Procedure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for loop initializes C[ ] with zero.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Second for loop increments the values in C[ ], according to their occurrences in the data. +1 we added because C[ ] is initialized with zero and vice versa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Third for loop adds all previous values, making   C[ ] contain a cumulative total.</a:t>
            </a:r>
          </a:p>
          <a:p>
            <a:endParaRPr lang="en-US" dirty="0" smtClean="0"/>
          </a:p>
          <a:p>
            <a:r>
              <a:rPr lang="en-US" dirty="0" smtClean="0"/>
              <a:t>Fourth for loop writes out the sorted data into array B[ ].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D61B-3BF3-4DF9-B70C-D61132EB543B}" type="slidenum">
              <a:rPr lang="en-US"/>
              <a:pPr/>
              <a:t>8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Assumption: </a:t>
            </a:r>
          </a:p>
          <a:p>
            <a:pPr lvl="1"/>
            <a:r>
              <a:rPr lang="en-US" dirty="0"/>
              <a:t>The elements to be sorted are integers in the range </a:t>
            </a:r>
            <a:r>
              <a:rPr lang="en-US" dirty="0">
                <a:latin typeface="Comic Sans MS" pitchFamily="66" charset="0"/>
              </a:rPr>
              <a:t>0</a:t>
            </a:r>
            <a:r>
              <a:rPr lang="en-US" dirty="0"/>
              <a:t> to </a:t>
            </a:r>
            <a:r>
              <a:rPr lang="en-US" dirty="0" smtClean="0">
                <a:latin typeface="Comic Sans MS" pitchFamily="66" charset="0"/>
              </a:rPr>
              <a:t>k (k is max(A))</a:t>
            </a:r>
            <a:endParaRPr lang="en-US" dirty="0">
              <a:latin typeface="Comic Sans MS" pitchFamily="66" charset="0"/>
            </a:endParaRP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Determine for each input element </a:t>
            </a:r>
            <a:r>
              <a:rPr lang="en-US" dirty="0" smtClean="0">
                <a:latin typeface="Comic Sans MS" pitchFamily="66" charset="0"/>
              </a:rPr>
              <a:t>x</a:t>
            </a:r>
          </a:p>
          <a:p>
            <a:pPr lvl="1"/>
            <a:endParaRPr lang="en-US" dirty="0">
              <a:latin typeface="Comic Sans MS" pitchFamily="66" charset="0"/>
            </a:endParaRPr>
          </a:p>
          <a:p>
            <a:pPr lvl="1"/>
            <a:r>
              <a:rPr lang="en-US" dirty="0"/>
              <a:t>Place element 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dirty="0"/>
              <a:t> into its correct position in the output array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538" y="4757738"/>
            <a:ext cx="4114800" cy="685800"/>
            <a:chOff x="96" y="768"/>
            <a:chExt cx="2592" cy="4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4375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4376" name="Rectangle 8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314377" name="Rectangle 9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4378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314379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31438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4381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</a:p>
              </p:txBody>
            </p:sp>
            <p:sp>
              <p:nvSpPr>
                <p:cNvPr id="314382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314383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384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385" name="Line 17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386" name="Line 18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387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388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389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390" name="Line 22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391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392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393" name="Line 25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4394" name="Text Box 26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4395" name="Text Box 2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4396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4397" name="Text Box 29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4398" name="Text Box 30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4399" name="Text Box 31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314400" name="Text Box 32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314401" name="Text Box 33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314402" name="Text Box 34"/>
            <p:cNvSpPr txBox="1">
              <a:spLocks noChangeArrowheads="1"/>
            </p:cNvSpPr>
            <p:nvPr/>
          </p:nvSpPr>
          <p:spPr bwMode="auto">
            <a:xfrm>
              <a:off x="96" y="91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211763" y="4757738"/>
            <a:ext cx="3200400" cy="685800"/>
            <a:chOff x="96" y="1200"/>
            <a:chExt cx="2016" cy="432"/>
          </a:xfrm>
        </p:grpSpPr>
        <p:sp>
          <p:nvSpPr>
            <p:cNvPr id="314404" name="Rectangle 36"/>
            <p:cNvSpPr>
              <a:spLocks noChangeArrowheads="1"/>
            </p:cNvSpPr>
            <p:nvPr/>
          </p:nvSpPr>
          <p:spPr bwMode="auto">
            <a:xfrm>
              <a:off x="1536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14405" name="Rectangle 37"/>
            <p:cNvSpPr>
              <a:spLocks noChangeArrowheads="1"/>
            </p:cNvSpPr>
            <p:nvPr/>
          </p:nvSpPr>
          <p:spPr bwMode="auto">
            <a:xfrm>
              <a:off x="1248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14406" name="Rectangle 38"/>
            <p:cNvSpPr>
              <a:spLocks noChangeArrowheads="1"/>
            </p:cNvSpPr>
            <p:nvPr/>
          </p:nvSpPr>
          <p:spPr bwMode="auto">
            <a:xfrm>
              <a:off x="960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14407" name="Rectangle 39"/>
            <p:cNvSpPr>
              <a:spLocks noChangeArrowheads="1"/>
            </p:cNvSpPr>
            <p:nvPr/>
          </p:nvSpPr>
          <p:spPr bwMode="auto">
            <a:xfrm>
              <a:off x="672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14408" name="Rectangle 40"/>
            <p:cNvSpPr>
              <a:spLocks noChangeArrowheads="1"/>
            </p:cNvSpPr>
            <p:nvPr/>
          </p:nvSpPr>
          <p:spPr bwMode="auto">
            <a:xfrm>
              <a:off x="38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14409" name="Line 41"/>
            <p:cNvSpPr>
              <a:spLocks noChangeShapeType="1"/>
            </p:cNvSpPr>
            <p:nvPr/>
          </p:nvSpPr>
          <p:spPr bwMode="auto">
            <a:xfrm>
              <a:off x="385" y="1373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4410" name="Line 42"/>
            <p:cNvSpPr>
              <a:spLocks noChangeShapeType="1"/>
            </p:cNvSpPr>
            <p:nvPr/>
          </p:nvSpPr>
          <p:spPr bwMode="auto">
            <a:xfrm>
              <a:off x="384" y="1632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4411" name="Line 43"/>
            <p:cNvSpPr>
              <a:spLocks noChangeShapeType="1"/>
            </p:cNvSpPr>
            <p:nvPr/>
          </p:nvSpPr>
          <p:spPr bwMode="auto">
            <a:xfrm>
              <a:off x="384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4412" name="Line 44"/>
            <p:cNvSpPr>
              <a:spLocks noChangeShapeType="1"/>
            </p:cNvSpPr>
            <p:nvPr/>
          </p:nvSpPr>
          <p:spPr bwMode="auto">
            <a:xfrm>
              <a:off x="672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4413" name="Line 45"/>
            <p:cNvSpPr>
              <a:spLocks noChangeShapeType="1"/>
            </p:cNvSpPr>
            <p:nvPr/>
          </p:nvSpPr>
          <p:spPr bwMode="auto">
            <a:xfrm>
              <a:off x="960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4414" name="Line 46"/>
            <p:cNvSpPr>
              <a:spLocks noChangeShapeType="1"/>
            </p:cNvSpPr>
            <p:nvPr/>
          </p:nvSpPr>
          <p:spPr bwMode="auto">
            <a:xfrm>
              <a:off x="1248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4415" name="Line 47"/>
            <p:cNvSpPr>
              <a:spLocks noChangeShapeType="1"/>
            </p:cNvSpPr>
            <p:nvPr/>
          </p:nvSpPr>
          <p:spPr bwMode="auto">
            <a:xfrm>
              <a:off x="1536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4416" name="Line 48"/>
            <p:cNvSpPr>
              <a:spLocks noChangeShapeType="1"/>
            </p:cNvSpPr>
            <p:nvPr/>
          </p:nvSpPr>
          <p:spPr bwMode="auto">
            <a:xfrm>
              <a:off x="1824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4417" name="Line 49"/>
            <p:cNvSpPr>
              <a:spLocks noChangeShapeType="1"/>
            </p:cNvSpPr>
            <p:nvPr/>
          </p:nvSpPr>
          <p:spPr bwMode="auto">
            <a:xfrm>
              <a:off x="2112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4418" name="Text Box 50"/>
            <p:cNvSpPr txBox="1">
              <a:spLocks noChangeArrowheads="1"/>
            </p:cNvSpPr>
            <p:nvPr/>
          </p:nvSpPr>
          <p:spPr bwMode="auto">
            <a:xfrm>
              <a:off x="740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314419" name="Text Box 51"/>
            <p:cNvSpPr txBox="1">
              <a:spLocks noChangeArrowheads="1"/>
            </p:cNvSpPr>
            <p:nvPr/>
          </p:nvSpPr>
          <p:spPr bwMode="auto">
            <a:xfrm>
              <a:off x="1028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314420" name="Text Box 52"/>
            <p:cNvSpPr txBox="1">
              <a:spLocks noChangeArrowheads="1"/>
            </p:cNvSpPr>
            <p:nvPr/>
          </p:nvSpPr>
          <p:spPr bwMode="auto">
            <a:xfrm>
              <a:off x="1316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314421" name="Text Box 53"/>
            <p:cNvSpPr txBox="1">
              <a:spLocks noChangeArrowheads="1"/>
            </p:cNvSpPr>
            <p:nvPr/>
          </p:nvSpPr>
          <p:spPr bwMode="auto">
            <a:xfrm>
              <a:off x="1604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314422" name="Text Box 54"/>
            <p:cNvSpPr txBox="1">
              <a:spLocks noChangeArrowheads="1"/>
            </p:cNvSpPr>
            <p:nvPr/>
          </p:nvSpPr>
          <p:spPr bwMode="auto">
            <a:xfrm>
              <a:off x="189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314423" name="Text Box 55"/>
            <p:cNvSpPr txBox="1">
              <a:spLocks noChangeArrowheads="1"/>
            </p:cNvSpPr>
            <p:nvPr/>
          </p:nvSpPr>
          <p:spPr bwMode="auto">
            <a:xfrm>
              <a:off x="96" y="134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C</a:t>
              </a:r>
            </a:p>
          </p:txBody>
        </p:sp>
        <p:sp>
          <p:nvSpPr>
            <p:cNvPr id="314424" name="Rectangle 56"/>
            <p:cNvSpPr>
              <a:spLocks noChangeArrowheads="1"/>
            </p:cNvSpPr>
            <p:nvPr/>
          </p:nvSpPr>
          <p:spPr bwMode="auto">
            <a:xfrm>
              <a:off x="182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314425" name="Text Box 57"/>
            <p:cNvSpPr txBox="1">
              <a:spLocks noChangeArrowheads="1"/>
            </p:cNvSpPr>
            <p:nvPr/>
          </p:nvSpPr>
          <p:spPr bwMode="auto">
            <a:xfrm>
              <a:off x="45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0</a:t>
              </a:r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2516188" y="5608638"/>
            <a:ext cx="4114800" cy="685800"/>
            <a:chOff x="96" y="2640"/>
            <a:chExt cx="2592" cy="432"/>
          </a:xfrm>
        </p:grpSpPr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384" y="2640"/>
              <a:ext cx="2304" cy="432"/>
              <a:chOff x="528" y="1392"/>
              <a:chExt cx="2688" cy="480"/>
            </a:xfrm>
          </p:grpSpPr>
          <p:grpSp>
            <p:nvGrpSpPr>
              <p:cNvPr id="8" name="Group 60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4429" name="Rectangle 61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</a:p>
              </p:txBody>
            </p:sp>
            <p:sp>
              <p:nvSpPr>
                <p:cNvPr id="314430" name="Rectangle 62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4431" name="Rectangle 63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4432" name="Rectangle 64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314433" name="Rectangle 65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314434" name="Rectangle 66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314435" name="Rectangle 67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314436" name="Rectangle 68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314437" name="Line 69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438" name="Line 70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439" name="Line 71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440" name="Line 72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441" name="Line 73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442" name="Line 74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443" name="Line 75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444" name="Line 76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445" name="Line 77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446" name="Line 78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4447" name="Line 79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4448" name="Text Box 80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314449" name="Text Box 81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314450" name="Text Box 82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314451" name="Text Box 83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314452" name="Text Box 84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314453" name="Text Box 85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314454" name="Text Box 86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314455" name="Text Box 87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314456" name="Text Box 88"/>
            <p:cNvSpPr txBox="1">
              <a:spLocks noChangeArrowheads="1"/>
            </p:cNvSpPr>
            <p:nvPr/>
          </p:nvSpPr>
          <p:spPr bwMode="auto">
            <a:xfrm>
              <a:off x="96" y="278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F4C4-2A0B-404B-9BDC-FACC320D04CD}" type="slidenum">
              <a:rPr lang="en-US"/>
              <a:pPr/>
              <a:t>9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COUNTING-SORT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52400" y="1524000"/>
            <a:ext cx="8761413" cy="5133975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Alg.: </a:t>
            </a:r>
            <a:r>
              <a:rPr lang="en-US" dirty="0"/>
              <a:t>COUNTING-SORT(A, B, n, k)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for 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← 0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66" charset="0"/>
              </a:rPr>
              <a:t>k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     do </a:t>
            </a:r>
            <a:r>
              <a:rPr lang="en-US" dirty="0">
                <a:latin typeface="Comic Sans MS" pitchFamily="66" charset="0"/>
              </a:rPr>
              <a:t>C[ 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] ← </a:t>
            </a:r>
            <a:r>
              <a:rPr lang="en-US" dirty="0" smtClean="0">
                <a:latin typeface="Comic Sans MS" pitchFamily="66" charset="0"/>
              </a:rPr>
              <a:t>0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800" b="1" dirty="0"/>
              <a:t>	</a:t>
            </a:r>
            <a:r>
              <a:rPr lang="en-US" b="1" dirty="0" smtClean="0"/>
              <a:t>for </a:t>
            </a:r>
            <a:r>
              <a:rPr lang="en-US" dirty="0">
                <a:latin typeface="Comic Sans MS" pitchFamily="66" charset="0"/>
              </a:rPr>
              <a:t>j ← 1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66" charset="0"/>
              </a:rPr>
              <a:t>n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     do </a:t>
            </a:r>
            <a:r>
              <a:rPr lang="en-US" dirty="0">
                <a:latin typeface="Comic Sans MS" pitchFamily="66" charset="0"/>
              </a:rPr>
              <a:t>C[A[ j ]] ← C[A[ j ]] + </a:t>
            </a:r>
            <a:r>
              <a:rPr lang="en-US" dirty="0" smtClean="0">
                <a:latin typeface="Comic Sans MS" pitchFamily="66" charset="0"/>
              </a:rPr>
              <a:t>1</a:t>
            </a:r>
            <a:endParaRPr lang="en-US" b="1" dirty="0">
              <a:latin typeface="Comic Sans MS" pitchFamily="66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endParaRPr lang="en-US" b="1" dirty="0" smtClean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for 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← 1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>
                <a:latin typeface="Comic Sans MS" pitchFamily="66" charset="0"/>
              </a:rPr>
              <a:t>k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     do </a:t>
            </a:r>
            <a:r>
              <a:rPr lang="en-US" dirty="0">
                <a:latin typeface="Comic Sans MS" pitchFamily="66" charset="0"/>
              </a:rPr>
              <a:t>C[ 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] ← C[ 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] + C[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-1]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endParaRPr lang="en-US" b="1" dirty="0" smtClean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 </a:t>
            </a:r>
            <a:r>
              <a:rPr lang="en-US" b="1" dirty="0"/>
              <a:t>	 </a:t>
            </a:r>
            <a:r>
              <a:rPr lang="en-US" b="1" dirty="0" smtClean="0"/>
              <a:t>for </a:t>
            </a:r>
            <a:r>
              <a:rPr lang="en-US" dirty="0">
                <a:latin typeface="Comic Sans MS" pitchFamily="66" charset="0"/>
              </a:rPr>
              <a:t>j ← n</a:t>
            </a:r>
            <a:r>
              <a:rPr lang="en-US" dirty="0"/>
              <a:t> </a:t>
            </a:r>
            <a:r>
              <a:rPr lang="en-US" b="1" dirty="0"/>
              <a:t>downto </a:t>
            </a:r>
            <a:r>
              <a:rPr lang="en-US" dirty="0">
                <a:latin typeface="Comic Sans MS" pitchFamily="66" charset="0"/>
              </a:rPr>
              <a:t>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     do </a:t>
            </a:r>
            <a:r>
              <a:rPr lang="en-US" dirty="0">
                <a:latin typeface="Comic Sans MS" pitchFamily="66" charset="0"/>
              </a:rPr>
              <a:t>B[C[A[ j ]]] ← A[ j 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	</a:t>
            </a:r>
            <a:r>
              <a:rPr lang="en-US" dirty="0"/>
              <a:t>	</a:t>
            </a:r>
            <a:r>
              <a:rPr lang="en-US" dirty="0">
                <a:latin typeface="Comic Sans MS" pitchFamily="66" charset="0"/>
              </a:rPr>
              <a:t>C[A[ j ]] ← C[A[ j ]] - 1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76938" y="1325563"/>
            <a:ext cx="2430462" cy="269875"/>
            <a:chOff x="3765" y="990"/>
            <a:chExt cx="1531" cy="170"/>
          </a:xfrm>
        </p:grpSpPr>
        <p:sp>
          <p:nvSpPr>
            <p:cNvPr id="315397" name="Rectangle 5"/>
            <p:cNvSpPr>
              <a:spLocks noChangeArrowheads="1"/>
            </p:cNvSpPr>
            <p:nvPr/>
          </p:nvSpPr>
          <p:spPr bwMode="auto">
            <a:xfrm>
              <a:off x="510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398" name="Rectangle 6"/>
            <p:cNvSpPr>
              <a:spLocks noChangeArrowheads="1"/>
            </p:cNvSpPr>
            <p:nvPr/>
          </p:nvSpPr>
          <p:spPr bwMode="auto">
            <a:xfrm>
              <a:off x="4913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399" name="Rectangle 7"/>
            <p:cNvSpPr>
              <a:spLocks noChangeArrowheads="1"/>
            </p:cNvSpPr>
            <p:nvPr/>
          </p:nvSpPr>
          <p:spPr bwMode="auto">
            <a:xfrm>
              <a:off x="4722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00" name="Rectangle 8"/>
            <p:cNvSpPr>
              <a:spLocks noChangeArrowheads="1"/>
            </p:cNvSpPr>
            <p:nvPr/>
          </p:nvSpPr>
          <p:spPr bwMode="auto">
            <a:xfrm>
              <a:off x="4531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01" name="Rectangle 9"/>
            <p:cNvSpPr>
              <a:spLocks noChangeArrowheads="1"/>
            </p:cNvSpPr>
            <p:nvPr/>
          </p:nvSpPr>
          <p:spPr bwMode="auto">
            <a:xfrm>
              <a:off x="4339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02" name="Rectangle 10"/>
            <p:cNvSpPr>
              <a:spLocks noChangeArrowheads="1"/>
            </p:cNvSpPr>
            <p:nvPr/>
          </p:nvSpPr>
          <p:spPr bwMode="auto">
            <a:xfrm>
              <a:off x="4148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03" name="Rectangle 11"/>
            <p:cNvSpPr>
              <a:spLocks noChangeArrowheads="1"/>
            </p:cNvSpPr>
            <p:nvPr/>
          </p:nvSpPr>
          <p:spPr bwMode="auto">
            <a:xfrm>
              <a:off x="3956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04" name="Rectangle 12"/>
            <p:cNvSpPr>
              <a:spLocks noChangeArrowheads="1"/>
            </p:cNvSpPr>
            <p:nvPr/>
          </p:nvSpPr>
          <p:spPr bwMode="auto">
            <a:xfrm>
              <a:off x="376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05" name="Line 13"/>
            <p:cNvSpPr>
              <a:spLocks noChangeShapeType="1"/>
            </p:cNvSpPr>
            <p:nvPr/>
          </p:nvSpPr>
          <p:spPr bwMode="auto">
            <a:xfrm>
              <a:off x="3765" y="99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06" name="Line 14"/>
            <p:cNvSpPr>
              <a:spLocks noChangeShapeType="1"/>
            </p:cNvSpPr>
            <p:nvPr/>
          </p:nvSpPr>
          <p:spPr bwMode="auto">
            <a:xfrm>
              <a:off x="3765" y="116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07" name="Line 15"/>
            <p:cNvSpPr>
              <a:spLocks noChangeShapeType="1"/>
            </p:cNvSpPr>
            <p:nvPr/>
          </p:nvSpPr>
          <p:spPr bwMode="auto">
            <a:xfrm>
              <a:off x="3765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08" name="Line 16"/>
            <p:cNvSpPr>
              <a:spLocks noChangeShapeType="1"/>
            </p:cNvSpPr>
            <p:nvPr/>
          </p:nvSpPr>
          <p:spPr bwMode="auto">
            <a:xfrm>
              <a:off x="3956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09" name="Line 17"/>
            <p:cNvSpPr>
              <a:spLocks noChangeShapeType="1"/>
            </p:cNvSpPr>
            <p:nvPr/>
          </p:nvSpPr>
          <p:spPr bwMode="auto">
            <a:xfrm>
              <a:off x="4148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0" name="Line 18"/>
            <p:cNvSpPr>
              <a:spLocks noChangeShapeType="1"/>
            </p:cNvSpPr>
            <p:nvPr/>
          </p:nvSpPr>
          <p:spPr bwMode="auto">
            <a:xfrm>
              <a:off x="4339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1" name="Line 19"/>
            <p:cNvSpPr>
              <a:spLocks noChangeShapeType="1"/>
            </p:cNvSpPr>
            <p:nvPr/>
          </p:nvSpPr>
          <p:spPr bwMode="auto">
            <a:xfrm>
              <a:off x="4531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2" name="Line 20"/>
            <p:cNvSpPr>
              <a:spLocks noChangeShapeType="1"/>
            </p:cNvSpPr>
            <p:nvPr/>
          </p:nvSpPr>
          <p:spPr bwMode="auto">
            <a:xfrm>
              <a:off x="4722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3" name="Line 21"/>
            <p:cNvSpPr>
              <a:spLocks noChangeShapeType="1"/>
            </p:cNvSpPr>
            <p:nvPr/>
          </p:nvSpPr>
          <p:spPr bwMode="auto">
            <a:xfrm>
              <a:off x="4913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4" name="Line 22"/>
            <p:cNvSpPr>
              <a:spLocks noChangeShapeType="1"/>
            </p:cNvSpPr>
            <p:nvPr/>
          </p:nvSpPr>
          <p:spPr bwMode="auto">
            <a:xfrm>
              <a:off x="5105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5" name="Line 23"/>
            <p:cNvSpPr>
              <a:spLocks noChangeShapeType="1"/>
            </p:cNvSpPr>
            <p:nvPr/>
          </p:nvSpPr>
          <p:spPr bwMode="auto">
            <a:xfrm>
              <a:off x="5296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15416" name="Group 24"/>
          <p:cNvGraphicFramePr>
            <a:graphicFrameLocks noGrp="1"/>
          </p:cNvGraphicFramePr>
          <p:nvPr>
            <p:ph sz="quarter" idx="3"/>
          </p:nvPr>
        </p:nvGraphicFramePr>
        <p:xfrm>
          <a:off x="5976938" y="1938338"/>
          <a:ext cx="1519237" cy="265113"/>
        </p:xfrm>
        <a:graphic>
          <a:graphicData uri="http://schemas.openxmlformats.org/drawingml/2006/table">
            <a:tbl>
              <a:tblPr/>
              <a:tblGrid>
                <a:gridCol w="303212"/>
                <a:gridCol w="304800"/>
                <a:gridCol w="303213"/>
                <a:gridCol w="304800"/>
                <a:gridCol w="303212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5430" name="Text Box 38"/>
          <p:cNvSpPr txBox="1">
            <a:spLocks noChangeArrowheads="1"/>
          </p:cNvSpPr>
          <p:nvPr/>
        </p:nvSpPr>
        <p:spPr bwMode="auto">
          <a:xfrm>
            <a:off x="5972175" y="10890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15431" name="Text Box 39"/>
          <p:cNvSpPr txBox="1">
            <a:spLocks noChangeArrowheads="1"/>
          </p:cNvSpPr>
          <p:nvPr/>
        </p:nvSpPr>
        <p:spPr bwMode="auto">
          <a:xfrm>
            <a:off x="8124825" y="10890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315432" name="Text Box 40"/>
          <p:cNvSpPr txBox="1">
            <a:spLocks noChangeArrowheads="1"/>
          </p:cNvSpPr>
          <p:nvPr/>
        </p:nvSpPr>
        <p:spPr bwMode="auto">
          <a:xfrm>
            <a:off x="5989638" y="17224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7188200" y="1722438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k</a:t>
            </a:r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5594350" y="12573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5435" name="Text Box 43"/>
          <p:cNvSpPr txBox="1">
            <a:spLocks noChangeArrowheads="1"/>
          </p:cNvSpPr>
          <p:nvPr/>
        </p:nvSpPr>
        <p:spPr bwMode="auto">
          <a:xfrm>
            <a:off x="5594350" y="18875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978525" y="2549525"/>
            <a:ext cx="2430463" cy="269875"/>
            <a:chOff x="3765" y="990"/>
            <a:chExt cx="1531" cy="170"/>
          </a:xfrm>
        </p:grpSpPr>
        <p:sp>
          <p:nvSpPr>
            <p:cNvPr id="315437" name="Rectangle 45"/>
            <p:cNvSpPr>
              <a:spLocks noChangeArrowheads="1"/>
            </p:cNvSpPr>
            <p:nvPr/>
          </p:nvSpPr>
          <p:spPr bwMode="auto">
            <a:xfrm>
              <a:off x="510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38" name="Rectangle 46"/>
            <p:cNvSpPr>
              <a:spLocks noChangeArrowheads="1"/>
            </p:cNvSpPr>
            <p:nvPr/>
          </p:nvSpPr>
          <p:spPr bwMode="auto">
            <a:xfrm>
              <a:off x="4913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39" name="Rectangle 47"/>
            <p:cNvSpPr>
              <a:spLocks noChangeArrowheads="1"/>
            </p:cNvSpPr>
            <p:nvPr/>
          </p:nvSpPr>
          <p:spPr bwMode="auto">
            <a:xfrm>
              <a:off x="4722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40" name="Rectangle 48"/>
            <p:cNvSpPr>
              <a:spLocks noChangeArrowheads="1"/>
            </p:cNvSpPr>
            <p:nvPr/>
          </p:nvSpPr>
          <p:spPr bwMode="auto">
            <a:xfrm>
              <a:off x="4531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41" name="Rectangle 49"/>
            <p:cNvSpPr>
              <a:spLocks noChangeArrowheads="1"/>
            </p:cNvSpPr>
            <p:nvPr/>
          </p:nvSpPr>
          <p:spPr bwMode="auto">
            <a:xfrm>
              <a:off x="4339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42" name="Rectangle 50"/>
            <p:cNvSpPr>
              <a:spLocks noChangeArrowheads="1"/>
            </p:cNvSpPr>
            <p:nvPr/>
          </p:nvSpPr>
          <p:spPr bwMode="auto">
            <a:xfrm>
              <a:off x="4148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43" name="Rectangle 51"/>
            <p:cNvSpPr>
              <a:spLocks noChangeArrowheads="1"/>
            </p:cNvSpPr>
            <p:nvPr/>
          </p:nvSpPr>
          <p:spPr bwMode="auto">
            <a:xfrm>
              <a:off x="3956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44" name="Rectangle 52"/>
            <p:cNvSpPr>
              <a:spLocks noChangeArrowheads="1"/>
            </p:cNvSpPr>
            <p:nvPr/>
          </p:nvSpPr>
          <p:spPr bwMode="auto">
            <a:xfrm>
              <a:off x="376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315445" name="Line 53"/>
            <p:cNvSpPr>
              <a:spLocks noChangeShapeType="1"/>
            </p:cNvSpPr>
            <p:nvPr/>
          </p:nvSpPr>
          <p:spPr bwMode="auto">
            <a:xfrm>
              <a:off x="3765" y="99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46" name="Line 54"/>
            <p:cNvSpPr>
              <a:spLocks noChangeShapeType="1"/>
            </p:cNvSpPr>
            <p:nvPr/>
          </p:nvSpPr>
          <p:spPr bwMode="auto">
            <a:xfrm>
              <a:off x="3765" y="116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47" name="Line 55"/>
            <p:cNvSpPr>
              <a:spLocks noChangeShapeType="1"/>
            </p:cNvSpPr>
            <p:nvPr/>
          </p:nvSpPr>
          <p:spPr bwMode="auto">
            <a:xfrm>
              <a:off x="3765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48" name="Line 56"/>
            <p:cNvSpPr>
              <a:spLocks noChangeShapeType="1"/>
            </p:cNvSpPr>
            <p:nvPr/>
          </p:nvSpPr>
          <p:spPr bwMode="auto">
            <a:xfrm>
              <a:off x="3956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49" name="Line 57"/>
            <p:cNvSpPr>
              <a:spLocks noChangeShapeType="1"/>
            </p:cNvSpPr>
            <p:nvPr/>
          </p:nvSpPr>
          <p:spPr bwMode="auto">
            <a:xfrm>
              <a:off x="4148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50" name="Line 58"/>
            <p:cNvSpPr>
              <a:spLocks noChangeShapeType="1"/>
            </p:cNvSpPr>
            <p:nvPr/>
          </p:nvSpPr>
          <p:spPr bwMode="auto">
            <a:xfrm>
              <a:off x="4339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51" name="Line 59"/>
            <p:cNvSpPr>
              <a:spLocks noChangeShapeType="1"/>
            </p:cNvSpPr>
            <p:nvPr/>
          </p:nvSpPr>
          <p:spPr bwMode="auto">
            <a:xfrm>
              <a:off x="4531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52" name="Line 60"/>
            <p:cNvSpPr>
              <a:spLocks noChangeShapeType="1"/>
            </p:cNvSpPr>
            <p:nvPr/>
          </p:nvSpPr>
          <p:spPr bwMode="auto">
            <a:xfrm>
              <a:off x="4722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53" name="Line 61"/>
            <p:cNvSpPr>
              <a:spLocks noChangeShapeType="1"/>
            </p:cNvSpPr>
            <p:nvPr/>
          </p:nvSpPr>
          <p:spPr bwMode="auto">
            <a:xfrm>
              <a:off x="4913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54" name="Line 62"/>
            <p:cNvSpPr>
              <a:spLocks noChangeShapeType="1"/>
            </p:cNvSpPr>
            <p:nvPr/>
          </p:nvSpPr>
          <p:spPr bwMode="auto">
            <a:xfrm>
              <a:off x="5105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55" name="Line 63"/>
            <p:cNvSpPr>
              <a:spLocks noChangeShapeType="1"/>
            </p:cNvSpPr>
            <p:nvPr/>
          </p:nvSpPr>
          <p:spPr bwMode="auto">
            <a:xfrm>
              <a:off x="5296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456" name="Text Box 64"/>
          <p:cNvSpPr txBox="1">
            <a:spLocks noChangeArrowheads="1"/>
          </p:cNvSpPr>
          <p:nvPr/>
        </p:nvSpPr>
        <p:spPr bwMode="auto">
          <a:xfrm>
            <a:off x="5973763" y="231298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15457" name="Text Box 65"/>
          <p:cNvSpPr txBox="1">
            <a:spLocks noChangeArrowheads="1"/>
          </p:cNvSpPr>
          <p:nvPr/>
        </p:nvSpPr>
        <p:spPr bwMode="auto">
          <a:xfrm>
            <a:off x="8126413" y="231298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315458" name="Text Box 66"/>
          <p:cNvSpPr txBox="1">
            <a:spLocks noChangeArrowheads="1"/>
          </p:cNvSpPr>
          <p:nvPr/>
        </p:nvSpPr>
        <p:spPr bwMode="auto">
          <a:xfrm>
            <a:off x="5595938" y="24812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6705600" y="1066800"/>
            <a:ext cx="746125" cy="1676400"/>
            <a:chOff x="4224" y="672"/>
            <a:chExt cx="470" cy="1056"/>
          </a:xfrm>
        </p:grpSpPr>
        <p:grpSp>
          <p:nvGrpSpPr>
            <p:cNvPr id="5" name="Group 70"/>
            <p:cNvGrpSpPr>
              <a:grpSpLocks/>
            </p:cNvGrpSpPr>
            <p:nvPr/>
          </p:nvGrpSpPr>
          <p:grpSpPr bwMode="auto">
            <a:xfrm>
              <a:off x="4224" y="912"/>
              <a:ext cx="432" cy="816"/>
              <a:chOff x="4224" y="912"/>
              <a:chExt cx="432" cy="816"/>
            </a:xfrm>
          </p:grpSpPr>
          <p:sp>
            <p:nvSpPr>
              <p:cNvPr id="315463" name="Line 71"/>
              <p:cNvSpPr>
                <a:spLocks noChangeShapeType="1"/>
              </p:cNvSpPr>
              <p:nvPr/>
            </p:nvSpPr>
            <p:spPr bwMode="auto">
              <a:xfrm flipH="1">
                <a:off x="4224" y="912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464" name="Line 72"/>
              <p:cNvSpPr>
                <a:spLocks noChangeShapeType="1"/>
              </p:cNvSpPr>
              <p:nvPr/>
            </p:nvSpPr>
            <p:spPr bwMode="auto">
              <a:xfrm>
                <a:off x="4224" y="129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5465" name="Text Box 73"/>
            <p:cNvSpPr txBox="1">
              <a:spLocks noChangeArrowheads="1"/>
            </p:cNvSpPr>
            <p:nvPr/>
          </p:nvSpPr>
          <p:spPr bwMode="auto">
            <a:xfrm>
              <a:off x="4560" y="672"/>
              <a:ext cx="1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j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629400" y="228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/>
              <a:t> note:   K=max(A)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436</TotalTime>
  <Words>820</Words>
  <Application>Microsoft Office PowerPoint</Application>
  <PresentationFormat>On-screen Show (4:3)</PresentationFormat>
  <Paragraphs>456</Paragraphs>
  <Slides>30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Design &amp; Analysis of Algorithms </vt:lpstr>
      <vt:lpstr>Counting Sort</vt:lpstr>
      <vt:lpstr>Comparison / Non Comparison sorts</vt:lpstr>
      <vt:lpstr>Stable sort</vt:lpstr>
      <vt:lpstr>Counting Sort</vt:lpstr>
      <vt:lpstr>Counting Sort Procedure</vt:lpstr>
      <vt:lpstr>Counting Sort Algorithm Procedure</vt:lpstr>
      <vt:lpstr>Counting Sort</vt:lpstr>
      <vt:lpstr>COUNTING-SORT</vt:lpstr>
      <vt:lpstr>Analysis of Counting Sort</vt:lpstr>
      <vt:lpstr>Analysis of Counting Sort</vt:lpstr>
      <vt:lpstr>Analysis of Counting Sort</vt:lpstr>
      <vt:lpstr>Example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Example</vt:lpstr>
      <vt:lpstr>Example (cont.)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166</cp:revision>
  <dcterms:created xsi:type="dcterms:W3CDTF">2006-08-16T00:00:00Z</dcterms:created>
  <dcterms:modified xsi:type="dcterms:W3CDTF">2020-11-09T08:30:27Z</dcterms:modified>
</cp:coreProperties>
</file>