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22"/>
  </p:notesMasterIdLst>
  <p:sldIdLst>
    <p:sldId id="256" r:id="rId2"/>
    <p:sldId id="275" r:id="rId3"/>
    <p:sldId id="259" r:id="rId4"/>
    <p:sldId id="260" r:id="rId5"/>
    <p:sldId id="261" r:id="rId6"/>
    <p:sldId id="276" r:id="rId7"/>
    <p:sldId id="299" r:id="rId8"/>
    <p:sldId id="277" r:id="rId9"/>
    <p:sldId id="298" r:id="rId10"/>
    <p:sldId id="295" r:id="rId11"/>
    <p:sldId id="294" r:id="rId12"/>
    <p:sldId id="278" r:id="rId13"/>
    <p:sldId id="279" r:id="rId14"/>
    <p:sldId id="296" r:id="rId15"/>
    <p:sldId id="281" r:id="rId16"/>
    <p:sldId id="297" r:id="rId17"/>
    <p:sldId id="282" r:id="rId18"/>
    <p:sldId id="283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681" autoAdjust="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851EA-E8D8-44C4-9CA6-99230749F971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83D97-EE9F-4B77-BD92-4382F5D5E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83D97-EE9F-4B77-BD92-4382F5D5E9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structure is the identification of how your program doesn't have a bugs, traffic, and errors.  While An algorithm is a mathematical way of identifying how does it appears to be in a manner of linear and non-linear way of computation. </a:t>
            </a:r>
            <a:br>
              <a:rPr lang="en-US" dirty="0" smtClean="0"/>
            </a:br>
            <a:r>
              <a:rPr lang="en-US" dirty="0" smtClean="0"/>
              <a:t>Data structure is the flow of data identified on speed,  And  Algorithm is the computation on the equalities and difference.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83D97-EE9F-4B77-BD92-4382F5D5E9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actually stores the associated program storage requirements during the execution of the program.</a:t>
            </a:r>
            <a:r>
              <a:rPr lang="en-US" baseline="0" dirty="0" smtClean="0"/>
              <a:t> While algorithm is the sequence of execution of the that program or a step by step process to solve that program.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F83D97-EE9F-4B77-BD92-4382F5D5E9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D3B1E-2AA4-41D9-AC56-25A87B7B4E99}" type="datetime1">
              <a:rPr lang="en-US" smtClean="0"/>
              <a:t>9/20/2021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81B0B-3769-413D-9EB4-11AD99DF30D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82BC-559B-42C2-848B-178CB581B861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A18AE01-FAAF-4975-A079-995076523F4F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5C9A1A3-7AA4-4D72-ADD2-4E708AB6B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3AFFAB09-907C-4606-A306-1BB2B1541243}" type="datetime1">
              <a:rPr lang="en-US" smtClean="0"/>
              <a:t>9/20/2021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D08F3FB8-333E-4259-B5E3-89D8ED9CE7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B261-AD45-41B9-928D-6F96FC90F74A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0236-D9E6-4FE3-B6C0-15EF5B9BEDBE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0BE4-57C5-4799-B2D0-E82B7AF719F9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681D-11C5-4A4A-A90C-2F4A89C8DB2F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282A8-5FDF-4BB2-903D-B8C25B1BFB86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D980B-2A32-42E3-B747-3DF0D30370A6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2F59-107F-449B-A6F0-6E848265F548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2A29-E285-4CE1-91DD-754A4ECC8DD9}" type="datetime1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2D161D2-AA55-40E3-8671-B9E91A9DBB47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A4D2832-FAB0-4D35-9F7D-375A2BDA95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400800" cy="25146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Lecture  # 1</a:t>
            </a:r>
          </a:p>
          <a:p>
            <a:pPr algn="ctr"/>
            <a:endParaRPr lang="en-US" sz="4800" dirty="0" smtClean="0"/>
          </a:p>
          <a:p>
            <a:pPr algn="ctr"/>
            <a:r>
              <a:rPr lang="en-US" sz="4800" dirty="0" smtClean="0"/>
              <a:t>Introduction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5715000" cy="457200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58975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Design &amp; Analysis </a:t>
            </a:r>
            <a:r>
              <a:rPr lang="en-US" dirty="0" smtClean="0"/>
              <a:t>of Algorithms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Vs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 algorithm defines a sequence of steps and decisions which can be employed to solve a problem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algorithm is a specific way of programming a task to make it work on the data you have.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An algorithm is a specific way that the programmer writes a program to process the information.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Algorithms are unique in the way that the program runs and can be measured by their efficiency in processing the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Vs Algorithm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structure is the way you define a certain object in a programming language. </a:t>
            </a:r>
          </a:p>
          <a:p>
            <a:endParaRPr lang="en-US" dirty="0" smtClean="0"/>
          </a:p>
          <a:p>
            <a:r>
              <a:rPr lang="en-US" dirty="0" smtClean="0"/>
              <a:t>Data structures describe a collection of values, often with names and information about the hierarchical relationship of those values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data structure is defined by what you need the program to keep track of. 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Roadmap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9800" y="6400800"/>
            <a:ext cx="3352800" cy="365125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 dirty="0"/>
          </a:p>
        </p:txBody>
      </p:sp>
      <p:sp>
        <p:nvSpPr>
          <p:cNvPr id="98310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76200" y="1885950"/>
            <a:ext cx="4038600" cy="4662488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3200" dirty="0"/>
              <a:t>Different problems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Sorting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Searching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String processing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Graph problems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Geometric problems</a:t>
            </a:r>
          </a:p>
          <a:p>
            <a:pPr lvl="1">
              <a:lnSpc>
                <a:spcPct val="130000"/>
              </a:lnSpc>
            </a:pPr>
            <a:r>
              <a:rPr lang="en-US" sz="2800" dirty="0"/>
              <a:t>Numerical problems</a:t>
            </a:r>
          </a:p>
        </p:txBody>
      </p:sp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4191000" y="1922463"/>
            <a:ext cx="5029200" cy="463073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sz="3200" dirty="0"/>
              <a:t>Different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design paradigms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/>
              <a:t>Divide-and-conquer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/>
              <a:t>Incremental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/>
              <a:t>Dynamic programming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/>
              <a:t>Greedy algorithms</a:t>
            </a:r>
          </a:p>
          <a:p>
            <a:pPr marL="742950" lvl="1" indent="-285750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en-US" sz="2800" dirty="0"/>
              <a:t>Randomized/probabilistic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Analyzing Algorithms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38250"/>
            <a:ext cx="8534400" cy="5467350"/>
          </a:xfrm>
        </p:spPr>
        <p:txBody>
          <a:bodyPr>
            <a:noAutofit/>
          </a:bodyPr>
          <a:lstStyle/>
          <a:p>
            <a:pPr marL="533400" indent="-533400">
              <a:lnSpc>
                <a:spcPct val="150000"/>
              </a:lnSpc>
            </a:pPr>
            <a:r>
              <a:rPr lang="en-US" sz="3200" dirty="0"/>
              <a:t>Predict the amount of resources required: </a:t>
            </a:r>
          </a:p>
          <a:p>
            <a:pPr marL="914400" lvl="1" indent="-457200">
              <a:lnSpc>
                <a:spcPct val="150000"/>
              </a:lnSpc>
              <a:buFontTx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DD0111"/>
                </a:solidFill>
              </a:rPr>
              <a:t>M</a:t>
            </a:r>
            <a:r>
              <a:rPr lang="en-US" sz="2800" dirty="0" smtClean="0">
                <a:solidFill>
                  <a:srgbClr val="DD0111"/>
                </a:solidFill>
              </a:rPr>
              <a:t>emory</a:t>
            </a:r>
            <a:r>
              <a:rPr lang="en-US" sz="2800" dirty="0"/>
              <a:t>: how much space is needed? </a:t>
            </a:r>
          </a:p>
          <a:p>
            <a:pPr marL="914400" lvl="1" indent="-457200">
              <a:lnSpc>
                <a:spcPct val="150000"/>
              </a:lnSpc>
              <a:buFontTx/>
              <a:buChar char="•"/>
            </a:pPr>
            <a:r>
              <a:rPr lang="en-US" sz="2800" dirty="0"/>
              <a:t> </a:t>
            </a:r>
            <a:r>
              <a:rPr lang="en-US" sz="2800" dirty="0" smtClean="0">
                <a:solidFill>
                  <a:srgbClr val="DD0111"/>
                </a:solidFill>
              </a:rPr>
              <a:t>Computational </a:t>
            </a:r>
            <a:r>
              <a:rPr lang="en-US" sz="2800" dirty="0">
                <a:solidFill>
                  <a:srgbClr val="DD0111"/>
                </a:solidFill>
              </a:rPr>
              <a:t>time</a:t>
            </a:r>
            <a:r>
              <a:rPr lang="en-US" sz="2800" dirty="0"/>
              <a:t>: how fast the algorithm runs?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FACT: running time grows with the size of the input </a:t>
            </a:r>
          </a:p>
          <a:p>
            <a:pPr marL="533400" indent="-533400">
              <a:lnSpc>
                <a:spcPct val="150000"/>
              </a:lnSpc>
            </a:pPr>
            <a:r>
              <a:rPr lang="en-US" sz="2400" dirty="0"/>
              <a:t>Input size (number of elements in the input)</a:t>
            </a:r>
            <a:endParaRPr lang="en-US" sz="2400" dirty="0">
              <a:latin typeface="Monotype Corsiva" pitchFamily="66" charset="0"/>
            </a:endParaRPr>
          </a:p>
          <a:p>
            <a:pPr marL="914400" lvl="1" indent="-457200">
              <a:lnSpc>
                <a:spcPct val="150000"/>
              </a:lnSpc>
            </a:pPr>
            <a:r>
              <a:rPr lang="en-US" sz="2000" dirty="0"/>
              <a:t>Size of an array, polynomial degree, # of elements in a matrix, # of bits in the binary representation of the input, vertices and edges in a </a:t>
            </a:r>
            <a:r>
              <a:rPr lang="en-US" sz="2000" dirty="0" smtClean="0"/>
              <a:t>graph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Analyzing </a:t>
            </a:r>
            <a:r>
              <a:rPr lang="en-US" sz="4400" dirty="0" smtClean="0"/>
              <a:t>Algorithms Cont…</a:t>
            </a:r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38250"/>
            <a:ext cx="8534400" cy="5467350"/>
          </a:xfrm>
        </p:spPr>
        <p:txBody>
          <a:bodyPr>
            <a:normAutofit/>
          </a:bodyPr>
          <a:lstStyle/>
          <a:p>
            <a:pPr marL="533400" indent="-533400" algn="just">
              <a:lnSpc>
                <a:spcPct val="150000"/>
              </a:lnSpc>
              <a:buFontTx/>
              <a:buNone/>
            </a:pPr>
            <a:r>
              <a:rPr lang="en-US" sz="3600" dirty="0" smtClean="0">
                <a:solidFill>
                  <a:srgbClr val="DD0111"/>
                </a:solidFill>
                <a:latin typeface="Monotype Corsiva" pitchFamily="66" charset="0"/>
              </a:rPr>
              <a:t>Def</a:t>
            </a:r>
            <a:r>
              <a:rPr lang="en-US" sz="3600" dirty="0">
                <a:solidFill>
                  <a:srgbClr val="DD0111"/>
                </a:solidFill>
                <a:latin typeface="Monotype Corsiva" pitchFamily="66" charset="0"/>
              </a:rPr>
              <a:t>: </a:t>
            </a:r>
            <a:r>
              <a:rPr lang="en-US" sz="3600" i="1" dirty="0">
                <a:latin typeface="Monotype Corsiva" pitchFamily="66" charset="0"/>
              </a:rPr>
              <a:t>Running time = the number of primitive operations (steps) executed before termination</a:t>
            </a:r>
          </a:p>
          <a:p>
            <a:pPr marL="914400" lvl="1" indent="-457200" algn="just">
              <a:lnSpc>
                <a:spcPct val="150000"/>
              </a:lnSpc>
            </a:pPr>
            <a:r>
              <a:rPr lang="en-US" sz="2800" dirty="0"/>
              <a:t>Arithmetic operations (+, -, *), data movement, control, decision making (</a:t>
            </a:r>
            <a:r>
              <a:rPr lang="en-US" sz="2800" i="1" dirty="0"/>
              <a:t>if, while</a:t>
            </a:r>
            <a:r>
              <a:rPr lang="en-US" sz="2800" dirty="0"/>
              <a:t>), comparison</a:t>
            </a:r>
            <a:endParaRPr lang="en-US" sz="2800" dirty="0">
              <a:latin typeface="Monotype Corsiva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Algorithm Analysis: Example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229600" cy="5181600"/>
          </a:xfrm>
        </p:spPr>
        <p:txBody>
          <a:bodyPr/>
          <a:lstStyle/>
          <a:p>
            <a:r>
              <a:rPr lang="en-US" sz="4400" dirty="0">
                <a:solidFill>
                  <a:srgbClr val="DD0111"/>
                </a:solidFill>
                <a:latin typeface="Monotype Corsiva" pitchFamily="66" charset="0"/>
              </a:rPr>
              <a:t>Alg.:</a:t>
            </a:r>
            <a:r>
              <a:rPr lang="en-US" sz="4400" dirty="0"/>
              <a:t> </a:t>
            </a:r>
            <a:endParaRPr lang="en-US" sz="4400" dirty="0" smtClean="0"/>
          </a:p>
          <a:p>
            <a:pPr>
              <a:buNone/>
            </a:pPr>
            <a:r>
              <a:rPr lang="en-US" sz="4400" dirty="0" smtClean="0"/>
              <a:t>		MIN </a:t>
            </a:r>
            <a:r>
              <a:rPr lang="en-US" sz="4400" dirty="0"/>
              <a:t>(</a:t>
            </a:r>
            <a:r>
              <a:rPr lang="en-US" sz="4400" dirty="0">
                <a:latin typeface="Comic Sans MS" pitchFamily="66" charset="0"/>
              </a:rPr>
              <a:t>a[1], …, a[n]</a:t>
            </a:r>
            <a:r>
              <a:rPr lang="en-US" sz="4400" dirty="0"/>
              <a:t>)</a:t>
            </a:r>
          </a:p>
          <a:p>
            <a:pPr lvl="1">
              <a:buFontTx/>
              <a:buNone/>
            </a:pPr>
            <a:r>
              <a:rPr lang="en-US" sz="4000" dirty="0">
                <a:latin typeface="Monotype Corsiva" pitchFamily="66" charset="0"/>
              </a:rPr>
              <a:t>		</a:t>
            </a:r>
            <a:r>
              <a:rPr lang="en-US" sz="4000" dirty="0">
                <a:latin typeface="Comic Sans MS" pitchFamily="66" charset="0"/>
              </a:rPr>
              <a:t>  m ← a[1];			</a:t>
            </a:r>
          </a:p>
          <a:p>
            <a:pPr lvl="1">
              <a:buFontTx/>
              <a:buNone/>
            </a:pPr>
            <a:r>
              <a:rPr lang="en-US" sz="4000" dirty="0">
                <a:latin typeface="Comic Sans MS" pitchFamily="66" charset="0"/>
              </a:rPr>
              <a:t>	  	  for </a:t>
            </a:r>
            <a:r>
              <a:rPr lang="en-US" sz="4000" dirty="0" err="1">
                <a:latin typeface="Comic Sans MS" pitchFamily="66" charset="0"/>
              </a:rPr>
              <a:t>i</a:t>
            </a:r>
            <a:r>
              <a:rPr lang="en-US" sz="4000" dirty="0">
                <a:latin typeface="Comic Sans MS" pitchFamily="66" charset="0"/>
              </a:rPr>
              <a:t> ← 2 to n			</a:t>
            </a:r>
          </a:p>
          <a:p>
            <a:pPr lvl="1">
              <a:buFontTx/>
              <a:buNone/>
            </a:pPr>
            <a:r>
              <a:rPr lang="en-US" sz="4000" dirty="0">
                <a:latin typeface="Comic Sans MS" pitchFamily="66" charset="0"/>
              </a:rPr>
              <a:t>		         if a[</a:t>
            </a:r>
            <a:r>
              <a:rPr lang="en-US" sz="4000" dirty="0" err="1">
                <a:latin typeface="Comic Sans MS" pitchFamily="66" charset="0"/>
              </a:rPr>
              <a:t>i</a:t>
            </a:r>
            <a:r>
              <a:rPr lang="en-US" sz="4000" dirty="0">
                <a:latin typeface="Comic Sans MS" pitchFamily="66" charset="0"/>
              </a:rPr>
              <a:t>] &lt; m 			</a:t>
            </a:r>
          </a:p>
          <a:p>
            <a:pPr lvl="1">
              <a:buFontTx/>
              <a:buNone/>
            </a:pPr>
            <a:r>
              <a:rPr lang="en-US" sz="4000" dirty="0">
                <a:latin typeface="Comic Sans MS" pitchFamily="66" charset="0"/>
              </a:rPr>
              <a:t>			then m ← a[</a:t>
            </a:r>
            <a:r>
              <a:rPr lang="en-US" sz="4000" dirty="0" err="1">
                <a:latin typeface="Comic Sans MS" pitchFamily="66" charset="0"/>
              </a:rPr>
              <a:t>i</a:t>
            </a:r>
            <a:r>
              <a:rPr lang="en-US" sz="4000" dirty="0">
                <a:latin typeface="Comic Sans MS" pitchFamily="66" charset="0"/>
              </a:rPr>
              <a:t>];</a:t>
            </a:r>
            <a:r>
              <a:rPr lang="en-US" sz="4000" dirty="0">
                <a:latin typeface="Monotype Corsiva" pitchFamily="66" charset="0"/>
              </a:rPr>
              <a:t>	</a:t>
            </a:r>
            <a:r>
              <a:rPr lang="en-US" sz="2000" dirty="0">
                <a:latin typeface="Monotype Corsiva" pitchFamily="66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29600" cy="83820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Algorithm Analysis: Example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229600" cy="5257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Running </a:t>
            </a:r>
            <a:r>
              <a:rPr lang="en-US" sz="3200" b="1" dirty="0"/>
              <a:t>time</a:t>
            </a:r>
            <a:r>
              <a:rPr lang="en-US" sz="3200" dirty="0"/>
              <a:t>: </a:t>
            </a:r>
          </a:p>
          <a:p>
            <a:pPr lvl="1"/>
            <a:r>
              <a:rPr lang="en-US" sz="3200" dirty="0"/>
              <a:t>the number of primitive operations (steps) executed before termination</a:t>
            </a:r>
          </a:p>
          <a:p>
            <a:pPr lvl="1">
              <a:buFontTx/>
              <a:buNone/>
            </a:pPr>
            <a:r>
              <a:rPr lang="en-US" sz="2800" dirty="0">
                <a:latin typeface="Monotype Corsiva" pitchFamily="66" charset="0"/>
              </a:rPr>
              <a:t>T(n) =1</a:t>
            </a:r>
            <a:r>
              <a:rPr lang="en-US" sz="2800" dirty="0"/>
              <a:t> [first step] + </a:t>
            </a:r>
            <a:r>
              <a:rPr lang="en-US" sz="2800" dirty="0">
                <a:latin typeface="Monotype Corsiva" pitchFamily="66" charset="0"/>
              </a:rPr>
              <a:t>(n) </a:t>
            </a:r>
            <a:r>
              <a:rPr lang="en-US" sz="2800" dirty="0"/>
              <a:t>[for loop] + </a:t>
            </a:r>
            <a:r>
              <a:rPr lang="en-US" sz="2800" dirty="0">
                <a:latin typeface="Monotype Corsiva" pitchFamily="66" charset="0"/>
              </a:rPr>
              <a:t>(n-1)</a:t>
            </a:r>
            <a:r>
              <a:rPr lang="en-US" sz="2800" dirty="0"/>
              <a:t> [if condition] + </a:t>
            </a:r>
          </a:p>
          <a:p>
            <a:pPr lvl="1">
              <a:buFontTx/>
              <a:buNone/>
            </a:pPr>
            <a:r>
              <a:rPr lang="en-US" sz="2800" dirty="0">
                <a:latin typeface="Monotype Corsiva" pitchFamily="66" charset="0"/>
              </a:rPr>
              <a:t>(n-1)</a:t>
            </a:r>
            <a:r>
              <a:rPr lang="en-US" sz="2800" dirty="0"/>
              <a:t> [the assignment in then] = </a:t>
            </a:r>
            <a:r>
              <a:rPr lang="en-US" sz="2800" dirty="0">
                <a:latin typeface="Monotype Corsiva" pitchFamily="66" charset="0"/>
              </a:rPr>
              <a:t>3n - 1</a:t>
            </a:r>
          </a:p>
          <a:p>
            <a:r>
              <a:rPr lang="en-US" sz="3200" dirty="0"/>
              <a:t>Order (rate) of growth: </a:t>
            </a:r>
          </a:p>
          <a:p>
            <a:pPr lvl="1"/>
            <a:r>
              <a:rPr lang="en-US" sz="2800" dirty="0"/>
              <a:t>The leading term of the formula</a:t>
            </a:r>
          </a:p>
          <a:p>
            <a:pPr lvl="1"/>
            <a:r>
              <a:rPr lang="en-US" sz="2800" dirty="0"/>
              <a:t>Expresses the asymptotic behavior of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Typical Running Time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76400"/>
            <a:ext cx="8229600" cy="438912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>
                <a:latin typeface="Comic Sans MS" pitchFamily="66" charset="0"/>
              </a:rPr>
              <a:t>1 </a:t>
            </a:r>
            <a:r>
              <a:rPr lang="en-US" sz="2400" b="1" dirty="0" smtClean="0"/>
              <a:t>(Constant </a:t>
            </a:r>
            <a:r>
              <a:rPr lang="en-US" sz="2400" b="1" dirty="0"/>
              <a:t>running time): 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Instructions are executed once or a few times</a:t>
            </a:r>
          </a:p>
          <a:p>
            <a:pPr>
              <a:lnSpc>
                <a:spcPct val="130000"/>
              </a:lnSpc>
            </a:pPr>
            <a:r>
              <a:rPr lang="en-US" sz="2400" b="1" dirty="0" err="1">
                <a:latin typeface="Comic Sans MS" pitchFamily="66" charset="0"/>
              </a:rPr>
              <a:t>logN</a:t>
            </a:r>
            <a:r>
              <a:rPr lang="en-US" sz="2400" b="1" dirty="0"/>
              <a:t> (logarithmic)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A big problem is solved by cutting the original problem in smaller sizes, by a constant fraction at each step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mic Sans MS" pitchFamily="66" charset="0"/>
              </a:rPr>
              <a:t>N</a:t>
            </a:r>
            <a:r>
              <a:rPr lang="en-US" sz="2400" b="1" dirty="0"/>
              <a:t> (linear)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A small amount of processing is done on each input element</a:t>
            </a:r>
          </a:p>
          <a:p>
            <a:pPr>
              <a:lnSpc>
                <a:spcPct val="130000"/>
              </a:lnSpc>
            </a:pPr>
            <a:r>
              <a:rPr lang="en-US" sz="2400" b="1" dirty="0">
                <a:latin typeface="Comic Sans MS" pitchFamily="66" charset="0"/>
              </a:rPr>
              <a:t>N </a:t>
            </a:r>
            <a:r>
              <a:rPr lang="en-US" sz="2400" b="1" dirty="0" err="1">
                <a:latin typeface="Comic Sans MS" pitchFamily="66" charset="0"/>
              </a:rPr>
              <a:t>logN</a:t>
            </a:r>
            <a:endParaRPr lang="en-US" sz="2400" b="1" dirty="0">
              <a:latin typeface="Comic Sans MS" pitchFamily="66" charset="0"/>
            </a:endParaRPr>
          </a:p>
          <a:p>
            <a:pPr lvl="1">
              <a:lnSpc>
                <a:spcPct val="130000"/>
              </a:lnSpc>
            </a:pPr>
            <a:r>
              <a:rPr lang="en-US" sz="2000" dirty="0"/>
              <a:t>A problem is solved by dividing it into smaller problems, solving them independently and combining the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Typical Running Time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omic Sans MS" pitchFamily="66" charset="0"/>
              </a:rPr>
              <a:t>N</a:t>
            </a:r>
            <a:r>
              <a:rPr lang="en-US" sz="2400" b="1" baseline="30000" dirty="0">
                <a:latin typeface="Comic Sans MS" pitchFamily="66" charset="0"/>
              </a:rPr>
              <a:t>2</a:t>
            </a:r>
            <a:r>
              <a:rPr lang="en-US" sz="2400" b="1" dirty="0"/>
              <a:t> (quadratic)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Typical for algorithms that process all pairs of data items (double nested loops)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mic Sans MS" pitchFamily="66" charset="0"/>
              </a:rPr>
              <a:t>N</a:t>
            </a:r>
            <a:r>
              <a:rPr lang="en-US" sz="2400" b="1" baseline="30000" dirty="0">
                <a:latin typeface="Comic Sans MS" pitchFamily="66" charset="0"/>
              </a:rPr>
              <a:t>3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/>
              <a:t>(cubic)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Processing of triples of data (triple nested loops)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mic Sans MS" pitchFamily="66" charset="0"/>
              </a:rPr>
              <a:t>N</a:t>
            </a:r>
            <a:r>
              <a:rPr lang="en-US" sz="2400" b="1" baseline="30000" dirty="0">
                <a:latin typeface="Comic Sans MS" pitchFamily="66" charset="0"/>
              </a:rPr>
              <a:t>K</a:t>
            </a:r>
            <a:r>
              <a:rPr lang="en-US" sz="2400" b="1" dirty="0"/>
              <a:t> (polynomial)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omic Sans MS" pitchFamily="66" charset="0"/>
              </a:rPr>
              <a:t>2</a:t>
            </a:r>
            <a:r>
              <a:rPr lang="en-US" sz="2400" b="1" baseline="30000" dirty="0">
                <a:latin typeface="Comic Sans MS" pitchFamily="66" charset="0"/>
              </a:rPr>
              <a:t>N</a:t>
            </a:r>
            <a:r>
              <a:rPr lang="en-US" sz="2400" b="1" dirty="0"/>
              <a:t> (exponential)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Few exponential algorithms are appropriate for practical 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229600" cy="914400"/>
          </a:xfrm>
        </p:spPr>
        <p:txBody>
          <a:bodyPr>
            <a:normAutofit/>
          </a:bodyPr>
          <a:lstStyle/>
          <a:p>
            <a:pPr marL="762000" indent="-762000" algn="ctr"/>
            <a:r>
              <a:rPr lang="en-US" sz="4400" dirty="0"/>
              <a:t>Recurrences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229600" cy="547052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dirty="0">
                <a:solidFill>
                  <a:srgbClr val="DD0111"/>
                </a:solidFill>
                <a:latin typeface="Monotype Corsiva" pitchFamily="66" charset="0"/>
              </a:rPr>
              <a:t>Def.:</a:t>
            </a:r>
            <a:r>
              <a:rPr lang="en-US" sz="3200" dirty="0">
                <a:latin typeface="Monotype Corsiva" pitchFamily="66" charset="0"/>
              </a:rPr>
              <a:t> Recurrence = an equation or inequality that describes a function in terms of its value on smaller inputs, and one or more base cases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E.g.: </a:t>
            </a:r>
            <a:r>
              <a:rPr lang="en-US" dirty="0">
                <a:solidFill>
                  <a:schemeClr val="tx1"/>
                </a:solidFill>
                <a:latin typeface="Comic Sans MS" pitchFamily="66" charset="0"/>
              </a:rPr>
              <a:t>T(n) = T(n-1) + </a:t>
            </a:r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65138"/>
            <a:ext cx="8229600" cy="90646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Class Policy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447800"/>
            <a:ext cx="8296275" cy="53482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Homework  Assignments: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/>
              <a:t>%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Quizzes</a:t>
            </a:r>
            <a:r>
              <a:rPr lang="en-US" sz="2400" dirty="0"/>
              <a:t>: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/>
              <a:t>%</a:t>
            </a: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Midterm </a:t>
            </a:r>
            <a:r>
              <a:rPr lang="en-US" sz="2400" dirty="0"/>
              <a:t>: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dirty="0"/>
              <a:t>%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Final </a:t>
            </a:r>
            <a:r>
              <a:rPr lang="en-US" sz="2400" dirty="0"/>
              <a:t>Exam : </a:t>
            </a:r>
            <a:endParaRPr lang="en-US" sz="2400" dirty="0" smtClean="0"/>
          </a:p>
          <a:p>
            <a:pPr>
              <a:lnSpc>
                <a:spcPct val="80000"/>
              </a:lnSpc>
              <a:buNone/>
            </a:pPr>
            <a:r>
              <a:rPr lang="en-US" sz="2400" dirty="0" smtClean="0"/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50</a:t>
            </a:r>
            <a:r>
              <a:rPr lang="en-US" sz="2400" dirty="0" smtClean="0"/>
              <a:t>% </a:t>
            </a:r>
            <a:endParaRPr lang="en-US" sz="2400" dirty="0"/>
          </a:p>
          <a:p>
            <a:pPr>
              <a:lnSpc>
                <a:spcPct val="120000"/>
              </a:lnSpc>
            </a:pPr>
            <a:endParaRPr lang="en-US" sz="2400" dirty="0" smtClean="0"/>
          </a:p>
          <a:p>
            <a:pPr>
              <a:lnSpc>
                <a:spcPct val="120000"/>
              </a:lnSpc>
            </a:pPr>
            <a:r>
              <a:rPr lang="en-US" sz="2400" dirty="0" smtClean="0"/>
              <a:t>Final Project: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/>
              <a:t>%</a:t>
            </a:r>
          </a:p>
          <a:p>
            <a:pPr lvl="1">
              <a:lnSpc>
                <a:spcPct val="120000"/>
              </a:lnSpc>
              <a:buNone/>
            </a:pPr>
            <a:endParaRPr lang="en-US" sz="2000" dirty="0"/>
          </a:p>
        </p:txBody>
      </p:sp>
      <p:pic>
        <p:nvPicPr>
          <p:cNvPr id="25605" name="Picture 5" descr="textbook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791200" y="1524000"/>
            <a:ext cx="1930836" cy="2286000"/>
          </a:xfrm>
          <a:noFill/>
          <a:ln>
            <a:solidFill>
              <a:schemeClr val="tx1"/>
            </a:solidFill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3962400" cy="460375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 dirty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5978525" y="4343400"/>
            <a:ext cx="31654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Introduction to Algorithms </a:t>
            </a:r>
          </a:p>
          <a:p>
            <a:r>
              <a:rPr lang="en-US" sz="2000" dirty="0"/>
              <a:t>Thomas H. </a:t>
            </a:r>
            <a:r>
              <a:rPr lang="en-US" sz="2000" dirty="0" err="1"/>
              <a:t>Cormen</a:t>
            </a:r>
            <a:r>
              <a:rPr lang="en-US" sz="2000" dirty="0"/>
              <a:t>, Charles E. </a:t>
            </a:r>
            <a:r>
              <a:rPr lang="en-US" sz="2000" dirty="0" err="1"/>
              <a:t>Leiserson</a:t>
            </a:r>
            <a:r>
              <a:rPr lang="en-US" sz="2000" dirty="0"/>
              <a:t>, Ronald L. </a:t>
            </a:r>
            <a:r>
              <a:rPr lang="en-US" sz="2000" dirty="0" err="1"/>
              <a:t>Rivest</a:t>
            </a:r>
            <a:r>
              <a:rPr lang="en-US" sz="2000" dirty="0"/>
              <a:t> and Clifford Stein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Sorting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9563" y="1684338"/>
            <a:ext cx="4076700" cy="19970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Comic Sans MS" pitchFamily="66" charset="0"/>
              </a:rPr>
              <a:t>Iterative methods:</a:t>
            </a:r>
          </a:p>
          <a:p>
            <a:pPr>
              <a:lnSpc>
                <a:spcPct val="90000"/>
              </a:lnSpc>
            </a:pPr>
            <a:r>
              <a:rPr lang="en-US" dirty="0"/>
              <a:t>Insertion sort</a:t>
            </a:r>
          </a:p>
          <a:p>
            <a:pPr>
              <a:lnSpc>
                <a:spcPct val="90000"/>
              </a:lnSpc>
            </a:pPr>
            <a:r>
              <a:rPr lang="en-US" dirty="0"/>
              <a:t>Bubble sort</a:t>
            </a:r>
          </a:p>
          <a:p>
            <a:pPr>
              <a:lnSpc>
                <a:spcPct val="90000"/>
              </a:lnSpc>
            </a:pPr>
            <a:r>
              <a:rPr lang="en-US" dirty="0"/>
              <a:t>Selection sort</a:t>
            </a:r>
          </a:p>
        </p:txBody>
      </p:sp>
      <p:pic>
        <p:nvPicPr>
          <p:cNvPr id="103429" name="Picture 5" descr="SL00499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18025" y="1130300"/>
            <a:ext cx="4087813" cy="2789238"/>
          </a:xfrm>
          <a:prstGeom prst="rect">
            <a:avLst/>
          </a:prstGeom>
          <a:noFill/>
        </p:spPr>
      </p:pic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4630738" y="3962400"/>
            <a:ext cx="378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2, 3, 4, 5, 6, 7, 8, 9, 10, J, Q, K, A</a:t>
            </a:r>
          </a:p>
        </p:txBody>
      </p:sp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469900" y="4330700"/>
            <a:ext cx="40767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DD0111"/>
                </a:solidFill>
                <a:latin typeface="Comic Sans MS" pitchFamily="66" charset="0"/>
              </a:rPr>
              <a:t>Divide and conquer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Merge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Quicksort</a:t>
            </a:r>
          </a:p>
        </p:txBody>
      </p:sp>
      <p:sp>
        <p:nvSpPr>
          <p:cNvPr id="103432" name="Rectangle 8"/>
          <p:cNvSpPr>
            <a:spLocks noChangeArrowheads="1"/>
          </p:cNvSpPr>
          <p:nvPr/>
        </p:nvSpPr>
        <p:spPr bwMode="auto">
          <a:xfrm>
            <a:off x="3968750" y="4330700"/>
            <a:ext cx="483235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800">
                <a:solidFill>
                  <a:srgbClr val="DD0111"/>
                </a:solidFill>
                <a:latin typeface="Comic Sans MS" pitchFamily="66" charset="0"/>
              </a:rPr>
              <a:t>Non-comparison methods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Counting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Radix sort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>
                <a:solidFill>
                  <a:schemeClr val="accent2"/>
                </a:solidFill>
              </a:rPr>
              <a:t>Bucket sort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31" grpId="0"/>
      <p:bldP spid="1034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Pre Requisite 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35480"/>
            <a:ext cx="8229600" cy="370332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sz="3600" dirty="0" smtClean="0"/>
              <a:t>Analysis of Algorithm </a:t>
            </a:r>
          </a:p>
          <a:p>
            <a:pPr>
              <a:lnSpc>
                <a:spcPct val="80000"/>
              </a:lnSpc>
              <a:buNone/>
            </a:pP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Data Structures </a:t>
            </a:r>
          </a:p>
          <a:p>
            <a:pPr>
              <a:lnSpc>
                <a:spcPct val="80000"/>
              </a:lnSpc>
            </a:pP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Some Programming like C++  etc</a:t>
            </a:r>
          </a:p>
          <a:p>
            <a:pPr>
              <a:lnSpc>
                <a:spcPct val="80000"/>
              </a:lnSpc>
            </a:pP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Some Mathematics knowledge  </a:t>
            </a:r>
          </a:p>
          <a:p>
            <a:pPr>
              <a:lnSpc>
                <a:spcPct val="80000"/>
              </a:lnSpc>
            </a:pP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sz="3600" dirty="0" smtClean="0"/>
              <a:t>Basic Math skills</a:t>
            </a:r>
          </a:p>
          <a:p>
            <a:pPr>
              <a:lnSpc>
                <a:spcPct val="80000"/>
              </a:lnSpc>
            </a:pPr>
            <a:endParaRPr lang="en-US" sz="3600" dirty="0" smtClean="0"/>
          </a:p>
          <a:p>
            <a:pPr>
              <a:lnSpc>
                <a:spcPct val="80000"/>
              </a:lnSpc>
            </a:pPr>
            <a:r>
              <a:rPr lang="en-US" sz="5100" u="sng" dirty="0" smtClean="0"/>
              <a:t>Lots of Time…</a:t>
            </a:r>
            <a:endParaRPr lang="en-US" sz="3600" u="sng" dirty="0" smtClean="0"/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What can you expect?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700" dirty="0" smtClean="0"/>
              <a:t>After the course expect to</a:t>
            </a:r>
          </a:p>
          <a:p>
            <a:pPr lvl="1">
              <a:lnSpc>
                <a:spcPct val="80000"/>
              </a:lnSpc>
            </a:pPr>
            <a:r>
              <a:rPr lang="en-US" sz="2700" dirty="0" smtClean="0"/>
              <a:t>Know more about algorithms (of course)</a:t>
            </a:r>
          </a:p>
          <a:p>
            <a:pPr lvl="1">
              <a:lnSpc>
                <a:spcPct val="80000"/>
              </a:lnSpc>
            </a:pPr>
            <a:r>
              <a:rPr lang="en-US" sz="2700" dirty="0" smtClean="0"/>
              <a:t>Think algorithmically</a:t>
            </a:r>
          </a:p>
          <a:p>
            <a:pPr lvl="1">
              <a:lnSpc>
                <a:spcPct val="80000"/>
              </a:lnSpc>
            </a:pPr>
            <a:r>
              <a:rPr lang="en-US" sz="2700" dirty="0" smtClean="0"/>
              <a:t>Know how to solve real world algorithmic problems </a:t>
            </a:r>
          </a:p>
          <a:p>
            <a:pPr lvl="2">
              <a:lnSpc>
                <a:spcPct val="80000"/>
              </a:lnSpc>
            </a:pPr>
            <a:r>
              <a:rPr lang="en-US" sz="3000" dirty="0" smtClean="0"/>
              <a:t>Both in theory (algorithm) and practice (code)</a:t>
            </a:r>
          </a:p>
          <a:p>
            <a:pPr lvl="1">
              <a:lnSpc>
                <a:spcPct val="80000"/>
              </a:lnSpc>
            </a:pPr>
            <a:r>
              <a:rPr lang="en-US" sz="2700" dirty="0" smtClean="0"/>
              <a:t>Be better at applications that require algorithms:</a:t>
            </a:r>
            <a:endParaRPr lang="en-US" sz="3100" dirty="0" smtClean="0"/>
          </a:p>
          <a:p>
            <a:pPr lvl="2">
              <a:lnSpc>
                <a:spcPct val="80000"/>
              </a:lnSpc>
            </a:pPr>
            <a:r>
              <a:rPr lang="en-US" sz="3000" dirty="0" smtClean="0"/>
              <a:t>and apply algorithms to places you never imagined…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0888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Expectations</a:t>
            </a:r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Work hard and learn/understand the material well.</a:t>
            </a:r>
          </a:p>
          <a:p>
            <a:endParaRPr lang="en-US" dirty="0" smtClean="0"/>
          </a:p>
          <a:p>
            <a:r>
              <a:rPr lang="en-US" dirty="0" smtClean="0"/>
              <a:t>Feel free to ask questions.</a:t>
            </a:r>
          </a:p>
          <a:p>
            <a:endParaRPr lang="en-US" dirty="0" smtClean="0"/>
          </a:p>
          <a:p>
            <a:r>
              <a:rPr lang="en-US" dirty="0" smtClean="0"/>
              <a:t>Take help from me</a:t>
            </a:r>
          </a:p>
          <a:p>
            <a:endParaRPr lang="en-US" dirty="0" smtClean="0"/>
          </a:p>
          <a:p>
            <a:r>
              <a:rPr lang="en-US" dirty="0" smtClean="0"/>
              <a:t>Course Load: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4-6 hours a week </a:t>
            </a:r>
            <a:r>
              <a:rPr lang="en-US" dirty="0" smtClean="0"/>
              <a:t>(assumes you are getting help).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341313" y="388938"/>
            <a:ext cx="8229600" cy="90646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Why Study Algorithms?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95400"/>
            <a:ext cx="8513762" cy="5249862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3200" dirty="0"/>
              <a:t>Necessary in any computer programming problem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Improve algorithm efficiency: run faster, process more data, do something that would otherwise be impossible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Solve problems of significantly large sizes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/>
              <a:t>Technology only improves things by a constant </a:t>
            </a:r>
            <a:r>
              <a:rPr lang="en-US" sz="2800" dirty="0" smtClean="0"/>
              <a:t>factor</a:t>
            </a: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3352800" cy="304800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>
          <a:xfrm>
            <a:off x="341313" y="388938"/>
            <a:ext cx="8229600" cy="906462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Why Study Algorithms?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95400"/>
            <a:ext cx="8513762" cy="524986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3600" dirty="0" smtClean="0"/>
              <a:t>Compare </a:t>
            </a:r>
            <a:r>
              <a:rPr lang="en-US" sz="3600" dirty="0"/>
              <a:t>algorithms</a:t>
            </a:r>
          </a:p>
          <a:p>
            <a:pPr algn="just">
              <a:lnSpc>
                <a:spcPct val="120000"/>
              </a:lnSpc>
            </a:pPr>
            <a:r>
              <a:rPr lang="en-US" sz="3600" dirty="0"/>
              <a:t>Algorithms as a field of study	</a:t>
            </a:r>
          </a:p>
          <a:p>
            <a:pPr lvl="1" algn="just">
              <a:lnSpc>
                <a:spcPct val="120000"/>
              </a:lnSpc>
            </a:pPr>
            <a:r>
              <a:rPr lang="en-US" sz="3200" dirty="0"/>
              <a:t>Learn about a standard set of algorithms</a:t>
            </a:r>
          </a:p>
          <a:p>
            <a:pPr lvl="1" algn="just">
              <a:lnSpc>
                <a:spcPct val="120000"/>
              </a:lnSpc>
            </a:pPr>
            <a:r>
              <a:rPr lang="en-US" sz="3200" dirty="0"/>
              <a:t>New discoveries arise</a:t>
            </a:r>
          </a:p>
          <a:p>
            <a:pPr lvl="1" algn="just">
              <a:lnSpc>
                <a:spcPct val="120000"/>
              </a:lnSpc>
            </a:pPr>
            <a:r>
              <a:rPr lang="en-US" sz="3200" dirty="0"/>
              <a:t>Numerous application areas</a:t>
            </a:r>
          </a:p>
          <a:p>
            <a:pPr algn="just">
              <a:lnSpc>
                <a:spcPct val="120000"/>
              </a:lnSpc>
            </a:pPr>
            <a:r>
              <a:rPr lang="en-US" sz="3600" dirty="0"/>
              <a:t>Learn techniques of </a:t>
            </a:r>
            <a:r>
              <a:rPr lang="en-US" sz="3600" b="1" dirty="0">
                <a:solidFill>
                  <a:srgbClr val="CC0000"/>
                </a:solidFill>
              </a:rPr>
              <a:t>algorithm design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CC0000"/>
                </a:solidFill>
              </a:rPr>
              <a:t>analysis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3352800" cy="304800"/>
          </a:xfrm>
        </p:spPr>
        <p:txBody>
          <a:bodyPr/>
          <a:lstStyle/>
          <a:p>
            <a:r>
              <a:rPr lang="en-US" smtClean="0"/>
              <a:t>Design &amp; Analysis of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3600" dirty="0"/>
              <a:t>Multimedia</a:t>
            </a:r>
          </a:p>
          <a:p>
            <a:pPr lvl="1" algn="just"/>
            <a:r>
              <a:rPr lang="en-US" sz="3200" dirty="0"/>
              <a:t>CD player, DVD, MP3, JPG, </a:t>
            </a:r>
            <a:r>
              <a:rPr lang="en-US" sz="3200" dirty="0" err="1"/>
              <a:t>DivX</a:t>
            </a:r>
            <a:r>
              <a:rPr lang="en-US" sz="3200" dirty="0"/>
              <a:t>, HDTV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Internet</a:t>
            </a:r>
            <a:endParaRPr lang="en-US" sz="3600" dirty="0"/>
          </a:p>
          <a:p>
            <a:pPr lvl="1" algn="just"/>
            <a:r>
              <a:rPr lang="en-US" sz="3200" dirty="0"/>
              <a:t>Packet routing, data retrieval (Google)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Communication</a:t>
            </a:r>
            <a:endParaRPr lang="en-US" sz="3600" dirty="0"/>
          </a:p>
          <a:p>
            <a:pPr lvl="1" algn="just"/>
            <a:r>
              <a:rPr lang="en-US" sz="3200" dirty="0"/>
              <a:t>Cell-phones, </a:t>
            </a:r>
            <a:r>
              <a:rPr lang="en-US" sz="3200" dirty="0" smtClean="0"/>
              <a:t>e-commerce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85088"/>
          </a:xfrm>
        </p:spPr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Design &amp; Analysis of Algorithm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66800"/>
            <a:ext cx="8229600" cy="4389120"/>
          </a:xfrm>
        </p:spPr>
        <p:txBody>
          <a:bodyPr>
            <a:noAutofit/>
          </a:bodyPr>
          <a:lstStyle/>
          <a:p>
            <a:pPr algn="just"/>
            <a:r>
              <a:rPr lang="en-US" sz="4000" dirty="0" smtClean="0"/>
              <a:t>Computers</a:t>
            </a:r>
            <a:endParaRPr lang="en-US" sz="4000" dirty="0"/>
          </a:p>
          <a:p>
            <a:pPr lvl="1" algn="just"/>
            <a:r>
              <a:rPr lang="en-US" sz="3600" dirty="0"/>
              <a:t>Circuit layout, file systems</a:t>
            </a:r>
          </a:p>
          <a:p>
            <a:pPr algn="just"/>
            <a:endParaRPr lang="en-US" sz="1600" dirty="0" smtClean="0"/>
          </a:p>
          <a:p>
            <a:pPr algn="just"/>
            <a:r>
              <a:rPr lang="en-US" sz="4000" dirty="0" smtClean="0"/>
              <a:t>Science</a:t>
            </a:r>
            <a:endParaRPr lang="en-US" sz="4000" dirty="0"/>
          </a:p>
          <a:p>
            <a:pPr lvl="1" algn="just"/>
            <a:r>
              <a:rPr lang="en-US" sz="3600" dirty="0"/>
              <a:t>Human genome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4000" dirty="0" smtClean="0"/>
              <a:t>Transportation</a:t>
            </a:r>
            <a:endParaRPr lang="en-US" sz="4000" dirty="0"/>
          </a:p>
          <a:p>
            <a:pPr lvl="1" algn="just"/>
            <a:r>
              <a:rPr lang="en-US" sz="3600" dirty="0"/>
              <a:t>Airline crew scheduling, UPS deliveries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197</TotalTime>
  <Words>1032</Words>
  <Application>Microsoft Office PowerPoint</Application>
  <PresentationFormat>On-screen Show (4:3)</PresentationFormat>
  <Paragraphs>189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Equity</vt:lpstr>
      <vt:lpstr>Design &amp; Analysis of Algorithms </vt:lpstr>
      <vt:lpstr>Class Policy</vt:lpstr>
      <vt:lpstr>Pre Requisite </vt:lpstr>
      <vt:lpstr>What can you expect?</vt:lpstr>
      <vt:lpstr>Expectations</vt:lpstr>
      <vt:lpstr>Why Study Algorithms?</vt:lpstr>
      <vt:lpstr>Why Study Algorithms?</vt:lpstr>
      <vt:lpstr>Applications</vt:lpstr>
      <vt:lpstr>Applications</vt:lpstr>
      <vt:lpstr>Data Structure Vs Algorithm</vt:lpstr>
      <vt:lpstr>Data Structure Vs Algorithm</vt:lpstr>
      <vt:lpstr>Roadmap</vt:lpstr>
      <vt:lpstr>Analyzing Algorithms</vt:lpstr>
      <vt:lpstr>Analyzing Algorithms Cont…</vt:lpstr>
      <vt:lpstr>Algorithm Analysis: Example</vt:lpstr>
      <vt:lpstr>Algorithm Analysis: Example</vt:lpstr>
      <vt:lpstr>Typical Running Time Functions</vt:lpstr>
      <vt:lpstr>Typical Running Time Functions</vt:lpstr>
      <vt:lpstr>Recurrences</vt:lpstr>
      <vt:lpstr>Sorting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waqas</dc:creator>
  <cp:lastModifiedBy>Qamar</cp:lastModifiedBy>
  <cp:revision>65</cp:revision>
  <dcterms:created xsi:type="dcterms:W3CDTF">2012-03-06T19:07:10Z</dcterms:created>
  <dcterms:modified xsi:type="dcterms:W3CDTF">2021-09-20T05:02:12Z</dcterms:modified>
</cp:coreProperties>
</file>