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444" r:id="rId2"/>
    <p:sldId id="446" r:id="rId3"/>
    <p:sldId id="447" r:id="rId4"/>
    <p:sldId id="448" r:id="rId5"/>
    <p:sldId id="449" r:id="rId6"/>
    <p:sldId id="451" r:id="rId7"/>
    <p:sldId id="450" r:id="rId8"/>
    <p:sldId id="420" r:id="rId9"/>
    <p:sldId id="421" r:id="rId10"/>
    <p:sldId id="445" r:id="rId11"/>
    <p:sldId id="422" r:id="rId12"/>
    <p:sldId id="452" r:id="rId13"/>
    <p:sldId id="428" r:id="rId14"/>
    <p:sldId id="429" r:id="rId15"/>
    <p:sldId id="430" r:id="rId16"/>
    <p:sldId id="453" r:id="rId17"/>
    <p:sldId id="435" r:id="rId18"/>
    <p:sldId id="436" r:id="rId19"/>
    <p:sldId id="439" r:id="rId20"/>
    <p:sldId id="440" r:id="rId2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88889" autoAdjust="0"/>
  </p:normalViewPr>
  <p:slideViewPr>
    <p:cSldViewPr snapToGrid="0">
      <p:cViewPr>
        <p:scale>
          <a:sx n="75" d="100"/>
          <a:sy n="75" d="100"/>
        </p:scale>
        <p:origin x="127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E005107-BD05-4B2B-8F21-6EB799EB156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25E5A00-89DD-4F84-9BFC-6CFDCE621E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E5A00-89DD-4F84-9BFC-6CFDCE621E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865FA-763D-4789-99AD-3B545CA5526E}" type="slidenum">
              <a:rPr lang="en-US"/>
              <a:pPr/>
              <a:t>13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-25000"/>
              <a:t>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0CD9C-7B94-4DD1-AB9E-1FA8CC0F2032}" type="slidenum">
              <a:rPr lang="en-US"/>
              <a:pPr/>
              <a:t>19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42EC7-6FAE-47E2-90EB-34C4FC897D54}" type="slidenum">
              <a:rPr lang="en-US"/>
              <a:pPr/>
              <a:t>20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BA056AC-F5C5-4667-AC1C-76C253EEB2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E03-7FF8-43F6-820A-74F77E9B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5552-212F-416B-9A2B-463E4923B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666FC513-8015-4C68-ACF0-19DC30F39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B2AB842-BDD2-4415-B4D2-137533433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4B8D594-01FF-4912-A2E1-8162F6C6E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D5E7-669B-4864-BEF4-9F9EE0073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70F-34E6-4E28-9680-95F6D02D00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510-95DD-455C-9765-1C272365F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884B-D9A6-4AC0-86A5-B1C9488B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5B32-FC3D-4DD0-B996-54EF516520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45B23F-A722-4AA7-B0B3-7E963CB70A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C37FEA8-716A-4A19-9953-B029F1B5CB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2863" y="4475163"/>
            <a:ext cx="6400800" cy="6270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</a:rPr>
              <a:t>Lecture 4-5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56AC-F5C5-4667-AC1C-76C253EEB26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5450"/>
            <a:ext cx="7772400" cy="16668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DAA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470178" cy="9064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7" y="1214438"/>
            <a:ext cx="8460653" cy="528334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Insertion sort algorithm somewhat resembles selection sort. </a:t>
            </a:r>
            <a:endParaRPr lang="en-US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algn="just"/>
            <a:endParaRPr lang="en-US" sz="16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Array 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is imaginary divided into two parts - 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sorted one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unsorted 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just">
              <a:buNone/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endParaRPr lang="en-US" sz="105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At 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beginning, 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sorted part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contains 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first element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of the array and 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unsorted one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contains the rest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just"/>
            <a:endParaRPr lang="en-US" sz="16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At every step, algorithm takes 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first element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in the 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unsorted part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inserts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it to the right place of the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sorted one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just"/>
            <a:endParaRPr lang="en-US" sz="1600" b="1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unsorted 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becomes 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algorithm </a:t>
            </a:r>
            <a:r>
              <a:rPr lang="en-US" sz="2400" i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stops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/>
              <a:t>INSERTION-SORT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838" y="1214438"/>
            <a:ext cx="8229600" cy="541178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INSERTION-SORT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for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j ← 2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 ←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A[ j 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← j - 1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	    </a:t>
            </a:r>
            <a:r>
              <a:rPr lang="en-US" b="1" dirty="0" smtClean="0">
                <a:solidFill>
                  <a:schemeClr val="tx1"/>
                </a:solidFill>
              </a:rPr>
              <a:t>      </a:t>
            </a:r>
            <a:r>
              <a:rPr lang="en-US" b="1" dirty="0">
                <a:solidFill>
                  <a:schemeClr val="tx1"/>
                </a:solidFill>
              </a:rPr>
              <a:t>while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&gt; 0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] &gt; key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+ 1] ← A[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	     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←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– 1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+ 1] ← 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key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6300" y="1328738"/>
            <a:ext cx="4267200" cy="762000"/>
            <a:chOff x="528" y="1392"/>
            <a:chExt cx="2688" cy="4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212998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12999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13000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13001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13002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13003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13004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13005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13006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07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08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09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0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1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2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3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4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5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3016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</p:grpSp>
        <p:sp>
          <p:nvSpPr>
            <p:cNvPr id="213017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13018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13019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13020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13021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13022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13023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476875" y="2243138"/>
            <a:ext cx="1022350" cy="595312"/>
            <a:chOff x="3936" y="2448"/>
            <a:chExt cx="644" cy="375"/>
          </a:xfrm>
        </p:grpSpPr>
        <p:sp>
          <p:nvSpPr>
            <p:cNvPr id="213026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key</a:t>
              </a:r>
            </a:p>
          </p:txBody>
        </p:sp>
        <p:sp>
          <p:nvSpPr>
            <p:cNvPr id="213027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0" y="0"/>
            <a:ext cx="7772400" cy="11430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Dry Run the Insertion Sort algorithm on the following example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7,		-5,	2, 	16, 	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84904" y="0"/>
            <a:ext cx="7772400" cy="916193"/>
          </a:xfrm>
        </p:spPr>
        <p:txBody>
          <a:bodyPr/>
          <a:lstStyle/>
          <a:p>
            <a:r>
              <a:rPr lang="en-US" dirty="0"/>
              <a:t>Analysis of Insertion Sort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D5E7-669B-4864-BEF4-9F9EE0073CE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0168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263525" y="1155700"/>
            <a:ext cx="8229600" cy="507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INSERTION-SORT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j ← 2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do </a:t>
            </a:r>
            <a:r>
              <a:rPr lang="en-US" sz="2400" dirty="0">
                <a:solidFill>
                  <a:schemeClr val="tx1"/>
                </a:solidFill>
              </a:rPr>
              <a:t>key ← A[ j ]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j - 1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     while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&gt; 0 and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 key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do </a:t>
            </a:r>
            <a:r>
              <a:rPr lang="en-US" sz="2400" dirty="0">
                <a:solidFill>
                  <a:schemeClr val="tx1"/>
                </a:solidFill>
              </a:rPr>
              <a:t>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 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    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key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6596063" y="1184275"/>
            <a:ext cx="2133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cost	 times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        n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0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4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5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6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7 </a:t>
            </a:r>
            <a:endParaRPr lang="en-US" sz="240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8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    n-1	</a:t>
            </a:r>
            <a:r>
              <a:rPr lang="en-US" sz="2400">
                <a:solidFill>
                  <a:schemeClr val="tx1"/>
                </a:solidFill>
              </a:rPr>
              <a:t>   </a:t>
            </a:r>
            <a:endParaRPr lang="en-US" sz="2400" baseline="-25000">
              <a:solidFill>
                <a:schemeClr val="tx1"/>
              </a:solidFill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7789863" y="336708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0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367088"/>
                        <a:ext cx="833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789863" y="382746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1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827463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7789863" y="4281488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2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4281488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46063" y="557212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3" name="Equation" r:id="rId9" imgW="4724280" imgH="444240" progId="Equation.3">
                  <p:embed/>
                </p:oleObj>
              </mc:Choice>
              <mc:Fallback>
                <p:oleObj name="Equation" r:id="rId9" imgW="47242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572125"/>
                        <a:ext cx="8707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AutoShape 9"/>
          <p:cNvSpPr>
            <a:spLocks noChangeArrowheads="1"/>
          </p:cNvSpPr>
          <p:nvPr/>
        </p:nvSpPr>
        <p:spPr bwMode="auto">
          <a:xfrm rot="-8014074">
            <a:off x="1223170" y="2717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9724"/>
            <a:ext cx="7772400" cy="812954"/>
          </a:xfrm>
        </p:spPr>
        <p:txBody>
          <a:bodyPr/>
          <a:lstStyle/>
          <a:p>
            <a:r>
              <a:rPr lang="en-US" dirty="0"/>
              <a:t>Best Case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838" y="1062038"/>
            <a:ext cx="8478837" cy="5643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A[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] ≤ key </a:t>
            </a:r>
            <a:r>
              <a:rPr lang="en-US" dirty="0"/>
              <a:t>upon the first time the </a:t>
            </a:r>
            <a:r>
              <a:rPr lang="en-US" b="1" dirty="0"/>
              <a:t>while </a:t>
            </a:r>
            <a:r>
              <a:rPr lang="en-US" dirty="0"/>
              <a:t>loop test is run (when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j </a:t>
            </a:r>
            <a:r>
              <a:rPr lang="en-US" dirty="0"/>
              <a:t>-1)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>
                <a:latin typeface="Comic Sans MS" pitchFamily="66" charset="0"/>
              </a:rPr>
              <a:t>j</a:t>
            </a:r>
            <a:r>
              <a:rPr lang="en-US" i="1" dirty="0"/>
              <a:t> </a:t>
            </a:r>
            <a:r>
              <a:rPr lang="en-US" dirty="0"/>
              <a:t>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T(n) = c</a:t>
            </a:r>
            <a:r>
              <a:rPr lang="en-US" baseline="-25000" dirty="0"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n + c</a:t>
            </a:r>
            <a:r>
              <a:rPr lang="en-US" baseline="-25000" dirty="0"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(n -1) + c</a:t>
            </a:r>
            <a:r>
              <a:rPr lang="en-US" baseline="-25000" dirty="0">
                <a:latin typeface="Comic Sans MS" pitchFamily="66" charset="0"/>
              </a:rPr>
              <a:t>4</a:t>
            </a:r>
            <a:r>
              <a:rPr lang="en-US" dirty="0">
                <a:latin typeface="Comic Sans MS" pitchFamily="66" charset="0"/>
              </a:rPr>
              <a:t>(n -1) + c</a:t>
            </a:r>
            <a:r>
              <a:rPr lang="en-US" baseline="-25000" dirty="0">
                <a:latin typeface="Comic Sans MS" pitchFamily="66" charset="0"/>
              </a:rPr>
              <a:t>5</a:t>
            </a:r>
            <a:r>
              <a:rPr lang="en-US" dirty="0">
                <a:latin typeface="Comic Sans MS" pitchFamily="66" charset="0"/>
              </a:rPr>
              <a:t>(n -1) + c</a:t>
            </a:r>
            <a:r>
              <a:rPr lang="en-US" baseline="-25000" dirty="0">
                <a:latin typeface="Comic Sans MS" pitchFamily="66" charset="0"/>
              </a:rPr>
              <a:t>8</a:t>
            </a:r>
            <a:r>
              <a:rPr lang="en-US" dirty="0">
                <a:latin typeface="Comic Sans MS" pitchFamily="66" charset="0"/>
              </a:rPr>
              <a:t>(n-1) = (c</a:t>
            </a:r>
            <a:r>
              <a:rPr lang="en-US" baseline="-25000" dirty="0"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 + c</a:t>
            </a:r>
            <a:r>
              <a:rPr lang="en-US" baseline="-25000" dirty="0"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+ c</a:t>
            </a:r>
            <a:r>
              <a:rPr lang="en-US" baseline="-25000" dirty="0">
                <a:latin typeface="Comic Sans MS" pitchFamily="66" charset="0"/>
              </a:rPr>
              <a:t>4</a:t>
            </a:r>
            <a:r>
              <a:rPr lang="en-US" dirty="0">
                <a:latin typeface="Comic Sans MS" pitchFamily="66" charset="0"/>
              </a:rPr>
              <a:t> + c</a:t>
            </a:r>
            <a:r>
              <a:rPr lang="en-US" baseline="-25000" dirty="0">
                <a:latin typeface="Comic Sans MS" pitchFamily="66" charset="0"/>
              </a:rPr>
              <a:t>5</a:t>
            </a:r>
            <a:r>
              <a:rPr lang="en-US" dirty="0">
                <a:latin typeface="Comic Sans MS" pitchFamily="66" charset="0"/>
              </a:rPr>
              <a:t> + c</a:t>
            </a:r>
            <a:r>
              <a:rPr lang="en-US" baseline="-25000" dirty="0">
                <a:latin typeface="Comic Sans MS" pitchFamily="66" charset="0"/>
              </a:rPr>
              <a:t>8</a:t>
            </a:r>
            <a:r>
              <a:rPr lang="en-US" dirty="0">
                <a:latin typeface="Comic Sans MS" pitchFamily="66" charset="0"/>
              </a:rPr>
              <a:t>)n + (c</a:t>
            </a:r>
            <a:r>
              <a:rPr lang="en-US" baseline="-25000" dirty="0"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+ c</a:t>
            </a:r>
            <a:r>
              <a:rPr lang="en-US" baseline="-25000" dirty="0">
                <a:latin typeface="Comic Sans MS" pitchFamily="66" charset="0"/>
              </a:rPr>
              <a:t>4</a:t>
            </a:r>
            <a:r>
              <a:rPr lang="en-US" dirty="0">
                <a:latin typeface="Comic Sans MS" pitchFamily="66" charset="0"/>
              </a:rPr>
              <a:t> + c</a:t>
            </a:r>
            <a:r>
              <a:rPr lang="en-US" baseline="-25000" dirty="0">
                <a:latin typeface="Comic Sans MS" pitchFamily="66" charset="0"/>
              </a:rPr>
              <a:t>5</a:t>
            </a:r>
            <a:r>
              <a:rPr lang="en-US" dirty="0">
                <a:latin typeface="Comic Sans MS" pitchFamily="66" charset="0"/>
              </a:rPr>
              <a:t> + c</a:t>
            </a:r>
            <a:r>
              <a:rPr lang="en-US" baseline="-25000" dirty="0">
                <a:latin typeface="Comic Sans MS" pitchFamily="66" charset="0"/>
              </a:rPr>
              <a:t>8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mic Sans MS" pitchFamily="66" charset="0"/>
              </a:rPr>
              <a:t>= an + b =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dirty="0">
                <a:latin typeface="Comic Sans MS" pitchFamily="66" charset="0"/>
              </a:rPr>
              <a:t>(n)	</a:t>
            </a:r>
            <a:endParaRPr lang="en-US" baseline="30000" dirty="0">
              <a:latin typeface="Comic Sans MS" pitchFamily="66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5181600" y="1266825"/>
            <a:ext cx="384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317500" y="5675313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08" name="Equation" r:id="rId3" imgW="4724280" imgH="444240" progId="Equation.3">
                  <p:embed/>
                </p:oleObj>
              </mc:Choice>
              <mc:Fallback>
                <p:oleObj name="Equation" r:id="rId3" imgW="47242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675313"/>
                        <a:ext cx="87074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Case Analysis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5643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Always </a:t>
            </a:r>
            <a:r>
              <a:rPr lang="en-US" sz="2000" dirty="0">
                <a:latin typeface="Comic Sans MS" pitchFamily="66" charset="0"/>
              </a:rPr>
              <a:t>A[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] &gt; key</a:t>
            </a:r>
            <a:r>
              <a:rPr lang="en-US" sz="2000" dirty="0"/>
              <a:t> in </a:t>
            </a:r>
            <a:r>
              <a:rPr lang="en-US" sz="2000" b="1" dirty="0"/>
              <a:t>while</a:t>
            </a:r>
            <a:r>
              <a:rPr 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Have to compare </a:t>
            </a:r>
            <a:r>
              <a:rPr lang="en-US" sz="2000" dirty="0">
                <a:latin typeface="Comic Sans MS" pitchFamily="66" charset="0"/>
              </a:rPr>
              <a:t>key</a:t>
            </a:r>
            <a:r>
              <a:rPr lang="en-US" sz="2000" i="1" dirty="0"/>
              <a:t> </a:t>
            </a:r>
            <a:r>
              <a:rPr lang="en-US" sz="2000" dirty="0"/>
              <a:t>with all elements to the left of the </a:t>
            </a:r>
            <a:r>
              <a:rPr lang="en-US" sz="2000" dirty="0">
                <a:latin typeface="Comic Sans MS" pitchFamily="66" charset="0"/>
              </a:rPr>
              <a:t>j</a:t>
            </a:r>
            <a:r>
              <a:rPr lang="en-US" sz="2000" i="1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position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/>
              <a:t>compare with</a:t>
            </a:r>
            <a:r>
              <a:rPr lang="en-US" sz="2000" dirty="0">
                <a:latin typeface="Comic Sans MS" pitchFamily="66" charset="0"/>
              </a:rPr>
              <a:t> j-1</a:t>
            </a:r>
            <a:r>
              <a:rPr lang="en-US" sz="2000" dirty="0"/>
              <a:t> elements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Comic Sans MS" pitchFamily="66" charset="0"/>
              </a:rPr>
              <a:t>j</a:t>
            </a:r>
            <a:r>
              <a:rPr lang="en-US" sz="2000" dirty="0">
                <a:latin typeface="Comic Sans MS" pitchFamily="66" charset="0"/>
              </a:rPr>
              <a:t> = j</a:t>
            </a:r>
            <a:r>
              <a:rPr lang="en-US" sz="2000" i="1" dirty="0"/>
              <a:t> </a:t>
            </a:r>
            <a:endParaRPr lang="en-US" sz="2000" dirty="0"/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 				</a:t>
            </a:r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					</a:t>
            </a:r>
            <a:r>
              <a:rPr lang="en-US" sz="2000" dirty="0"/>
              <a:t>a quadratic function of n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T(n) =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400" dirty="0">
                <a:latin typeface="Comic Sans MS" pitchFamily="66" charset="0"/>
              </a:rPr>
              <a:t>(n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)</a:t>
            </a:r>
            <a:r>
              <a:rPr lang="en-US" sz="2400" dirty="0"/>
              <a:t>  		order of growth in </a:t>
            </a:r>
            <a:r>
              <a:rPr lang="en-US" sz="2400" dirty="0">
                <a:latin typeface="Comic Sans MS" pitchFamily="66" charset="0"/>
              </a:rPr>
              <a:t>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endParaRPr lang="en-US" sz="2400" dirty="0">
              <a:latin typeface="Comic Sans MS" pitchFamily="66" charset="0"/>
            </a:endParaRPr>
          </a:p>
        </p:txBody>
      </p:sp>
      <p:graphicFrame>
        <p:nvGraphicFramePr>
          <p:cNvPr id="2232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81270571"/>
              </p:ext>
            </p:extLst>
          </p:nvPr>
        </p:nvGraphicFramePr>
        <p:xfrm>
          <a:off x="650875" y="3181350"/>
          <a:ext cx="4549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6" name="Equation" r:id="rId3" imgW="2869920" imgH="444240" progId="Equation.3">
                  <p:embed/>
                </p:oleObj>
              </mc:Choice>
              <mc:Fallback>
                <p:oleObj name="Equation" r:id="rId3" imgW="286992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181350"/>
                        <a:ext cx="4549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3250" y="3886200"/>
          <a:ext cx="79835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7" name="Equation" r:id="rId5" imgW="5232240" imgH="431640" progId="Equation.3">
                  <p:embed/>
                </p:oleObj>
              </mc:Choice>
              <mc:Fallback>
                <p:oleObj name="Equation" r:id="rId5" imgW="52322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886200"/>
                        <a:ext cx="7983538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B842-BDD2-4415-B4D2-137533433027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8" name="Equation" r:id="rId7" imgW="901440" imgH="203040" progId="Equation.3">
                  <p:embed/>
                </p:oleObj>
              </mc:Choice>
              <mc:Fallback>
                <p:oleObj name="Equation" r:id="rId7" imgW="901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5464175" y="1258888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871794"/>
          </a:xfrm>
        </p:spPr>
        <p:txBody>
          <a:bodyPr/>
          <a:lstStyle/>
          <a:p>
            <a:r>
              <a:rPr lang="en-US" dirty="0" smtClean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D3CF1-95BF-4DBB-93BE-26D1041D8BC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rgbClr val="0066FF"/>
                </a:solidFill>
              </a:rPr>
              <a:t>Best case		</a:t>
            </a:r>
            <a:r>
              <a:rPr lang="az-Cyrl-AZ" dirty="0" smtClean="0">
                <a:solidFill>
                  <a:srgbClr val="0066FF"/>
                </a:solidFill>
              </a:rPr>
              <a:t>О(</a:t>
            </a:r>
            <a:r>
              <a:rPr lang="en-US" dirty="0" smtClean="0">
                <a:solidFill>
                  <a:srgbClr val="0066FF"/>
                </a:solidFill>
              </a:rPr>
              <a:t>n)</a:t>
            </a:r>
          </a:p>
          <a:p>
            <a:pPr eaLnBrk="1" hangingPunct="1">
              <a:lnSpc>
                <a:spcPct val="110000"/>
              </a:lnSpc>
            </a:pPr>
            <a:endParaRPr lang="en-US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rgbClr val="0066FF"/>
                </a:solidFill>
              </a:rPr>
              <a:t>Worst case		</a:t>
            </a:r>
            <a:r>
              <a:rPr lang="az-Cyrl-AZ" dirty="0" smtClean="0">
                <a:solidFill>
                  <a:srgbClr val="0066FF"/>
                </a:solidFill>
              </a:rPr>
              <a:t>О(</a:t>
            </a:r>
            <a:r>
              <a:rPr lang="en-US" dirty="0" smtClean="0">
                <a:solidFill>
                  <a:srgbClr val="0066FF"/>
                </a:solidFill>
              </a:rPr>
              <a:t>n</a:t>
            </a:r>
            <a:r>
              <a:rPr lang="en-US" baseline="30000" dirty="0" smtClean="0">
                <a:solidFill>
                  <a:srgbClr val="0066FF"/>
                </a:solidFill>
              </a:rPr>
              <a:t>2</a:t>
            </a:r>
            <a:r>
              <a:rPr lang="en-US" dirty="0" smtClean="0">
                <a:solidFill>
                  <a:srgbClr val="0066FF"/>
                </a:solidFill>
              </a:rPr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rgbClr val="0066FF"/>
                </a:solidFill>
              </a:rPr>
              <a:t>Average case		O</a:t>
            </a:r>
            <a:r>
              <a:rPr lang="az-Cyrl-AZ" dirty="0" smtClean="0">
                <a:solidFill>
                  <a:srgbClr val="0066FF"/>
                </a:solidFill>
              </a:rPr>
              <a:t>(</a:t>
            </a:r>
            <a:r>
              <a:rPr lang="en-US" dirty="0" smtClean="0">
                <a:solidFill>
                  <a:srgbClr val="0066FF"/>
                </a:solidFill>
              </a:rPr>
              <a:t>n</a:t>
            </a:r>
            <a:r>
              <a:rPr lang="en-US" baseline="30000" dirty="0" smtClean="0">
                <a:solidFill>
                  <a:srgbClr val="0066FF"/>
                </a:solidFill>
              </a:rPr>
              <a:t>2</a:t>
            </a:r>
            <a:r>
              <a:rPr lang="en-US" dirty="0" smtClean="0">
                <a:solidFill>
                  <a:srgbClr val="0066FF"/>
                </a:solidFill>
              </a:rPr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0658" y="0"/>
            <a:ext cx="7772400" cy="886696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r>
              <a:rPr lang="en-US" sz="2400"/>
              <a:t>Insertion sort</a:t>
            </a:r>
          </a:p>
          <a:p>
            <a:pPr lvl="1"/>
            <a:r>
              <a:rPr lang="en-US" sz="2000"/>
              <a:t>Design approach:</a:t>
            </a:r>
          </a:p>
          <a:p>
            <a:pPr lvl="1"/>
            <a:r>
              <a:rPr lang="en-US" sz="2000"/>
              <a:t>Sorts in place:</a:t>
            </a:r>
          </a:p>
          <a:p>
            <a:pPr lvl="1"/>
            <a:r>
              <a:rPr lang="en-US" sz="2000"/>
              <a:t>Best case:</a:t>
            </a:r>
          </a:p>
          <a:p>
            <a:pPr lvl="1"/>
            <a:r>
              <a:rPr lang="en-US" sz="2000"/>
              <a:t>Worst case: 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400"/>
              <a:t>Bubble Sort</a:t>
            </a:r>
          </a:p>
          <a:p>
            <a:pPr lvl="1"/>
            <a:r>
              <a:rPr lang="en-US" sz="2000"/>
              <a:t>Design approach:</a:t>
            </a:r>
          </a:p>
          <a:p>
            <a:pPr lvl="1"/>
            <a:r>
              <a:rPr lang="en-US" sz="2000"/>
              <a:t>Sorts in place:</a:t>
            </a:r>
          </a:p>
          <a:p>
            <a:pPr lvl="1"/>
            <a:r>
              <a:rPr lang="en-US" sz="2000"/>
              <a:t>Running time:</a:t>
            </a:r>
          </a:p>
          <a:p>
            <a:pPr lvl="1"/>
            <a:endParaRPr lang="en-US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3656013" y="2351088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(n)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656013" y="27511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incremental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3754438" y="462121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754438" y="495458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3754438" y="4240213"/>
            <a:ext cx="1497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incremental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/>
      <p:bldP spid="271366" grpId="0"/>
      <p:bldP spid="271367" grpId="0"/>
      <p:bldP spid="271368" grpId="0"/>
      <p:bldP spid="271369" grpId="0"/>
      <p:bldP spid="2713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40658" y="0"/>
            <a:ext cx="7772400" cy="871948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r>
              <a:rPr lang="en-US" sz="2400" dirty="0"/>
              <a:t>Selection sort</a:t>
            </a:r>
          </a:p>
          <a:p>
            <a:pPr lvl="1"/>
            <a:r>
              <a:rPr lang="en-US" sz="2000" dirty="0"/>
              <a:t>Design approach:</a:t>
            </a:r>
          </a:p>
          <a:p>
            <a:pPr lvl="1"/>
            <a:r>
              <a:rPr lang="en-US" sz="2000" dirty="0"/>
              <a:t>Sorts in place:</a:t>
            </a:r>
          </a:p>
          <a:p>
            <a:pPr lvl="1"/>
            <a:r>
              <a:rPr lang="en-US" sz="2000" dirty="0"/>
              <a:t>Running time: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3656013" y="242728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incremental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  <p:bldP spid="272389" grpId="0"/>
      <p:bldP spid="2723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052"/>
          <p:cNvSpPr>
            <a:spLocks noGrp="1" noChangeArrowheads="1"/>
          </p:cNvSpPr>
          <p:nvPr>
            <p:ph type="title"/>
          </p:nvPr>
        </p:nvSpPr>
        <p:spPr>
          <a:xfrm>
            <a:off x="766916" y="0"/>
            <a:ext cx="7772400" cy="901444"/>
          </a:xfrm>
        </p:spPr>
        <p:txBody>
          <a:bodyPr/>
          <a:lstStyle/>
          <a:p>
            <a:r>
              <a:rPr lang="en-US" dirty="0" smtClean="0"/>
              <a:t>Analysis of algorithm(revision)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6021" name="Rectangle 205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It isn’t sufficient that our algorithms perform the required tasks.</a:t>
            </a:r>
          </a:p>
          <a:p>
            <a:endParaRPr lang="en-US" sz="2800" b="1" dirty="0"/>
          </a:p>
          <a:p>
            <a:r>
              <a:rPr lang="en-US" sz="2800" b="1" dirty="0"/>
              <a:t>We want them to do so efficiently, making the best use of</a:t>
            </a:r>
          </a:p>
          <a:p>
            <a:pPr lvl="1"/>
            <a:r>
              <a:rPr lang="en-US" sz="2800" b="1" dirty="0">
                <a:solidFill>
                  <a:srgbClr val="3333FF"/>
                </a:solidFill>
              </a:rPr>
              <a:t>Space</a:t>
            </a:r>
          </a:p>
          <a:p>
            <a:pPr lvl="1"/>
            <a:r>
              <a:rPr lang="en-US" sz="2800" b="1" dirty="0">
                <a:solidFill>
                  <a:srgbClr val="3333FF"/>
                </a:solidFill>
              </a:rPr>
              <a:t>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0"/>
            <a:ext cx="8229600" cy="1143000"/>
          </a:xfrm>
        </p:spPr>
        <p:txBody>
          <a:bodyPr/>
          <a:lstStyle/>
          <a:p>
            <a:r>
              <a:rPr lang="en-US" smtClean="0"/>
              <a:t>Selection Sort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C01C8-CFE7-4CF9-8024-5F09705C9B3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900" y="1270000"/>
            <a:ext cx="8942388" cy="5351463"/>
          </a:xfrm>
        </p:spPr>
        <p:txBody>
          <a:bodyPr/>
          <a:lstStyle/>
          <a:p>
            <a:r>
              <a:rPr lang="en-US" smtClean="0"/>
              <a:t>Summary of Steps</a:t>
            </a:r>
          </a:p>
          <a:p>
            <a:pPr lvl="1"/>
            <a:r>
              <a:rPr lang="en-US" sz="3200" smtClean="0"/>
              <a:t>Find the smallest element in the array</a:t>
            </a:r>
          </a:p>
          <a:p>
            <a:pPr lvl="1"/>
            <a:endParaRPr lang="en-US" sz="2000" smtClean="0"/>
          </a:p>
          <a:p>
            <a:pPr lvl="1"/>
            <a:r>
              <a:rPr lang="en-US" sz="3200" smtClean="0"/>
              <a:t>Exchange it with the element in the first position</a:t>
            </a:r>
          </a:p>
          <a:p>
            <a:pPr lvl="1"/>
            <a:endParaRPr lang="en-US" sz="2000" smtClean="0"/>
          </a:p>
          <a:p>
            <a:pPr lvl="1"/>
            <a:r>
              <a:rPr lang="en-US" sz="3200" smtClean="0"/>
              <a:t>Find the second smallest element and exchange it with the element in the second position</a:t>
            </a:r>
          </a:p>
          <a:p>
            <a:pPr lvl="1"/>
            <a:endParaRPr lang="en-US" sz="1600" smtClean="0"/>
          </a:p>
          <a:p>
            <a:pPr lvl="1"/>
            <a:r>
              <a:rPr lang="en-US" sz="3200" smtClean="0"/>
              <a:t>Continue until the array is 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Grp="1" noChangeArrowheads="1"/>
          </p:cNvSpPr>
          <p:nvPr>
            <p:ph type="title"/>
          </p:nvPr>
        </p:nvSpPr>
        <p:spPr>
          <a:xfrm>
            <a:off x="870155" y="88488"/>
            <a:ext cx="7772400" cy="857199"/>
          </a:xfrm>
        </p:spPr>
        <p:txBody>
          <a:bodyPr/>
          <a:lstStyle/>
          <a:p>
            <a:r>
              <a:rPr lang="en-US" dirty="0"/>
              <a:t>Time and Space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885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Time</a:t>
            </a:r>
          </a:p>
          <a:p>
            <a:pPr>
              <a:lnSpc>
                <a:spcPct val="90000"/>
              </a:lnSpc>
            </a:pPr>
            <a:endParaRPr lang="en-US" sz="1600" b="1" dirty="0"/>
          </a:p>
          <a:p>
            <a:pPr lvl="1">
              <a:lnSpc>
                <a:spcPct val="90000"/>
              </a:lnSpc>
            </a:pPr>
            <a:r>
              <a:rPr lang="en-US" b="1" dirty="0"/>
              <a:t>Instructions take time</a:t>
            </a:r>
            <a:r>
              <a:rPr lang="en-US" b="1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sz="1600" b="1" dirty="0"/>
          </a:p>
          <a:p>
            <a:pPr lvl="1">
              <a:lnSpc>
                <a:spcPct val="90000"/>
              </a:lnSpc>
            </a:pPr>
            <a:r>
              <a:rPr lang="en-US" b="1" dirty="0"/>
              <a:t>How fast does the algorithm perform?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 </a:t>
            </a:r>
            <a:r>
              <a:rPr lang="en-US" b="1" dirty="0" smtClean="0"/>
              <a:t>Space</a:t>
            </a:r>
          </a:p>
          <a:p>
            <a:pPr>
              <a:lnSpc>
                <a:spcPct val="90000"/>
              </a:lnSpc>
            </a:pPr>
            <a:endParaRPr lang="en-US" sz="1600" b="1" dirty="0"/>
          </a:p>
          <a:p>
            <a:pPr lvl="1">
              <a:lnSpc>
                <a:spcPct val="90000"/>
              </a:lnSpc>
            </a:pPr>
            <a:r>
              <a:rPr lang="en-US" b="1" dirty="0"/>
              <a:t>Data structures take space</a:t>
            </a:r>
            <a:r>
              <a:rPr lang="en-US" b="1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sz="1800" b="1" dirty="0"/>
          </a:p>
          <a:p>
            <a:pPr lvl="1">
              <a:lnSpc>
                <a:spcPct val="90000"/>
              </a:lnSpc>
            </a:pPr>
            <a:r>
              <a:rPr lang="en-US" b="1" dirty="0"/>
              <a:t>What kind of data structures can be used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08088" y="1700213"/>
            <a:ext cx="7138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b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0"/>
            <a:ext cx="8229600" cy="1143000"/>
          </a:xfrm>
        </p:spPr>
        <p:txBody>
          <a:bodyPr/>
          <a:lstStyle/>
          <a:p>
            <a:r>
              <a:rPr lang="en-US" smtClean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1ECB5-70D0-4CC4-8AD5-5F3338D4F1D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charset="0"/>
              <a:buNone/>
            </a:pPr>
            <a:r>
              <a:rPr lang="en-US" smtClean="0"/>
              <a:t>The algorithm works as follows:</a:t>
            </a:r>
          </a:p>
          <a:p>
            <a:pPr marL="514350" indent="-514350">
              <a:buFont typeface="Arial" charset="0"/>
              <a:buNone/>
            </a:pPr>
            <a:endParaRPr lang="en-US" smtClean="0"/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smtClean="0"/>
              <a:t>Find the minimum value in the list</a:t>
            </a:r>
          </a:p>
          <a:p>
            <a:pPr marL="514350" indent="-514350" algn="just">
              <a:buFont typeface="Calibri" pitchFamily="34" charset="0"/>
              <a:buAutoNum type="arabicPeriod"/>
            </a:pPr>
            <a:endParaRPr lang="en-US" sz="1600" smtClean="0"/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smtClean="0"/>
              <a:t>Swap it with the value in the first position</a:t>
            </a:r>
          </a:p>
          <a:p>
            <a:pPr marL="514350" indent="-514350" algn="just">
              <a:buFont typeface="Calibri" pitchFamily="34" charset="0"/>
              <a:buAutoNum type="arabicPeriod"/>
            </a:pPr>
            <a:endParaRPr lang="en-US" sz="1800" smtClean="0"/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smtClean="0"/>
              <a:t>Repeat the steps above for the remainder of the list (starting at the second position and advancing each time)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6137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21882-CE8B-444A-ACAE-6E860769B658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4825" y="1541463"/>
            <a:ext cx="3154363" cy="423862"/>
            <a:chOff x="221" y="912"/>
            <a:chExt cx="1987" cy="267"/>
          </a:xfrm>
        </p:grpSpPr>
        <p:sp>
          <p:nvSpPr>
            <p:cNvPr id="27791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7792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7793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794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7795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7796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7797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7798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99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800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801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802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803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804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805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806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807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3206750" y="15446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04825" y="2606675"/>
            <a:ext cx="3154363" cy="423863"/>
            <a:chOff x="221" y="912"/>
            <a:chExt cx="1987" cy="267"/>
          </a:xfrm>
        </p:grpSpPr>
        <p:sp>
          <p:nvSpPr>
            <p:cNvPr id="27774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7775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7776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777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7778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7779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7780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7781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82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83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84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85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86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87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88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89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90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2309813" y="25908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04825" y="3873500"/>
            <a:ext cx="3154363" cy="423863"/>
            <a:chOff x="221" y="912"/>
            <a:chExt cx="1987" cy="267"/>
          </a:xfrm>
        </p:grpSpPr>
        <p:sp>
          <p:nvSpPr>
            <p:cNvPr id="27757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7758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7759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7760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7761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7762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763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7764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65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66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67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68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69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70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71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72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73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2765425" y="38512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19113" y="5137150"/>
            <a:ext cx="3154362" cy="423863"/>
            <a:chOff x="221" y="912"/>
            <a:chExt cx="1987" cy="267"/>
          </a:xfrm>
        </p:grpSpPr>
        <p:sp>
          <p:nvSpPr>
            <p:cNvPr id="27740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7741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7742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7743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7744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7745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746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7747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48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49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50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51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52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53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54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55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56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2327275" y="51117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4856163" y="2606675"/>
            <a:ext cx="3154362" cy="423863"/>
            <a:chOff x="221" y="912"/>
            <a:chExt cx="1987" cy="267"/>
          </a:xfrm>
        </p:grpSpPr>
        <p:sp>
          <p:nvSpPr>
            <p:cNvPr id="27723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7724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7725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7726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7727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7728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729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7730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31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32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33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34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35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36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37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38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39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7115175" y="16383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7583488" y="26019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4856163" y="1600200"/>
            <a:ext cx="3154362" cy="423863"/>
            <a:chOff x="221" y="912"/>
            <a:chExt cx="1987" cy="267"/>
          </a:xfrm>
        </p:grpSpPr>
        <p:sp>
          <p:nvSpPr>
            <p:cNvPr id="27706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7707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7708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7709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7710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7711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712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7713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14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15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16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17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18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19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20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21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22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4870450" y="3859213"/>
            <a:ext cx="3154363" cy="423862"/>
            <a:chOff x="221" y="912"/>
            <a:chExt cx="1987" cy="267"/>
          </a:xfrm>
        </p:grpSpPr>
        <p:sp>
          <p:nvSpPr>
            <p:cNvPr id="27689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7690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7691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7692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7693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7694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695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7696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97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98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99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00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01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02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03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04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705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7569200" y="385762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4870450" y="5137150"/>
            <a:ext cx="3154363" cy="423863"/>
            <a:chOff x="221" y="912"/>
            <a:chExt cx="1987" cy="267"/>
          </a:xfrm>
        </p:grpSpPr>
        <p:sp>
          <p:nvSpPr>
            <p:cNvPr id="27672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7673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7674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7675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7676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7677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678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7679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80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81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82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83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84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85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86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87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688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7667" name="TextBox 155"/>
          <p:cNvSpPr txBox="1">
            <a:spLocks noChangeArrowheads="1"/>
          </p:cNvSpPr>
          <p:nvPr/>
        </p:nvSpPr>
        <p:spPr bwMode="auto">
          <a:xfrm>
            <a:off x="633413" y="1106488"/>
            <a:ext cx="1446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27668" name="TextBox 156"/>
          <p:cNvSpPr txBox="1">
            <a:spLocks noChangeArrowheads="1"/>
          </p:cNvSpPr>
          <p:nvPr/>
        </p:nvSpPr>
        <p:spPr bwMode="auto">
          <a:xfrm>
            <a:off x="506413" y="2173288"/>
            <a:ext cx="1444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2</a:t>
            </a:r>
          </a:p>
        </p:txBody>
      </p:sp>
      <p:sp>
        <p:nvSpPr>
          <p:cNvPr id="27669" name="TextBox 157"/>
          <p:cNvSpPr txBox="1">
            <a:spLocks noChangeArrowheads="1"/>
          </p:cNvSpPr>
          <p:nvPr/>
        </p:nvSpPr>
        <p:spPr bwMode="auto">
          <a:xfrm>
            <a:off x="555625" y="3432175"/>
            <a:ext cx="1444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3</a:t>
            </a:r>
          </a:p>
        </p:txBody>
      </p:sp>
      <p:sp>
        <p:nvSpPr>
          <p:cNvPr id="27670" name="TextBox 158"/>
          <p:cNvSpPr txBox="1">
            <a:spLocks noChangeArrowheads="1"/>
          </p:cNvSpPr>
          <p:nvPr/>
        </p:nvSpPr>
        <p:spPr bwMode="auto">
          <a:xfrm>
            <a:off x="4733925" y="3451225"/>
            <a:ext cx="1446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7</a:t>
            </a:r>
          </a:p>
        </p:txBody>
      </p:sp>
      <p:sp>
        <p:nvSpPr>
          <p:cNvPr id="27671" name="TextBox 159"/>
          <p:cNvSpPr txBox="1">
            <a:spLocks noChangeArrowheads="1"/>
          </p:cNvSpPr>
          <p:nvPr/>
        </p:nvSpPr>
        <p:spPr bwMode="auto">
          <a:xfrm>
            <a:off x="4841875" y="4694238"/>
            <a:ext cx="2030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Sorted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dirty="0" smtClean="0"/>
              <a:t>Selection Sort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8DF39-BFF4-48FF-91ED-24B9EA201EE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dirty="0" smtClean="0"/>
              <a:t> SELECTION-SORT</a:t>
            </a:r>
            <a:r>
              <a:rPr lang="en-US" i="1" dirty="0" smtClean="0"/>
              <a:t>(A)</a:t>
            </a:r>
          </a:p>
          <a:p>
            <a:pPr>
              <a:buFontTx/>
              <a:buNone/>
            </a:pPr>
            <a:r>
              <a:rPr lang="en-US" i="1" dirty="0" smtClean="0"/>
              <a:t>	</a:t>
            </a:r>
            <a:r>
              <a:rPr lang="en-US" dirty="0" smtClean="0">
                <a:latin typeface="Comic Sans MS" pitchFamily="66" charset="0"/>
              </a:rPr>
              <a:t>n ← length[A]</a:t>
            </a:r>
          </a:p>
          <a:p>
            <a:pPr>
              <a:buFontTx/>
              <a:buNone/>
            </a:pPr>
            <a:r>
              <a:rPr lang="en-US" b="1" dirty="0" smtClean="0"/>
              <a:t>	for </a:t>
            </a:r>
            <a:r>
              <a:rPr lang="en-US" dirty="0" smtClean="0">
                <a:latin typeface="Comic Sans MS" pitchFamily="66" charset="0"/>
              </a:rPr>
              <a:t>j ← 1</a:t>
            </a:r>
            <a:r>
              <a:rPr lang="en-US" dirty="0" smtClean="0"/>
              <a:t> </a:t>
            </a:r>
            <a:r>
              <a:rPr lang="en-US" b="1" dirty="0" smtClean="0"/>
              <a:t>to </a:t>
            </a:r>
            <a:r>
              <a:rPr lang="en-US" dirty="0" smtClean="0">
                <a:latin typeface="Comic Sans MS" pitchFamily="66" charset="0"/>
              </a:rPr>
              <a:t>n - 1</a:t>
            </a:r>
          </a:p>
          <a:p>
            <a:pPr>
              <a:buFontTx/>
              <a:buNone/>
            </a:pPr>
            <a:r>
              <a:rPr lang="en-US" b="1" dirty="0" smtClean="0"/>
              <a:t>		</a:t>
            </a:r>
            <a:r>
              <a:rPr lang="en-US" dirty="0" smtClean="0">
                <a:latin typeface="Comic Sans MS" pitchFamily="66" charset="0"/>
              </a:rPr>
              <a:t>smallest</a:t>
            </a:r>
            <a:r>
              <a:rPr lang="en-US" dirty="0" smtClean="0"/>
              <a:t> ← </a:t>
            </a:r>
            <a:r>
              <a:rPr lang="en-US" dirty="0" smtClean="0">
                <a:latin typeface="Comic Sans MS" pitchFamily="66" charset="0"/>
              </a:rPr>
              <a:t>j</a:t>
            </a:r>
          </a:p>
          <a:p>
            <a:pPr>
              <a:buFontTx/>
              <a:buNone/>
            </a:pPr>
            <a:r>
              <a:rPr lang="en-US" b="1" dirty="0" smtClean="0"/>
              <a:t>		      for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← j + 1</a:t>
            </a:r>
            <a:r>
              <a:rPr lang="en-US" dirty="0" smtClean="0"/>
              <a:t> </a:t>
            </a:r>
            <a:r>
              <a:rPr lang="en-US" b="1" dirty="0" smtClean="0"/>
              <a:t>to </a:t>
            </a:r>
            <a:r>
              <a:rPr lang="en-US" dirty="0" smtClean="0">
                <a:latin typeface="Comic Sans MS" pitchFamily="66" charset="0"/>
              </a:rPr>
              <a:t>n</a:t>
            </a:r>
          </a:p>
          <a:p>
            <a:pPr>
              <a:buFontTx/>
              <a:buNone/>
            </a:pPr>
            <a:r>
              <a:rPr lang="en-US" b="1" dirty="0" smtClean="0"/>
              <a:t>			   if </a:t>
            </a:r>
            <a:r>
              <a:rPr lang="en-US" dirty="0" smtClean="0">
                <a:latin typeface="Comic Sans MS" pitchFamily="66" charset="0"/>
              </a:rPr>
              <a:t>A[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] &lt; A[smallest]</a:t>
            </a:r>
          </a:p>
          <a:p>
            <a:pPr>
              <a:buFontTx/>
              <a:buNone/>
            </a:pPr>
            <a:r>
              <a:rPr lang="en-US" b="1" dirty="0" smtClean="0"/>
              <a:t>				   then </a:t>
            </a:r>
            <a:r>
              <a:rPr lang="en-US" dirty="0" smtClean="0">
                <a:latin typeface="Comic Sans MS" pitchFamily="66" charset="0"/>
              </a:rPr>
              <a:t>smallest ← </a:t>
            </a:r>
            <a:r>
              <a:rPr lang="en-US" dirty="0" err="1" smtClean="0">
                <a:latin typeface="Comic Sans MS" pitchFamily="66" charset="0"/>
              </a:rPr>
              <a:t>i</a:t>
            </a:r>
            <a:endParaRPr lang="en-US" dirty="0" smtClean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dirty="0" smtClean="0"/>
              <a:t>		      </a:t>
            </a:r>
          </a:p>
          <a:p>
            <a:pPr>
              <a:buFontTx/>
              <a:buNone/>
            </a:pPr>
            <a:r>
              <a:rPr lang="en-US" dirty="0" smtClean="0"/>
              <a:t>         exchange </a:t>
            </a:r>
            <a:r>
              <a:rPr lang="en-US" dirty="0" smtClean="0">
                <a:latin typeface="Comic Sans MS" pitchFamily="66" charset="0"/>
              </a:rPr>
              <a:t>A[j] ↔ A[smallest]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574"/>
            <a:ext cx="7772400" cy="11430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Dry Run the Selection-Sort algorithm on the following example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7,		-5,	2, 	16, 	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764"/>
            <a:ext cx="8229600" cy="1143000"/>
          </a:xfrm>
        </p:spPr>
        <p:txBody>
          <a:bodyPr/>
          <a:lstStyle/>
          <a:p>
            <a:r>
              <a:rPr lang="en-US" dirty="0" smtClean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D3CF1-95BF-4DBB-93BE-26D1041D8BC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>
                <a:solidFill>
                  <a:srgbClr val="0066FF"/>
                </a:solidFill>
              </a:rPr>
              <a:t>Worst case</a:t>
            </a:r>
          </a:p>
          <a:p>
            <a:pPr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smtClean="0">
                <a:solidFill>
                  <a:srgbClr val="0066FF"/>
                </a:solidFill>
              </a:rPr>
              <a:t>  </a:t>
            </a:r>
            <a:r>
              <a:rPr lang="az-Cyrl-AZ" smtClean="0">
                <a:solidFill>
                  <a:srgbClr val="0066FF"/>
                </a:solidFill>
              </a:rPr>
              <a:t>О(</a:t>
            </a:r>
            <a:r>
              <a:rPr lang="en-US" smtClean="0">
                <a:solidFill>
                  <a:srgbClr val="0066FF"/>
                </a:solidFill>
              </a:rPr>
              <a:t>n</a:t>
            </a:r>
            <a:r>
              <a:rPr lang="en-US" baseline="30000" smtClean="0">
                <a:solidFill>
                  <a:srgbClr val="0066FF"/>
                </a:solidFill>
              </a:rPr>
              <a:t>2</a:t>
            </a:r>
            <a:r>
              <a:rPr lang="en-US" smtClean="0">
                <a:solidFill>
                  <a:srgbClr val="0066FF"/>
                </a:solidFill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>
                <a:solidFill>
                  <a:srgbClr val="0066FF"/>
                </a:solidFill>
              </a:rPr>
              <a:t>Best case</a:t>
            </a:r>
          </a:p>
          <a:p>
            <a:pPr algn="ctr" eaLnBrk="1" hangingPunct="1">
              <a:lnSpc>
                <a:spcPct val="110000"/>
              </a:lnSpc>
              <a:buFont typeface="Arial" charset="0"/>
              <a:buNone/>
            </a:pPr>
            <a:r>
              <a:rPr lang="az-Cyrl-AZ" smtClean="0">
                <a:solidFill>
                  <a:srgbClr val="0066FF"/>
                </a:solidFill>
              </a:rPr>
              <a:t>О(</a:t>
            </a:r>
            <a:r>
              <a:rPr lang="en-US" smtClean="0">
                <a:solidFill>
                  <a:srgbClr val="0066FF"/>
                </a:solidFill>
              </a:rPr>
              <a:t>n</a:t>
            </a:r>
            <a:r>
              <a:rPr lang="en-US" baseline="30000" smtClean="0">
                <a:solidFill>
                  <a:srgbClr val="0066FF"/>
                </a:solidFill>
              </a:rPr>
              <a:t>2</a:t>
            </a:r>
            <a:r>
              <a:rPr lang="en-US" smtClean="0">
                <a:solidFill>
                  <a:srgbClr val="0066FF"/>
                </a:solidFill>
              </a:rPr>
              <a:t>)</a:t>
            </a:r>
            <a:endParaRPr lang="en-US" smtClean="0">
              <a:solidFill>
                <a:srgbClr val="0066FF"/>
              </a:solidFill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mtClean="0">
                <a:solidFill>
                  <a:srgbClr val="0066FF"/>
                </a:solidFill>
              </a:rPr>
              <a:t>Average case</a:t>
            </a:r>
            <a:endParaRPr lang="en-US" smtClean="0">
              <a:solidFill>
                <a:srgbClr val="0066FF"/>
              </a:solidFill>
              <a:latin typeface="Comic Sans MS" pitchFamily="66" charset="0"/>
            </a:endParaRPr>
          </a:p>
          <a:p>
            <a:pPr algn="ctr">
              <a:buFont typeface="Arial" charset="0"/>
              <a:buNone/>
            </a:pPr>
            <a:r>
              <a:rPr lang="az-Cyrl-AZ" smtClean="0">
                <a:solidFill>
                  <a:srgbClr val="0066FF"/>
                </a:solidFill>
              </a:rPr>
              <a:t>О(</a:t>
            </a:r>
            <a:r>
              <a:rPr lang="en-US" smtClean="0">
                <a:solidFill>
                  <a:srgbClr val="0066FF"/>
                </a:solidFill>
              </a:rPr>
              <a:t>n</a:t>
            </a:r>
            <a:r>
              <a:rPr lang="en-US" baseline="30000" smtClean="0">
                <a:solidFill>
                  <a:srgbClr val="0066FF"/>
                </a:solidFill>
              </a:rPr>
              <a:t>2</a:t>
            </a:r>
            <a:r>
              <a:rPr lang="en-US" smtClean="0">
                <a:solidFill>
                  <a:srgbClr val="0066FF"/>
                </a:solidFill>
              </a:rPr>
              <a:t>)</a:t>
            </a: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5070"/>
            <a:ext cx="77724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73CD-B4E1-48C7-B9F0-C58006207E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Idea: 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/>
              <a:t>Start with an empty left hand and the cards facing down on the table.</a:t>
            </a:r>
          </a:p>
          <a:p>
            <a:pPr lvl="1">
              <a:lnSpc>
                <a:spcPct val="110000"/>
              </a:lnSpc>
            </a:pPr>
            <a:r>
              <a:rPr lang="en-US"/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/>
              <a:t>compare it with each of the cards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/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/>
              <a:t>these cards were originally the top cards of the pile on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1197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4800" y="1701800"/>
          <a:ext cx="25273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4" name="Paint Shop Pro Image" r:id="rId3" imgW="2526829" imgH="1395500" progId="">
                  <p:embed/>
                </p:oleObj>
              </mc:Choice>
              <mc:Fallback>
                <p:oleObj name="Paint Shop Pro Image" r:id="rId3" imgW="2526829" imgH="13955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01800"/>
                        <a:ext cx="25273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71800" y="1709738"/>
          <a:ext cx="25749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5" name="Paint Shop Pro Image" r:id="rId5" imgW="2575610" imgH="1385741" progId="">
                  <p:embed/>
                </p:oleObj>
              </mc:Choice>
              <mc:Fallback>
                <p:oleObj name="Paint Shop Pro Image" r:id="rId5" imgW="2575610" imgH="1385741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09738"/>
                        <a:ext cx="25749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38800" y="1693863"/>
          <a:ext cx="25273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6" name="Paint Shop Pro Image" r:id="rId7" imgW="2526829" imgH="1414634" progId="">
                  <p:embed/>
                </p:oleObj>
              </mc:Choice>
              <mc:Fallback>
                <p:oleObj name="Paint Shop Pro Image" r:id="rId7" imgW="2526829" imgH="141463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93863"/>
                        <a:ext cx="25273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4800" y="3879850"/>
          <a:ext cx="27114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7" name="Paint Shop Pro Image" r:id="rId9" imgW="2712195" imgH="1453659" progId="">
                  <p:embed/>
                </p:oleObj>
              </mc:Choice>
              <mc:Fallback>
                <p:oleObj name="Paint Shop Pro Image" r:id="rId9" imgW="2712195" imgH="145365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79850"/>
                        <a:ext cx="271145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513-8015-4C68-ACF0-19DC30F3996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2971800" y="3840163"/>
          <a:ext cx="25463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8" name="Paint Shop Pro Image" r:id="rId11" imgW="2546341" imgH="1424390" progId="">
                  <p:embed/>
                </p:oleObj>
              </mc:Choice>
              <mc:Fallback>
                <p:oleObj name="Paint Shop Pro Image" r:id="rId11" imgW="2546341" imgH="142439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40163"/>
                        <a:ext cx="2546350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5638800" y="4100513"/>
          <a:ext cx="26431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9" name="Paint Shop Pro Image" r:id="rId13" imgW="2643902" imgH="946341" progId="">
                  <p:embed/>
                </p:oleObj>
              </mc:Choice>
              <mc:Fallback>
                <p:oleObj name="Paint Shop Pro Image" r:id="rId13" imgW="2643902" imgH="946341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00513"/>
                        <a:ext cx="26431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3116</TotalTime>
  <Words>1042</Words>
  <Application>Microsoft Office PowerPoint</Application>
  <PresentationFormat>On-screen Show (4:3)</PresentationFormat>
  <Paragraphs>268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Cambria</vt:lpstr>
      <vt:lpstr>Comic Sans MS</vt:lpstr>
      <vt:lpstr>Franklin Gothic Book</vt:lpstr>
      <vt:lpstr>Monotype Corsiva</vt:lpstr>
      <vt:lpstr>Perpetua</vt:lpstr>
      <vt:lpstr>Symbol</vt:lpstr>
      <vt:lpstr>Wingdings 2</vt:lpstr>
      <vt:lpstr>Equity</vt:lpstr>
      <vt:lpstr>Paint Shop Pro Image</vt:lpstr>
      <vt:lpstr>Equation</vt:lpstr>
      <vt:lpstr>DAA</vt:lpstr>
      <vt:lpstr>Selection Sort</vt:lpstr>
      <vt:lpstr>Selection Sort</vt:lpstr>
      <vt:lpstr>Example</vt:lpstr>
      <vt:lpstr>Selection Sort</vt:lpstr>
      <vt:lpstr>Example </vt:lpstr>
      <vt:lpstr>Selection Sort</vt:lpstr>
      <vt:lpstr>Insertion Sort</vt:lpstr>
      <vt:lpstr>Example</vt:lpstr>
      <vt:lpstr>Summary</vt:lpstr>
      <vt:lpstr>INSERTION-SORT</vt:lpstr>
      <vt:lpstr>Example </vt:lpstr>
      <vt:lpstr>Analysis of Insertion Sort</vt:lpstr>
      <vt:lpstr>Best Case Analysis</vt:lpstr>
      <vt:lpstr>Worst Case Analysis</vt:lpstr>
      <vt:lpstr>Insertion Sort</vt:lpstr>
      <vt:lpstr>Sorting</vt:lpstr>
      <vt:lpstr>Sorting</vt:lpstr>
      <vt:lpstr>Analysis of algorithm(revision)</vt:lpstr>
      <vt:lpstr>Time and Space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RaJa UsAma</cp:lastModifiedBy>
  <cp:revision>549</cp:revision>
  <dcterms:created xsi:type="dcterms:W3CDTF">2003-07-26T00:47:08Z</dcterms:created>
  <dcterms:modified xsi:type="dcterms:W3CDTF">2021-11-08T20:35:30Z</dcterms:modified>
</cp:coreProperties>
</file>