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9" r:id="rId2"/>
    <p:sldId id="261" r:id="rId3"/>
    <p:sldId id="262" r:id="rId4"/>
    <p:sldId id="266" r:id="rId5"/>
    <p:sldId id="267" r:id="rId6"/>
    <p:sldId id="269" r:id="rId7"/>
    <p:sldId id="270" r:id="rId8"/>
    <p:sldId id="271" r:id="rId9"/>
    <p:sldId id="272" r:id="rId10"/>
    <p:sldId id="273" r:id="rId11"/>
    <p:sldId id="274" r:id="rId12"/>
    <p:sldId id="275" r:id="rId13"/>
    <p:sldId id="276" r:id="rId14"/>
    <p:sldId id="277" r:id="rId15"/>
    <p:sldId id="278" r:id="rId16"/>
    <p:sldId id="268" r:id="rId17"/>
    <p:sldId id="263" r:id="rId18"/>
    <p:sldId id="257" r:id="rId19"/>
    <p:sldId id="258" r:id="rId20"/>
    <p:sldId id="279" r:id="rId21"/>
    <p:sldId id="280" r:id="rId22"/>
    <p:sldId id="281" r:id="rId23"/>
    <p:sldId id="264" r:id="rId24"/>
    <p:sldId id="265" r:id="rId25"/>
    <p:sldId id="282" r:id="rId26"/>
    <p:sldId id="283" r:id="rId27"/>
    <p:sldId id="284" r:id="rId28"/>
    <p:sldId id="288"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76073-A8BB-4C57-B25F-0BB6A8FA4C20}" type="datetimeFigureOut">
              <a:rPr lang="en-US" smtClean="0"/>
              <a:pPr/>
              <a:t>10/9/2018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D25AD6-9C52-4AC4-AE20-1CCE1981CA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Floor function</a:t>
            </a:r>
            <a:endParaRPr lang="en-US" dirty="0"/>
          </a:p>
        </p:txBody>
      </p:sp>
      <p:sp>
        <p:nvSpPr>
          <p:cNvPr id="4" name="Slide Number Placeholder 3"/>
          <p:cNvSpPr>
            <a:spLocks noGrp="1"/>
          </p:cNvSpPr>
          <p:nvPr>
            <p:ph type="sldNum" sz="quarter" idx="10"/>
          </p:nvPr>
        </p:nvSpPr>
        <p:spPr/>
        <p:txBody>
          <a:bodyPr/>
          <a:lstStyle/>
          <a:p>
            <a:fld id="{67D25AD6-9C52-4AC4-AE20-1CCE1981CA34}"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dirty="0" smtClean="0"/>
              <a:t>Why we are using Infinity, because if we reach at the end of the first array then after that the last element will be big enough for the sake of comparison. </a:t>
            </a:r>
          </a:p>
          <a:p>
            <a:pPr eaLnBrk="1" hangingPunct="1"/>
            <a:r>
              <a:rPr lang="en-US" dirty="0" err="1" smtClean="0"/>
              <a:t>i</a:t>
            </a:r>
            <a:r>
              <a:rPr lang="en-US" dirty="0" smtClean="0"/>
              <a:t> is used to control the first</a:t>
            </a:r>
            <a:r>
              <a:rPr lang="en-US" baseline="0" dirty="0" smtClean="0"/>
              <a:t> array and j is controlling the second array. K is controlling the main array. See </a:t>
            </a:r>
            <a:r>
              <a:rPr lang="en-US" baseline="0" dirty="0" err="1" smtClean="0"/>
              <a:t>p,q,r</a:t>
            </a:r>
            <a:r>
              <a:rPr lang="en-US" baseline="0" dirty="0" smtClean="0"/>
              <a:t> in L and R array</a:t>
            </a:r>
            <a:endParaRPr lang="en-US" dirty="0" smtClean="0"/>
          </a:p>
        </p:txBody>
      </p:sp>
      <p:sp>
        <p:nvSpPr>
          <p:cNvPr id="48132" name="Slide Number Placeholder 3"/>
          <p:cNvSpPr>
            <a:spLocks noGrp="1"/>
          </p:cNvSpPr>
          <p:nvPr>
            <p:ph type="sldNum" sz="quarter" idx="5"/>
          </p:nvPr>
        </p:nvSpPr>
        <p:spPr>
          <a:noFill/>
        </p:spPr>
        <p:txBody>
          <a:bodyPr/>
          <a:lstStyle/>
          <a:p>
            <a:fld id="{BC1CF069-A5E4-4786-AF7E-7DA814CF6D26}" type="slidenum">
              <a:rPr lang="en-US"/>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dirty="0" smtClean="0"/>
              <a:t>a is</a:t>
            </a:r>
            <a:r>
              <a:rPr lang="en-US" baseline="0" dirty="0" smtClean="0"/>
              <a:t> to control first array A and b is used to control the second array B. c is to control AB array</a:t>
            </a:r>
            <a:endParaRPr lang="en-US" dirty="0" smtClean="0"/>
          </a:p>
        </p:txBody>
      </p:sp>
      <p:sp>
        <p:nvSpPr>
          <p:cNvPr id="48132" name="Slide Number Placeholder 3"/>
          <p:cNvSpPr>
            <a:spLocks noGrp="1"/>
          </p:cNvSpPr>
          <p:nvPr>
            <p:ph type="sldNum" sz="quarter" idx="5"/>
          </p:nvPr>
        </p:nvSpPr>
        <p:spPr>
          <a:noFill/>
        </p:spPr>
        <p:txBody>
          <a:bodyPr/>
          <a:lstStyle/>
          <a:p>
            <a:fld id="{BC1CF069-A5E4-4786-AF7E-7DA814CF6D26}" type="slidenum">
              <a:rPr lang="en-US"/>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 N is actually number of times value “1” appears in final equation</a:t>
            </a:r>
          </a:p>
          <a:p>
            <a:r>
              <a:rPr lang="en-US" dirty="0" smtClean="0"/>
              <a:t>T(N)/N=log(n) it implies that T(N)=N.log(N)</a:t>
            </a:r>
          </a:p>
          <a:p>
            <a:r>
              <a:rPr lang="en-US" dirty="0" smtClean="0"/>
              <a:t>Note: number of values 1’s is</a:t>
            </a:r>
            <a:r>
              <a:rPr lang="en-US" baseline="0" dirty="0" smtClean="0"/>
              <a:t> app. Equal to log(N) where log is logarithm of base 2</a:t>
            </a:r>
          </a:p>
          <a:p>
            <a:r>
              <a:rPr lang="en-US" baseline="0" dirty="0" smtClean="0"/>
              <a:t>Suppose log2(16)=2^4 that is power 4 and its result will be 4 so total 4 division steps required since it is divide and conquer approach</a:t>
            </a:r>
            <a:endParaRPr lang="en-US" dirty="0" smtClean="0"/>
          </a:p>
          <a:p>
            <a:r>
              <a:rPr lang="en-US" dirty="0" smtClean="0"/>
              <a:t>T(1)=0 means time required to divide and conquer 1 element is equal </a:t>
            </a:r>
            <a:r>
              <a:rPr lang="en-US" smtClean="0"/>
              <a:t>to 0</a:t>
            </a:r>
          </a:p>
          <a:p>
            <a:endParaRPr lang="en-US" dirty="0"/>
          </a:p>
        </p:txBody>
      </p:sp>
      <p:sp>
        <p:nvSpPr>
          <p:cNvPr id="4" name="Slide Number Placeholder 3"/>
          <p:cNvSpPr>
            <a:spLocks noGrp="1"/>
          </p:cNvSpPr>
          <p:nvPr>
            <p:ph type="sldNum" sz="quarter" idx="10"/>
          </p:nvPr>
        </p:nvSpPr>
        <p:spPr/>
        <p:txBody>
          <a:bodyPr/>
          <a:lstStyle/>
          <a:p>
            <a:fld id="{67D25AD6-9C52-4AC4-AE20-1CCE1981CA34}" type="slidenum">
              <a:rPr lang="en-US" smtClean="0"/>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Assume N is power for</a:t>
            </a:r>
            <a:r>
              <a:rPr lang="en-US" baseline="0" dirty="0" smtClean="0"/>
              <a:t> 2 means easy division  </a:t>
            </a:r>
            <a:r>
              <a:rPr lang="en-US" baseline="0" smtClean="0"/>
              <a:t>that is 2,4,8,16,32,……….</a:t>
            </a:r>
            <a:endParaRPr lang="en-US" dirty="0"/>
          </a:p>
        </p:txBody>
      </p:sp>
      <p:sp>
        <p:nvSpPr>
          <p:cNvPr id="4" name="Slide Number Placeholder 3"/>
          <p:cNvSpPr>
            <a:spLocks noGrp="1"/>
          </p:cNvSpPr>
          <p:nvPr>
            <p:ph type="sldNum" sz="quarter" idx="10"/>
          </p:nvPr>
        </p:nvSpPr>
        <p:spPr/>
        <p:txBody>
          <a:bodyPr/>
          <a:lstStyle/>
          <a:p>
            <a:fld id="{67D25AD6-9C52-4AC4-AE20-1CCE1981CA34}" type="slidenum">
              <a:rPr lang="en-US" smtClean="0"/>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log</a:t>
            </a:r>
            <a:r>
              <a:rPr lang="en-US" baseline="0" dirty="0" smtClean="0"/>
              <a:t> is a logarithm of base-2</a:t>
            </a:r>
            <a:endParaRPr lang="en-US" dirty="0"/>
          </a:p>
        </p:txBody>
      </p:sp>
      <p:sp>
        <p:nvSpPr>
          <p:cNvPr id="4" name="Slide Number Placeholder 3"/>
          <p:cNvSpPr>
            <a:spLocks noGrp="1"/>
          </p:cNvSpPr>
          <p:nvPr>
            <p:ph type="sldNum" sz="quarter" idx="10"/>
          </p:nvPr>
        </p:nvSpPr>
        <p:spPr/>
        <p:txBody>
          <a:bodyPr/>
          <a:lstStyle/>
          <a:p>
            <a:fld id="{67D25AD6-9C52-4AC4-AE20-1CCE1981CA34}"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617D586-5E49-410A-8BFD-9A8AA11F0313}" type="datetime1">
              <a:rPr lang="en-US" smtClean="0"/>
              <a:pPr/>
              <a:t>10/9/2018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3C95EF-5A20-4DB3-9985-AED6A22DB48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5D3427-67A6-44D7-8EC4-116A0E19CDCC}" type="datetime1">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C95EF-5A20-4DB3-9985-AED6A22DB4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8EBC5E-8E6A-40E6-A1B6-2F026BAF6DC9}" type="datetime1">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C95EF-5A20-4DB3-9985-AED6A22DB4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C34C262-5150-4471-A3DA-F5AA8A812A09}" type="datetime1">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C95EF-5A20-4DB3-9985-AED6A22DB48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B1291B-8818-4D16-8026-5E0083C533AD}" type="datetime1">
              <a:rPr lang="en-US" smtClean="0"/>
              <a:pPr/>
              <a:t>10/9/2018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3C95EF-5A20-4DB3-9985-AED6A22DB4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5BAC16D-D4B6-4B89-9D68-523C256C818C}" type="datetime1">
              <a:rPr lang="en-US" smtClean="0"/>
              <a:pPr/>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C95EF-5A20-4DB3-9985-AED6A22DB48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9ADD4DE-7CCE-4BC0-8891-22E25C547DD9}" type="datetime1">
              <a:rPr lang="en-US" smtClean="0"/>
              <a:pPr/>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C95EF-5A20-4DB3-9985-AED6A22DB48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6A555F-CCE0-4CDF-AA63-4ABF646DBE24}" type="datetime1">
              <a:rPr lang="en-US" smtClean="0"/>
              <a:pPr/>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C95EF-5A20-4DB3-9985-AED6A22DB4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4EA03-1D03-42F2-9DB5-55F79BF2F656}" type="datetime1">
              <a:rPr lang="en-US" smtClean="0"/>
              <a:pPr/>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C95EF-5A20-4DB3-9985-AED6A22DB4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246EBD-140C-4051-B5A9-CF58F11C98D4}" type="datetime1">
              <a:rPr lang="en-US" smtClean="0"/>
              <a:pPr/>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C95EF-5A20-4DB3-9985-AED6A22DB48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EA7378-55DC-48B7-87C0-0BB38D488B4F}" type="datetime1">
              <a:rPr lang="en-US" smtClean="0"/>
              <a:pPr/>
              <a:t>10/9/2018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3C95EF-5A20-4DB3-9985-AED6A22DB48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E90545D-2856-46A7-8E1C-E614BF7E4CAB}" type="datetime1">
              <a:rPr lang="en-US" smtClean="0"/>
              <a:pPr/>
              <a:t>10/9/2018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3C95EF-5A20-4DB3-9985-AED6A22DB4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12863" y="4475163"/>
            <a:ext cx="6400800" cy="627062"/>
          </a:xfrm>
        </p:spPr>
        <p:txBody>
          <a:bodyPr rtlCol="0">
            <a:normAutofit/>
          </a:bodyPr>
          <a:lstStyle/>
          <a:p>
            <a:pPr eaLnBrk="1" fontAlgn="auto" hangingPunct="1">
              <a:spcAft>
                <a:spcPts val="0"/>
              </a:spcAft>
              <a:buFont typeface="Arial" pitchFamily="34" charset="0"/>
              <a:buNone/>
              <a:defRPr/>
            </a:pPr>
            <a:r>
              <a:rPr lang="en-US" b="1" dirty="0" smtClean="0">
                <a:solidFill>
                  <a:schemeClr val="tx1"/>
                </a:solidFill>
              </a:rPr>
              <a:t>Lecture # 6</a:t>
            </a:r>
          </a:p>
        </p:txBody>
      </p:sp>
      <p:sp>
        <p:nvSpPr>
          <p:cNvPr id="4" name="Slide Number Placeholder 3"/>
          <p:cNvSpPr>
            <a:spLocks noGrp="1"/>
          </p:cNvSpPr>
          <p:nvPr>
            <p:ph type="sldNum" sz="quarter" idx="12"/>
          </p:nvPr>
        </p:nvSpPr>
        <p:spPr>
          <a:xfrm>
            <a:off x="6553200" y="6245225"/>
            <a:ext cx="2133600" cy="476250"/>
          </a:xfrm>
          <a:prstGeom prst="rect">
            <a:avLst/>
          </a:prstGeom>
        </p:spPr>
        <p:txBody>
          <a:bodyPr/>
          <a:lstStyle/>
          <a:p>
            <a:fld id="{DBA056AC-F5C5-4667-AC1C-76C253EEB26B}" type="slidenum">
              <a:rPr lang="en-US" smtClean="0"/>
              <a:pPr/>
              <a:t>1</a:t>
            </a:fld>
            <a:endParaRPr lang="en-US"/>
          </a:p>
        </p:txBody>
      </p:sp>
      <p:sp>
        <p:nvSpPr>
          <p:cNvPr id="4098" name="Rectangle 2"/>
          <p:cNvSpPr>
            <a:spLocks noGrp="1" noChangeArrowheads="1"/>
          </p:cNvSpPr>
          <p:nvPr>
            <p:ph type="ctrTitle"/>
          </p:nvPr>
        </p:nvSpPr>
        <p:spPr>
          <a:xfrm>
            <a:off x="685800" y="1695450"/>
            <a:ext cx="7772400" cy="1666875"/>
          </a:xfrm>
        </p:spPr>
        <p:txBody>
          <a:bodyPr>
            <a:normAutofit fontScale="90000"/>
          </a:bodyPr>
          <a:lstStyle/>
          <a:p>
            <a:pPr eaLnBrk="1" hangingPunct="1"/>
            <a:r>
              <a:rPr lang="en-US" b="1" dirty="0" smtClean="0">
                <a:solidFill>
                  <a:schemeClr val="bg1"/>
                </a:solidFill>
              </a:rPr>
              <a:t>Design &amp; </a:t>
            </a:r>
            <a:r>
              <a:rPr lang="en-US" b="1" dirty="0" smtClean="0">
                <a:solidFill>
                  <a:schemeClr val="bg1"/>
                </a:solidFill>
              </a:rPr>
              <a:t>Analysis of Algorithms</a:t>
            </a:r>
            <a:br>
              <a:rPr lang="en-US" b="1" dirty="0" smtClean="0">
                <a:solidFill>
                  <a:schemeClr val="bg1"/>
                </a:solidFill>
              </a:rPr>
            </a:br>
            <a:endParaRPr lang="en-US"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5632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4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5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8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9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0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3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63" name="Group 143"/>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72" name="Group 152"/>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0419" name="Group 3"/>
          <p:cNvGraphicFramePr>
            <a:graphicFrameLocks noGrp="1"/>
          </p:cNvGraphicFramePr>
          <p:nvPr/>
        </p:nvGraphicFramePr>
        <p:xfrm>
          <a:off x="1509713" y="1128713"/>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41"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53"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67"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75"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83"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91"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1"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7"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3"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9"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25"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1"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7"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43"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1" name="Group 135"/>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7" name="Group 141"/>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75" name="Text Box 147"/>
          <p:cNvSpPr txBox="1">
            <a:spLocks noChangeArrowheads="1"/>
          </p:cNvSpPr>
          <p:nvPr/>
        </p:nvSpPr>
        <p:spPr bwMode="auto">
          <a:xfrm>
            <a:off x="609600" y="6019800"/>
            <a:ext cx="4648200" cy="457200"/>
          </a:xfrm>
          <a:prstGeom prst="rect">
            <a:avLst/>
          </a:prstGeom>
          <a:noFill/>
          <a:ln w="9525">
            <a:noFill/>
            <a:miter lim="800000"/>
            <a:headEnd/>
            <a:tailEnd/>
          </a:ln>
        </p:spPr>
        <p:txBody>
          <a:bodyPr>
            <a:spAutoFit/>
          </a:bodyPr>
          <a:lstStyle/>
          <a:p>
            <a:pPr>
              <a:spcBef>
                <a:spcPct val="50000"/>
              </a:spcBef>
            </a:pPr>
            <a:r>
              <a:rPr lang="en-US"/>
              <a:t>Merge</a:t>
            </a:r>
          </a:p>
        </p:txBody>
      </p:sp>
      <p:sp>
        <p:nvSpPr>
          <p:cNvPr id="22676" name="Line 151"/>
          <p:cNvSpPr>
            <a:spLocks noChangeShapeType="1"/>
          </p:cNvSpPr>
          <p:nvPr/>
        </p:nvSpPr>
        <p:spPr bwMode="auto">
          <a:xfrm flipH="1" flipV="1">
            <a:off x="7772400" y="5334000"/>
            <a:ext cx="838200" cy="685800"/>
          </a:xfrm>
          <a:prstGeom prst="line">
            <a:avLst/>
          </a:prstGeom>
          <a:noFill/>
          <a:ln w="9525">
            <a:solidFill>
              <a:schemeClr val="tx1"/>
            </a:solidFill>
            <a:round/>
            <a:headEnd/>
            <a:tailEnd type="triangle" w="med" len="med"/>
          </a:ln>
        </p:spPr>
        <p:txBody>
          <a:bodyPr wrap="none"/>
          <a:lstStyle/>
          <a:p>
            <a:endParaRPr lang="en-US"/>
          </a:p>
        </p:txBody>
      </p:sp>
      <p:sp>
        <p:nvSpPr>
          <p:cNvPr id="22677" name="Line 152"/>
          <p:cNvSpPr>
            <a:spLocks noChangeShapeType="1"/>
          </p:cNvSpPr>
          <p:nvPr/>
        </p:nvSpPr>
        <p:spPr bwMode="auto">
          <a:xfrm flipV="1">
            <a:off x="7696200" y="5334000"/>
            <a:ext cx="685800" cy="6858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144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1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2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5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87" name="Text Box 147"/>
          <p:cNvSpPr txBox="1">
            <a:spLocks noChangeArrowheads="1"/>
          </p:cNvSpPr>
          <p:nvPr/>
        </p:nvSpPr>
        <p:spPr bwMode="auto">
          <a:xfrm>
            <a:off x="609600" y="6019800"/>
            <a:ext cx="4648200" cy="457200"/>
          </a:xfrm>
          <a:prstGeom prst="rect">
            <a:avLst/>
          </a:prstGeom>
          <a:noFill/>
          <a:ln w="9525">
            <a:noFill/>
            <a:miter lim="800000"/>
            <a:headEnd/>
            <a:tailEnd/>
          </a:ln>
        </p:spPr>
        <p:txBody>
          <a:bodyPr>
            <a:spAutoFit/>
          </a:bodyPr>
          <a:lstStyle/>
          <a:p>
            <a:pPr>
              <a:spcBef>
                <a:spcPct val="50000"/>
              </a:spcBef>
            </a:pPr>
            <a:r>
              <a:rPr lang="en-US"/>
              <a:t>Merge</a:t>
            </a:r>
          </a:p>
        </p:txBody>
      </p:sp>
      <p:sp>
        <p:nvSpPr>
          <p:cNvPr id="23688" name="Line 150"/>
          <p:cNvSpPr>
            <a:spLocks noChangeShapeType="1"/>
          </p:cNvSpPr>
          <p:nvPr/>
        </p:nvSpPr>
        <p:spPr bwMode="auto">
          <a:xfrm flipH="1" flipV="1">
            <a:off x="7467600" y="3962400"/>
            <a:ext cx="914400" cy="838200"/>
          </a:xfrm>
          <a:prstGeom prst="line">
            <a:avLst/>
          </a:prstGeom>
          <a:noFill/>
          <a:ln w="9525">
            <a:solidFill>
              <a:schemeClr val="tx1"/>
            </a:solidFill>
            <a:round/>
            <a:headEnd/>
            <a:tailEnd type="triangle" w="med" len="med"/>
          </a:ln>
        </p:spPr>
        <p:txBody>
          <a:bodyPr wrap="none"/>
          <a:lstStyle/>
          <a:p>
            <a:endParaRPr lang="en-US"/>
          </a:p>
        </p:txBody>
      </p:sp>
      <p:sp>
        <p:nvSpPr>
          <p:cNvPr id="23689" name="Line 151"/>
          <p:cNvSpPr>
            <a:spLocks noChangeShapeType="1"/>
          </p:cNvSpPr>
          <p:nvPr/>
        </p:nvSpPr>
        <p:spPr bwMode="auto">
          <a:xfrm flipV="1">
            <a:off x="6705600" y="3962400"/>
            <a:ext cx="1371600" cy="838200"/>
          </a:xfrm>
          <a:prstGeom prst="line">
            <a:avLst/>
          </a:prstGeom>
          <a:noFill/>
          <a:ln w="9525">
            <a:solidFill>
              <a:schemeClr val="tx1"/>
            </a:solidFill>
            <a:round/>
            <a:headEnd/>
            <a:tailEnd type="triangle" w="med" len="med"/>
          </a:ln>
        </p:spPr>
        <p:txBody>
          <a:bodyPr wrap="none"/>
          <a:lstStyle/>
          <a:p>
            <a:endParaRPr lang="en-US"/>
          </a:p>
        </p:txBody>
      </p:sp>
      <p:sp>
        <p:nvSpPr>
          <p:cNvPr id="23690" name="Line 152"/>
          <p:cNvSpPr>
            <a:spLocks noChangeShapeType="1"/>
          </p:cNvSpPr>
          <p:nvPr/>
        </p:nvSpPr>
        <p:spPr bwMode="auto">
          <a:xfrm flipH="1" flipV="1">
            <a:off x="6858000" y="3962400"/>
            <a:ext cx="838200" cy="838200"/>
          </a:xfrm>
          <a:prstGeom prst="line">
            <a:avLst/>
          </a:prstGeom>
          <a:noFill/>
          <a:ln w="9525">
            <a:solidFill>
              <a:schemeClr val="tx1"/>
            </a:solidFill>
            <a:round/>
            <a:headEnd/>
            <a:tailEnd type="triangle" w="med" len="med"/>
          </a:ln>
        </p:spPr>
        <p:txBody>
          <a:bodyPr wrap="none"/>
          <a:lstStyle/>
          <a:p>
            <a:endParaRPr lang="en-US"/>
          </a:p>
        </p:txBody>
      </p:sp>
      <p:sp>
        <p:nvSpPr>
          <p:cNvPr id="23691" name="Line 154"/>
          <p:cNvSpPr>
            <a:spLocks noChangeShapeType="1"/>
          </p:cNvSpPr>
          <p:nvPr/>
        </p:nvSpPr>
        <p:spPr bwMode="auto">
          <a:xfrm flipH="1" flipV="1">
            <a:off x="4800600" y="4038600"/>
            <a:ext cx="838200" cy="762000"/>
          </a:xfrm>
          <a:prstGeom prst="line">
            <a:avLst/>
          </a:prstGeom>
          <a:noFill/>
          <a:ln w="9525">
            <a:solidFill>
              <a:schemeClr val="tx1"/>
            </a:solidFill>
            <a:round/>
            <a:headEnd/>
            <a:tailEnd type="triangle" w="med" len="med"/>
          </a:ln>
        </p:spPr>
        <p:txBody>
          <a:bodyPr wrap="none"/>
          <a:lstStyle/>
          <a:p>
            <a:endParaRPr lang="en-US"/>
          </a:p>
        </p:txBody>
      </p:sp>
      <p:sp>
        <p:nvSpPr>
          <p:cNvPr id="23692" name="Line 155"/>
          <p:cNvSpPr>
            <a:spLocks noChangeShapeType="1"/>
          </p:cNvSpPr>
          <p:nvPr/>
        </p:nvSpPr>
        <p:spPr bwMode="auto">
          <a:xfrm flipV="1">
            <a:off x="4724400" y="4038600"/>
            <a:ext cx="685800" cy="762000"/>
          </a:xfrm>
          <a:prstGeom prst="line">
            <a:avLst/>
          </a:prstGeom>
          <a:noFill/>
          <a:ln w="9525">
            <a:solidFill>
              <a:schemeClr val="tx1"/>
            </a:solidFill>
            <a:round/>
            <a:headEnd/>
            <a:tailEnd type="triangle" w="med" len="med"/>
          </a:ln>
        </p:spPr>
        <p:txBody>
          <a:bodyPr wrap="none"/>
          <a:lstStyle/>
          <a:p>
            <a:endParaRPr lang="en-US"/>
          </a:p>
        </p:txBody>
      </p:sp>
      <p:sp>
        <p:nvSpPr>
          <p:cNvPr id="23693" name="Line 156"/>
          <p:cNvSpPr>
            <a:spLocks noChangeShapeType="1"/>
          </p:cNvSpPr>
          <p:nvPr/>
        </p:nvSpPr>
        <p:spPr bwMode="auto">
          <a:xfrm flipH="1" flipV="1">
            <a:off x="3124200" y="4038600"/>
            <a:ext cx="533400" cy="762000"/>
          </a:xfrm>
          <a:prstGeom prst="line">
            <a:avLst/>
          </a:prstGeom>
          <a:noFill/>
          <a:ln w="9525">
            <a:solidFill>
              <a:schemeClr val="tx1"/>
            </a:solidFill>
            <a:round/>
            <a:headEnd/>
            <a:tailEnd type="triangle" w="med" len="med"/>
          </a:ln>
        </p:spPr>
        <p:txBody>
          <a:bodyPr wrap="none"/>
          <a:lstStyle/>
          <a:p>
            <a:endParaRPr lang="en-US"/>
          </a:p>
        </p:txBody>
      </p:sp>
      <p:sp>
        <p:nvSpPr>
          <p:cNvPr id="23694" name="Line 157"/>
          <p:cNvSpPr>
            <a:spLocks noChangeShapeType="1"/>
          </p:cNvSpPr>
          <p:nvPr/>
        </p:nvSpPr>
        <p:spPr bwMode="auto">
          <a:xfrm flipV="1">
            <a:off x="2743200" y="4038600"/>
            <a:ext cx="914400" cy="762000"/>
          </a:xfrm>
          <a:prstGeom prst="line">
            <a:avLst/>
          </a:prstGeom>
          <a:noFill/>
          <a:ln w="9525">
            <a:solidFill>
              <a:schemeClr val="tx1"/>
            </a:solidFill>
            <a:round/>
            <a:headEnd/>
            <a:tailEnd type="triangle" w="med" len="med"/>
          </a:ln>
        </p:spPr>
        <p:txBody>
          <a:bodyPr wrap="none"/>
          <a:lstStyle/>
          <a:p>
            <a:endParaRPr lang="en-US"/>
          </a:p>
        </p:txBody>
      </p:sp>
      <p:sp>
        <p:nvSpPr>
          <p:cNvPr id="23695" name="Line 158"/>
          <p:cNvSpPr>
            <a:spLocks noChangeShapeType="1"/>
          </p:cNvSpPr>
          <p:nvPr/>
        </p:nvSpPr>
        <p:spPr bwMode="auto">
          <a:xfrm flipH="1" flipV="1">
            <a:off x="1066800" y="3962400"/>
            <a:ext cx="609600" cy="838200"/>
          </a:xfrm>
          <a:prstGeom prst="line">
            <a:avLst/>
          </a:prstGeom>
          <a:noFill/>
          <a:ln w="9525">
            <a:solidFill>
              <a:schemeClr val="tx1"/>
            </a:solidFill>
            <a:round/>
            <a:headEnd/>
            <a:tailEnd type="triangle" w="med" len="med"/>
          </a:ln>
        </p:spPr>
        <p:txBody>
          <a:bodyPr wrap="none"/>
          <a:lstStyle/>
          <a:p>
            <a:endParaRPr lang="en-US"/>
          </a:p>
        </p:txBody>
      </p:sp>
      <p:sp>
        <p:nvSpPr>
          <p:cNvPr id="23696" name="Line 159"/>
          <p:cNvSpPr>
            <a:spLocks noChangeShapeType="1"/>
          </p:cNvSpPr>
          <p:nvPr/>
        </p:nvSpPr>
        <p:spPr bwMode="auto">
          <a:xfrm flipV="1">
            <a:off x="762000" y="3962400"/>
            <a:ext cx="914400" cy="8382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2467" name="Group 3"/>
          <p:cNvGraphicFramePr>
            <a:graphicFrameLocks noGrp="1"/>
          </p:cNvGraphicFramePr>
          <p:nvPr/>
        </p:nvGraphicFramePr>
        <p:xfrm>
          <a:off x="1538288" y="1157288"/>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8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0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15"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23"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1"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9"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61" name="Text Box 135"/>
          <p:cNvSpPr txBox="1">
            <a:spLocks noChangeArrowheads="1"/>
          </p:cNvSpPr>
          <p:nvPr/>
        </p:nvSpPr>
        <p:spPr bwMode="auto">
          <a:xfrm>
            <a:off x="609600" y="6019800"/>
            <a:ext cx="4648200" cy="457200"/>
          </a:xfrm>
          <a:prstGeom prst="rect">
            <a:avLst/>
          </a:prstGeom>
          <a:noFill/>
          <a:ln w="9525">
            <a:noFill/>
            <a:miter lim="800000"/>
            <a:headEnd/>
            <a:tailEnd/>
          </a:ln>
        </p:spPr>
        <p:txBody>
          <a:bodyPr>
            <a:spAutoFit/>
          </a:bodyPr>
          <a:lstStyle/>
          <a:p>
            <a:pPr>
              <a:spcBef>
                <a:spcPct val="50000"/>
              </a:spcBef>
            </a:pPr>
            <a:r>
              <a:rPr lang="en-US"/>
              <a:t>Merge</a:t>
            </a:r>
          </a:p>
        </p:txBody>
      </p:sp>
      <p:sp>
        <p:nvSpPr>
          <p:cNvPr id="24662" name="Line 145"/>
          <p:cNvSpPr>
            <a:spLocks noChangeShapeType="1"/>
          </p:cNvSpPr>
          <p:nvPr/>
        </p:nvSpPr>
        <p:spPr bwMode="auto">
          <a:xfrm flipV="1">
            <a:off x="1143000" y="2667000"/>
            <a:ext cx="533400" cy="762000"/>
          </a:xfrm>
          <a:prstGeom prst="line">
            <a:avLst/>
          </a:prstGeom>
          <a:noFill/>
          <a:ln w="9525">
            <a:solidFill>
              <a:schemeClr val="tx1"/>
            </a:solidFill>
            <a:round/>
            <a:headEnd/>
            <a:tailEnd type="triangle" w="med" len="med"/>
          </a:ln>
        </p:spPr>
        <p:txBody>
          <a:bodyPr wrap="none"/>
          <a:lstStyle/>
          <a:p>
            <a:endParaRPr lang="en-US"/>
          </a:p>
        </p:txBody>
      </p:sp>
      <p:sp>
        <p:nvSpPr>
          <p:cNvPr id="24663" name="Line 146"/>
          <p:cNvSpPr>
            <a:spLocks noChangeShapeType="1"/>
          </p:cNvSpPr>
          <p:nvPr/>
        </p:nvSpPr>
        <p:spPr bwMode="auto">
          <a:xfrm flipH="1" flipV="1">
            <a:off x="2286000" y="2667000"/>
            <a:ext cx="762000" cy="762000"/>
          </a:xfrm>
          <a:prstGeom prst="line">
            <a:avLst/>
          </a:prstGeom>
          <a:noFill/>
          <a:ln w="9525">
            <a:solidFill>
              <a:schemeClr val="tx1"/>
            </a:solidFill>
            <a:round/>
            <a:headEnd/>
            <a:tailEnd type="triangle" w="med" len="med"/>
          </a:ln>
        </p:spPr>
        <p:txBody>
          <a:bodyPr wrap="none"/>
          <a:lstStyle/>
          <a:p>
            <a:endParaRPr lang="en-US"/>
          </a:p>
        </p:txBody>
      </p:sp>
      <p:sp>
        <p:nvSpPr>
          <p:cNvPr id="24664" name="Line 147"/>
          <p:cNvSpPr>
            <a:spLocks noChangeShapeType="1"/>
          </p:cNvSpPr>
          <p:nvPr/>
        </p:nvSpPr>
        <p:spPr bwMode="auto">
          <a:xfrm flipV="1">
            <a:off x="1676400" y="2667000"/>
            <a:ext cx="1981200" cy="762000"/>
          </a:xfrm>
          <a:prstGeom prst="line">
            <a:avLst/>
          </a:prstGeom>
          <a:noFill/>
          <a:ln w="9525">
            <a:solidFill>
              <a:schemeClr val="tx1"/>
            </a:solidFill>
            <a:round/>
            <a:headEnd/>
            <a:tailEnd type="triangle" w="med" len="med"/>
          </a:ln>
        </p:spPr>
        <p:txBody>
          <a:bodyPr wrap="none"/>
          <a:lstStyle/>
          <a:p>
            <a:endParaRPr lang="en-US"/>
          </a:p>
        </p:txBody>
      </p:sp>
      <p:sp>
        <p:nvSpPr>
          <p:cNvPr id="24665" name="Line 148"/>
          <p:cNvSpPr>
            <a:spLocks noChangeShapeType="1"/>
          </p:cNvSpPr>
          <p:nvPr/>
        </p:nvSpPr>
        <p:spPr bwMode="auto">
          <a:xfrm flipH="1" flipV="1">
            <a:off x="2971800" y="2667000"/>
            <a:ext cx="685800" cy="762000"/>
          </a:xfrm>
          <a:prstGeom prst="line">
            <a:avLst/>
          </a:prstGeom>
          <a:noFill/>
          <a:ln w="9525">
            <a:solidFill>
              <a:schemeClr val="tx1"/>
            </a:solidFill>
            <a:round/>
            <a:headEnd/>
            <a:tailEnd type="triangle" w="med" len="med"/>
          </a:ln>
        </p:spPr>
        <p:txBody>
          <a:bodyPr wrap="none"/>
          <a:lstStyle/>
          <a:p>
            <a:endParaRPr lang="en-US"/>
          </a:p>
        </p:txBody>
      </p:sp>
      <p:sp>
        <p:nvSpPr>
          <p:cNvPr id="24666" name="Line 149"/>
          <p:cNvSpPr>
            <a:spLocks noChangeShapeType="1"/>
          </p:cNvSpPr>
          <p:nvPr/>
        </p:nvSpPr>
        <p:spPr bwMode="auto">
          <a:xfrm flipV="1">
            <a:off x="4800600" y="2667000"/>
            <a:ext cx="1981200" cy="762000"/>
          </a:xfrm>
          <a:prstGeom prst="line">
            <a:avLst/>
          </a:prstGeom>
          <a:noFill/>
          <a:ln w="9525">
            <a:solidFill>
              <a:schemeClr val="tx1"/>
            </a:solidFill>
            <a:round/>
            <a:headEnd/>
            <a:tailEnd type="triangle" w="med" len="med"/>
          </a:ln>
        </p:spPr>
        <p:txBody>
          <a:bodyPr wrap="none"/>
          <a:lstStyle/>
          <a:p>
            <a:endParaRPr lang="en-US"/>
          </a:p>
        </p:txBody>
      </p:sp>
      <p:sp>
        <p:nvSpPr>
          <p:cNvPr id="24667" name="Line 151"/>
          <p:cNvSpPr>
            <a:spLocks noChangeShapeType="1"/>
          </p:cNvSpPr>
          <p:nvPr/>
        </p:nvSpPr>
        <p:spPr bwMode="auto">
          <a:xfrm flipH="1" flipV="1">
            <a:off x="4800600" y="2667000"/>
            <a:ext cx="1981200" cy="762000"/>
          </a:xfrm>
          <a:prstGeom prst="line">
            <a:avLst/>
          </a:prstGeom>
          <a:noFill/>
          <a:ln w="9525">
            <a:solidFill>
              <a:schemeClr val="tx1"/>
            </a:solidFill>
            <a:round/>
            <a:headEnd/>
            <a:tailEnd type="triangle" w="med" len="med"/>
          </a:ln>
        </p:spPr>
        <p:txBody>
          <a:bodyPr wrap="none"/>
          <a:lstStyle/>
          <a:p>
            <a:endParaRPr lang="en-US"/>
          </a:p>
        </p:txBody>
      </p:sp>
      <p:sp>
        <p:nvSpPr>
          <p:cNvPr id="24668" name="Line 152"/>
          <p:cNvSpPr>
            <a:spLocks noChangeShapeType="1"/>
          </p:cNvSpPr>
          <p:nvPr/>
        </p:nvSpPr>
        <p:spPr bwMode="auto">
          <a:xfrm flipH="1" flipV="1">
            <a:off x="5486400" y="2667000"/>
            <a:ext cx="1981200" cy="762000"/>
          </a:xfrm>
          <a:prstGeom prst="line">
            <a:avLst/>
          </a:prstGeom>
          <a:noFill/>
          <a:ln w="9525">
            <a:solidFill>
              <a:schemeClr val="tx1"/>
            </a:solidFill>
            <a:round/>
            <a:headEnd/>
            <a:tailEnd type="triangle" w="med" len="med"/>
          </a:ln>
        </p:spPr>
        <p:txBody>
          <a:bodyPr wrap="none"/>
          <a:lstStyle/>
          <a:p>
            <a:endParaRPr lang="en-US"/>
          </a:p>
        </p:txBody>
      </p:sp>
      <p:sp>
        <p:nvSpPr>
          <p:cNvPr id="24669" name="Line 153"/>
          <p:cNvSpPr>
            <a:spLocks noChangeShapeType="1"/>
          </p:cNvSpPr>
          <p:nvPr/>
        </p:nvSpPr>
        <p:spPr bwMode="auto">
          <a:xfrm flipV="1">
            <a:off x="5486400" y="2667000"/>
            <a:ext cx="609600" cy="762000"/>
          </a:xfrm>
          <a:prstGeom prst="line">
            <a:avLst/>
          </a:prstGeom>
          <a:noFill/>
          <a:ln w="9525">
            <a:solidFill>
              <a:schemeClr val="tx1"/>
            </a:solidFill>
            <a:round/>
            <a:headEnd/>
            <a:tailEnd type="triangle" w="med" len="med"/>
          </a:ln>
        </p:spPr>
        <p:txBody>
          <a:bodyPr wrap="none"/>
          <a:lstStyle/>
          <a:p>
            <a:endParaRPr lang="en-US"/>
          </a:p>
        </p:txBody>
      </p:sp>
      <p:sp>
        <p:nvSpPr>
          <p:cNvPr id="24670" name="Line 154"/>
          <p:cNvSpPr>
            <a:spLocks noChangeShapeType="1"/>
          </p:cNvSpPr>
          <p:nvPr/>
        </p:nvSpPr>
        <p:spPr bwMode="auto">
          <a:xfrm flipH="1" flipV="1">
            <a:off x="7467600" y="2667000"/>
            <a:ext cx="609600" cy="7620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7587" name="Group 3"/>
          <p:cNvGraphicFramePr>
            <a:graphicFrameLocks noGrp="1"/>
          </p:cNvGraphicFramePr>
          <p:nvPr/>
        </p:nvGraphicFramePr>
        <p:xfrm>
          <a:off x="1538288" y="1169988"/>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0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2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51" name="Text Box 85"/>
          <p:cNvSpPr txBox="1">
            <a:spLocks noChangeArrowheads="1"/>
          </p:cNvSpPr>
          <p:nvPr/>
        </p:nvSpPr>
        <p:spPr bwMode="auto">
          <a:xfrm>
            <a:off x="609600" y="6019800"/>
            <a:ext cx="4648200" cy="457200"/>
          </a:xfrm>
          <a:prstGeom prst="rect">
            <a:avLst/>
          </a:prstGeom>
          <a:noFill/>
          <a:ln w="9525">
            <a:noFill/>
            <a:miter lim="800000"/>
            <a:headEnd/>
            <a:tailEnd/>
          </a:ln>
        </p:spPr>
        <p:txBody>
          <a:bodyPr>
            <a:spAutoFit/>
          </a:bodyPr>
          <a:lstStyle/>
          <a:p>
            <a:pPr>
              <a:spcBef>
                <a:spcPct val="50000"/>
              </a:spcBef>
            </a:pPr>
            <a:r>
              <a:rPr lang="en-US"/>
              <a:t>Merge</a:t>
            </a:r>
          </a:p>
        </p:txBody>
      </p:sp>
      <p:sp>
        <p:nvSpPr>
          <p:cNvPr id="25652" name="Line 95"/>
          <p:cNvSpPr>
            <a:spLocks noChangeShapeType="1"/>
          </p:cNvSpPr>
          <p:nvPr/>
        </p:nvSpPr>
        <p:spPr bwMode="auto">
          <a:xfrm flipV="1">
            <a:off x="2971800" y="1524000"/>
            <a:ext cx="2971800" cy="609600"/>
          </a:xfrm>
          <a:prstGeom prst="line">
            <a:avLst/>
          </a:prstGeom>
          <a:noFill/>
          <a:ln w="9525">
            <a:solidFill>
              <a:schemeClr val="tx1"/>
            </a:solidFill>
            <a:round/>
            <a:headEnd/>
            <a:tailEnd type="triangle" w="med" len="med"/>
          </a:ln>
        </p:spPr>
        <p:txBody>
          <a:bodyPr wrap="none"/>
          <a:lstStyle/>
          <a:p>
            <a:endParaRPr lang="en-US"/>
          </a:p>
        </p:txBody>
      </p:sp>
      <p:sp>
        <p:nvSpPr>
          <p:cNvPr id="25653" name="Line 96"/>
          <p:cNvSpPr>
            <a:spLocks noChangeShapeType="1"/>
          </p:cNvSpPr>
          <p:nvPr/>
        </p:nvSpPr>
        <p:spPr bwMode="auto">
          <a:xfrm flipH="1" flipV="1">
            <a:off x="6629400" y="1524000"/>
            <a:ext cx="838200" cy="6096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3491" name="Group 3"/>
          <p:cNvGraphicFramePr>
            <a:graphicFrameLocks noGrp="1"/>
          </p:cNvGraphicFramePr>
          <p:nvPr/>
        </p:nvGraphicFramePr>
        <p:xfrm>
          <a:off x="1524000" y="1274763"/>
          <a:ext cx="6096000" cy="518160"/>
        </p:xfrm>
        <a:graphic>
          <a:graphicData uri="http://schemas.openxmlformats.org/drawingml/2006/table">
            <a:tbl>
              <a:tblPr/>
              <a:tblGrid>
                <a:gridCol w="677863"/>
                <a:gridCol w="676275"/>
                <a:gridCol w="677862"/>
                <a:gridCol w="677863"/>
                <a:gridCol w="676275"/>
                <a:gridCol w="677862"/>
                <a:gridCol w="677863"/>
                <a:gridCol w="676275"/>
                <a:gridCol w="677862"/>
              </a:tblGrid>
              <a:tr h="249382">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Merge Sort Algorithm</a:t>
            </a:r>
          </a:p>
        </p:txBody>
      </p:sp>
      <p:sp>
        <p:nvSpPr>
          <p:cNvPr id="9219" name="Rectangle 3"/>
          <p:cNvSpPr>
            <a:spLocks noGrp="1" noChangeArrowheads="1"/>
          </p:cNvSpPr>
          <p:nvPr>
            <p:ph sz="quarter" idx="1"/>
          </p:nvPr>
        </p:nvSpPr>
        <p:spPr/>
        <p:txBody>
          <a:bodyPr/>
          <a:lstStyle/>
          <a:p>
            <a:pPr eaLnBrk="1" hangingPunct="1">
              <a:buFont typeface="Wingdings" pitchFamily="2" charset="2"/>
              <a:buNone/>
            </a:pPr>
            <a:r>
              <a:rPr lang="en-US" smtClean="0"/>
              <a:t>Given a list L with a length k:</a:t>
            </a:r>
          </a:p>
          <a:p>
            <a:pPr eaLnBrk="1" hangingPunct="1">
              <a:buFont typeface="Wingdings" pitchFamily="2" charset="2"/>
              <a:buNone/>
            </a:pPr>
            <a:endParaRPr lang="en-US" smtClean="0"/>
          </a:p>
          <a:p>
            <a:pPr eaLnBrk="1" hangingPunct="1"/>
            <a:r>
              <a:rPr lang="en-US" smtClean="0"/>
              <a:t>If k == 1 </a:t>
            </a:r>
            <a:r>
              <a:rPr lang="en-US" smtClean="0">
                <a:sym typeface="Wingdings" pitchFamily="2" charset="2"/>
              </a:rPr>
              <a:t></a:t>
            </a:r>
            <a:r>
              <a:rPr lang="en-US" smtClean="0"/>
              <a:t> the list is sorted</a:t>
            </a:r>
          </a:p>
          <a:p>
            <a:pPr eaLnBrk="1" hangingPunct="1">
              <a:buFontTx/>
              <a:buNone/>
            </a:pPr>
            <a:endParaRPr lang="en-US" smtClean="0"/>
          </a:p>
          <a:p>
            <a:pPr eaLnBrk="1" hangingPunct="1">
              <a:buFontTx/>
              <a:buNone/>
            </a:pPr>
            <a:r>
              <a:rPr lang="en-US" smtClean="0"/>
              <a:t>Else:</a:t>
            </a:r>
          </a:p>
          <a:p>
            <a:pPr lvl="1" eaLnBrk="1" hangingPunct="1"/>
            <a:r>
              <a:rPr lang="en-US" smtClean="0"/>
              <a:t>Merge Sort the left side (0 through k/2)</a:t>
            </a:r>
          </a:p>
          <a:p>
            <a:pPr lvl="1" eaLnBrk="1" hangingPunct="1"/>
            <a:r>
              <a:rPr lang="en-US" smtClean="0"/>
              <a:t>Merge Sort the right side (k/2+1 through k)</a:t>
            </a:r>
          </a:p>
          <a:p>
            <a:pPr lvl="1" eaLnBrk="1" hangingPunct="1"/>
            <a:r>
              <a:rPr lang="en-US" smtClean="0"/>
              <a:t>Merge the right side with the left side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mtClean="0"/>
              <a:t>Merge Sort</a:t>
            </a:r>
          </a:p>
        </p:txBody>
      </p:sp>
      <p:sp>
        <p:nvSpPr>
          <p:cNvPr id="236547" name="Rectangle 3"/>
          <p:cNvSpPr>
            <a:spLocks noGrp="1" noChangeArrowheads="1"/>
          </p:cNvSpPr>
          <p:nvPr>
            <p:ph sz="quarter" idx="1"/>
          </p:nvPr>
        </p:nvSpPr>
        <p:spPr>
          <a:xfrm>
            <a:off x="304800" y="1600200"/>
            <a:ext cx="8716962" cy="4648200"/>
          </a:xfrm>
        </p:spPr>
        <p:txBody>
          <a:bodyPr/>
          <a:lstStyle/>
          <a:p>
            <a:pPr eaLnBrk="1" hangingPunct="1">
              <a:lnSpc>
                <a:spcPct val="150000"/>
              </a:lnSpc>
              <a:buFontTx/>
              <a:buNone/>
            </a:pPr>
            <a:r>
              <a:rPr lang="en-US" sz="2400" dirty="0" smtClean="0">
                <a:solidFill>
                  <a:srgbClr val="DD0111"/>
                </a:solidFill>
                <a:latin typeface="Monotype Corsiva" pitchFamily="66" charset="0"/>
              </a:rPr>
              <a:t>Alg.:</a:t>
            </a:r>
            <a:r>
              <a:rPr lang="en-US" sz="2400" dirty="0" smtClean="0"/>
              <a:t> MERGE-SORT</a:t>
            </a:r>
            <a:r>
              <a:rPr lang="en-US" sz="2400" dirty="0" smtClean="0">
                <a:latin typeface="Comic Sans MS" pitchFamily="66" charset="0"/>
              </a:rPr>
              <a:t>(A, p, r)</a:t>
            </a:r>
          </a:p>
          <a:p>
            <a:pPr eaLnBrk="1" hangingPunct="1">
              <a:lnSpc>
                <a:spcPct val="150000"/>
              </a:lnSpc>
              <a:buFontTx/>
              <a:buNone/>
            </a:pPr>
            <a:r>
              <a:rPr lang="en-US" sz="2400" b="1" dirty="0" smtClean="0"/>
              <a:t>	</a:t>
            </a:r>
            <a:r>
              <a:rPr lang="en-US" sz="2000" b="1" dirty="0" smtClean="0"/>
              <a:t>if </a:t>
            </a:r>
            <a:r>
              <a:rPr lang="en-US" sz="2000" dirty="0" smtClean="0">
                <a:latin typeface="Comic Sans MS" pitchFamily="66" charset="0"/>
              </a:rPr>
              <a:t>p &lt; r</a:t>
            </a:r>
            <a:r>
              <a:rPr lang="en-US" sz="2000" i="1" dirty="0" smtClean="0"/>
              <a:t>  					</a:t>
            </a:r>
            <a:r>
              <a:rPr lang="en-US" sz="2000" dirty="0" smtClean="0"/>
              <a:t>Check for base case</a:t>
            </a:r>
          </a:p>
          <a:p>
            <a:pPr eaLnBrk="1" hangingPunct="1">
              <a:lnSpc>
                <a:spcPct val="150000"/>
              </a:lnSpc>
              <a:buFontTx/>
              <a:buNone/>
            </a:pPr>
            <a:r>
              <a:rPr lang="en-US" sz="2000" b="1" dirty="0" smtClean="0"/>
              <a:t>	   then </a:t>
            </a:r>
            <a:r>
              <a:rPr lang="en-US" sz="2000" dirty="0" smtClean="0">
                <a:latin typeface="Comic Sans MS" pitchFamily="66" charset="0"/>
              </a:rPr>
              <a:t>q ← </a:t>
            </a:r>
            <a:r>
              <a:rPr lang="en-US" sz="2000" dirty="0" smtClean="0">
                <a:latin typeface="Comic Sans MS" pitchFamily="66" charset="0"/>
                <a:sym typeface="Symbol" pitchFamily="18" charset="2"/>
              </a:rPr>
              <a:t></a:t>
            </a:r>
            <a:r>
              <a:rPr lang="en-US" sz="2000" dirty="0" smtClean="0">
                <a:latin typeface="Comic Sans MS" pitchFamily="66" charset="0"/>
              </a:rPr>
              <a:t>(p + r)/2</a:t>
            </a:r>
            <a:r>
              <a:rPr lang="en-US" sz="2000" dirty="0" smtClean="0">
                <a:latin typeface="Comic Sans MS" pitchFamily="66" charset="0"/>
                <a:sym typeface="Symbol" pitchFamily="18" charset="2"/>
              </a:rPr>
              <a:t></a:t>
            </a:r>
            <a:r>
              <a:rPr lang="en-US" sz="2000" dirty="0" smtClean="0"/>
              <a:t> </a:t>
            </a:r>
            <a:r>
              <a:rPr lang="en-US" sz="2000" i="1" dirty="0" smtClean="0"/>
              <a:t> 			</a:t>
            </a:r>
            <a:r>
              <a:rPr lang="en-US" sz="2000" dirty="0" smtClean="0"/>
              <a:t>Divide</a:t>
            </a:r>
          </a:p>
          <a:p>
            <a:pPr eaLnBrk="1" hangingPunct="1">
              <a:lnSpc>
                <a:spcPct val="150000"/>
              </a:lnSpc>
              <a:buFontTx/>
              <a:buNone/>
            </a:pPr>
            <a:r>
              <a:rPr lang="en-US" sz="2000" dirty="0" smtClean="0"/>
              <a:t>		MERGE-SORT</a:t>
            </a:r>
            <a:r>
              <a:rPr lang="en-US" sz="2000" dirty="0" smtClean="0">
                <a:latin typeface="Comic Sans MS" pitchFamily="66" charset="0"/>
              </a:rPr>
              <a:t>(A, p, q)</a:t>
            </a:r>
            <a:r>
              <a:rPr lang="en-US" sz="2000" i="1" dirty="0" smtClean="0"/>
              <a:t>  	</a:t>
            </a:r>
            <a:r>
              <a:rPr lang="en-US" sz="2000" i="1" smtClean="0"/>
              <a:t>	</a:t>
            </a:r>
            <a:r>
              <a:rPr lang="en-US" sz="2000" smtClean="0"/>
              <a:t>Conquer</a:t>
            </a:r>
            <a:endParaRPr lang="en-US" sz="2000" dirty="0" smtClean="0"/>
          </a:p>
          <a:p>
            <a:pPr eaLnBrk="1" hangingPunct="1">
              <a:lnSpc>
                <a:spcPct val="150000"/>
              </a:lnSpc>
              <a:buFontTx/>
              <a:buNone/>
            </a:pPr>
            <a:r>
              <a:rPr lang="en-US" sz="2000" dirty="0" smtClean="0"/>
              <a:t>		MERGE-SORT</a:t>
            </a:r>
            <a:r>
              <a:rPr lang="en-US" sz="2000" dirty="0" smtClean="0">
                <a:latin typeface="Comic Sans MS" pitchFamily="66" charset="0"/>
              </a:rPr>
              <a:t>(A, q + 1, r) </a:t>
            </a:r>
            <a:r>
              <a:rPr lang="en-US" sz="2000" i="1" dirty="0" smtClean="0"/>
              <a:t> 		</a:t>
            </a:r>
            <a:r>
              <a:rPr lang="en-US" sz="2000" dirty="0" smtClean="0"/>
              <a:t>Conquer</a:t>
            </a:r>
          </a:p>
          <a:p>
            <a:pPr eaLnBrk="1" hangingPunct="1">
              <a:lnSpc>
                <a:spcPct val="150000"/>
              </a:lnSpc>
              <a:buFontTx/>
              <a:buNone/>
            </a:pPr>
            <a:r>
              <a:rPr lang="en-US" sz="2000" dirty="0" smtClean="0"/>
              <a:t>		MERGE</a:t>
            </a:r>
            <a:r>
              <a:rPr lang="en-US" sz="2000" dirty="0" smtClean="0">
                <a:latin typeface="Comic Sans MS" pitchFamily="66" charset="0"/>
              </a:rPr>
              <a:t>(A, p, q, r)</a:t>
            </a:r>
            <a:r>
              <a:rPr lang="en-US" sz="2000" i="1" dirty="0" smtClean="0"/>
              <a:t>  			</a:t>
            </a:r>
            <a:r>
              <a:rPr lang="en-US" sz="2000" dirty="0" smtClean="0"/>
              <a:t>Combine</a:t>
            </a:r>
          </a:p>
          <a:p>
            <a:pPr eaLnBrk="1" hangingPunct="1">
              <a:lnSpc>
                <a:spcPct val="150000"/>
              </a:lnSpc>
            </a:pPr>
            <a:endParaRPr lang="en-US" sz="1800" dirty="0" smtClean="0"/>
          </a:p>
          <a:p>
            <a:pPr eaLnBrk="1" hangingPunct="1">
              <a:lnSpc>
                <a:spcPct val="150000"/>
              </a:lnSpc>
            </a:pPr>
            <a:r>
              <a:rPr lang="en-US" sz="2400" dirty="0" smtClean="0"/>
              <a:t>Initial call:</a:t>
            </a:r>
            <a:r>
              <a:rPr lang="en-US" sz="2400" b="1" i="1" dirty="0" smtClean="0"/>
              <a:t> </a:t>
            </a:r>
            <a:r>
              <a:rPr lang="en-US" sz="2400" dirty="0" smtClean="0"/>
              <a:t>MERGE-SORT</a:t>
            </a:r>
            <a:r>
              <a:rPr lang="en-US" sz="2400" dirty="0" smtClean="0">
                <a:latin typeface="Comic Sans MS" pitchFamily="66" charset="0"/>
              </a:rPr>
              <a:t>(A, 1, n)</a:t>
            </a:r>
            <a:endParaRPr lang="en-US" sz="2000" dirty="0" smtClean="0"/>
          </a:p>
        </p:txBody>
      </p:sp>
      <p:sp>
        <p:nvSpPr>
          <p:cNvPr id="236548" name="AutoShape 4"/>
          <p:cNvSpPr>
            <a:spLocks noChangeArrowheads="1"/>
          </p:cNvSpPr>
          <p:nvPr/>
        </p:nvSpPr>
        <p:spPr bwMode="auto">
          <a:xfrm rot="-8014074">
            <a:off x="5609432" y="25138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36549" name="AutoShape 5"/>
          <p:cNvSpPr>
            <a:spLocks noChangeArrowheads="1"/>
          </p:cNvSpPr>
          <p:nvPr/>
        </p:nvSpPr>
        <p:spPr bwMode="auto">
          <a:xfrm rot="-8014074">
            <a:off x="5609432" y="30472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36550" name="AutoShape 6"/>
          <p:cNvSpPr>
            <a:spLocks noChangeArrowheads="1"/>
          </p:cNvSpPr>
          <p:nvPr/>
        </p:nvSpPr>
        <p:spPr bwMode="auto">
          <a:xfrm rot="-8014074">
            <a:off x="5635053" y="35806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36551" name="AutoShape 7"/>
          <p:cNvSpPr>
            <a:spLocks noChangeArrowheads="1"/>
          </p:cNvSpPr>
          <p:nvPr/>
        </p:nvSpPr>
        <p:spPr bwMode="auto">
          <a:xfrm rot="-8014074">
            <a:off x="5609432" y="41140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36552" name="AutoShape 8"/>
          <p:cNvSpPr>
            <a:spLocks noChangeArrowheads="1"/>
          </p:cNvSpPr>
          <p:nvPr/>
        </p:nvSpPr>
        <p:spPr bwMode="auto">
          <a:xfrm rot="-8014074">
            <a:off x="5609432" y="46474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0491" name="Text Box 9"/>
          <p:cNvSpPr txBox="1">
            <a:spLocks noChangeArrowheads="1"/>
          </p:cNvSpPr>
          <p:nvPr/>
        </p:nvSpPr>
        <p:spPr bwMode="auto">
          <a:xfrm>
            <a:off x="5418138" y="1550988"/>
            <a:ext cx="228600" cy="244475"/>
          </a:xfrm>
          <a:prstGeom prst="rect">
            <a:avLst/>
          </a:prstGeom>
          <a:noFill/>
          <a:ln w="9525">
            <a:noFill/>
            <a:miter lim="800000"/>
            <a:headEnd/>
            <a:tailEnd/>
          </a:ln>
        </p:spPr>
        <p:txBody>
          <a:bodyPr>
            <a:spAutoFit/>
          </a:bodyPr>
          <a:lstStyle/>
          <a:p>
            <a:r>
              <a:rPr lang="en-US" sz="1000"/>
              <a:t>1</a:t>
            </a:r>
          </a:p>
        </p:txBody>
      </p:sp>
      <p:sp>
        <p:nvSpPr>
          <p:cNvPr id="20492" name="Text Box 10"/>
          <p:cNvSpPr txBox="1">
            <a:spLocks noChangeArrowheads="1"/>
          </p:cNvSpPr>
          <p:nvPr/>
        </p:nvSpPr>
        <p:spPr bwMode="auto">
          <a:xfrm>
            <a:off x="5799138" y="1550988"/>
            <a:ext cx="228600" cy="244475"/>
          </a:xfrm>
          <a:prstGeom prst="rect">
            <a:avLst/>
          </a:prstGeom>
          <a:noFill/>
          <a:ln w="9525">
            <a:noFill/>
            <a:miter lim="800000"/>
            <a:headEnd/>
            <a:tailEnd/>
          </a:ln>
        </p:spPr>
        <p:txBody>
          <a:bodyPr>
            <a:spAutoFit/>
          </a:bodyPr>
          <a:lstStyle/>
          <a:p>
            <a:r>
              <a:rPr lang="en-US" sz="1000"/>
              <a:t>2</a:t>
            </a:r>
          </a:p>
        </p:txBody>
      </p:sp>
      <p:sp>
        <p:nvSpPr>
          <p:cNvPr id="20493" name="Text Box 11"/>
          <p:cNvSpPr txBox="1">
            <a:spLocks noChangeArrowheads="1"/>
          </p:cNvSpPr>
          <p:nvPr/>
        </p:nvSpPr>
        <p:spPr bwMode="auto">
          <a:xfrm>
            <a:off x="6180138" y="1550988"/>
            <a:ext cx="228600" cy="244475"/>
          </a:xfrm>
          <a:prstGeom prst="rect">
            <a:avLst/>
          </a:prstGeom>
          <a:noFill/>
          <a:ln w="9525">
            <a:noFill/>
            <a:miter lim="800000"/>
            <a:headEnd/>
            <a:tailEnd/>
          </a:ln>
        </p:spPr>
        <p:txBody>
          <a:bodyPr>
            <a:spAutoFit/>
          </a:bodyPr>
          <a:lstStyle/>
          <a:p>
            <a:r>
              <a:rPr lang="en-US" sz="1000"/>
              <a:t>3</a:t>
            </a:r>
          </a:p>
        </p:txBody>
      </p:sp>
      <p:sp>
        <p:nvSpPr>
          <p:cNvPr id="20494" name="Text Box 12"/>
          <p:cNvSpPr txBox="1">
            <a:spLocks noChangeArrowheads="1"/>
          </p:cNvSpPr>
          <p:nvPr/>
        </p:nvSpPr>
        <p:spPr bwMode="auto">
          <a:xfrm>
            <a:off x="6561138" y="1550988"/>
            <a:ext cx="228600" cy="244475"/>
          </a:xfrm>
          <a:prstGeom prst="rect">
            <a:avLst/>
          </a:prstGeom>
          <a:noFill/>
          <a:ln w="9525">
            <a:noFill/>
            <a:miter lim="800000"/>
            <a:headEnd/>
            <a:tailEnd/>
          </a:ln>
        </p:spPr>
        <p:txBody>
          <a:bodyPr>
            <a:spAutoFit/>
          </a:bodyPr>
          <a:lstStyle/>
          <a:p>
            <a:r>
              <a:rPr lang="en-US" sz="1000"/>
              <a:t>4</a:t>
            </a:r>
          </a:p>
        </p:txBody>
      </p:sp>
      <p:sp>
        <p:nvSpPr>
          <p:cNvPr id="20495" name="Text Box 13"/>
          <p:cNvSpPr txBox="1">
            <a:spLocks noChangeArrowheads="1"/>
          </p:cNvSpPr>
          <p:nvPr/>
        </p:nvSpPr>
        <p:spPr bwMode="auto">
          <a:xfrm>
            <a:off x="6942138" y="1550988"/>
            <a:ext cx="228600" cy="244475"/>
          </a:xfrm>
          <a:prstGeom prst="rect">
            <a:avLst/>
          </a:prstGeom>
          <a:noFill/>
          <a:ln w="9525">
            <a:noFill/>
            <a:miter lim="800000"/>
            <a:headEnd/>
            <a:tailEnd/>
          </a:ln>
        </p:spPr>
        <p:txBody>
          <a:bodyPr>
            <a:spAutoFit/>
          </a:bodyPr>
          <a:lstStyle/>
          <a:p>
            <a:r>
              <a:rPr lang="en-US" sz="1000"/>
              <a:t>5</a:t>
            </a:r>
          </a:p>
        </p:txBody>
      </p:sp>
      <p:sp>
        <p:nvSpPr>
          <p:cNvPr id="20496" name="Text Box 14"/>
          <p:cNvSpPr txBox="1">
            <a:spLocks noChangeArrowheads="1"/>
          </p:cNvSpPr>
          <p:nvPr/>
        </p:nvSpPr>
        <p:spPr bwMode="auto">
          <a:xfrm>
            <a:off x="7323138" y="1550988"/>
            <a:ext cx="228600" cy="244475"/>
          </a:xfrm>
          <a:prstGeom prst="rect">
            <a:avLst/>
          </a:prstGeom>
          <a:noFill/>
          <a:ln w="9525">
            <a:noFill/>
            <a:miter lim="800000"/>
            <a:headEnd/>
            <a:tailEnd/>
          </a:ln>
        </p:spPr>
        <p:txBody>
          <a:bodyPr>
            <a:spAutoFit/>
          </a:bodyPr>
          <a:lstStyle/>
          <a:p>
            <a:r>
              <a:rPr lang="en-US" sz="1000"/>
              <a:t>6</a:t>
            </a:r>
          </a:p>
        </p:txBody>
      </p:sp>
      <p:sp>
        <p:nvSpPr>
          <p:cNvPr id="20497" name="Text Box 15"/>
          <p:cNvSpPr txBox="1">
            <a:spLocks noChangeArrowheads="1"/>
          </p:cNvSpPr>
          <p:nvPr/>
        </p:nvSpPr>
        <p:spPr bwMode="auto">
          <a:xfrm>
            <a:off x="7704138" y="1550988"/>
            <a:ext cx="228600" cy="244475"/>
          </a:xfrm>
          <a:prstGeom prst="rect">
            <a:avLst/>
          </a:prstGeom>
          <a:noFill/>
          <a:ln w="9525">
            <a:noFill/>
            <a:miter lim="800000"/>
            <a:headEnd/>
            <a:tailEnd/>
          </a:ln>
        </p:spPr>
        <p:txBody>
          <a:bodyPr>
            <a:spAutoFit/>
          </a:bodyPr>
          <a:lstStyle/>
          <a:p>
            <a:r>
              <a:rPr lang="en-US" sz="1000"/>
              <a:t>7</a:t>
            </a:r>
          </a:p>
        </p:txBody>
      </p:sp>
      <p:sp>
        <p:nvSpPr>
          <p:cNvPr id="20498" name="Text Box 16"/>
          <p:cNvSpPr txBox="1">
            <a:spLocks noChangeArrowheads="1"/>
          </p:cNvSpPr>
          <p:nvPr/>
        </p:nvSpPr>
        <p:spPr bwMode="auto">
          <a:xfrm>
            <a:off x="8085138" y="1550988"/>
            <a:ext cx="228600" cy="244475"/>
          </a:xfrm>
          <a:prstGeom prst="rect">
            <a:avLst/>
          </a:prstGeom>
          <a:noFill/>
          <a:ln w="9525">
            <a:noFill/>
            <a:miter lim="800000"/>
            <a:headEnd/>
            <a:tailEnd/>
          </a:ln>
        </p:spPr>
        <p:txBody>
          <a:bodyPr>
            <a:spAutoFit/>
          </a:bodyPr>
          <a:lstStyle/>
          <a:p>
            <a:r>
              <a:rPr lang="en-US" sz="1000"/>
              <a:t>8</a:t>
            </a:r>
          </a:p>
        </p:txBody>
      </p:sp>
      <p:sp>
        <p:nvSpPr>
          <p:cNvPr id="20499" name="Rectangle 17"/>
          <p:cNvSpPr>
            <a:spLocks noChangeArrowheads="1"/>
          </p:cNvSpPr>
          <p:nvPr/>
        </p:nvSpPr>
        <p:spPr bwMode="auto">
          <a:xfrm>
            <a:off x="8061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6</a:t>
            </a:r>
          </a:p>
        </p:txBody>
      </p:sp>
      <p:sp>
        <p:nvSpPr>
          <p:cNvPr id="20500" name="Rectangle 18"/>
          <p:cNvSpPr>
            <a:spLocks noChangeArrowheads="1"/>
          </p:cNvSpPr>
          <p:nvPr/>
        </p:nvSpPr>
        <p:spPr bwMode="auto">
          <a:xfrm>
            <a:off x="7680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2</a:t>
            </a:r>
          </a:p>
        </p:txBody>
      </p:sp>
      <p:sp>
        <p:nvSpPr>
          <p:cNvPr id="20501" name="Rectangle 19"/>
          <p:cNvSpPr>
            <a:spLocks noChangeArrowheads="1"/>
          </p:cNvSpPr>
          <p:nvPr/>
        </p:nvSpPr>
        <p:spPr bwMode="auto">
          <a:xfrm>
            <a:off x="7299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3</a:t>
            </a:r>
          </a:p>
        </p:txBody>
      </p:sp>
      <p:sp>
        <p:nvSpPr>
          <p:cNvPr id="20502" name="Rectangle 20"/>
          <p:cNvSpPr>
            <a:spLocks noChangeArrowheads="1"/>
          </p:cNvSpPr>
          <p:nvPr/>
        </p:nvSpPr>
        <p:spPr bwMode="auto">
          <a:xfrm>
            <a:off x="6918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1</a:t>
            </a:r>
          </a:p>
        </p:txBody>
      </p:sp>
      <p:sp>
        <p:nvSpPr>
          <p:cNvPr id="20503" name="Rectangle 21"/>
          <p:cNvSpPr>
            <a:spLocks noChangeArrowheads="1"/>
          </p:cNvSpPr>
          <p:nvPr/>
        </p:nvSpPr>
        <p:spPr bwMode="auto">
          <a:xfrm>
            <a:off x="6537325" y="1800225"/>
            <a:ext cx="381000" cy="365125"/>
          </a:xfrm>
          <a:prstGeom prst="rect">
            <a:avLst/>
          </a:prstGeom>
          <a:solidFill>
            <a:srgbClr val="C0C0C0"/>
          </a:solidFill>
          <a:ln w="9525">
            <a:noFill/>
            <a:miter lim="800000"/>
            <a:headEnd/>
            <a:tailEnd/>
          </a:ln>
        </p:spPr>
        <p:txBody>
          <a:bodyPr/>
          <a:lstStyle/>
          <a:p>
            <a:pPr>
              <a:spcBef>
                <a:spcPct val="20000"/>
              </a:spcBef>
            </a:pPr>
            <a:r>
              <a:rPr lang="en-US">
                <a:solidFill>
                  <a:schemeClr val="accent2"/>
                </a:solidFill>
              </a:rPr>
              <a:t>7</a:t>
            </a:r>
          </a:p>
        </p:txBody>
      </p:sp>
      <p:sp>
        <p:nvSpPr>
          <p:cNvPr id="20504" name="Rectangle 22"/>
          <p:cNvSpPr>
            <a:spLocks noChangeArrowheads="1"/>
          </p:cNvSpPr>
          <p:nvPr/>
        </p:nvSpPr>
        <p:spPr bwMode="auto">
          <a:xfrm>
            <a:off x="6156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4</a:t>
            </a:r>
          </a:p>
        </p:txBody>
      </p:sp>
      <p:sp>
        <p:nvSpPr>
          <p:cNvPr id="20505" name="Rectangle 23"/>
          <p:cNvSpPr>
            <a:spLocks noChangeArrowheads="1"/>
          </p:cNvSpPr>
          <p:nvPr/>
        </p:nvSpPr>
        <p:spPr bwMode="auto">
          <a:xfrm>
            <a:off x="5775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2</a:t>
            </a:r>
          </a:p>
        </p:txBody>
      </p:sp>
      <p:sp>
        <p:nvSpPr>
          <p:cNvPr id="20506" name="Rectangle 24"/>
          <p:cNvSpPr>
            <a:spLocks noChangeArrowheads="1"/>
          </p:cNvSpPr>
          <p:nvPr/>
        </p:nvSpPr>
        <p:spPr bwMode="auto">
          <a:xfrm>
            <a:off x="5394325" y="1800225"/>
            <a:ext cx="381000" cy="365125"/>
          </a:xfrm>
          <a:prstGeom prst="rect">
            <a:avLst/>
          </a:prstGeom>
          <a:noFill/>
          <a:ln w="9525">
            <a:noFill/>
            <a:miter lim="800000"/>
            <a:headEnd/>
            <a:tailEnd/>
          </a:ln>
        </p:spPr>
        <p:txBody>
          <a:bodyPr anchor="ctr" anchorCtr="1"/>
          <a:lstStyle/>
          <a:p>
            <a:pPr>
              <a:spcBef>
                <a:spcPct val="20000"/>
              </a:spcBef>
            </a:pPr>
            <a:r>
              <a:rPr lang="en-US">
                <a:solidFill>
                  <a:schemeClr val="accent2"/>
                </a:solidFill>
              </a:rPr>
              <a:t>5</a:t>
            </a:r>
          </a:p>
        </p:txBody>
      </p:sp>
      <p:sp>
        <p:nvSpPr>
          <p:cNvPr id="20507" name="Line 25"/>
          <p:cNvSpPr>
            <a:spLocks noChangeShapeType="1"/>
          </p:cNvSpPr>
          <p:nvPr/>
        </p:nvSpPr>
        <p:spPr bwMode="auto">
          <a:xfrm>
            <a:off x="5394325" y="1800225"/>
            <a:ext cx="3048000" cy="0"/>
          </a:xfrm>
          <a:prstGeom prst="line">
            <a:avLst/>
          </a:prstGeom>
          <a:noFill/>
          <a:ln w="28575" cap="sq">
            <a:solidFill>
              <a:schemeClr val="tx1"/>
            </a:solidFill>
            <a:round/>
            <a:headEnd/>
            <a:tailEnd/>
          </a:ln>
        </p:spPr>
        <p:txBody>
          <a:bodyPr/>
          <a:lstStyle/>
          <a:p>
            <a:endParaRPr lang="en-US"/>
          </a:p>
        </p:txBody>
      </p:sp>
      <p:sp>
        <p:nvSpPr>
          <p:cNvPr id="20508" name="Line 26"/>
          <p:cNvSpPr>
            <a:spLocks noChangeShapeType="1"/>
          </p:cNvSpPr>
          <p:nvPr/>
        </p:nvSpPr>
        <p:spPr bwMode="auto">
          <a:xfrm>
            <a:off x="5394325" y="2165350"/>
            <a:ext cx="3048000" cy="0"/>
          </a:xfrm>
          <a:prstGeom prst="line">
            <a:avLst/>
          </a:prstGeom>
          <a:noFill/>
          <a:ln w="28575" cap="sq">
            <a:solidFill>
              <a:schemeClr val="tx1"/>
            </a:solidFill>
            <a:round/>
            <a:headEnd/>
            <a:tailEnd/>
          </a:ln>
        </p:spPr>
        <p:txBody>
          <a:bodyPr/>
          <a:lstStyle/>
          <a:p>
            <a:endParaRPr lang="en-US"/>
          </a:p>
        </p:txBody>
      </p:sp>
      <p:sp>
        <p:nvSpPr>
          <p:cNvPr id="20509" name="Line 27"/>
          <p:cNvSpPr>
            <a:spLocks noChangeShapeType="1"/>
          </p:cNvSpPr>
          <p:nvPr/>
        </p:nvSpPr>
        <p:spPr bwMode="auto">
          <a:xfrm>
            <a:off x="5394325" y="1800225"/>
            <a:ext cx="0" cy="365125"/>
          </a:xfrm>
          <a:prstGeom prst="line">
            <a:avLst/>
          </a:prstGeom>
          <a:noFill/>
          <a:ln w="28575" cap="sq">
            <a:solidFill>
              <a:schemeClr val="tx1"/>
            </a:solidFill>
            <a:round/>
            <a:headEnd/>
            <a:tailEnd/>
          </a:ln>
        </p:spPr>
        <p:txBody>
          <a:bodyPr/>
          <a:lstStyle/>
          <a:p>
            <a:endParaRPr lang="en-US"/>
          </a:p>
        </p:txBody>
      </p:sp>
      <p:sp>
        <p:nvSpPr>
          <p:cNvPr id="20510" name="Line 28"/>
          <p:cNvSpPr>
            <a:spLocks noChangeShapeType="1"/>
          </p:cNvSpPr>
          <p:nvPr/>
        </p:nvSpPr>
        <p:spPr bwMode="auto">
          <a:xfrm>
            <a:off x="5775325" y="1800225"/>
            <a:ext cx="0" cy="365125"/>
          </a:xfrm>
          <a:prstGeom prst="line">
            <a:avLst/>
          </a:prstGeom>
          <a:noFill/>
          <a:ln w="12700">
            <a:solidFill>
              <a:schemeClr val="tx1"/>
            </a:solidFill>
            <a:round/>
            <a:headEnd/>
            <a:tailEnd/>
          </a:ln>
        </p:spPr>
        <p:txBody>
          <a:bodyPr/>
          <a:lstStyle/>
          <a:p>
            <a:endParaRPr lang="en-US"/>
          </a:p>
        </p:txBody>
      </p:sp>
      <p:sp>
        <p:nvSpPr>
          <p:cNvPr id="20511" name="Line 29"/>
          <p:cNvSpPr>
            <a:spLocks noChangeShapeType="1"/>
          </p:cNvSpPr>
          <p:nvPr/>
        </p:nvSpPr>
        <p:spPr bwMode="auto">
          <a:xfrm>
            <a:off x="6156325" y="1800225"/>
            <a:ext cx="0" cy="365125"/>
          </a:xfrm>
          <a:prstGeom prst="line">
            <a:avLst/>
          </a:prstGeom>
          <a:noFill/>
          <a:ln w="12700">
            <a:solidFill>
              <a:schemeClr val="tx1"/>
            </a:solidFill>
            <a:round/>
            <a:headEnd/>
            <a:tailEnd/>
          </a:ln>
        </p:spPr>
        <p:txBody>
          <a:bodyPr/>
          <a:lstStyle/>
          <a:p>
            <a:endParaRPr lang="en-US"/>
          </a:p>
        </p:txBody>
      </p:sp>
      <p:sp>
        <p:nvSpPr>
          <p:cNvPr id="20512" name="Line 30"/>
          <p:cNvSpPr>
            <a:spLocks noChangeShapeType="1"/>
          </p:cNvSpPr>
          <p:nvPr/>
        </p:nvSpPr>
        <p:spPr bwMode="auto">
          <a:xfrm>
            <a:off x="6537325" y="1800225"/>
            <a:ext cx="0" cy="365125"/>
          </a:xfrm>
          <a:prstGeom prst="line">
            <a:avLst/>
          </a:prstGeom>
          <a:noFill/>
          <a:ln w="12700">
            <a:solidFill>
              <a:schemeClr val="tx1"/>
            </a:solidFill>
            <a:round/>
            <a:headEnd/>
            <a:tailEnd/>
          </a:ln>
        </p:spPr>
        <p:txBody>
          <a:bodyPr/>
          <a:lstStyle/>
          <a:p>
            <a:endParaRPr lang="en-US"/>
          </a:p>
        </p:txBody>
      </p:sp>
      <p:sp>
        <p:nvSpPr>
          <p:cNvPr id="20513" name="Line 31"/>
          <p:cNvSpPr>
            <a:spLocks noChangeShapeType="1"/>
          </p:cNvSpPr>
          <p:nvPr/>
        </p:nvSpPr>
        <p:spPr bwMode="auto">
          <a:xfrm>
            <a:off x="6918325" y="1800225"/>
            <a:ext cx="0" cy="365125"/>
          </a:xfrm>
          <a:prstGeom prst="line">
            <a:avLst/>
          </a:prstGeom>
          <a:noFill/>
          <a:ln w="12700">
            <a:solidFill>
              <a:schemeClr val="tx1"/>
            </a:solidFill>
            <a:round/>
            <a:headEnd/>
            <a:tailEnd/>
          </a:ln>
        </p:spPr>
        <p:txBody>
          <a:bodyPr/>
          <a:lstStyle/>
          <a:p>
            <a:endParaRPr lang="en-US"/>
          </a:p>
        </p:txBody>
      </p:sp>
      <p:sp>
        <p:nvSpPr>
          <p:cNvPr id="20514" name="Line 32"/>
          <p:cNvSpPr>
            <a:spLocks noChangeShapeType="1"/>
          </p:cNvSpPr>
          <p:nvPr/>
        </p:nvSpPr>
        <p:spPr bwMode="auto">
          <a:xfrm>
            <a:off x="7299325" y="1800225"/>
            <a:ext cx="0" cy="365125"/>
          </a:xfrm>
          <a:prstGeom prst="line">
            <a:avLst/>
          </a:prstGeom>
          <a:noFill/>
          <a:ln w="12700">
            <a:solidFill>
              <a:schemeClr val="tx1"/>
            </a:solidFill>
            <a:round/>
            <a:headEnd/>
            <a:tailEnd/>
          </a:ln>
        </p:spPr>
        <p:txBody>
          <a:bodyPr/>
          <a:lstStyle/>
          <a:p>
            <a:endParaRPr lang="en-US"/>
          </a:p>
        </p:txBody>
      </p:sp>
      <p:sp>
        <p:nvSpPr>
          <p:cNvPr id="20515" name="Line 33"/>
          <p:cNvSpPr>
            <a:spLocks noChangeShapeType="1"/>
          </p:cNvSpPr>
          <p:nvPr/>
        </p:nvSpPr>
        <p:spPr bwMode="auto">
          <a:xfrm>
            <a:off x="7680325" y="1800225"/>
            <a:ext cx="0" cy="365125"/>
          </a:xfrm>
          <a:prstGeom prst="line">
            <a:avLst/>
          </a:prstGeom>
          <a:noFill/>
          <a:ln w="12700">
            <a:solidFill>
              <a:schemeClr val="tx1"/>
            </a:solidFill>
            <a:round/>
            <a:headEnd/>
            <a:tailEnd/>
          </a:ln>
        </p:spPr>
        <p:txBody>
          <a:bodyPr/>
          <a:lstStyle/>
          <a:p>
            <a:endParaRPr lang="en-US"/>
          </a:p>
        </p:txBody>
      </p:sp>
      <p:sp>
        <p:nvSpPr>
          <p:cNvPr id="20516" name="Line 34"/>
          <p:cNvSpPr>
            <a:spLocks noChangeShapeType="1"/>
          </p:cNvSpPr>
          <p:nvPr/>
        </p:nvSpPr>
        <p:spPr bwMode="auto">
          <a:xfrm>
            <a:off x="8061325" y="1800225"/>
            <a:ext cx="0" cy="365125"/>
          </a:xfrm>
          <a:prstGeom prst="line">
            <a:avLst/>
          </a:prstGeom>
          <a:noFill/>
          <a:ln w="12700">
            <a:solidFill>
              <a:schemeClr val="tx1"/>
            </a:solidFill>
            <a:round/>
            <a:headEnd/>
            <a:tailEnd/>
          </a:ln>
        </p:spPr>
        <p:txBody>
          <a:bodyPr/>
          <a:lstStyle/>
          <a:p>
            <a:endParaRPr lang="en-US"/>
          </a:p>
        </p:txBody>
      </p:sp>
      <p:sp>
        <p:nvSpPr>
          <p:cNvPr id="20517" name="Line 35"/>
          <p:cNvSpPr>
            <a:spLocks noChangeShapeType="1"/>
          </p:cNvSpPr>
          <p:nvPr/>
        </p:nvSpPr>
        <p:spPr bwMode="auto">
          <a:xfrm>
            <a:off x="8442325" y="1800225"/>
            <a:ext cx="0" cy="365125"/>
          </a:xfrm>
          <a:prstGeom prst="line">
            <a:avLst/>
          </a:prstGeom>
          <a:noFill/>
          <a:ln w="28575" cap="sq">
            <a:solidFill>
              <a:schemeClr val="tx1"/>
            </a:solidFill>
            <a:round/>
            <a:headEnd/>
            <a:tailEnd/>
          </a:ln>
        </p:spPr>
        <p:txBody>
          <a:bodyPr/>
          <a:lstStyle/>
          <a:p>
            <a:endParaRPr lang="en-US"/>
          </a:p>
        </p:txBody>
      </p:sp>
      <p:sp>
        <p:nvSpPr>
          <p:cNvPr id="20518" name="Line 36"/>
          <p:cNvSpPr>
            <a:spLocks noChangeShapeType="1"/>
          </p:cNvSpPr>
          <p:nvPr/>
        </p:nvSpPr>
        <p:spPr bwMode="auto">
          <a:xfrm>
            <a:off x="5621338" y="1579563"/>
            <a:ext cx="11112" cy="180975"/>
          </a:xfrm>
          <a:prstGeom prst="line">
            <a:avLst/>
          </a:prstGeom>
          <a:noFill/>
          <a:ln w="38100">
            <a:solidFill>
              <a:srgbClr val="CC0000"/>
            </a:solidFill>
            <a:round/>
            <a:headEnd/>
            <a:tailEnd type="triangle" w="med" len="med"/>
          </a:ln>
        </p:spPr>
        <p:txBody>
          <a:bodyPr/>
          <a:lstStyle/>
          <a:p>
            <a:endParaRPr lang="en-US"/>
          </a:p>
        </p:txBody>
      </p:sp>
      <p:sp>
        <p:nvSpPr>
          <p:cNvPr id="20519" name="Text Box 37"/>
          <p:cNvSpPr txBox="1">
            <a:spLocks noChangeArrowheads="1"/>
          </p:cNvSpPr>
          <p:nvPr/>
        </p:nvSpPr>
        <p:spPr bwMode="auto">
          <a:xfrm>
            <a:off x="5495925" y="1154113"/>
            <a:ext cx="311150" cy="366712"/>
          </a:xfrm>
          <a:prstGeom prst="rect">
            <a:avLst/>
          </a:prstGeom>
          <a:noFill/>
          <a:ln w="9525">
            <a:noFill/>
            <a:miter lim="800000"/>
            <a:headEnd/>
            <a:tailEnd/>
          </a:ln>
        </p:spPr>
        <p:txBody>
          <a:bodyPr wrap="none">
            <a:spAutoFit/>
          </a:bodyPr>
          <a:lstStyle/>
          <a:p>
            <a:r>
              <a:rPr lang="en-US">
                <a:solidFill>
                  <a:srgbClr val="CC0000"/>
                </a:solidFill>
              </a:rPr>
              <a:t>p</a:t>
            </a:r>
          </a:p>
        </p:txBody>
      </p:sp>
      <p:sp>
        <p:nvSpPr>
          <p:cNvPr id="20520" name="Line 38"/>
          <p:cNvSpPr>
            <a:spLocks noChangeShapeType="1"/>
          </p:cNvSpPr>
          <p:nvPr/>
        </p:nvSpPr>
        <p:spPr bwMode="auto">
          <a:xfrm>
            <a:off x="8302625" y="1574800"/>
            <a:ext cx="11113" cy="180975"/>
          </a:xfrm>
          <a:prstGeom prst="line">
            <a:avLst/>
          </a:prstGeom>
          <a:noFill/>
          <a:ln w="38100">
            <a:solidFill>
              <a:srgbClr val="CC0000"/>
            </a:solidFill>
            <a:round/>
            <a:headEnd/>
            <a:tailEnd type="triangle" w="med" len="med"/>
          </a:ln>
        </p:spPr>
        <p:txBody>
          <a:bodyPr/>
          <a:lstStyle/>
          <a:p>
            <a:endParaRPr lang="en-US"/>
          </a:p>
        </p:txBody>
      </p:sp>
      <p:sp>
        <p:nvSpPr>
          <p:cNvPr id="20521" name="Text Box 39"/>
          <p:cNvSpPr txBox="1">
            <a:spLocks noChangeArrowheads="1"/>
          </p:cNvSpPr>
          <p:nvPr/>
        </p:nvSpPr>
        <p:spPr bwMode="auto">
          <a:xfrm>
            <a:off x="8177213" y="1149350"/>
            <a:ext cx="260350" cy="366713"/>
          </a:xfrm>
          <a:prstGeom prst="rect">
            <a:avLst/>
          </a:prstGeom>
          <a:noFill/>
          <a:ln w="9525">
            <a:noFill/>
            <a:miter lim="800000"/>
            <a:headEnd/>
            <a:tailEnd/>
          </a:ln>
        </p:spPr>
        <p:txBody>
          <a:bodyPr wrap="none">
            <a:spAutoFit/>
          </a:bodyPr>
          <a:lstStyle/>
          <a:p>
            <a:r>
              <a:rPr lang="en-US">
                <a:solidFill>
                  <a:srgbClr val="CC0000"/>
                </a:solidFill>
              </a:rPr>
              <a:t>r</a:t>
            </a:r>
          </a:p>
        </p:txBody>
      </p:sp>
      <p:sp>
        <p:nvSpPr>
          <p:cNvPr id="20522" name="Line 40"/>
          <p:cNvSpPr>
            <a:spLocks noChangeShapeType="1"/>
          </p:cNvSpPr>
          <p:nvPr/>
        </p:nvSpPr>
        <p:spPr bwMode="auto">
          <a:xfrm>
            <a:off x="6784975" y="1603375"/>
            <a:ext cx="11113" cy="180975"/>
          </a:xfrm>
          <a:prstGeom prst="line">
            <a:avLst/>
          </a:prstGeom>
          <a:noFill/>
          <a:ln w="38100">
            <a:solidFill>
              <a:srgbClr val="CC0000"/>
            </a:solidFill>
            <a:round/>
            <a:headEnd/>
            <a:tailEnd type="triangle" w="med" len="med"/>
          </a:ln>
        </p:spPr>
        <p:txBody>
          <a:bodyPr/>
          <a:lstStyle/>
          <a:p>
            <a:endParaRPr lang="en-US"/>
          </a:p>
        </p:txBody>
      </p:sp>
      <p:sp>
        <p:nvSpPr>
          <p:cNvPr id="20523" name="Text Box 41"/>
          <p:cNvSpPr txBox="1">
            <a:spLocks noChangeArrowheads="1"/>
          </p:cNvSpPr>
          <p:nvPr/>
        </p:nvSpPr>
        <p:spPr bwMode="auto">
          <a:xfrm>
            <a:off x="6659563" y="1177925"/>
            <a:ext cx="311150" cy="366713"/>
          </a:xfrm>
          <a:prstGeom prst="rect">
            <a:avLst/>
          </a:prstGeom>
          <a:noFill/>
          <a:ln w="9525">
            <a:noFill/>
            <a:miter lim="800000"/>
            <a:headEnd/>
            <a:tailEnd/>
          </a:ln>
        </p:spPr>
        <p:txBody>
          <a:bodyPr wrap="none">
            <a:spAutoFit/>
          </a:bodyPr>
          <a:lstStyle/>
          <a:p>
            <a:r>
              <a:rPr lang="en-US">
                <a:solidFill>
                  <a:srgbClr val="CC0000"/>
                </a:solidFill>
              </a:rPr>
              <a:t>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5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65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65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5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5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654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65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54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6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animBg="1"/>
      <p:bldP spid="236549" grpId="0" animBg="1"/>
      <p:bldP spid="236550" grpId="0" animBg="1"/>
      <p:bldP spid="236551" grpId="0" animBg="1"/>
      <p:bldP spid="2365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dirty="0" smtClean="0"/>
              <a:t>Merge - </a:t>
            </a:r>
            <a:r>
              <a:rPr lang="en-US" dirty="0" err="1" smtClean="0"/>
              <a:t>Pseudocode</a:t>
            </a:r>
            <a:endParaRPr lang="en-US" dirty="0" smtClean="0"/>
          </a:p>
        </p:txBody>
      </p:sp>
      <p:sp>
        <p:nvSpPr>
          <p:cNvPr id="269315" name="Rectangle 3"/>
          <p:cNvSpPr>
            <a:spLocks noGrp="1" noChangeArrowheads="1"/>
          </p:cNvSpPr>
          <p:nvPr>
            <p:ph sz="quarter" idx="1"/>
          </p:nvPr>
        </p:nvSpPr>
        <p:spPr>
          <a:xfrm>
            <a:off x="381000" y="1214438"/>
            <a:ext cx="8229600" cy="5643562"/>
          </a:xfrm>
        </p:spPr>
        <p:txBody>
          <a:bodyPr/>
          <a:lstStyle/>
          <a:p>
            <a:pPr marL="381000" indent="-381000" eaLnBrk="1" hangingPunct="1">
              <a:buFontTx/>
              <a:buNone/>
            </a:pPr>
            <a:r>
              <a:rPr lang="en-US" dirty="0" smtClean="0">
                <a:solidFill>
                  <a:srgbClr val="DD0111"/>
                </a:solidFill>
                <a:latin typeface="Monotype Corsiva" pitchFamily="66" charset="0"/>
              </a:rPr>
              <a:t>Alg.:</a:t>
            </a:r>
            <a:r>
              <a:rPr lang="en-US" dirty="0" smtClean="0"/>
              <a:t> </a:t>
            </a:r>
            <a:r>
              <a:rPr lang="en-US" dirty="0" smtClean="0">
                <a:solidFill>
                  <a:schemeClr val="tx1"/>
                </a:solidFill>
              </a:rPr>
              <a:t>MERGE(A, p, q, r)</a:t>
            </a:r>
          </a:p>
          <a:p>
            <a:pPr marL="381000" indent="-381000" eaLnBrk="1" hangingPunct="1">
              <a:buFontTx/>
              <a:buAutoNum type="arabicPeriod"/>
            </a:pPr>
            <a:r>
              <a:rPr lang="en-US" sz="2400" dirty="0" smtClean="0">
                <a:solidFill>
                  <a:schemeClr val="tx1"/>
                </a:solidFill>
              </a:rPr>
              <a:t>Compute </a:t>
            </a:r>
            <a:r>
              <a:rPr lang="en-US" sz="2400" dirty="0" smtClean="0">
                <a:solidFill>
                  <a:schemeClr val="tx1"/>
                </a:solidFill>
                <a:latin typeface="Comic Sans MS" pitchFamily="66" charset="0"/>
              </a:rPr>
              <a:t>n</a:t>
            </a:r>
            <a:r>
              <a:rPr lang="en-US" sz="2400" baseline="-25000" dirty="0" smtClean="0">
                <a:solidFill>
                  <a:schemeClr val="tx1"/>
                </a:solidFill>
                <a:latin typeface="Comic Sans MS" pitchFamily="66" charset="0"/>
              </a:rPr>
              <a:t>1</a:t>
            </a:r>
            <a:r>
              <a:rPr lang="en-US" sz="2400" dirty="0" smtClean="0">
                <a:solidFill>
                  <a:schemeClr val="tx1"/>
                </a:solidFill>
                <a:latin typeface="Comic Sans MS" pitchFamily="66" charset="0"/>
              </a:rPr>
              <a:t> </a:t>
            </a:r>
            <a:r>
              <a:rPr lang="en-US" sz="2400" dirty="0" smtClean="0">
                <a:solidFill>
                  <a:schemeClr val="tx1"/>
                </a:solidFill>
              </a:rPr>
              <a:t>and</a:t>
            </a:r>
            <a:r>
              <a:rPr lang="en-US" sz="2400" dirty="0" smtClean="0">
                <a:solidFill>
                  <a:schemeClr val="tx1"/>
                </a:solidFill>
                <a:latin typeface="Comic Sans MS" pitchFamily="66" charset="0"/>
              </a:rPr>
              <a:t> n</a:t>
            </a:r>
            <a:r>
              <a:rPr lang="en-US" sz="2400" baseline="-25000" dirty="0" smtClean="0">
                <a:solidFill>
                  <a:schemeClr val="tx1"/>
                </a:solidFill>
                <a:latin typeface="Comic Sans MS" pitchFamily="66" charset="0"/>
              </a:rPr>
              <a:t>2</a:t>
            </a:r>
            <a:endParaRPr lang="en-US" sz="2400" dirty="0" smtClean="0">
              <a:solidFill>
                <a:schemeClr val="tx1"/>
              </a:solidFill>
              <a:latin typeface="Comic Sans MS" pitchFamily="66" charset="0"/>
            </a:endParaRPr>
          </a:p>
          <a:p>
            <a:pPr marL="381000" indent="-381000" eaLnBrk="1" hangingPunct="1">
              <a:buFontTx/>
              <a:buAutoNum type="arabicPeriod"/>
            </a:pPr>
            <a:r>
              <a:rPr lang="en-US" sz="2400" dirty="0" smtClean="0">
                <a:solidFill>
                  <a:schemeClr val="tx1"/>
                </a:solidFill>
              </a:rPr>
              <a:t>Copy the first </a:t>
            </a:r>
            <a:r>
              <a:rPr lang="en-US" sz="2400" dirty="0" smtClean="0">
                <a:solidFill>
                  <a:schemeClr val="tx1"/>
                </a:solidFill>
                <a:latin typeface="Comic Sans MS" pitchFamily="66" charset="0"/>
              </a:rPr>
              <a:t>n</a:t>
            </a:r>
            <a:r>
              <a:rPr lang="en-US" sz="2400" baseline="-25000" dirty="0" smtClean="0">
                <a:solidFill>
                  <a:schemeClr val="tx1"/>
                </a:solidFill>
                <a:latin typeface="Comic Sans MS" pitchFamily="66" charset="0"/>
              </a:rPr>
              <a:t>1</a:t>
            </a:r>
            <a:r>
              <a:rPr lang="en-US" sz="2400" dirty="0" smtClean="0">
                <a:solidFill>
                  <a:schemeClr val="tx1"/>
                </a:solidFill>
              </a:rPr>
              <a:t> elements into 				                </a:t>
            </a:r>
            <a:r>
              <a:rPr lang="en-US" sz="2400" dirty="0" smtClean="0">
                <a:solidFill>
                  <a:schemeClr val="tx1"/>
                </a:solidFill>
                <a:latin typeface="Comic Sans MS" pitchFamily="66" charset="0"/>
              </a:rPr>
              <a:t>L[1 . . n</a:t>
            </a:r>
            <a:r>
              <a:rPr lang="en-US" sz="2400" baseline="-25000" dirty="0" smtClean="0">
                <a:solidFill>
                  <a:schemeClr val="tx1"/>
                </a:solidFill>
                <a:latin typeface="Comic Sans MS" pitchFamily="66" charset="0"/>
              </a:rPr>
              <a:t>1</a:t>
            </a:r>
            <a:r>
              <a:rPr lang="en-US" sz="2400" dirty="0" smtClean="0">
                <a:solidFill>
                  <a:schemeClr val="tx1"/>
                </a:solidFill>
                <a:latin typeface="Comic Sans MS" pitchFamily="66" charset="0"/>
              </a:rPr>
              <a:t> + 1]</a:t>
            </a:r>
            <a:r>
              <a:rPr lang="en-US" sz="2400" dirty="0" smtClean="0">
                <a:solidFill>
                  <a:schemeClr val="tx1"/>
                </a:solidFill>
              </a:rPr>
              <a:t> and  the next </a:t>
            </a:r>
            <a:r>
              <a:rPr lang="en-US" sz="2400" dirty="0" smtClean="0">
                <a:solidFill>
                  <a:schemeClr val="tx1"/>
                </a:solidFill>
                <a:latin typeface="Comic Sans MS" pitchFamily="66" charset="0"/>
              </a:rPr>
              <a:t>n</a:t>
            </a:r>
            <a:r>
              <a:rPr lang="en-US" sz="2400" baseline="-25000" dirty="0" smtClean="0">
                <a:solidFill>
                  <a:schemeClr val="tx1"/>
                </a:solidFill>
                <a:latin typeface="Comic Sans MS" pitchFamily="66" charset="0"/>
              </a:rPr>
              <a:t>2</a:t>
            </a:r>
            <a:r>
              <a:rPr lang="en-US" sz="2400" dirty="0" smtClean="0">
                <a:solidFill>
                  <a:schemeClr val="tx1"/>
                </a:solidFill>
              </a:rPr>
              <a:t> elements into </a:t>
            </a:r>
            <a:r>
              <a:rPr lang="en-US" sz="2400" dirty="0" smtClean="0">
                <a:solidFill>
                  <a:schemeClr val="tx1"/>
                </a:solidFill>
                <a:latin typeface="Comic Sans MS" pitchFamily="66" charset="0"/>
              </a:rPr>
              <a:t>R[1 . . n</a:t>
            </a:r>
            <a:r>
              <a:rPr lang="en-US" sz="2400" baseline="-25000" dirty="0" smtClean="0">
                <a:solidFill>
                  <a:schemeClr val="tx1"/>
                </a:solidFill>
                <a:latin typeface="Comic Sans MS" pitchFamily="66" charset="0"/>
              </a:rPr>
              <a:t>2</a:t>
            </a:r>
            <a:r>
              <a:rPr lang="en-US" sz="2400" dirty="0" smtClean="0">
                <a:solidFill>
                  <a:schemeClr val="tx1"/>
                </a:solidFill>
                <a:latin typeface="Comic Sans MS" pitchFamily="66" charset="0"/>
              </a:rPr>
              <a:t> + 1]</a:t>
            </a:r>
          </a:p>
          <a:p>
            <a:pPr marL="381000" indent="-381000" eaLnBrk="1" hangingPunct="1">
              <a:buFontTx/>
              <a:buAutoNum type="arabicPeriod"/>
            </a:pPr>
            <a:r>
              <a:rPr lang="en-US" sz="2400" dirty="0" smtClean="0">
                <a:solidFill>
                  <a:schemeClr val="tx1"/>
                </a:solidFill>
                <a:latin typeface="Comic Sans MS" pitchFamily="66" charset="0"/>
              </a:rPr>
              <a:t>L[n</a:t>
            </a:r>
            <a:r>
              <a:rPr lang="en-US" sz="2400" baseline="-25000" dirty="0" smtClean="0">
                <a:solidFill>
                  <a:schemeClr val="tx1"/>
                </a:solidFill>
                <a:latin typeface="Comic Sans MS" pitchFamily="66" charset="0"/>
              </a:rPr>
              <a:t>1</a:t>
            </a:r>
            <a:r>
              <a:rPr lang="en-US" sz="2400" dirty="0" smtClean="0">
                <a:solidFill>
                  <a:schemeClr val="tx1"/>
                </a:solidFill>
                <a:latin typeface="Comic Sans MS" pitchFamily="66" charset="0"/>
              </a:rPr>
              <a:t> + 1] ← </a:t>
            </a:r>
            <a:r>
              <a:rPr lang="en-US" sz="2400" dirty="0" smtClean="0">
                <a:solidFill>
                  <a:schemeClr val="tx1"/>
                </a:solidFill>
                <a:latin typeface="Comic Sans MS" pitchFamily="66" charset="0"/>
                <a:sym typeface="Symbol" pitchFamily="18" charset="2"/>
              </a:rPr>
              <a:t>;</a:t>
            </a:r>
            <a:r>
              <a:rPr lang="en-US" sz="2400" dirty="0" smtClean="0">
                <a:solidFill>
                  <a:schemeClr val="tx1"/>
                </a:solidFill>
                <a:sym typeface="Symbol" pitchFamily="18" charset="2"/>
              </a:rPr>
              <a:t>     </a:t>
            </a:r>
            <a:r>
              <a:rPr lang="en-US" sz="2400" dirty="0" smtClean="0">
                <a:solidFill>
                  <a:schemeClr val="tx1"/>
                </a:solidFill>
                <a:latin typeface="Comic Sans MS" pitchFamily="66" charset="0"/>
              </a:rPr>
              <a:t>R[n</a:t>
            </a:r>
            <a:r>
              <a:rPr lang="en-US" sz="2400" baseline="-25000" dirty="0" smtClean="0">
                <a:solidFill>
                  <a:schemeClr val="tx1"/>
                </a:solidFill>
                <a:latin typeface="Comic Sans MS" pitchFamily="66" charset="0"/>
              </a:rPr>
              <a:t>2</a:t>
            </a:r>
            <a:r>
              <a:rPr lang="en-US" sz="2400" dirty="0" smtClean="0">
                <a:solidFill>
                  <a:schemeClr val="tx1"/>
                </a:solidFill>
                <a:latin typeface="Comic Sans MS" pitchFamily="66" charset="0"/>
              </a:rPr>
              <a:t> + 1] </a:t>
            </a:r>
            <a:r>
              <a:rPr lang="en-US" sz="2400" dirty="0" smtClean="0">
                <a:solidFill>
                  <a:schemeClr val="tx1"/>
                </a:solidFill>
              </a:rPr>
              <a:t>← </a:t>
            </a:r>
            <a:r>
              <a:rPr lang="en-US" sz="2400" dirty="0" smtClean="0">
                <a:solidFill>
                  <a:schemeClr val="tx1"/>
                </a:solidFill>
                <a:sym typeface="Symbol" pitchFamily="18" charset="2"/>
              </a:rPr>
              <a:t></a:t>
            </a:r>
            <a:endParaRPr lang="en-US" sz="2400" dirty="0" smtClean="0">
              <a:solidFill>
                <a:schemeClr val="tx1"/>
              </a:solidFill>
            </a:endParaRPr>
          </a:p>
          <a:p>
            <a:pPr marL="381000" indent="-381000" eaLnBrk="1" hangingPunct="1">
              <a:buFontTx/>
              <a:buAutoNum type="arabicPeriod"/>
            </a:pPr>
            <a:r>
              <a:rPr lang="en-US" sz="2400" dirty="0" smtClean="0">
                <a:solidFill>
                  <a:schemeClr val="tx1"/>
                </a:solidFill>
              </a:rPr>
              <a:t>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 1;    j ← 1</a:t>
            </a:r>
          </a:p>
          <a:p>
            <a:pPr marL="381000" indent="-381000" eaLnBrk="1" hangingPunct="1">
              <a:buFontTx/>
              <a:buAutoNum type="arabicPeriod"/>
            </a:pPr>
            <a:r>
              <a:rPr lang="en-US" sz="2400" dirty="0" smtClean="0">
                <a:solidFill>
                  <a:schemeClr val="tx1"/>
                </a:solidFill>
              </a:rPr>
              <a:t> </a:t>
            </a:r>
            <a:r>
              <a:rPr lang="en-US" sz="2400" b="1" dirty="0" smtClean="0">
                <a:solidFill>
                  <a:schemeClr val="tx1"/>
                </a:solidFill>
              </a:rPr>
              <a:t>for </a:t>
            </a:r>
            <a:r>
              <a:rPr lang="en-US" sz="2400" dirty="0" smtClean="0">
                <a:solidFill>
                  <a:schemeClr val="tx1"/>
                </a:solidFill>
                <a:latin typeface="Comic Sans MS" pitchFamily="66" charset="0"/>
              </a:rPr>
              <a:t>k ← p</a:t>
            </a:r>
            <a:r>
              <a:rPr lang="en-US" sz="2400" dirty="0" smtClean="0">
                <a:solidFill>
                  <a:schemeClr val="tx1"/>
                </a:solidFill>
              </a:rPr>
              <a:t> </a:t>
            </a:r>
            <a:r>
              <a:rPr lang="en-US" sz="2400" b="1" dirty="0" smtClean="0">
                <a:solidFill>
                  <a:schemeClr val="tx1"/>
                </a:solidFill>
              </a:rPr>
              <a:t>to </a:t>
            </a:r>
            <a:r>
              <a:rPr lang="en-US" sz="2400" dirty="0" smtClean="0">
                <a:solidFill>
                  <a:schemeClr val="tx1"/>
                </a:solidFill>
                <a:latin typeface="Comic Sans MS" pitchFamily="66" charset="0"/>
              </a:rPr>
              <a:t>r</a:t>
            </a:r>
          </a:p>
          <a:p>
            <a:pPr marL="381000" indent="-381000" eaLnBrk="1" hangingPunct="1">
              <a:buFontTx/>
              <a:buAutoNum type="arabicPeriod"/>
            </a:pPr>
            <a:r>
              <a:rPr lang="en-US" sz="2400" dirty="0" smtClean="0">
                <a:solidFill>
                  <a:schemeClr val="tx1"/>
                </a:solidFill>
              </a:rPr>
              <a:t>       </a:t>
            </a:r>
            <a:r>
              <a:rPr lang="en-US" sz="2400" b="1" dirty="0" smtClean="0">
                <a:solidFill>
                  <a:schemeClr val="tx1"/>
                </a:solidFill>
              </a:rPr>
              <a:t>do if </a:t>
            </a:r>
            <a:r>
              <a:rPr lang="en-US" sz="2400" dirty="0" smtClean="0">
                <a:solidFill>
                  <a:schemeClr val="tx1"/>
                </a:solidFill>
                <a:latin typeface="Comic Sans MS" pitchFamily="66" charset="0"/>
              </a:rPr>
              <a:t>L[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 ≤ R[ j ]</a:t>
            </a:r>
          </a:p>
          <a:p>
            <a:pPr marL="381000" indent="-381000" eaLnBrk="1" hangingPunct="1">
              <a:buFontTx/>
              <a:buAutoNum type="arabicPeriod"/>
            </a:pPr>
            <a:r>
              <a:rPr lang="en-US" sz="2400" dirty="0" smtClean="0">
                <a:solidFill>
                  <a:schemeClr val="tx1"/>
                </a:solidFill>
              </a:rPr>
              <a:t>            </a:t>
            </a:r>
            <a:r>
              <a:rPr lang="en-US" sz="2400" b="1" dirty="0" smtClean="0">
                <a:solidFill>
                  <a:schemeClr val="tx1"/>
                </a:solidFill>
              </a:rPr>
              <a:t> then </a:t>
            </a:r>
            <a:r>
              <a:rPr lang="en-US" sz="2400" dirty="0" smtClean="0">
                <a:solidFill>
                  <a:schemeClr val="tx1"/>
                </a:solidFill>
                <a:latin typeface="Comic Sans MS" pitchFamily="66" charset="0"/>
              </a:rPr>
              <a:t>A[k] ← L[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a:t>
            </a:r>
          </a:p>
          <a:p>
            <a:pPr marL="381000" indent="-381000" eaLnBrk="1" hangingPunct="1">
              <a:buFontTx/>
              <a:buAutoNum type="arabicPeriod"/>
            </a:pPr>
            <a:r>
              <a:rPr lang="en-US" sz="2400" dirty="0" smtClean="0">
                <a:solidFill>
                  <a:schemeClr val="tx1"/>
                </a:solidFill>
              </a:rPr>
              <a:t>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+ 1</a:t>
            </a:r>
          </a:p>
          <a:p>
            <a:pPr marL="381000" indent="-381000" eaLnBrk="1" hangingPunct="1">
              <a:buFontTx/>
              <a:buAutoNum type="arabicPeriod"/>
            </a:pPr>
            <a:r>
              <a:rPr lang="en-US" sz="2400" dirty="0" smtClean="0">
                <a:solidFill>
                  <a:schemeClr val="tx1"/>
                </a:solidFill>
              </a:rPr>
              <a:t>           </a:t>
            </a:r>
            <a:r>
              <a:rPr lang="en-US" sz="2400" b="1" dirty="0" smtClean="0">
                <a:solidFill>
                  <a:schemeClr val="tx1"/>
                </a:solidFill>
              </a:rPr>
              <a:t>  else </a:t>
            </a:r>
            <a:r>
              <a:rPr lang="en-US" sz="2400" dirty="0" smtClean="0">
                <a:solidFill>
                  <a:schemeClr val="tx1"/>
                </a:solidFill>
                <a:latin typeface="Comic Sans MS" pitchFamily="66" charset="0"/>
              </a:rPr>
              <a:t>A[k] ← R[ j ]</a:t>
            </a:r>
          </a:p>
          <a:p>
            <a:pPr marL="381000" indent="-381000" eaLnBrk="1" hangingPunct="1">
              <a:buFontTx/>
              <a:buAutoNum type="arabicPeriod"/>
            </a:pPr>
            <a:r>
              <a:rPr lang="en-US" sz="2400" dirty="0" smtClean="0">
                <a:solidFill>
                  <a:schemeClr val="tx1"/>
                </a:solidFill>
              </a:rPr>
              <a:t>                      </a:t>
            </a:r>
            <a:r>
              <a:rPr lang="en-US" sz="2400" dirty="0" smtClean="0">
                <a:solidFill>
                  <a:schemeClr val="tx1"/>
                </a:solidFill>
                <a:latin typeface="Comic Sans MS" pitchFamily="66" charset="0"/>
              </a:rPr>
              <a:t>j ← j + 1</a:t>
            </a:r>
          </a:p>
        </p:txBody>
      </p:sp>
      <p:grpSp>
        <p:nvGrpSpPr>
          <p:cNvPr id="2" name="Group 4"/>
          <p:cNvGrpSpPr>
            <a:grpSpLocks/>
          </p:cNvGrpSpPr>
          <p:nvPr/>
        </p:nvGrpSpPr>
        <p:grpSpPr bwMode="auto">
          <a:xfrm>
            <a:off x="5713413" y="3108325"/>
            <a:ext cx="3162300" cy="1539875"/>
            <a:chOff x="3599" y="1958"/>
            <a:chExt cx="1992" cy="970"/>
          </a:xfrm>
        </p:grpSpPr>
        <p:sp>
          <p:nvSpPr>
            <p:cNvPr id="27693" name="Text Box 5"/>
            <p:cNvSpPr txBox="1">
              <a:spLocks noChangeArrowheads="1"/>
            </p:cNvSpPr>
            <p:nvPr/>
          </p:nvSpPr>
          <p:spPr bwMode="auto">
            <a:xfrm>
              <a:off x="4007" y="1958"/>
              <a:ext cx="144" cy="154"/>
            </a:xfrm>
            <a:prstGeom prst="rect">
              <a:avLst/>
            </a:prstGeom>
            <a:noFill/>
            <a:ln w="9525">
              <a:noFill/>
              <a:miter lim="800000"/>
              <a:headEnd/>
              <a:tailEnd/>
            </a:ln>
          </p:spPr>
          <p:txBody>
            <a:bodyPr>
              <a:spAutoFit/>
            </a:bodyPr>
            <a:lstStyle/>
            <a:p>
              <a:r>
                <a:rPr lang="en-US" sz="1000"/>
                <a:t>p</a:t>
              </a:r>
            </a:p>
          </p:txBody>
        </p:sp>
        <p:sp>
          <p:nvSpPr>
            <p:cNvPr id="27694" name="Text Box 6"/>
            <p:cNvSpPr txBox="1">
              <a:spLocks noChangeArrowheads="1"/>
            </p:cNvSpPr>
            <p:nvPr/>
          </p:nvSpPr>
          <p:spPr bwMode="auto">
            <a:xfrm>
              <a:off x="5015" y="1958"/>
              <a:ext cx="144" cy="154"/>
            </a:xfrm>
            <a:prstGeom prst="rect">
              <a:avLst/>
            </a:prstGeom>
            <a:noFill/>
            <a:ln w="9525">
              <a:noFill/>
              <a:miter lim="800000"/>
              <a:headEnd/>
              <a:tailEnd/>
            </a:ln>
          </p:spPr>
          <p:txBody>
            <a:bodyPr>
              <a:spAutoFit/>
            </a:bodyPr>
            <a:lstStyle/>
            <a:p>
              <a:r>
                <a:rPr lang="en-US" sz="1000"/>
                <a:t>q</a:t>
              </a:r>
            </a:p>
          </p:txBody>
        </p:sp>
        <p:sp>
          <p:nvSpPr>
            <p:cNvPr id="27695" name="Rectangle 7"/>
            <p:cNvSpPr>
              <a:spLocks noChangeArrowheads="1"/>
            </p:cNvSpPr>
            <p:nvPr/>
          </p:nvSpPr>
          <p:spPr bwMode="auto">
            <a:xfrm>
              <a:off x="4919"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7</a:t>
              </a:r>
              <a:endParaRPr lang="en-US" sz="2400" baseline="-25000">
                <a:solidFill>
                  <a:schemeClr val="accent2"/>
                </a:solidFill>
              </a:endParaRPr>
            </a:p>
          </p:txBody>
        </p:sp>
        <p:sp>
          <p:nvSpPr>
            <p:cNvPr id="27696" name="Rectangle 8"/>
            <p:cNvSpPr>
              <a:spLocks noChangeArrowheads="1"/>
            </p:cNvSpPr>
            <p:nvPr/>
          </p:nvSpPr>
          <p:spPr bwMode="auto">
            <a:xfrm>
              <a:off x="4583"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5</a:t>
              </a:r>
            </a:p>
          </p:txBody>
        </p:sp>
        <p:sp>
          <p:nvSpPr>
            <p:cNvPr id="27697" name="Rectangle 9"/>
            <p:cNvSpPr>
              <a:spLocks noChangeArrowheads="1"/>
            </p:cNvSpPr>
            <p:nvPr/>
          </p:nvSpPr>
          <p:spPr bwMode="auto">
            <a:xfrm>
              <a:off x="4247"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4</a:t>
              </a:r>
            </a:p>
          </p:txBody>
        </p:sp>
        <p:sp>
          <p:nvSpPr>
            <p:cNvPr id="27698" name="Rectangle 10"/>
            <p:cNvSpPr>
              <a:spLocks noChangeArrowheads="1"/>
            </p:cNvSpPr>
            <p:nvPr/>
          </p:nvSpPr>
          <p:spPr bwMode="auto">
            <a:xfrm>
              <a:off x="3911"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2</a:t>
              </a:r>
              <a:endParaRPr lang="en-US" sz="2400" baseline="-25000">
                <a:solidFill>
                  <a:schemeClr val="accent2"/>
                </a:solidFill>
              </a:endParaRPr>
            </a:p>
          </p:txBody>
        </p:sp>
        <p:sp>
          <p:nvSpPr>
            <p:cNvPr id="27699" name="Line 11"/>
            <p:cNvSpPr>
              <a:spLocks noChangeShapeType="1"/>
            </p:cNvSpPr>
            <p:nvPr/>
          </p:nvSpPr>
          <p:spPr bwMode="auto">
            <a:xfrm>
              <a:off x="3911" y="2150"/>
              <a:ext cx="0" cy="288"/>
            </a:xfrm>
            <a:prstGeom prst="line">
              <a:avLst/>
            </a:prstGeom>
            <a:noFill/>
            <a:ln w="19050">
              <a:solidFill>
                <a:schemeClr val="tx1"/>
              </a:solidFill>
              <a:round/>
              <a:headEnd/>
              <a:tailEnd/>
            </a:ln>
          </p:spPr>
          <p:txBody>
            <a:bodyPr anchor="ctr" anchorCtr="1"/>
            <a:lstStyle/>
            <a:p>
              <a:endParaRPr lang="en-US"/>
            </a:p>
          </p:txBody>
        </p:sp>
        <p:sp>
          <p:nvSpPr>
            <p:cNvPr id="27700" name="Line 12"/>
            <p:cNvSpPr>
              <a:spLocks noChangeShapeType="1"/>
            </p:cNvSpPr>
            <p:nvPr/>
          </p:nvSpPr>
          <p:spPr bwMode="auto">
            <a:xfrm>
              <a:off x="4247" y="2150"/>
              <a:ext cx="0" cy="288"/>
            </a:xfrm>
            <a:prstGeom prst="line">
              <a:avLst/>
            </a:prstGeom>
            <a:noFill/>
            <a:ln w="19050">
              <a:solidFill>
                <a:schemeClr val="tx1"/>
              </a:solidFill>
              <a:round/>
              <a:headEnd/>
              <a:tailEnd/>
            </a:ln>
          </p:spPr>
          <p:txBody>
            <a:bodyPr anchor="ctr" anchorCtr="1"/>
            <a:lstStyle/>
            <a:p>
              <a:endParaRPr lang="en-US"/>
            </a:p>
          </p:txBody>
        </p:sp>
        <p:sp>
          <p:nvSpPr>
            <p:cNvPr id="27701" name="Line 13"/>
            <p:cNvSpPr>
              <a:spLocks noChangeShapeType="1"/>
            </p:cNvSpPr>
            <p:nvPr/>
          </p:nvSpPr>
          <p:spPr bwMode="auto">
            <a:xfrm>
              <a:off x="4583" y="2150"/>
              <a:ext cx="0" cy="288"/>
            </a:xfrm>
            <a:prstGeom prst="line">
              <a:avLst/>
            </a:prstGeom>
            <a:noFill/>
            <a:ln w="19050">
              <a:solidFill>
                <a:schemeClr val="tx1"/>
              </a:solidFill>
              <a:round/>
              <a:headEnd/>
              <a:tailEnd/>
            </a:ln>
          </p:spPr>
          <p:txBody>
            <a:bodyPr anchor="ctr" anchorCtr="1"/>
            <a:lstStyle/>
            <a:p>
              <a:endParaRPr lang="en-US"/>
            </a:p>
          </p:txBody>
        </p:sp>
        <p:sp>
          <p:nvSpPr>
            <p:cNvPr id="27702" name="Line 14"/>
            <p:cNvSpPr>
              <a:spLocks noChangeShapeType="1"/>
            </p:cNvSpPr>
            <p:nvPr/>
          </p:nvSpPr>
          <p:spPr bwMode="auto">
            <a:xfrm>
              <a:off x="4919" y="2150"/>
              <a:ext cx="0" cy="288"/>
            </a:xfrm>
            <a:prstGeom prst="line">
              <a:avLst/>
            </a:prstGeom>
            <a:noFill/>
            <a:ln w="19050">
              <a:solidFill>
                <a:schemeClr val="tx1"/>
              </a:solidFill>
              <a:round/>
              <a:headEnd/>
              <a:tailEnd/>
            </a:ln>
          </p:spPr>
          <p:txBody>
            <a:bodyPr anchor="ctr" anchorCtr="1"/>
            <a:lstStyle/>
            <a:p>
              <a:endParaRPr lang="en-US"/>
            </a:p>
          </p:txBody>
        </p:sp>
        <p:sp>
          <p:nvSpPr>
            <p:cNvPr id="27703" name="Line 15"/>
            <p:cNvSpPr>
              <a:spLocks noChangeShapeType="1"/>
            </p:cNvSpPr>
            <p:nvPr/>
          </p:nvSpPr>
          <p:spPr bwMode="auto">
            <a:xfrm>
              <a:off x="5255" y="2150"/>
              <a:ext cx="0" cy="288"/>
            </a:xfrm>
            <a:prstGeom prst="line">
              <a:avLst/>
            </a:prstGeom>
            <a:noFill/>
            <a:ln w="19050">
              <a:solidFill>
                <a:schemeClr val="tx1"/>
              </a:solidFill>
              <a:round/>
              <a:headEnd/>
              <a:tailEnd/>
            </a:ln>
          </p:spPr>
          <p:txBody>
            <a:bodyPr anchor="ctr" anchorCtr="1"/>
            <a:lstStyle/>
            <a:p>
              <a:endParaRPr lang="en-US"/>
            </a:p>
          </p:txBody>
        </p:sp>
        <p:sp>
          <p:nvSpPr>
            <p:cNvPr id="27704" name="Rectangle 16"/>
            <p:cNvSpPr>
              <a:spLocks noChangeArrowheads="1"/>
            </p:cNvSpPr>
            <p:nvPr/>
          </p:nvSpPr>
          <p:spPr bwMode="auto">
            <a:xfrm>
              <a:off x="4919"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6</a:t>
              </a:r>
              <a:endParaRPr lang="en-US" sz="2400" baseline="-25000">
                <a:solidFill>
                  <a:schemeClr val="accent2"/>
                </a:solidFill>
              </a:endParaRPr>
            </a:p>
          </p:txBody>
        </p:sp>
        <p:sp>
          <p:nvSpPr>
            <p:cNvPr id="27705" name="Rectangle 17"/>
            <p:cNvSpPr>
              <a:spLocks noChangeArrowheads="1"/>
            </p:cNvSpPr>
            <p:nvPr/>
          </p:nvSpPr>
          <p:spPr bwMode="auto">
            <a:xfrm>
              <a:off x="4583"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3</a:t>
              </a:r>
            </a:p>
          </p:txBody>
        </p:sp>
        <p:sp>
          <p:nvSpPr>
            <p:cNvPr id="27706" name="Rectangle 18"/>
            <p:cNvSpPr>
              <a:spLocks noChangeArrowheads="1"/>
            </p:cNvSpPr>
            <p:nvPr/>
          </p:nvSpPr>
          <p:spPr bwMode="auto">
            <a:xfrm>
              <a:off x="4247"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2</a:t>
              </a:r>
            </a:p>
          </p:txBody>
        </p:sp>
        <p:sp>
          <p:nvSpPr>
            <p:cNvPr id="27707" name="Rectangle 19"/>
            <p:cNvSpPr>
              <a:spLocks noChangeArrowheads="1"/>
            </p:cNvSpPr>
            <p:nvPr/>
          </p:nvSpPr>
          <p:spPr bwMode="auto">
            <a:xfrm>
              <a:off x="3911"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1</a:t>
              </a:r>
              <a:endParaRPr lang="en-US" sz="2400" baseline="-25000">
                <a:solidFill>
                  <a:schemeClr val="accent2"/>
                </a:solidFill>
              </a:endParaRPr>
            </a:p>
          </p:txBody>
        </p:sp>
        <p:sp>
          <p:nvSpPr>
            <p:cNvPr id="27708" name="Line 20"/>
            <p:cNvSpPr>
              <a:spLocks noChangeShapeType="1"/>
            </p:cNvSpPr>
            <p:nvPr/>
          </p:nvSpPr>
          <p:spPr bwMode="auto">
            <a:xfrm>
              <a:off x="3911" y="2640"/>
              <a:ext cx="0" cy="288"/>
            </a:xfrm>
            <a:prstGeom prst="line">
              <a:avLst/>
            </a:prstGeom>
            <a:noFill/>
            <a:ln w="19050">
              <a:solidFill>
                <a:schemeClr val="tx1"/>
              </a:solidFill>
              <a:round/>
              <a:headEnd/>
              <a:tailEnd/>
            </a:ln>
          </p:spPr>
          <p:txBody>
            <a:bodyPr anchor="ctr" anchorCtr="1"/>
            <a:lstStyle/>
            <a:p>
              <a:endParaRPr lang="en-US"/>
            </a:p>
          </p:txBody>
        </p:sp>
        <p:sp>
          <p:nvSpPr>
            <p:cNvPr id="27709" name="Line 21"/>
            <p:cNvSpPr>
              <a:spLocks noChangeShapeType="1"/>
            </p:cNvSpPr>
            <p:nvPr/>
          </p:nvSpPr>
          <p:spPr bwMode="auto">
            <a:xfrm>
              <a:off x="4247" y="2640"/>
              <a:ext cx="0" cy="288"/>
            </a:xfrm>
            <a:prstGeom prst="line">
              <a:avLst/>
            </a:prstGeom>
            <a:noFill/>
            <a:ln w="19050">
              <a:solidFill>
                <a:schemeClr val="tx1"/>
              </a:solidFill>
              <a:round/>
              <a:headEnd/>
              <a:tailEnd/>
            </a:ln>
          </p:spPr>
          <p:txBody>
            <a:bodyPr anchor="ctr" anchorCtr="1"/>
            <a:lstStyle/>
            <a:p>
              <a:endParaRPr lang="en-US"/>
            </a:p>
          </p:txBody>
        </p:sp>
        <p:sp>
          <p:nvSpPr>
            <p:cNvPr id="27710" name="Line 22"/>
            <p:cNvSpPr>
              <a:spLocks noChangeShapeType="1"/>
            </p:cNvSpPr>
            <p:nvPr/>
          </p:nvSpPr>
          <p:spPr bwMode="auto">
            <a:xfrm>
              <a:off x="4583" y="2640"/>
              <a:ext cx="0" cy="288"/>
            </a:xfrm>
            <a:prstGeom prst="line">
              <a:avLst/>
            </a:prstGeom>
            <a:noFill/>
            <a:ln w="19050">
              <a:solidFill>
                <a:schemeClr val="tx1"/>
              </a:solidFill>
              <a:round/>
              <a:headEnd/>
              <a:tailEnd/>
            </a:ln>
          </p:spPr>
          <p:txBody>
            <a:bodyPr anchor="ctr" anchorCtr="1"/>
            <a:lstStyle/>
            <a:p>
              <a:endParaRPr lang="en-US"/>
            </a:p>
          </p:txBody>
        </p:sp>
        <p:sp>
          <p:nvSpPr>
            <p:cNvPr id="27711" name="Line 23"/>
            <p:cNvSpPr>
              <a:spLocks noChangeShapeType="1"/>
            </p:cNvSpPr>
            <p:nvPr/>
          </p:nvSpPr>
          <p:spPr bwMode="auto">
            <a:xfrm>
              <a:off x="4919" y="2640"/>
              <a:ext cx="0" cy="288"/>
            </a:xfrm>
            <a:prstGeom prst="line">
              <a:avLst/>
            </a:prstGeom>
            <a:noFill/>
            <a:ln w="19050">
              <a:solidFill>
                <a:schemeClr val="tx1"/>
              </a:solidFill>
              <a:round/>
              <a:headEnd/>
              <a:tailEnd/>
            </a:ln>
          </p:spPr>
          <p:txBody>
            <a:bodyPr anchor="ctr" anchorCtr="1"/>
            <a:lstStyle/>
            <a:p>
              <a:endParaRPr lang="en-US"/>
            </a:p>
          </p:txBody>
        </p:sp>
        <p:sp>
          <p:nvSpPr>
            <p:cNvPr id="27712" name="Line 24"/>
            <p:cNvSpPr>
              <a:spLocks noChangeShapeType="1"/>
            </p:cNvSpPr>
            <p:nvPr/>
          </p:nvSpPr>
          <p:spPr bwMode="auto">
            <a:xfrm>
              <a:off x="5255" y="2640"/>
              <a:ext cx="0" cy="288"/>
            </a:xfrm>
            <a:prstGeom prst="line">
              <a:avLst/>
            </a:prstGeom>
            <a:noFill/>
            <a:ln w="19050">
              <a:solidFill>
                <a:schemeClr val="tx1"/>
              </a:solidFill>
              <a:round/>
              <a:headEnd/>
              <a:tailEnd/>
            </a:ln>
          </p:spPr>
          <p:txBody>
            <a:bodyPr anchor="ctr" anchorCtr="1"/>
            <a:lstStyle/>
            <a:p>
              <a:endParaRPr lang="en-US"/>
            </a:p>
          </p:txBody>
        </p:sp>
        <p:sp>
          <p:nvSpPr>
            <p:cNvPr id="27713" name="Text Box 25"/>
            <p:cNvSpPr txBox="1">
              <a:spLocks noChangeArrowheads="1"/>
            </p:cNvSpPr>
            <p:nvPr/>
          </p:nvSpPr>
          <p:spPr bwMode="auto">
            <a:xfrm>
              <a:off x="5023" y="2486"/>
              <a:ext cx="139" cy="154"/>
            </a:xfrm>
            <a:prstGeom prst="rect">
              <a:avLst/>
            </a:prstGeom>
            <a:noFill/>
            <a:ln w="9525">
              <a:noFill/>
              <a:miter lim="800000"/>
              <a:headEnd/>
              <a:tailEnd/>
            </a:ln>
          </p:spPr>
          <p:txBody>
            <a:bodyPr>
              <a:spAutoFit/>
            </a:bodyPr>
            <a:lstStyle/>
            <a:p>
              <a:r>
                <a:rPr lang="en-US" sz="1000"/>
                <a:t>r</a:t>
              </a:r>
            </a:p>
          </p:txBody>
        </p:sp>
        <p:sp>
          <p:nvSpPr>
            <p:cNvPr id="27714" name="Text Box 26"/>
            <p:cNvSpPr txBox="1">
              <a:spLocks noChangeArrowheads="1"/>
            </p:cNvSpPr>
            <p:nvPr/>
          </p:nvSpPr>
          <p:spPr bwMode="auto">
            <a:xfrm>
              <a:off x="3957" y="2486"/>
              <a:ext cx="371" cy="154"/>
            </a:xfrm>
            <a:prstGeom prst="rect">
              <a:avLst/>
            </a:prstGeom>
            <a:noFill/>
            <a:ln w="9525">
              <a:noFill/>
              <a:miter lim="800000"/>
              <a:headEnd/>
              <a:tailEnd/>
            </a:ln>
          </p:spPr>
          <p:txBody>
            <a:bodyPr>
              <a:spAutoFit/>
            </a:bodyPr>
            <a:lstStyle/>
            <a:p>
              <a:r>
                <a:rPr lang="en-US" sz="1000"/>
                <a:t>q + 1</a:t>
              </a:r>
            </a:p>
          </p:txBody>
        </p:sp>
        <p:sp>
          <p:nvSpPr>
            <p:cNvPr id="27715" name="Text Box 27"/>
            <p:cNvSpPr txBox="1">
              <a:spLocks noChangeArrowheads="1"/>
            </p:cNvSpPr>
            <p:nvPr/>
          </p:nvSpPr>
          <p:spPr bwMode="auto">
            <a:xfrm>
              <a:off x="3623" y="2198"/>
              <a:ext cx="196" cy="231"/>
            </a:xfrm>
            <a:prstGeom prst="rect">
              <a:avLst/>
            </a:prstGeom>
            <a:noFill/>
            <a:ln w="9525">
              <a:noFill/>
              <a:miter lim="800000"/>
              <a:headEnd/>
              <a:tailEnd/>
            </a:ln>
          </p:spPr>
          <p:txBody>
            <a:bodyPr wrap="none">
              <a:spAutoFit/>
            </a:bodyPr>
            <a:lstStyle/>
            <a:p>
              <a:r>
                <a:rPr lang="en-US"/>
                <a:t>L</a:t>
              </a:r>
            </a:p>
          </p:txBody>
        </p:sp>
        <p:sp>
          <p:nvSpPr>
            <p:cNvPr id="27716" name="Text Box 28"/>
            <p:cNvSpPr txBox="1">
              <a:spLocks noChangeArrowheads="1"/>
            </p:cNvSpPr>
            <p:nvPr/>
          </p:nvSpPr>
          <p:spPr bwMode="auto">
            <a:xfrm>
              <a:off x="3599" y="2678"/>
              <a:ext cx="220" cy="231"/>
            </a:xfrm>
            <a:prstGeom prst="rect">
              <a:avLst/>
            </a:prstGeom>
            <a:noFill/>
            <a:ln w="9525">
              <a:noFill/>
              <a:miter lim="800000"/>
              <a:headEnd/>
              <a:tailEnd/>
            </a:ln>
          </p:spPr>
          <p:txBody>
            <a:bodyPr wrap="none">
              <a:spAutoFit/>
            </a:bodyPr>
            <a:lstStyle/>
            <a:p>
              <a:r>
                <a:rPr lang="en-US"/>
                <a:t>R</a:t>
              </a:r>
            </a:p>
          </p:txBody>
        </p:sp>
        <p:sp>
          <p:nvSpPr>
            <p:cNvPr id="27717" name="Rectangle 29"/>
            <p:cNvSpPr>
              <a:spLocks noChangeArrowheads="1"/>
            </p:cNvSpPr>
            <p:nvPr/>
          </p:nvSpPr>
          <p:spPr bwMode="auto">
            <a:xfrm>
              <a:off x="5255"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sym typeface="Symbol" pitchFamily="18" charset="2"/>
                </a:rPr>
                <a:t></a:t>
              </a:r>
              <a:endParaRPr lang="en-US" sz="2400" baseline="-25000">
                <a:solidFill>
                  <a:schemeClr val="accent2"/>
                </a:solidFill>
                <a:sym typeface="Symbol" pitchFamily="18" charset="2"/>
              </a:endParaRPr>
            </a:p>
          </p:txBody>
        </p:sp>
        <p:sp>
          <p:nvSpPr>
            <p:cNvPr id="27718" name="Rectangle 30"/>
            <p:cNvSpPr>
              <a:spLocks noChangeArrowheads="1"/>
            </p:cNvSpPr>
            <p:nvPr/>
          </p:nvSpPr>
          <p:spPr bwMode="auto">
            <a:xfrm>
              <a:off x="5255"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sym typeface="Symbol" pitchFamily="18" charset="2"/>
                </a:rPr>
                <a:t></a:t>
              </a:r>
            </a:p>
          </p:txBody>
        </p:sp>
      </p:grpSp>
      <p:grpSp>
        <p:nvGrpSpPr>
          <p:cNvPr id="3" name="Group 31"/>
          <p:cNvGrpSpPr>
            <a:grpSpLocks/>
          </p:cNvGrpSpPr>
          <p:nvPr/>
        </p:nvGrpSpPr>
        <p:grpSpPr bwMode="auto">
          <a:xfrm>
            <a:off x="5800725" y="928687"/>
            <a:ext cx="3100388" cy="1738313"/>
            <a:chOff x="3305" y="2504"/>
            <a:chExt cx="1953" cy="1095"/>
          </a:xfrm>
        </p:grpSpPr>
        <p:sp>
          <p:nvSpPr>
            <p:cNvPr id="27656" name="Text Box 32"/>
            <p:cNvSpPr txBox="1">
              <a:spLocks noChangeArrowheads="1"/>
            </p:cNvSpPr>
            <p:nvPr/>
          </p:nvSpPr>
          <p:spPr bwMode="auto">
            <a:xfrm>
              <a:off x="3321" y="2758"/>
              <a:ext cx="144" cy="154"/>
            </a:xfrm>
            <a:prstGeom prst="rect">
              <a:avLst/>
            </a:prstGeom>
            <a:noFill/>
            <a:ln w="9525">
              <a:noFill/>
              <a:miter lim="800000"/>
              <a:headEnd/>
              <a:tailEnd/>
            </a:ln>
          </p:spPr>
          <p:txBody>
            <a:bodyPr>
              <a:spAutoFit/>
            </a:bodyPr>
            <a:lstStyle/>
            <a:p>
              <a:r>
                <a:rPr lang="en-US" sz="1000"/>
                <a:t>1</a:t>
              </a:r>
            </a:p>
          </p:txBody>
        </p:sp>
        <p:sp>
          <p:nvSpPr>
            <p:cNvPr id="27657" name="Text Box 33"/>
            <p:cNvSpPr txBox="1">
              <a:spLocks noChangeArrowheads="1"/>
            </p:cNvSpPr>
            <p:nvPr/>
          </p:nvSpPr>
          <p:spPr bwMode="auto">
            <a:xfrm>
              <a:off x="3561" y="2758"/>
              <a:ext cx="144" cy="154"/>
            </a:xfrm>
            <a:prstGeom prst="rect">
              <a:avLst/>
            </a:prstGeom>
            <a:noFill/>
            <a:ln w="9525">
              <a:noFill/>
              <a:miter lim="800000"/>
              <a:headEnd/>
              <a:tailEnd/>
            </a:ln>
          </p:spPr>
          <p:txBody>
            <a:bodyPr>
              <a:spAutoFit/>
            </a:bodyPr>
            <a:lstStyle/>
            <a:p>
              <a:r>
                <a:rPr lang="en-US" sz="1000"/>
                <a:t>2</a:t>
              </a:r>
            </a:p>
          </p:txBody>
        </p:sp>
        <p:sp>
          <p:nvSpPr>
            <p:cNvPr id="27658" name="Text Box 34"/>
            <p:cNvSpPr txBox="1">
              <a:spLocks noChangeArrowheads="1"/>
            </p:cNvSpPr>
            <p:nvPr/>
          </p:nvSpPr>
          <p:spPr bwMode="auto">
            <a:xfrm>
              <a:off x="3801" y="2758"/>
              <a:ext cx="144" cy="154"/>
            </a:xfrm>
            <a:prstGeom prst="rect">
              <a:avLst/>
            </a:prstGeom>
            <a:noFill/>
            <a:ln w="9525">
              <a:noFill/>
              <a:miter lim="800000"/>
              <a:headEnd/>
              <a:tailEnd/>
            </a:ln>
          </p:spPr>
          <p:txBody>
            <a:bodyPr>
              <a:spAutoFit/>
            </a:bodyPr>
            <a:lstStyle/>
            <a:p>
              <a:r>
                <a:rPr lang="en-US" sz="1000"/>
                <a:t>3</a:t>
              </a:r>
            </a:p>
          </p:txBody>
        </p:sp>
        <p:sp>
          <p:nvSpPr>
            <p:cNvPr id="27659" name="Text Box 35"/>
            <p:cNvSpPr txBox="1">
              <a:spLocks noChangeArrowheads="1"/>
            </p:cNvSpPr>
            <p:nvPr/>
          </p:nvSpPr>
          <p:spPr bwMode="auto">
            <a:xfrm>
              <a:off x="4041" y="2758"/>
              <a:ext cx="144" cy="154"/>
            </a:xfrm>
            <a:prstGeom prst="rect">
              <a:avLst/>
            </a:prstGeom>
            <a:noFill/>
            <a:ln w="9525">
              <a:noFill/>
              <a:miter lim="800000"/>
              <a:headEnd/>
              <a:tailEnd/>
            </a:ln>
          </p:spPr>
          <p:txBody>
            <a:bodyPr>
              <a:spAutoFit/>
            </a:bodyPr>
            <a:lstStyle/>
            <a:p>
              <a:r>
                <a:rPr lang="en-US" sz="1000"/>
                <a:t>4</a:t>
              </a:r>
            </a:p>
          </p:txBody>
        </p:sp>
        <p:sp>
          <p:nvSpPr>
            <p:cNvPr id="27660" name="Text Box 36"/>
            <p:cNvSpPr txBox="1">
              <a:spLocks noChangeArrowheads="1"/>
            </p:cNvSpPr>
            <p:nvPr/>
          </p:nvSpPr>
          <p:spPr bwMode="auto">
            <a:xfrm>
              <a:off x="4281" y="2758"/>
              <a:ext cx="144" cy="154"/>
            </a:xfrm>
            <a:prstGeom prst="rect">
              <a:avLst/>
            </a:prstGeom>
            <a:noFill/>
            <a:ln w="9525">
              <a:noFill/>
              <a:miter lim="800000"/>
              <a:headEnd/>
              <a:tailEnd/>
            </a:ln>
          </p:spPr>
          <p:txBody>
            <a:bodyPr>
              <a:spAutoFit/>
            </a:bodyPr>
            <a:lstStyle/>
            <a:p>
              <a:r>
                <a:rPr lang="en-US" sz="1000"/>
                <a:t>5</a:t>
              </a:r>
            </a:p>
          </p:txBody>
        </p:sp>
        <p:sp>
          <p:nvSpPr>
            <p:cNvPr id="27661" name="Text Box 37"/>
            <p:cNvSpPr txBox="1">
              <a:spLocks noChangeArrowheads="1"/>
            </p:cNvSpPr>
            <p:nvPr/>
          </p:nvSpPr>
          <p:spPr bwMode="auto">
            <a:xfrm>
              <a:off x="4521" y="2758"/>
              <a:ext cx="144" cy="154"/>
            </a:xfrm>
            <a:prstGeom prst="rect">
              <a:avLst/>
            </a:prstGeom>
            <a:noFill/>
            <a:ln w="9525">
              <a:noFill/>
              <a:miter lim="800000"/>
              <a:headEnd/>
              <a:tailEnd/>
            </a:ln>
          </p:spPr>
          <p:txBody>
            <a:bodyPr>
              <a:spAutoFit/>
            </a:bodyPr>
            <a:lstStyle/>
            <a:p>
              <a:r>
                <a:rPr lang="en-US" sz="1000"/>
                <a:t>6</a:t>
              </a:r>
            </a:p>
          </p:txBody>
        </p:sp>
        <p:sp>
          <p:nvSpPr>
            <p:cNvPr id="27662" name="Text Box 38"/>
            <p:cNvSpPr txBox="1">
              <a:spLocks noChangeArrowheads="1"/>
            </p:cNvSpPr>
            <p:nvPr/>
          </p:nvSpPr>
          <p:spPr bwMode="auto">
            <a:xfrm>
              <a:off x="4761" y="2758"/>
              <a:ext cx="144" cy="154"/>
            </a:xfrm>
            <a:prstGeom prst="rect">
              <a:avLst/>
            </a:prstGeom>
            <a:noFill/>
            <a:ln w="9525">
              <a:noFill/>
              <a:miter lim="800000"/>
              <a:headEnd/>
              <a:tailEnd/>
            </a:ln>
          </p:spPr>
          <p:txBody>
            <a:bodyPr>
              <a:spAutoFit/>
            </a:bodyPr>
            <a:lstStyle/>
            <a:p>
              <a:r>
                <a:rPr lang="en-US" sz="1000"/>
                <a:t>7</a:t>
              </a:r>
            </a:p>
          </p:txBody>
        </p:sp>
        <p:sp>
          <p:nvSpPr>
            <p:cNvPr id="27663" name="Text Box 39"/>
            <p:cNvSpPr txBox="1">
              <a:spLocks noChangeArrowheads="1"/>
            </p:cNvSpPr>
            <p:nvPr/>
          </p:nvSpPr>
          <p:spPr bwMode="auto">
            <a:xfrm>
              <a:off x="5001" y="2758"/>
              <a:ext cx="144" cy="154"/>
            </a:xfrm>
            <a:prstGeom prst="rect">
              <a:avLst/>
            </a:prstGeom>
            <a:noFill/>
            <a:ln w="9525">
              <a:noFill/>
              <a:miter lim="800000"/>
              <a:headEnd/>
              <a:tailEnd/>
            </a:ln>
          </p:spPr>
          <p:txBody>
            <a:bodyPr>
              <a:spAutoFit/>
            </a:bodyPr>
            <a:lstStyle/>
            <a:p>
              <a:r>
                <a:rPr lang="en-US" sz="1000"/>
                <a:t>8</a:t>
              </a:r>
            </a:p>
          </p:txBody>
        </p:sp>
        <p:sp>
          <p:nvSpPr>
            <p:cNvPr id="27664" name="Rectangle 40"/>
            <p:cNvSpPr>
              <a:spLocks noChangeArrowheads="1"/>
            </p:cNvSpPr>
            <p:nvPr/>
          </p:nvSpPr>
          <p:spPr bwMode="auto">
            <a:xfrm>
              <a:off x="4986" y="2915"/>
              <a:ext cx="240" cy="230"/>
            </a:xfrm>
            <a:prstGeom prst="rect">
              <a:avLst/>
            </a:prstGeom>
            <a:noFill/>
            <a:ln w="9525">
              <a:noFill/>
              <a:miter lim="800000"/>
              <a:headEnd/>
              <a:tailEnd/>
            </a:ln>
          </p:spPr>
          <p:txBody>
            <a:bodyPr/>
            <a:lstStyle/>
            <a:p>
              <a:pPr>
                <a:spcBef>
                  <a:spcPct val="20000"/>
                </a:spcBef>
              </a:pPr>
              <a:r>
                <a:rPr lang="en-US">
                  <a:solidFill>
                    <a:schemeClr val="accent2"/>
                  </a:solidFill>
                </a:rPr>
                <a:t>6</a:t>
              </a:r>
            </a:p>
          </p:txBody>
        </p:sp>
        <p:sp>
          <p:nvSpPr>
            <p:cNvPr id="27665" name="Rectangle 41"/>
            <p:cNvSpPr>
              <a:spLocks noChangeArrowheads="1"/>
            </p:cNvSpPr>
            <p:nvPr/>
          </p:nvSpPr>
          <p:spPr bwMode="auto">
            <a:xfrm>
              <a:off x="4746" y="2915"/>
              <a:ext cx="240" cy="230"/>
            </a:xfrm>
            <a:prstGeom prst="rect">
              <a:avLst/>
            </a:prstGeom>
            <a:noFill/>
            <a:ln w="9525">
              <a:noFill/>
              <a:miter lim="800000"/>
              <a:headEnd/>
              <a:tailEnd/>
            </a:ln>
          </p:spPr>
          <p:txBody>
            <a:bodyPr/>
            <a:lstStyle/>
            <a:p>
              <a:pPr>
                <a:spcBef>
                  <a:spcPct val="20000"/>
                </a:spcBef>
              </a:pPr>
              <a:r>
                <a:rPr lang="en-US">
                  <a:solidFill>
                    <a:schemeClr val="accent2"/>
                  </a:solidFill>
                </a:rPr>
                <a:t>3</a:t>
              </a:r>
            </a:p>
          </p:txBody>
        </p:sp>
        <p:sp>
          <p:nvSpPr>
            <p:cNvPr id="27666" name="Rectangle 42"/>
            <p:cNvSpPr>
              <a:spLocks noChangeArrowheads="1"/>
            </p:cNvSpPr>
            <p:nvPr/>
          </p:nvSpPr>
          <p:spPr bwMode="auto">
            <a:xfrm>
              <a:off x="4506" y="2915"/>
              <a:ext cx="240" cy="230"/>
            </a:xfrm>
            <a:prstGeom prst="rect">
              <a:avLst/>
            </a:prstGeom>
            <a:noFill/>
            <a:ln w="9525">
              <a:noFill/>
              <a:miter lim="800000"/>
              <a:headEnd/>
              <a:tailEnd/>
            </a:ln>
          </p:spPr>
          <p:txBody>
            <a:bodyPr/>
            <a:lstStyle/>
            <a:p>
              <a:pPr>
                <a:spcBef>
                  <a:spcPct val="20000"/>
                </a:spcBef>
              </a:pPr>
              <a:r>
                <a:rPr lang="en-US">
                  <a:solidFill>
                    <a:schemeClr val="accent2"/>
                  </a:solidFill>
                </a:rPr>
                <a:t>2</a:t>
              </a:r>
            </a:p>
          </p:txBody>
        </p:sp>
        <p:sp>
          <p:nvSpPr>
            <p:cNvPr id="27667" name="Rectangle 43"/>
            <p:cNvSpPr>
              <a:spLocks noChangeArrowheads="1"/>
            </p:cNvSpPr>
            <p:nvPr/>
          </p:nvSpPr>
          <p:spPr bwMode="auto">
            <a:xfrm>
              <a:off x="4266" y="2915"/>
              <a:ext cx="240" cy="230"/>
            </a:xfrm>
            <a:prstGeom prst="rect">
              <a:avLst/>
            </a:prstGeom>
            <a:noFill/>
            <a:ln w="9525">
              <a:noFill/>
              <a:miter lim="800000"/>
              <a:headEnd/>
              <a:tailEnd/>
            </a:ln>
          </p:spPr>
          <p:txBody>
            <a:bodyPr/>
            <a:lstStyle/>
            <a:p>
              <a:pPr>
                <a:spcBef>
                  <a:spcPct val="20000"/>
                </a:spcBef>
              </a:pPr>
              <a:r>
                <a:rPr lang="en-US">
                  <a:solidFill>
                    <a:schemeClr val="accent2"/>
                  </a:solidFill>
                </a:rPr>
                <a:t>1</a:t>
              </a:r>
            </a:p>
          </p:txBody>
        </p:sp>
        <p:sp>
          <p:nvSpPr>
            <p:cNvPr id="27668" name="Rectangle 44"/>
            <p:cNvSpPr>
              <a:spLocks noChangeArrowheads="1"/>
            </p:cNvSpPr>
            <p:nvPr/>
          </p:nvSpPr>
          <p:spPr bwMode="auto">
            <a:xfrm>
              <a:off x="4026" y="2915"/>
              <a:ext cx="240" cy="230"/>
            </a:xfrm>
            <a:prstGeom prst="rect">
              <a:avLst/>
            </a:prstGeom>
            <a:noFill/>
            <a:ln w="9525">
              <a:noFill/>
              <a:miter lim="800000"/>
              <a:headEnd/>
              <a:tailEnd/>
            </a:ln>
          </p:spPr>
          <p:txBody>
            <a:bodyPr/>
            <a:lstStyle/>
            <a:p>
              <a:pPr>
                <a:spcBef>
                  <a:spcPct val="20000"/>
                </a:spcBef>
              </a:pPr>
              <a:r>
                <a:rPr lang="en-US">
                  <a:solidFill>
                    <a:schemeClr val="accent2"/>
                  </a:solidFill>
                </a:rPr>
                <a:t>7</a:t>
              </a:r>
            </a:p>
          </p:txBody>
        </p:sp>
        <p:sp>
          <p:nvSpPr>
            <p:cNvPr id="27669" name="Rectangle 45"/>
            <p:cNvSpPr>
              <a:spLocks noChangeArrowheads="1"/>
            </p:cNvSpPr>
            <p:nvPr/>
          </p:nvSpPr>
          <p:spPr bwMode="auto">
            <a:xfrm>
              <a:off x="3786" y="2915"/>
              <a:ext cx="240" cy="230"/>
            </a:xfrm>
            <a:prstGeom prst="rect">
              <a:avLst/>
            </a:prstGeom>
            <a:noFill/>
            <a:ln w="9525">
              <a:noFill/>
              <a:miter lim="800000"/>
              <a:headEnd/>
              <a:tailEnd/>
            </a:ln>
          </p:spPr>
          <p:txBody>
            <a:bodyPr/>
            <a:lstStyle/>
            <a:p>
              <a:pPr>
                <a:spcBef>
                  <a:spcPct val="20000"/>
                </a:spcBef>
              </a:pPr>
              <a:r>
                <a:rPr lang="en-US">
                  <a:solidFill>
                    <a:schemeClr val="accent2"/>
                  </a:solidFill>
                </a:rPr>
                <a:t>5</a:t>
              </a:r>
            </a:p>
          </p:txBody>
        </p:sp>
        <p:sp>
          <p:nvSpPr>
            <p:cNvPr id="27670" name="Rectangle 46"/>
            <p:cNvSpPr>
              <a:spLocks noChangeArrowheads="1"/>
            </p:cNvSpPr>
            <p:nvPr/>
          </p:nvSpPr>
          <p:spPr bwMode="auto">
            <a:xfrm>
              <a:off x="3546" y="2915"/>
              <a:ext cx="240" cy="230"/>
            </a:xfrm>
            <a:prstGeom prst="rect">
              <a:avLst/>
            </a:prstGeom>
            <a:noFill/>
            <a:ln w="9525">
              <a:noFill/>
              <a:miter lim="800000"/>
              <a:headEnd/>
              <a:tailEnd/>
            </a:ln>
          </p:spPr>
          <p:txBody>
            <a:bodyPr/>
            <a:lstStyle/>
            <a:p>
              <a:pPr>
                <a:spcBef>
                  <a:spcPct val="20000"/>
                </a:spcBef>
              </a:pPr>
              <a:r>
                <a:rPr lang="en-US">
                  <a:solidFill>
                    <a:schemeClr val="accent2"/>
                  </a:solidFill>
                </a:rPr>
                <a:t>4</a:t>
              </a:r>
            </a:p>
          </p:txBody>
        </p:sp>
        <p:sp>
          <p:nvSpPr>
            <p:cNvPr id="27671" name="Rectangle 47"/>
            <p:cNvSpPr>
              <a:spLocks noChangeArrowheads="1"/>
            </p:cNvSpPr>
            <p:nvPr/>
          </p:nvSpPr>
          <p:spPr bwMode="auto">
            <a:xfrm>
              <a:off x="3306" y="2915"/>
              <a:ext cx="240" cy="230"/>
            </a:xfrm>
            <a:prstGeom prst="rect">
              <a:avLst/>
            </a:prstGeom>
            <a:noFill/>
            <a:ln w="9525">
              <a:noFill/>
              <a:miter lim="800000"/>
              <a:headEnd/>
              <a:tailEnd/>
            </a:ln>
          </p:spPr>
          <p:txBody>
            <a:bodyPr anchor="ctr" anchorCtr="1"/>
            <a:lstStyle/>
            <a:p>
              <a:pPr>
                <a:spcBef>
                  <a:spcPct val="20000"/>
                </a:spcBef>
              </a:pPr>
              <a:r>
                <a:rPr lang="en-US">
                  <a:solidFill>
                    <a:schemeClr val="accent2"/>
                  </a:solidFill>
                </a:rPr>
                <a:t>2</a:t>
              </a:r>
            </a:p>
          </p:txBody>
        </p:sp>
        <p:sp>
          <p:nvSpPr>
            <p:cNvPr id="27672" name="Line 48"/>
            <p:cNvSpPr>
              <a:spLocks noChangeShapeType="1"/>
            </p:cNvSpPr>
            <p:nvPr/>
          </p:nvSpPr>
          <p:spPr bwMode="auto">
            <a:xfrm>
              <a:off x="3306" y="2915"/>
              <a:ext cx="1920" cy="0"/>
            </a:xfrm>
            <a:prstGeom prst="line">
              <a:avLst/>
            </a:prstGeom>
            <a:noFill/>
            <a:ln w="28575" cap="sq">
              <a:solidFill>
                <a:schemeClr val="tx1"/>
              </a:solidFill>
              <a:round/>
              <a:headEnd/>
              <a:tailEnd/>
            </a:ln>
          </p:spPr>
          <p:txBody>
            <a:bodyPr/>
            <a:lstStyle/>
            <a:p>
              <a:endParaRPr lang="en-US"/>
            </a:p>
          </p:txBody>
        </p:sp>
        <p:sp>
          <p:nvSpPr>
            <p:cNvPr id="27673" name="Line 49"/>
            <p:cNvSpPr>
              <a:spLocks noChangeShapeType="1"/>
            </p:cNvSpPr>
            <p:nvPr/>
          </p:nvSpPr>
          <p:spPr bwMode="auto">
            <a:xfrm>
              <a:off x="3306" y="3145"/>
              <a:ext cx="1920" cy="0"/>
            </a:xfrm>
            <a:prstGeom prst="line">
              <a:avLst/>
            </a:prstGeom>
            <a:noFill/>
            <a:ln w="28575" cap="sq">
              <a:solidFill>
                <a:schemeClr val="tx1"/>
              </a:solidFill>
              <a:round/>
              <a:headEnd/>
              <a:tailEnd/>
            </a:ln>
          </p:spPr>
          <p:txBody>
            <a:bodyPr/>
            <a:lstStyle/>
            <a:p>
              <a:endParaRPr lang="en-US"/>
            </a:p>
          </p:txBody>
        </p:sp>
        <p:sp>
          <p:nvSpPr>
            <p:cNvPr id="27674" name="Line 50"/>
            <p:cNvSpPr>
              <a:spLocks noChangeShapeType="1"/>
            </p:cNvSpPr>
            <p:nvPr/>
          </p:nvSpPr>
          <p:spPr bwMode="auto">
            <a:xfrm>
              <a:off x="3306" y="2915"/>
              <a:ext cx="0" cy="230"/>
            </a:xfrm>
            <a:prstGeom prst="line">
              <a:avLst/>
            </a:prstGeom>
            <a:noFill/>
            <a:ln w="28575" cap="sq">
              <a:solidFill>
                <a:schemeClr val="tx1"/>
              </a:solidFill>
              <a:round/>
              <a:headEnd/>
              <a:tailEnd/>
            </a:ln>
          </p:spPr>
          <p:txBody>
            <a:bodyPr/>
            <a:lstStyle/>
            <a:p>
              <a:endParaRPr lang="en-US"/>
            </a:p>
          </p:txBody>
        </p:sp>
        <p:sp>
          <p:nvSpPr>
            <p:cNvPr id="27675" name="Line 51"/>
            <p:cNvSpPr>
              <a:spLocks noChangeShapeType="1"/>
            </p:cNvSpPr>
            <p:nvPr/>
          </p:nvSpPr>
          <p:spPr bwMode="auto">
            <a:xfrm>
              <a:off x="3546" y="2915"/>
              <a:ext cx="0" cy="230"/>
            </a:xfrm>
            <a:prstGeom prst="line">
              <a:avLst/>
            </a:prstGeom>
            <a:noFill/>
            <a:ln w="12700">
              <a:solidFill>
                <a:schemeClr val="tx1"/>
              </a:solidFill>
              <a:round/>
              <a:headEnd/>
              <a:tailEnd/>
            </a:ln>
          </p:spPr>
          <p:txBody>
            <a:bodyPr/>
            <a:lstStyle/>
            <a:p>
              <a:endParaRPr lang="en-US"/>
            </a:p>
          </p:txBody>
        </p:sp>
        <p:sp>
          <p:nvSpPr>
            <p:cNvPr id="27676" name="Line 52"/>
            <p:cNvSpPr>
              <a:spLocks noChangeShapeType="1"/>
            </p:cNvSpPr>
            <p:nvPr/>
          </p:nvSpPr>
          <p:spPr bwMode="auto">
            <a:xfrm>
              <a:off x="3786" y="2915"/>
              <a:ext cx="0" cy="230"/>
            </a:xfrm>
            <a:prstGeom prst="line">
              <a:avLst/>
            </a:prstGeom>
            <a:noFill/>
            <a:ln w="12700">
              <a:solidFill>
                <a:schemeClr val="tx1"/>
              </a:solidFill>
              <a:round/>
              <a:headEnd/>
              <a:tailEnd/>
            </a:ln>
          </p:spPr>
          <p:txBody>
            <a:bodyPr/>
            <a:lstStyle/>
            <a:p>
              <a:endParaRPr lang="en-US"/>
            </a:p>
          </p:txBody>
        </p:sp>
        <p:sp>
          <p:nvSpPr>
            <p:cNvPr id="27677" name="Line 53"/>
            <p:cNvSpPr>
              <a:spLocks noChangeShapeType="1"/>
            </p:cNvSpPr>
            <p:nvPr/>
          </p:nvSpPr>
          <p:spPr bwMode="auto">
            <a:xfrm>
              <a:off x="4026" y="2915"/>
              <a:ext cx="0" cy="230"/>
            </a:xfrm>
            <a:prstGeom prst="line">
              <a:avLst/>
            </a:prstGeom>
            <a:noFill/>
            <a:ln w="12700">
              <a:solidFill>
                <a:schemeClr val="tx1"/>
              </a:solidFill>
              <a:round/>
              <a:headEnd/>
              <a:tailEnd/>
            </a:ln>
          </p:spPr>
          <p:txBody>
            <a:bodyPr/>
            <a:lstStyle/>
            <a:p>
              <a:endParaRPr lang="en-US"/>
            </a:p>
          </p:txBody>
        </p:sp>
        <p:sp>
          <p:nvSpPr>
            <p:cNvPr id="27678" name="Line 54"/>
            <p:cNvSpPr>
              <a:spLocks noChangeShapeType="1"/>
            </p:cNvSpPr>
            <p:nvPr/>
          </p:nvSpPr>
          <p:spPr bwMode="auto">
            <a:xfrm>
              <a:off x="4266" y="2915"/>
              <a:ext cx="0" cy="230"/>
            </a:xfrm>
            <a:prstGeom prst="line">
              <a:avLst/>
            </a:prstGeom>
            <a:noFill/>
            <a:ln w="12700">
              <a:solidFill>
                <a:schemeClr val="tx1"/>
              </a:solidFill>
              <a:round/>
              <a:headEnd/>
              <a:tailEnd/>
            </a:ln>
          </p:spPr>
          <p:txBody>
            <a:bodyPr/>
            <a:lstStyle/>
            <a:p>
              <a:endParaRPr lang="en-US"/>
            </a:p>
          </p:txBody>
        </p:sp>
        <p:sp>
          <p:nvSpPr>
            <p:cNvPr id="27679" name="Line 55"/>
            <p:cNvSpPr>
              <a:spLocks noChangeShapeType="1"/>
            </p:cNvSpPr>
            <p:nvPr/>
          </p:nvSpPr>
          <p:spPr bwMode="auto">
            <a:xfrm>
              <a:off x="4506" y="2915"/>
              <a:ext cx="0" cy="230"/>
            </a:xfrm>
            <a:prstGeom prst="line">
              <a:avLst/>
            </a:prstGeom>
            <a:noFill/>
            <a:ln w="12700">
              <a:solidFill>
                <a:schemeClr val="tx1"/>
              </a:solidFill>
              <a:round/>
              <a:headEnd/>
              <a:tailEnd/>
            </a:ln>
          </p:spPr>
          <p:txBody>
            <a:bodyPr/>
            <a:lstStyle/>
            <a:p>
              <a:endParaRPr lang="en-US"/>
            </a:p>
          </p:txBody>
        </p:sp>
        <p:sp>
          <p:nvSpPr>
            <p:cNvPr id="27680" name="Line 56"/>
            <p:cNvSpPr>
              <a:spLocks noChangeShapeType="1"/>
            </p:cNvSpPr>
            <p:nvPr/>
          </p:nvSpPr>
          <p:spPr bwMode="auto">
            <a:xfrm>
              <a:off x="4746" y="2915"/>
              <a:ext cx="0" cy="230"/>
            </a:xfrm>
            <a:prstGeom prst="line">
              <a:avLst/>
            </a:prstGeom>
            <a:noFill/>
            <a:ln w="12700">
              <a:solidFill>
                <a:schemeClr val="tx1"/>
              </a:solidFill>
              <a:round/>
              <a:headEnd/>
              <a:tailEnd/>
            </a:ln>
          </p:spPr>
          <p:txBody>
            <a:bodyPr/>
            <a:lstStyle/>
            <a:p>
              <a:endParaRPr lang="en-US"/>
            </a:p>
          </p:txBody>
        </p:sp>
        <p:sp>
          <p:nvSpPr>
            <p:cNvPr id="27681" name="Line 57"/>
            <p:cNvSpPr>
              <a:spLocks noChangeShapeType="1"/>
            </p:cNvSpPr>
            <p:nvPr/>
          </p:nvSpPr>
          <p:spPr bwMode="auto">
            <a:xfrm>
              <a:off x="4986" y="2915"/>
              <a:ext cx="0" cy="230"/>
            </a:xfrm>
            <a:prstGeom prst="line">
              <a:avLst/>
            </a:prstGeom>
            <a:noFill/>
            <a:ln w="12700">
              <a:solidFill>
                <a:schemeClr val="tx1"/>
              </a:solidFill>
              <a:round/>
              <a:headEnd/>
              <a:tailEnd/>
            </a:ln>
          </p:spPr>
          <p:txBody>
            <a:bodyPr/>
            <a:lstStyle/>
            <a:p>
              <a:endParaRPr lang="en-US"/>
            </a:p>
          </p:txBody>
        </p:sp>
        <p:sp>
          <p:nvSpPr>
            <p:cNvPr id="27682" name="Line 58"/>
            <p:cNvSpPr>
              <a:spLocks noChangeShapeType="1"/>
            </p:cNvSpPr>
            <p:nvPr/>
          </p:nvSpPr>
          <p:spPr bwMode="auto">
            <a:xfrm>
              <a:off x="5226" y="2915"/>
              <a:ext cx="0" cy="230"/>
            </a:xfrm>
            <a:prstGeom prst="line">
              <a:avLst/>
            </a:prstGeom>
            <a:noFill/>
            <a:ln w="28575" cap="sq">
              <a:solidFill>
                <a:schemeClr val="tx1"/>
              </a:solidFill>
              <a:round/>
              <a:headEnd/>
              <a:tailEnd/>
            </a:ln>
          </p:spPr>
          <p:txBody>
            <a:bodyPr/>
            <a:lstStyle/>
            <a:p>
              <a:endParaRPr lang="en-US"/>
            </a:p>
          </p:txBody>
        </p:sp>
        <p:sp>
          <p:nvSpPr>
            <p:cNvPr id="27683" name="Line 59"/>
            <p:cNvSpPr>
              <a:spLocks noChangeShapeType="1"/>
            </p:cNvSpPr>
            <p:nvPr/>
          </p:nvSpPr>
          <p:spPr bwMode="auto">
            <a:xfrm>
              <a:off x="3455" y="2787"/>
              <a:ext cx="7" cy="114"/>
            </a:xfrm>
            <a:prstGeom prst="line">
              <a:avLst/>
            </a:prstGeom>
            <a:noFill/>
            <a:ln w="38100">
              <a:solidFill>
                <a:srgbClr val="CC0000"/>
              </a:solidFill>
              <a:round/>
              <a:headEnd/>
              <a:tailEnd type="triangle" w="med" len="med"/>
            </a:ln>
          </p:spPr>
          <p:txBody>
            <a:bodyPr/>
            <a:lstStyle/>
            <a:p>
              <a:endParaRPr lang="en-US"/>
            </a:p>
          </p:txBody>
        </p:sp>
        <p:sp>
          <p:nvSpPr>
            <p:cNvPr id="27684" name="Text Box 60"/>
            <p:cNvSpPr txBox="1">
              <a:spLocks noChangeArrowheads="1"/>
            </p:cNvSpPr>
            <p:nvPr/>
          </p:nvSpPr>
          <p:spPr bwMode="auto">
            <a:xfrm>
              <a:off x="3376" y="2507"/>
              <a:ext cx="202"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p</a:t>
              </a:r>
            </a:p>
          </p:txBody>
        </p:sp>
        <p:sp>
          <p:nvSpPr>
            <p:cNvPr id="27685" name="Line 61"/>
            <p:cNvSpPr>
              <a:spLocks noChangeShapeType="1"/>
            </p:cNvSpPr>
            <p:nvPr/>
          </p:nvSpPr>
          <p:spPr bwMode="auto">
            <a:xfrm>
              <a:off x="5144" y="2784"/>
              <a:ext cx="7" cy="114"/>
            </a:xfrm>
            <a:prstGeom prst="line">
              <a:avLst/>
            </a:prstGeom>
            <a:noFill/>
            <a:ln w="38100">
              <a:solidFill>
                <a:srgbClr val="CC0000"/>
              </a:solidFill>
              <a:round/>
              <a:headEnd/>
              <a:tailEnd type="triangle" w="med" len="med"/>
            </a:ln>
          </p:spPr>
          <p:txBody>
            <a:bodyPr/>
            <a:lstStyle/>
            <a:p>
              <a:endParaRPr lang="en-US"/>
            </a:p>
          </p:txBody>
        </p:sp>
        <p:sp>
          <p:nvSpPr>
            <p:cNvPr id="27686" name="Text Box 62"/>
            <p:cNvSpPr txBox="1">
              <a:spLocks noChangeArrowheads="1"/>
            </p:cNvSpPr>
            <p:nvPr/>
          </p:nvSpPr>
          <p:spPr bwMode="auto">
            <a:xfrm>
              <a:off x="5065" y="2504"/>
              <a:ext cx="193"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r</a:t>
              </a:r>
            </a:p>
          </p:txBody>
        </p:sp>
        <p:sp>
          <p:nvSpPr>
            <p:cNvPr id="27687" name="Line 63"/>
            <p:cNvSpPr>
              <a:spLocks noChangeShapeType="1"/>
            </p:cNvSpPr>
            <p:nvPr/>
          </p:nvSpPr>
          <p:spPr bwMode="auto">
            <a:xfrm>
              <a:off x="4188" y="2802"/>
              <a:ext cx="7" cy="114"/>
            </a:xfrm>
            <a:prstGeom prst="line">
              <a:avLst/>
            </a:prstGeom>
            <a:noFill/>
            <a:ln w="38100">
              <a:solidFill>
                <a:srgbClr val="CC0000"/>
              </a:solidFill>
              <a:round/>
              <a:headEnd/>
              <a:tailEnd type="triangle" w="med" len="med"/>
            </a:ln>
          </p:spPr>
          <p:txBody>
            <a:bodyPr/>
            <a:lstStyle/>
            <a:p>
              <a:endParaRPr lang="en-US"/>
            </a:p>
          </p:txBody>
        </p:sp>
        <p:sp>
          <p:nvSpPr>
            <p:cNvPr id="27688" name="Text Box 64"/>
            <p:cNvSpPr txBox="1">
              <a:spLocks noChangeArrowheads="1"/>
            </p:cNvSpPr>
            <p:nvPr/>
          </p:nvSpPr>
          <p:spPr bwMode="auto">
            <a:xfrm>
              <a:off x="4109" y="2522"/>
              <a:ext cx="199"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q</a:t>
              </a:r>
            </a:p>
          </p:txBody>
        </p:sp>
        <p:sp>
          <p:nvSpPr>
            <p:cNvPr id="27689" name="AutoShape 65"/>
            <p:cNvSpPr>
              <a:spLocks/>
            </p:cNvSpPr>
            <p:nvPr/>
          </p:nvSpPr>
          <p:spPr bwMode="auto">
            <a:xfrm rot="-5400000">
              <a:off x="3727" y="2798"/>
              <a:ext cx="106" cy="949"/>
            </a:xfrm>
            <a:prstGeom prst="leftBrace">
              <a:avLst>
                <a:gd name="adj1" fmla="val 74607"/>
                <a:gd name="adj2" fmla="val 50000"/>
              </a:avLst>
            </a:prstGeom>
            <a:noFill/>
            <a:ln w="9525">
              <a:solidFill>
                <a:schemeClr val="tx1"/>
              </a:solidFill>
              <a:round/>
              <a:headEnd/>
              <a:tailEnd/>
            </a:ln>
          </p:spPr>
          <p:txBody>
            <a:bodyPr wrap="none" anchor="ctr"/>
            <a:lstStyle/>
            <a:p>
              <a:endParaRPr lang="en-US"/>
            </a:p>
          </p:txBody>
        </p:sp>
        <p:sp>
          <p:nvSpPr>
            <p:cNvPr id="27690" name="AutoShape 66"/>
            <p:cNvSpPr>
              <a:spLocks/>
            </p:cNvSpPr>
            <p:nvPr/>
          </p:nvSpPr>
          <p:spPr bwMode="auto">
            <a:xfrm rot="-5400000">
              <a:off x="4690" y="2798"/>
              <a:ext cx="106" cy="949"/>
            </a:xfrm>
            <a:prstGeom prst="leftBrace">
              <a:avLst>
                <a:gd name="adj1" fmla="val 74607"/>
                <a:gd name="adj2" fmla="val 50000"/>
              </a:avLst>
            </a:prstGeom>
            <a:noFill/>
            <a:ln w="9525">
              <a:solidFill>
                <a:schemeClr val="tx1"/>
              </a:solidFill>
              <a:round/>
              <a:headEnd/>
              <a:tailEnd/>
            </a:ln>
          </p:spPr>
          <p:txBody>
            <a:bodyPr wrap="none" anchor="ctr"/>
            <a:lstStyle/>
            <a:p>
              <a:endParaRPr lang="en-US"/>
            </a:p>
          </p:txBody>
        </p:sp>
        <p:sp>
          <p:nvSpPr>
            <p:cNvPr id="27691" name="Text Box 67"/>
            <p:cNvSpPr txBox="1">
              <a:spLocks noChangeArrowheads="1"/>
            </p:cNvSpPr>
            <p:nvPr/>
          </p:nvSpPr>
          <p:spPr bwMode="auto">
            <a:xfrm>
              <a:off x="3678" y="3349"/>
              <a:ext cx="247"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n</a:t>
              </a:r>
              <a:r>
                <a:rPr lang="en-US" sz="2000" baseline="-25000">
                  <a:solidFill>
                    <a:srgbClr val="CC0000"/>
                  </a:solidFill>
                  <a:latin typeface="Comic Sans MS" pitchFamily="66" charset="0"/>
                </a:rPr>
                <a:t>1</a:t>
              </a:r>
              <a:endParaRPr lang="en-US" sz="2000">
                <a:solidFill>
                  <a:srgbClr val="CC0000"/>
                </a:solidFill>
                <a:latin typeface="Comic Sans MS" pitchFamily="66" charset="0"/>
              </a:endParaRPr>
            </a:p>
          </p:txBody>
        </p:sp>
        <p:sp>
          <p:nvSpPr>
            <p:cNvPr id="27692" name="Text Box 68"/>
            <p:cNvSpPr txBox="1">
              <a:spLocks noChangeArrowheads="1"/>
            </p:cNvSpPr>
            <p:nvPr/>
          </p:nvSpPr>
          <p:spPr bwMode="auto">
            <a:xfrm>
              <a:off x="4627" y="3338"/>
              <a:ext cx="263"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n</a:t>
              </a:r>
              <a:r>
                <a:rPr lang="en-US" sz="2000" baseline="-25000">
                  <a:solidFill>
                    <a:srgbClr val="CC0000"/>
                  </a:solidFill>
                  <a:latin typeface="Comic Sans MS" pitchFamily="66" charset="0"/>
                </a:rPr>
                <a:t>2</a:t>
              </a:r>
              <a:endParaRPr lang="en-US" sz="2000">
                <a:solidFill>
                  <a:srgbClr val="CC0000"/>
                </a:solidFill>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9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9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93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93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931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931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931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9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685800" y="5027474"/>
            <a:ext cx="4191000" cy="1754326"/>
          </a:xfrm>
          <a:prstGeom prst="rect">
            <a:avLst/>
          </a:prstGeom>
          <a:solidFill>
            <a:schemeClr val="accent6">
              <a:lumMod val="20000"/>
              <a:lumOff val="80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p:txBody>
      </p:sp>
      <p:sp>
        <p:nvSpPr>
          <p:cNvPr id="72" name="TextBox 71"/>
          <p:cNvSpPr txBox="1"/>
          <p:nvPr/>
        </p:nvSpPr>
        <p:spPr>
          <a:xfrm>
            <a:off x="685800" y="3524071"/>
            <a:ext cx="4191000" cy="1200329"/>
          </a:xfrm>
          <a:prstGeom prst="rect">
            <a:avLst/>
          </a:prstGeom>
          <a:solidFill>
            <a:schemeClr val="accent2">
              <a:lumMod val="20000"/>
              <a:lumOff val="80000"/>
            </a:schemeClr>
          </a:solidFill>
        </p:spPr>
        <p:txBody>
          <a:bodyPr wrap="square" rtlCol="0">
            <a:spAutoFit/>
          </a:bodyPr>
          <a:lstStyle/>
          <a:p>
            <a:endParaRPr lang="en-US" dirty="0" smtClean="0"/>
          </a:p>
          <a:p>
            <a:endParaRPr lang="en-US" dirty="0"/>
          </a:p>
          <a:p>
            <a:endParaRPr lang="en-US" dirty="0" smtClean="0"/>
          </a:p>
          <a:p>
            <a:endParaRPr lang="en-US" dirty="0"/>
          </a:p>
        </p:txBody>
      </p:sp>
      <p:sp>
        <p:nvSpPr>
          <p:cNvPr id="71" name="TextBox 70"/>
          <p:cNvSpPr txBox="1"/>
          <p:nvPr/>
        </p:nvSpPr>
        <p:spPr>
          <a:xfrm>
            <a:off x="685800" y="2152471"/>
            <a:ext cx="4191000" cy="1200329"/>
          </a:xfrm>
          <a:prstGeom prst="rect">
            <a:avLst/>
          </a:prstGeom>
          <a:solidFill>
            <a:schemeClr val="accent1">
              <a:lumMod val="20000"/>
              <a:lumOff val="80000"/>
            </a:schemeClr>
          </a:solidFill>
        </p:spPr>
        <p:txBody>
          <a:bodyPr wrap="square" rtlCol="0">
            <a:spAutoFit/>
          </a:bodyPr>
          <a:lstStyle/>
          <a:p>
            <a:endParaRPr lang="en-US" dirty="0" smtClean="0"/>
          </a:p>
          <a:p>
            <a:endParaRPr lang="en-US" dirty="0"/>
          </a:p>
          <a:p>
            <a:endParaRPr lang="en-US" dirty="0" smtClean="0"/>
          </a:p>
          <a:p>
            <a:endParaRPr lang="en-US" dirty="0"/>
          </a:p>
        </p:txBody>
      </p:sp>
      <p:sp>
        <p:nvSpPr>
          <p:cNvPr id="27652" name="Rectangle 2"/>
          <p:cNvSpPr>
            <a:spLocks noGrp="1" noChangeArrowheads="1"/>
          </p:cNvSpPr>
          <p:nvPr>
            <p:ph type="title"/>
          </p:nvPr>
        </p:nvSpPr>
        <p:spPr>
          <a:xfrm>
            <a:off x="457200" y="0"/>
            <a:ext cx="8229600" cy="487362"/>
          </a:xfrm>
        </p:spPr>
        <p:txBody>
          <a:bodyPr>
            <a:normAutofit fontScale="90000"/>
          </a:bodyPr>
          <a:lstStyle/>
          <a:p>
            <a:pPr eaLnBrk="1" hangingPunct="1"/>
            <a:r>
              <a:rPr lang="en-US" dirty="0" smtClean="0"/>
              <a:t>Merge - Pseudo code</a:t>
            </a:r>
          </a:p>
        </p:txBody>
      </p:sp>
      <p:sp>
        <p:nvSpPr>
          <p:cNvPr id="269315" name="Rectangle 3"/>
          <p:cNvSpPr>
            <a:spLocks noGrp="1" noChangeArrowheads="1"/>
          </p:cNvSpPr>
          <p:nvPr>
            <p:ph sz="quarter" idx="1"/>
          </p:nvPr>
        </p:nvSpPr>
        <p:spPr>
          <a:xfrm>
            <a:off x="76200" y="533400"/>
            <a:ext cx="8763000" cy="6019800"/>
          </a:xfrm>
        </p:spPr>
        <p:txBody>
          <a:bodyPr>
            <a:normAutofit fontScale="62500" lnSpcReduction="20000"/>
          </a:bodyPr>
          <a:lstStyle/>
          <a:p>
            <a:pPr marL="381000" indent="-381000" eaLnBrk="1" hangingPunct="1">
              <a:buFontTx/>
              <a:buNone/>
            </a:pPr>
            <a:r>
              <a:rPr lang="en-US" dirty="0" smtClean="0">
                <a:solidFill>
                  <a:schemeClr val="tx1"/>
                </a:solidFill>
              </a:rPr>
              <a:t>1.	Divide Array AB into two sub-arrays A &amp; B</a:t>
            </a:r>
          </a:p>
          <a:p>
            <a:pPr marL="381000" indent="-381000" eaLnBrk="1" hangingPunct="1">
              <a:buFontTx/>
              <a:buNone/>
            </a:pPr>
            <a:r>
              <a:rPr lang="en-US" dirty="0" smtClean="0"/>
              <a:t>2.	Sort A and B</a:t>
            </a:r>
          </a:p>
          <a:p>
            <a:pPr marL="514350" indent="-514350" eaLnBrk="1" hangingPunct="1">
              <a:buFontTx/>
              <a:buAutoNum type="arabicPeriod" startAt="3"/>
            </a:pPr>
            <a:r>
              <a:rPr lang="en-US" dirty="0" smtClean="0">
                <a:solidFill>
                  <a:schemeClr val="tx1"/>
                </a:solidFill>
              </a:rPr>
              <a:t>Set a=1, b=1, c=1 to access the first element of A, B and AB resp.</a:t>
            </a:r>
          </a:p>
          <a:p>
            <a:pPr marL="514350" indent="-514350" eaLnBrk="1" hangingPunct="1">
              <a:buFontTx/>
              <a:buAutoNum type="arabicPeriod" startAt="3"/>
            </a:pPr>
            <a:r>
              <a:rPr lang="en-US" dirty="0" smtClean="0"/>
              <a:t>r is the size of first array and s is the size of second array</a:t>
            </a:r>
          </a:p>
          <a:p>
            <a:pPr marL="514350" indent="-514350" eaLnBrk="1" hangingPunct="1">
              <a:buNone/>
            </a:pPr>
            <a:endParaRPr lang="en-US" dirty="0" smtClean="0">
              <a:solidFill>
                <a:schemeClr val="tx1"/>
              </a:solidFill>
            </a:endParaRPr>
          </a:p>
          <a:p>
            <a:pPr marL="514350" indent="-514350">
              <a:buNone/>
            </a:pPr>
            <a:r>
              <a:rPr lang="en-US" dirty="0" smtClean="0">
                <a:solidFill>
                  <a:schemeClr val="tx1"/>
                </a:solidFill>
              </a:rPr>
              <a:t>5.	While(a&lt;=r &amp;&amp; b&lt;=s)</a:t>
            </a:r>
          </a:p>
          <a:p>
            <a:pPr marL="381000" indent="-381000">
              <a:buNone/>
            </a:pPr>
            <a:r>
              <a:rPr lang="en-US" dirty="0" smtClean="0"/>
              <a:t>	   If(A[a]&lt;B[b])</a:t>
            </a:r>
          </a:p>
          <a:p>
            <a:pPr marL="381000" indent="-381000">
              <a:buNone/>
            </a:pPr>
            <a:r>
              <a:rPr lang="en-US" dirty="0">
                <a:solidFill>
                  <a:schemeClr val="tx1"/>
                </a:solidFill>
              </a:rPr>
              <a:t>	</a:t>
            </a:r>
            <a:r>
              <a:rPr lang="en-US" dirty="0" smtClean="0">
                <a:solidFill>
                  <a:schemeClr val="tx1"/>
                </a:solidFill>
              </a:rPr>
              <a:t>	AB[c]=A[a]</a:t>
            </a:r>
          </a:p>
          <a:p>
            <a:pPr marL="381000" indent="-381000">
              <a:buNone/>
            </a:pPr>
            <a:r>
              <a:rPr lang="en-US" dirty="0" smtClean="0"/>
              <a:t>	</a:t>
            </a:r>
            <a:r>
              <a:rPr lang="en-US" dirty="0"/>
              <a:t>	</a:t>
            </a:r>
            <a:r>
              <a:rPr lang="en-US" dirty="0" smtClean="0"/>
              <a:t>c=c+1</a:t>
            </a:r>
          </a:p>
          <a:p>
            <a:pPr marL="381000" indent="-381000">
              <a:buNone/>
            </a:pPr>
            <a:r>
              <a:rPr lang="en-US" dirty="0" smtClean="0"/>
              <a:t>		a=a+1</a:t>
            </a:r>
            <a:endParaRPr lang="en-US" dirty="0" smtClean="0">
              <a:solidFill>
                <a:schemeClr val="tx1"/>
              </a:solidFill>
            </a:endParaRPr>
          </a:p>
          <a:p>
            <a:pPr marL="381000" indent="-381000" eaLnBrk="1" hangingPunct="1">
              <a:buFontTx/>
              <a:buNone/>
            </a:pPr>
            <a:r>
              <a:rPr lang="en-US" dirty="0" smtClean="0">
                <a:solidFill>
                  <a:schemeClr val="tx1"/>
                </a:solidFill>
              </a:rPr>
              <a:t>	Else </a:t>
            </a:r>
          </a:p>
          <a:p>
            <a:pPr marL="381000" indent="-381000">
              <a:buNone/>
            </a:pPr>
            <a:r>
              <a:rPr lang="en-US" dirty="0" smtClean="0">
                <a:solidFill>
                  <a:schemeClr val="tx1"/>
                </a:solidFill>
              </a:rPr>
              <a:t>		AB[c]=</a:t>
            </a:r>
            <a:r>
              <a:rPr lang="en-US" dirty="0" smtClean="0"/>
              <a:t> B[b]</a:t>
            </a:r>
            <a:endParaRPr lang="en-US" b="1" dirty="0" smtClean="0">
              <a:solidFill>
                <a:schemeClr val="tx1"/>
              </a:solidFill>
            </a:endParaRPr>
          </a:p>
          <a:p>
            <a:pPr marL="381000" indent="-381000">
              <a:buNone/>
            </a:pPr>
            <a:r>
              <a:rPr lang="en-US" dirty="0" smtClean="0"/>
              <a:t>		c=c+1</a:t>
            </a:r>
          </a:p>
          <a:p>
            <a:pPr marL="381000" indent="-381000">
              <a:buNone/>
            </a:pPr>
            <a:r>
              <a:rPr lang="en-US" dirty="0" smtClean="0"/>
              <a:t>		b=b+1</a:t>
            </a:r>
          </a:p>
          <a:p>
            <a:pPr marL="381000" indent="-381000">
              <a:buNone/>
            </a:pPr>
            <a:r>
              <a:rPr lang="en-US" dirty="0">
                <a:solidFill>
                  <a:schemeClr val="tx1"/>
                </a:solidFill>
              </a:rPr>
              <a:t> </a:t>
            </a:r>
            <a:r>
              <a:rPr lang="en-US" dirty="0" smtClean="0">
                <a:solidFill>
                  <a:schemeClr val="tx1"/>
                </a:solidFill>
              </a:rPr>
              <a:t>      end While</a:t>
            </a:r>
          </a:p>
          <a:p>
            <a:pPr marL="514350" indent="-514350" eaLnBrk="1" hangingPunct="1">
              <a:buNone/>
            </a:pPr>
            <a:r>
              <a:rPr lang="en-US" dirty="0" smtClean="0"/>
              <a:t>6. 	</a:t>
            </a:r>
            <a:r>
              <a:rPr lang="en-US" dirty="0" smtClean="0">
                <a:solidFill>
                  <a:schemeClr val="tx1"/>
                </a:solidFill>
              </a:rPr>
              <a:t>[for remaining elements in A or B]</a:t>
            </a:r>
          </a:p>
          <a:p>
            <a:pPr marL="514350" indent="-514350" eaLnBrk="1" hangingPunct="1">
              <a:buNone/>
            </a:pPr>
            <a:r>
              <a:rPr lang="en-US" dirty="0" smtClean="0"/>
              <a:t>	If(a&gt;r ) then </a:t>
            </a:r>
          </a:p>
          <a:p>
            <a:pPr marL="914400" lvl="1" indent="-514350">
              <a:buNone/>
            </a:pPr>
            <a:r>
              <a:rPr lang="en-US" dirty="0" smtClean="0">
                <a:solidFill>
                  <a:schemeClr val="tx1"/>
                </a:solidFill>
              </a:rPr>
              <a:t>	For </a:t>
            </a:r>
            <a:r>
              <a:rPr lang="en-US" dirty="0" err="1" smtClean="0">
                <a:solidFill>
                  <a:schemeClr val="tx1"/>
                </a:solidFill>
              </a:rPr>
              <a:t>i</a:t>
            </a:r>
            <a:r>
              <a:rPr lang="en-US" dirty="0" smtClean="0">
                <a:solidFill>
                  <a:schemeClr val="tx1"/>
                </a:solidFill>
              </a:rPr>
              <a:t>=0 to s-b</a:t>
            </a:r>
          </a:p>
          <a:p>
            <a:pPr marL="1314450" lvl="2" indent="-514350">
              <a:buNone/>
            </a:pPr>
            <a:r>
              <a:rPr lang="en-US" dirty="0" smtClean="0"/>
              <a:t>	AB[</a:t>
            </a:r>
            <a:r>
              <a:rPr lang="en-US" dirty="0" err="1" smtClean="0"/>
              <a:t>c+i</a:t>
            </a:r>
            <a:r>
              <a:rPr lang="en-US" dirty="0" smtClean="0"/>
              <a:t>]=B[</a:t>
            </a:r>
            <a:r>
              <a:rPr lang="en-US" dirty="0" err="1" smtClean="0"/>
              <a:t>b+i</a:t>
            </a:r>
            <a:r>
              <a:rPr lang="en-US" dirty="0" smtClean="0"/>
              <a:t>]</a:t>
            </a:r>
            <a:endParaRPr lang="en-US" dirty="0" smtClean="0">
              <a:solidFill>
                <a:schemeClr val="tx1"/>
              </a:solidFill>
            </a:endParaRPr>
          </a:p>
          <a:p>
            <a:pPr marL="514350" indent="-514350">
              <a:buNone/>
            </a:pPr>
            <a:r>
              <a:rPr lang="en-US" dirty="0" smtClean="0"/>
              <a:t>	 else</a:t>
            </a:r>
          </a:p>
          <a:p>
            <a:pPr marL="914400" lvl="1" indent="-514350">
              <a:buNone/>
            </a:pPr>
            <a:r>
              <a:rPr lang="en-US" dirty="0" smtClean="0">
                <a:solidFill>
                  <a:schemeClr val="tx1"/>
                </a:solidFill>
              </a:rPr>
              <a:t>	For </a:t>
            </a:r>
            <a:r>
              <a:rPr lang="en-US" dirty="0" err="1" smtClean="0">
                <a:solidFill>
                  <a:schemeClr val="tx1"/>
                </a:solidFill>
              </a:rPr>
              <a:t>i</a:t>
            </a:r>
            <a:r>
              <a:rPr lang="en-US" dirty="0" smtClean="0">
                <a:solidFill>
                  <a:schemeClr val="tx1"/>
                </a:solidFill>
              </a:rPr>
              <a:t>=0 to r-a</a:t>
            </a:r>
          </a:p>
          <a:p>
            <a:pPr marL="1314450" lvl="2" indent="-514350">
              <a:buNone/>
            </a:pPr>
            <a:r>
              <a:rPr lang="en-US" dirty="0" smtClean="0"/>
              <a:t>	AB[</a:t>
            </a:r>
            <a:r>
              <a:rPr lang="en-US" dirty="0" err="1" smtClean="0"/>
              <a:t>c+i</a:t>
            </a:r>
            <a:r>
              <a:rPr lang="en-US" dirty="0" smtClean="0"/>
              <a:t>]=A[</a:t>
            </a:r>
            <a:r>
              <a:rPr lang="en-US" dirty="0" err="1" smtClean="0"/>
              <a:t>a+i</a:t>
            </a:r>
            <a:r>
              <a:rPr lang="en-US" dirty="0" smtClean="0"/>
              <a:t>]</a:t>
            </a:r>
            <a:endParaRPr lang="en-US" dirty="0" smtClean="0">
              <a:solidFill>
                <a:schemeClr val="tx1"/>
              </a:solidFill>
            </a:endParaRPr>
          </a:p>
          <a:p>
            <a:pPr marL="381000" indent="-381000" eaLnBrk="1" hangingPunct="1">
              <a:buFontTx/>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smtClean="0"/>
              <a:t>Divide-and-Conquer</a:t>
            </a:r>
          </a:p>
        </p:txBody>
      </p:sp>
      <p:sp>
        <p:nvSpPr>
          <p:cNvPr id="18437" name="Rectangle 3"/>
          <p:cNvSpPr>
            <a:spLocks noGrp="1" noChangeArrowheads="1"/>
          </p:cNvSpPr>
          <p:nvPr>
            <p:ph sz="quarter" idx="1"/>
          </p:nvPr>
        </p:nvSpPr>
        <p:spPr/>
        <p:txBody>
          <a:bodyPr/>
          <a:lstStyle/>
          <a:p>
            <a:pPr eaLnBrk="1" hangingPunct="1">
              <a:lnSpc>
                <a:spcPct val="150000"/>
              </a:lnSpc>
            </a:pPr>
            <a:r>
              <a:rPr lang="en-US" sz="2400" b="1" dirty="0" smtClean="0"/>
              <a:t>Divide</a:t>
            </a:r>
            <a:r>
              <a:rPr lang="en-US" sz="2400" dirty="0" smtClean="0"/>
              <a:t> the problem into a number of </a:t>
            </a:r>
            <a:r>
              <a:rPr lang="en-US" sz="2400" dirty="0" err="1" smtClean="0"/>
              <a:t>subproblems</a:t>
            </a:r>
            <a:endParaRPr lang="en-US" sz="2400" dirty="0" smtClean="0"/>
          </a:p>
          <a:p>
            <a:pPr lvl="1" eaLnBrk="1" hangingPunct="1">
              <a:lnSpc>
                <a:spcPct val="150000"/>
              </a:lnSpc>
            </a:pPr>
            <a:r>
              <a:rPr lang="en-US" sz="2000" dirty="0" smtClean="0"/>
              <a:t>Similar sub-problems of smaller size</a:t>
            </a:r>
          </a:p>
          <a:p>
            <a:pPr eaLnBrk="1" hangingPunct="1">
              <a:lnSpc>
                <a:spcPct val="150000"/>
              </a:lnSpc>
            </a:pPr>
            <a:r>
              <a:rPr lang="en-US" sz="2400" b="1" dirty="0" smtClean="0"/>
              <a:t>Conquer</a:t>
            </a:r>
            <a:r>
              <a:rPr lang="en-US" sz="2400" dirty="0" smtClean="0"/>
              <a:t> the sub-problems</a:t>
            </a:r>
          </a:p>
          <a:p>
            <a:pPr lvl="1" eaLnBrk="1" hangingPunct="1">
              <a:lnSpc>
                <a:spcPct val="150000"/>
              </a:lnSpc>
            </a:pPr>
            <a:r>
              <a:rPr lang="en-US" sz="2000" dirty="0" smtClean="0"/>
              <a:t>Solve the sub-problems recursively</a:t>
            </a:r>
          </a:p>
          <a:p>
            <a:pPr lvl="1" eaLnBrk="1" hangingPunct="1">
              <a:lnSpc>
                <a:spcPct val="150000"/>
              </a:lnSpc>
            </a:pPr>
            <a:r>
              <a:rPr lang="en-US" sz="2000" dirty="0" smtClean="0"/>
              <a:t>Sub-problem size small enough </a:t>
            </a:r>
            <a:r>
              <a:rPr lang="en-US" sz="2000" dirty="0" smtClean="0">
                <a:sym typeface="Symbol" pitchFamily="18" charset="2"/>
              </a:rPr>
              <a:t> solve the problems in straightforward manner</a:t>
            </a:r>
          </a:p>
          <a:p>
            <a:pPr eaLnBrk="1" hangingPunct="1">
              <a:lnSpc>
                <a:spcPct val="150000"/>
              </a:lnSpc>
            </a:pPr>
            <a:r>
              <a:rPr lang="en-US" sz="2400" b="1" dirty="0" smtClean="0"/>
              <a:t>Combine</a:t>
            </a:r>
            <a:r>
              <a:rPr lang="en-US" sz="2400" dirty="0" smtClean="0"/>
              <a:t> the solutions to the sub-problems</a:t>
            </a:r>
          </a:p>
          <a:p>
            <a:pPr lvl="1" eaLnBrk="1" hangingPunct="1">
              <a:lnSpc>
                <a:spcPct val="150000"/>
              </a:lnSpc>
            </a:pPr>
            <a:r>
              <a:rPr lang="en-US" sz="2000" dirty="0" smtClean="0"/>
              <a:t>Obtain the solution for the original problem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Analyzing the merge Sort</a:t>
            </a:r>
          </a:p>
        </p:txBody>
      </p:sp>
      <p:pic>
        <p:nvPicPr>
          <p:cNvPr id="29699" name="Picture 2"/>
          <p:cNvPicPr>
            <a:picLocks noGrp="1" noChangeAspect="1" noChangeArrowheads="1"/>
          </p:cNvPicPr>
          <p:nvPr>
            <p:ph sz="quarter" idx="1"/>
          </p:nvPr>
        </p:nvPicPr>
        <p:blipFill>
          <a:blip r:embed="rId2"/>
          <a:stretch>
            <a:fillRect/>
          </a:stretch>
        </p:blipFill>
        <p:spPr>
          <a:xfrm>
            <a:off x="2043112" y="2628900"/>
            <a:ext cx="5514975" cy="2209800"/>
          </a:xfrm>
          <a:noFill/>
        </p:spPr>
      </p:pic>
      <p:sp>
        <p:nvSpPr>
          <p:cNvPr id="4" name="TextBox 3"/>
          <p:cNvSpPr txBox="1"/>
          <p:nvPr/>
        </p:nvSpPr>
        <p:spPr>
          <a:xfrm>
            <a:off x="1219200" y="5410200"/>
            <a:ext cx="6705600" cy="369332"/>
          </a:xfrm>
          <a:prstGeom prst="rect">
            <a:avLst/>
          </a:prstGeom>
          <a:noFill/>
        </p:spPr>
        <p:txBody>
          <a:bodyPr wrap="square" rtlCol="0">
            <a:spAutoFit/>
          </a:bodyPr>
          <a:lstStyle/>
          <a:p>
            <a:pPr algn="ctr"/>
            <a:r>
              <a:rPr lang="en-US" b="1" dirty="0" smtClean="0"/>
              <a:t>Best case=worst case=average case = O(</a:t>
            </a:r>
            <a:r>
              <a:rPr lang="en-US" b="1" i="1" dirty="0" smtClean="0"/>
              <a:t>n</a:t>
            </a:r>
            <a:r>
              <a:rPr lang="en-US" b="1" dirty="0" smtClean="0"/>
              <a:t> log </a:t>
            </a:r>
            <a:r>
              <a:rPr lang="en-US" b="1" i="1" dirty="0" smtClean="0"/>
              <a:t>n</a:t>
            </a:r>
            <a:r>
              <a:rPr lang="en-US" b="1" dirty="0" smtClean="0"/>
              <a:t>)</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sz="3600" dirty="0" smtClean="0"/>
              <a:t/>
            </a:r>
            <a:br>
              <a:rPr lang="en-US" sz="3600" dirty="0" smtClean="0"/>
            </a:br>
            <a:r>
              <a:rPr lang="en-US" sz="3200" dirty="0" smtClean="0"/>
              <a:t>Analyzing the merge Sort (Recursion tree)</a:t>
            </a:r>
            <a:r>
              <a:rPr lang="en-US" sz="3600" dirty="0" smtClean="0"/>
              <a:t/>
            </a:r>
            <a:br>
              <a:rPr lang="en-US" sz="3600" dirty="0" smtClean="0"/>
            </a:br>
            <a:endParaRPr lang="en-US" sz="3600" dirty="0" smtClean="0"/>
          </a:p>
        </p:txBody>
      </p:sp>
      <p:pic>
        <p:nvPicPr>
          <p:cNvPr id="30723" name="Picture 2"/>
          <p:cNvPicPr>
            <a:picLocks noGrp="1" noChangeAspect="1" noChangeArrowheads="1"/>
          </p:cNvPicPr>
          <p:nvPr>
            <p:ph sz="quarter" idx="1"/>
          </p:nvPr>
        </p:nvPicPr>
        <p:blipFill>
          <a:blip r:embed="rId2"/>
          <a:stretch>
            <a:fillRect/>
          </a:stretch>
        </p:blipFill>
        <p:spPr>
          <a:xfrm>
            <a:off x="1490662" y="1914525"/>
            <a:ext cx="6619875" cy="3638550"/>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b="1" smtClean="0"/>
              <a:t>Conclusions</a:t>
            </a:r>
            <a:endParaRPr lang="en-US" smtClean="0"/>
          </a:p>
        </p:txBody>
      </p:sp>
      <p:sp>
        <p:nvSpPr>
          <p:cNvPr id="33795" name="Content Placeholder 2"/>
          <p:cNvSpPr>
            <a:spLocks noGrp="1"/>
          </p:cNvSpPr>
          <p:nvPr>
            <p:ph sz="quarter" idx="1"/>
          </p:nvPr>
        </p:nvSpPr>
        <p:spPr/>
        <p:txBody>
          <a:bodyPr/>
          <a:lstStyle/>
          <a:p>
            <a:pPr algn="just"/>
            <a:r>
              <a:rPr lang="en-US" dirty="0" smtClean="0"/>
              <a:t>Θ(</a:t>
            </a:r>
            <a:r>
              <a:rPr lang="en-US" i="1" dirty="0" err="1" smtClean="0"/>
              <a:t>nlgn</a:t>
            </a:r>
            <a:r>
              <a:rPr lang="en-US" i="1" dirty="0" smtClean="0"/>
              <a:t>) grows more slowly than Θ(n</a:t>
            </a:r>
            <a:r>
              <a:rPr lang="en-US" i="1" baseline="30000" dirty="0" smtClean="0"/>
              <a:t>2</a:t>
            </a:r>
            <a:r>
              <a:rPr lang="en-US" i="1" dirty="0" smtClean="0"/>
              <a:t>).</a:t>
            </a:r>
          </a:p>
          <a:p>
            <a:pPr>
              <a:buFontTx/>
              <a:buNone/>
            </a:pPr>
            <a:endParaRPr lang="en-US" sz="4400" i="1" dirty="0" smtClean="0"/>
          </a:p>
          <a:p>
            <a:pPr algn="just"/>
            <a:r>
              <a:rPr lang="en-US" dirty="0" smtClean="0"/>
              <a:t>Therefore, merge sort asymptotically beats insertion sort in the worst case.</a:t>
            </a:r>
          </a:p>
          <a:p>
            <a:pPr>
              <a:buFontTx/>
              <a:buNone/>
            </a:pPr>
            <a:endParaRPr lang="en-US" sz="4400" dirty="0" smtClean="0"/>
          </a:p>
          <a:p>
            <a:pPr algn="just"/>
            <a:r>
              <a:rPr lang="en-US" dirty="0" smtClean="0"/>
              <a:t>In practice, merge sort beats insertion sort for   </a:t>
            </a:r>
            <a:r>
              <a:rPr lang="en-US" i="1" dirty="0" smtClean="0"/>
              <a:t>n&gt; 30 or so.</a:t>
            </a:r>
          </a:p>
          <a:p>
            <a:pPr>
              <a:buFontTx/>
              <a:buNone/>
            </a:pPr>
            <a:endParaRPr lang="en-US" sz="2400" i="1" dirty="0" smtClean="0"/>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5" name="Content Placeholder 4"/>
          <p:cNvGraphicFramePr>
            <a:graphicFrameLocks noGrp="1"/>
          </p:cNvGraphicFramePr>
          <p:nvPr>
            <p:ph sz="quarter" idx="1"/>
          </p:nvPr>
        </p:nvGraphicFramePr>
        <p:xfrm>
          <a:off x="609600" y="2438400"/>
          <a:ext cx="7696197" cy="762000"/>
        </p:xfrm>
        <a:graphic>
          <a:graphicData uri="http://schemas.openxmlformats.org/drawingml/2006/table">
            <a:tbl>
              <a:tblPr>
                <a:tableStyleId>{D7AC3CCA-C797-4891-BE02-D94E43425B78}</a:tableStyleId>
              </a:tblPr>
              <a:tblGrid>
                <a:gridCol w="855133"/>
                <a:gridCol w="855133"/>
                <a:gridCol w="855133"/>
                <a:gridCol w="855133"/>
                <a:gridCol w="855133"/>
                <a:gridCol w="855133"/>
                <a:gridCol w="855133"/>
                <a:gridCol w="855133"/>
                <a:gridCol w="855133"/>
              </a:tblGrid>
              <a:tr h="762000">
                <a:tc>
                  <a:txBody>
                    <a:bodyPr/>
                    <a:lstStyle/>
                    <a:p>
                      <a:pPr algn="ctr" fontAlgn="b"/>
                      <a:r>
                        <a:rPr lang="en-US" sz="4000" u="none" strike="noStrike" dirty="0" smtClean="0"/>
                        <a:t>2</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5</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8</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4</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7</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6</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1</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9</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3</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graphicFrame>
        <p:nvGraphicFramePr>
          <p:cNvPr id="6" name="Content Placeholder 4"/>
          <p:cNvGraphicFramePr>
            <a:graphicFrameLocks/>
          </p:cNvGraphicFramePr>
          <p:nvPr/>
        </p:nvGraphicFramePr>
        <p:xfrm>
          <a:off x="533400" y="4800600"/>
          <a:ext cx="3420532" cy="685800"/>
        </p:xfrm>
        <a:graphic>
          <a:graphicData uri="http://schemas.openxmlformats.org/drawingml/2006/table">
            <a:tbl>
              <a:tblPr>
                <a:tableStyleId>{D7AC3CCA-C797-4891-BE02-D94E43425B78}</a:tableStyleId>
              </a:tblPr>
              <a:tblGrid>
                <a:gridCol w="855133"/>
                <a:gridCol w="855133"/>
                <a:gridCol w="855133"/>
                <a:gridCol w="855133"/>
              </a:tblGrid>
              <a:tr h="685800">
                <a:tc>
                  <a:txBody>
                    <a:bodyPr/>
                    <a:lstStyle/>
                    <a:p>
                      <a:pPr algn="ctr" fontAlgn="b"/>
                      <a:r>
                        <a:rPr lang="en-US" sz="4000" u="none" strike="noStrike" dirty="0" smtClean="0"/>
                        <a:t>2</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5</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8</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4</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graphicFrame>
        <p:nvGraphicFramePr>
          <p:cNvPr id="7" name="Content Placeholder 4"/>
          <p:cNvGraphicFramePr>
            <a:graphicFrameLocks/>
          </p:cNvGraphicFramePr>
          <p:nvPr/>
        </p:nvGraphicFramePr>
        <p:xfrm>
          <a:off x="4419600" y="4800600"/>
          <a:ext cx="4275665" cy="685800"/>
        </p:xfrm>
        <a:graphic>
          <a:graphicData uri="http://schemas.openxmlformats.org/drawingml/2006/table">
            <a:tbl>
              <a:tblPr>
                <a:tableStyleId>{D7AC3CCA-C797-4891-BE02-D94E43425B78}</a:tableStyleId>
              </a:tblPr>
              <a:tblGrid>
                <a:gridCol w="855133"/>
                <a:gridCol w="855133"/>
                <a:gridCol w="855133"/>
                <a:gridCol w="855133"/>
                <a:gridCol w="855133"/>
              </a:tblGrid>
              <a:tr h="685800">
                <a:tc>
                  <a:txBody>
                    <a:bodyPr/>
                    <a:lstStyle/>
                    <a:p>
                      <a:pPr algn="ctr" fontAlgn="b"/>
                      <a:r>
                        <a:rPr lang="en-US" sz="4000" u="none" strike="noStrike" dirty="0" smtClean="0"/>
                        <a:t>7</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6</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1</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9</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3</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sp>
        <p:nvSpPr>
          <p:cNvPr id="8" name="TextBox 7"/>
          <p:cNvSpPr txBox="1"/>
          <p:nvPr/>
        </p:nvSpPr>
        <p:spPr>
          <a:xfrm>
            <a:off x="2971800" y="1686580"/>
            <a:ext cx="29718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dirty="0" smtClean="0"/>
              <a:t>Given Array</a:t>
            </a:r>
            <a:endParaRPr lang="en-US" sz="2800" dirty="0"/>
          </a:p>
        </p:txBody>
      </p:sp>
      <p:sp>
        <p:nvSpPr>
          <p:cNvPr id="9" name="TextBox 8"/>
          <p:cNvSpPr txBox="1"/>
          <p:nvPr/>
        </p:nvSpPr>
        <p:spPr>
          <a:xfrm>
            <a:off x="762000" y="4048780"/>
            <a:ext cx="2971800" cy="52322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800" dirty="0" smtClean="0"/>
              <a:t>First Sub Array</a:t>
            </a:r>
            <a:endParaRPr lang="en-US" sz="2800" dirty="0"/>
          </a:p>
        </p:txBody>
      </p:sp>
      <p:sp>
        <p:nvSpPr>
          <p:cNvPr id="10" name="TextBox 9"/>
          <p:cNvSpPr txBox="1"/>
          <p:nvPr/>
        </p:nvSpPr>
        <p:spPr>
          <a:xfrm>
            <a:off x="5029200" y="4048780"/>
            <a:ext cx="29718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800" smtClean="0"/>
              <a:t>Second </a:t>
            </a:r>
            <a:r>
              <a:rPr lang="en-US" sz="2800" dirty="0" smtClean="0"/>
              <a:t>Sub Array</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5" name="Content Placeholder 4"/>
          <p:cNvGraphicFramePr>
            <a:graphicFrameLocks noGrp="1"/>
          </p:cNvGraphicFramePr>
          <p:nvPr>
            <p:ph sz="quarter" idx="1"/>
          </p:nvPr>
        </p:nvGraphicFramePr>
        <p:xfrm>
          <a:off x="609600" y="2438400"/>
          <a:ext cx="7696197" cy="762000"/>
        </p:xfrm>
        <a:graphic>
          <a:graphicData uri="http://schemas.openxmlformats.org/drawingml/2006/table">
            <a:tbl>
              <a:tblPr>
                <a:tableStyleId>{D7AC3CCA-C797-4891-BE02-D94E43425B78}</a:tableStyleId>
              </a:tblPr>
              <a:tblGrid>
                <a:gridCol w="855133"/>
                <a:gridCol w="855133"/>
                <a:gridCol w="855133"/>
                <a:gridCol w="855133"/>
                <a:gridCol w="855133"/>
                <a:gridCol w="855133"/>
                <a:gridCol w="855133"/>
                <a:gridCol w="855133"/>
                <a:gridCol w="855133"/>
              </a:tblGrid>
              <a:tr h="762000">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graphicFrame>
        <p:nvGraphicFramePr>
          <p:cNvPr id="6" name="Content Placeholder 4"/>
          <p:cNvGraphicFramePr>
            <a:graphicFrameLocks/>
          </p:cNvGraphicFramePr>
          <p:nvPr/>
        </p:nvGraphicFramePr>
        <p:xfrm>
          <a:off x="533400" y="4800600"/>
          <a:ext cx="3420532" cy="685800"/>
        </p:xfrm>
        <a:graphic>
          <a:graphicData uri="http://schemas.openxmlformats.org/drawingml/2006/table">
            <a:tbl>
              <a:tblPr>
                <a:tableStyleId>{D7AC3CCA-C797-4891-BE02-D94E43425B78}</a:tableStyleId>
              </a:tblPr>
              <a:tblGrid>
                <a:gridCol w="855133"/>
                <a:gridCol w="855133"/>
                <a:gridCol w="855133"/>
                <a:gridCol w="855133"/>
              </a:tblGrid>
              <a:tr h="685800">
                <a:tc>
                  <a:txBody>
                    <a:bodyPr/>
                    <a:lstStyle/>
                    <a:p>
                      <a:pPr algn="ctr" fontAlgn="b"/>
                      <a:r>
                        <a:rPr lang="en-US" sz="4000" u="none" strike="noStrike" dirty="0" smtClean="0"/>
                        <a:t>2</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4</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5</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8</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graphicFrame>
        <p:nvGraphicFramePr>
          <p:cNvPr id="7" name="Content Placeholder 4"/>
          <p:cNvGraphicFramePr>
            <a:graphicFrameLocks/>
          </p:cNvGraphicFramePr>
          <p:nvPr/>
        </p:nvGraphicFramePr>
        <p:xfrm>
          <a:off x="4419600" y="4800600"/>
          <a:ext cx="4275665" cy="685800"/>
        </p:xfrm>
        <a:graphic>
          <a:graphicData uri="http://schemas.openxmlformats.org/drawingml/2006/table">
            <a:tbl>
              <a:tblPr>
                <a:tableStyleId>{D7AC3CCA-C797-4891-BE02-D94E43425B78}</a:tableStyleId>
              </a:tblPr>
              <a:tblGrid>
                <a:gridCol w="855133"/>
                <a:gridCol w="855133"/>
                <a:gridCol w="855133"/>
                <a:gridCol w="855133"/>
                <a:gridCol w="855133"/>
              </a:tblGrid>
              <a:tr h="685800">
                <a:tc>
                  <a:txBody>
                    <a:bodyPr/>
                    <a:lstStyle/>
                    <a:p>
                      <a:pPr algn="ctr" fontAlgn="b"/>
                      <a:r>
                        <a:rPr lang="en-US" sz="4000" b="0" i="0" u="none" strike="noStrike" dirty="0" smtClean="0">
                          <a:solidFill>
                            <a:srgbClr val="000000"/>
                          </a:solidFill>
                          <a:latin typeface="Calibri"/>
                        </a:rPr>
                        <a:t>1</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3</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6</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7</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9</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sp>
        <p:nvSpPr>
          <p:cNvPr id="8" name="TextBox 7"/>
          <p:cNvSpPr txBox="1"/>
          <p:nvPr/>
        </p:nvSpPr>
        <p:spPr>
          <a:xfrm>
            <a:off x="2971800" y="1457980"/>
            <a:ext cx="29718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dirty="0" smtClean="0"/>
              <a:t>Sorted Array Array</a:t>
            </a:r>
            <a:endParaRPr lang="en-US" sz="2800" dirty="0"/>
          </a:p>
        </p:txBody>
      </p:sp>
      <p:sp>
        <p:nvSpPr>
          <p:cNvPr id="9" name="TextBox 8"/>
          <p:cNvSpPr txBox="1"/>
          <p:nvPr/>
        </p:nvSpPr>
        <p:spPr>
          <a:xfrm>
            <a:off x="762000" y="4048780"/>
            <a:ext cx="2971800" cy="52322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800" dirty="0" smtClean="0"/>
              <a:t>First Sorted Array</a:t>
            </a:r>
            <a:endParaRPr lang="en-US" sz="2800" dirty="0"/>
          </a:p>
        </p:txBody>
      </p:sp>
      <p:sp>
        <p:nvSpPr>
          <p:cNvPr id="10" name="TextBox 9"/>
          <p:cNvSpPr txBox="1"/>
          <p:nvPr/>
        </p:nvSpPr>
        <p:spPr>
          <a:xfrm>
            <a:off x="5029200" y="4048780"/>
            <a:ext cx="29718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800" dirty="0" smtClean="0"/>
              <a:t>First Sorted Array</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3C95EF-5A20-4DB3-9985-AED6A22DB48B}" type="slidenum">
              <a:rPr lang="en-US" smtClean="0"/>
              <a:pPr/>
              <a:t>25</a:t>
            </a:fld>
            <a:endParaRPr lang="en-US"/>
          </a:p>
        </p:txBody>
      </p:sp>
      <p:pic>
        <p:nvPicPr>
          <p:cNvPr id="1026" name="Picture 2"/>
          <p:cNvPicPr>
            <a:picLocks noChangeAspect="1" noChangeArrowheads="1"/>
          </p:cNvPicPr>
          <p:nvPr/>
        </p:nvPicPr>
        <p:blipFill>
          <a:blip r:embed="rId2"/>
          <a:srcRect/>
          <a:stretch>
            <a:fillRect/>
          </a:stretch>
        </p:blipFill>
        <p:spPr bwMode="auto">
          <a:xfrm>
            <a:off x="76200" y="1828800"/>
            <a:ext cx="8943075" cy="4114800"/>
          </a:xfrm>
          <a:prstGeom prst="rect">
            <a:avLst/>
          </a:prstGeom>
          <a:noFill/>
          <a:ln w="9525">
            <a:noFill/>
            <a:miter lim="800000"/>
            <a:headEnd/>
            <a:tailEnd/>
          </a:ln>
          <a:effectLst/>
        </p:spPr>
      </p:pic>
      <p:sp>
        <p:nvSpPr>
          <p:cNvPr id="6" name="Title 1"/>
          <p:cNvSpPr>
            <a:spLocks noGrp="1"/>
          </p:cNvSpPr>
          <p:nvPr>
            <p:ph type="title"/>
          </p:nvPr>
        </p:nvSpPr>
        <p:spPr>
          <a:xfrm>
            <a:off x="914400" y="274638"/>
            <a:ext cx="7772400" cy="1143000"/>
          </a:xfrm>
        </p:spPr>
        <p:txBody>
          <a:bodyPr/>
          <a:lstStyle/>
          <a:p>
            <a:r>
              <a:rPr lang="en-US" dirty="0" smtClean="0"/>
              <a:t>Analysis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563562"/>
          </a:xfrm>
        </p:spPr>
        <p:txBody>
          <a:bodyPr>
            <a:normAutofit fontScale="90000"/>
          </a:bodyPr>
          <a:lstStyle/>
          <a:p>
            <a:r>
              <a:rPr lang="en-US" dirty="0" smtClean="0"/>
              <a:t>Proof</a:t>
            </a:r>
            <a:endParaRPr lang="en-US" dirty="0"/>
          </a:p>
        </p:txBody>
      </p:sp>
      <p:sp>
        <p:nvSpPr>
          <p:cNvPr id="3" name="Slide Number Placeholder 2"/>
          <p:cNvSpPr>
            <a:spLocks noGrp="1"/>
          </p:cNvSpPr>
          <p:nvPr>
            <p:ph type="sldNum" sz="quarter" idx="12"/>
          </p:nvPr>
        </p:nvSpPr>
        <p:spPr/>
        <p:txBody>
          <a:bodyPr/>
          <a:lstStyle/>
          <a:p>
            <a:fld id="{443C95EF-5A20-4DB3-9985-AED6A22DB48B}" type="slidenum">
              <a:rPr lang="en-US" smtClean="0"/>
              <a:pPr/>
              <a:t>26</a:t>
            </a:fld>
            <a:endParaRPr lang="en-US"/>
          </a:p>
        </p:txBody>
      </p:sp>
      <p:pic>
        <p:nvPicPr>
          <p:cNvPr id="2053" name="Picture 5"/>
          <p:cNvPicPr>
            <a:picLocks noChangeAspect="1" noChangeArrowheads="1"/>
          </p:cNvPicPr>
          <p:nvPr/>
        </p:nvPicPr>
        <p:blipFill>
          <a:blip r:embed="rId3"/>
          <a:srcRect/>
          <a:stretch>
            <a:fillRect/>
          </a:stretch>
        </p:blipFill>
        <p:spPr bwMode="auto">
          <a:xfrm>
            <a:off x="0" y="533400"/>
            <a:ext cx="9144000" cy="6324600"/>
          </a:xfrm>
          <a:prstGeom prst="rect">
            <a:avLst/>
          </a:prstGeom>
          <a:noFill/>
          <a:ln w="9525">
            <a:noFill/>
            <a:miter lim="800000"/>
            <a:headEnd/>
            <a:tailEnd/>
          </a:ln>
          <a:effectLst/>
        </p:spPr>
      </p:pic>
      <p:sp>
        <p:nvSpPr>
          <p:cNvPr id="5" name="TextBox 4"/>
          <p:cNvSpPr txBox="1"/>
          <p:nvPr/>
        </p:nvSpPr>
        <p:spPr>
          <a:xfrm>
            <a:off x="4648200" y="228600"/>
            <a:ext cx="3962400" cy="369332"/>
          </a:xfrm>
          <a:prstGeom prst="rect">
            <a:avLst/>
          </a:prstGeom>
          <a:noFill/>
        </p:spPr>
        <p:txBody>
          <a:bodyPr wrap="square" rtlCol="0">
            <a:spAutoFit/>
          </a:bodyPr>
          <a:lstStyle/>
          <a:p>
            <a:pPr algn="ctr"/>
            <a:r>
              <a:rPr lang="en-US" b="1" dirty="0" smtClean="0"/>
              <a:t>Using Telescoping Method</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3C95EF-5A20-4DB3-9985-AED6A22DB48B}" type="slidenum">
              <a:rPr lang="en-US" smtClean="0"/>
              <a:pPr/>
              <a:t>27</a:t>
            </a:fld>
            <a:endParaRPr lang="en-US"/>
          </a:p>
        </p:txBody>
      </p:sp>
      <p:pic>
        <p:nvPicPr>
          <p:cNvPr id="3074"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
        <p:nvSpPr>
          <p:cNvPr id="4" name="TextBox 3"/>
          <p:cNvSpPr txBox="1"/>
          <p:nvPr/>
        </p:nvSpPr>
        <p:spPr>
          <a:xfrm>
            <a:off x="5486400" y="0"/>
            <a:ext cx="3962400" cy="369332"/>
          </a:xfrm>
          <a:prstGeom prst="rect">
            <a:avLst/>
          </a:prstGeom>
          <a:noFill/>
        </p:spPr>
        <p:txBody>
          <a:bodyPr wrap="square" rtlCol="0">
            <a:spAutoFit/>
          </a:bodyPr>
          <a:lstStyle/>
          <a:p>
            <a:pPr algn="ctr"/>
            <a:r>
              <a:rPr lang="en-US" b="1" dirty="0" smtClean="0"/>
              <a:t>Using Recursion Tree Method</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Regarding </a:t>
            </a:r>
            <a:r>
              <a:rPr lang="en-US" smtClean="0"/>
              <a:t>Recursion Tree</a:t>
            </a:r>
            <a:endParaRPr lang="en-US" dirty="0"/>
          </a:p>
        </p:txBody>
      </p:sp>
      <p:sp>
        <p:nvSpPr>
          <p:cNvPr id="3" name="Slide Number Placeholder 2"/>
          <p:cNvSpPr>
            <a:spLocks noGrp="1"/>
          </p:cNvSpPr>
          <p:nvPr>
            <p:ph type="sldNum" sz="quarter" idx="12"/>
          </p:nvPr>
        </p:nvSpPr>
        <p:spPr/>
        <p:txBody>
          <a:bodyPr/>
          <a:lstStyle/>
          <a:p>
            <a:fld id="{443C95EF-5A20-4DB3-9985-AED6A22DB48B}" type="slidenum">
              <a:rPr lang="en-US" smtClean="0"/>
              <a:pPr/>
              <a:t>28</a:t>
            </a:fld>
            <a:endParaRPr lang="en-US"/>
          </a:p>
        </p:txBody>
      </p:sp>
      <p:sp>
        <p:nvSpPr>
          <p:cNvPr id="4" name="Content Placeholder 3"/>
          <p:cNvSpPr>
            <a:spLocks noGrp="1"/>
          </p:cNvSpPr>
          <p:nvPr>
            <p:ph sz="quarter" idx="1"/>
          </p:nvPr>
        </p:nvSpPr>
        <p:spPr/>
        <p:txBody>
          <a:bodyPr/>
          <a:lstStyle/>
          <a:p>
            <a:r>
              <a:rPr lang="en-US" dirty="0" smtClean="0"/>
              <a:t>Remember that in above running times logarithm of base 2 is used. </a:t>
            </a:r>
          </a:p>
          <a:p>
            <a:endParaRPr lang="en-US" dirty="0" smtClean="0"/>
          </a:p>
          <a:p>
            <a:r>
              <a:rPr lang="en-US" dirty="0" smtClean="0"/>
              <a:t>Log2(8)=3 means three levels of recursion  tree </a:t>
            </a:r>
          </a:p>
          <a:p>
            <a:endParaRPr lang="en-US" dirty="0" smtClean="0"/>
          </a:p>
          <a:p>
            <a:r>
              <a:rPr lang="en-US" dirty="0" smtClean="0"/>
              <a:t>Log2(16)=4 means four levels of recursion  tree </a:t>
            </a:r>
          </a:p>
          <a:p>
            <a:endParaRPr lang="en-US" dirty="0" smtClean="0"/>
          </a:p>
          <a:p>
            <a:r>
              <a:rPr lang="en-US" dirty="0" smtClean="0"/>
              <a:t>Log2(32)=5 means five levels of recursion  tree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Analysis Explanation</a:t>
            </a:r>
            <a:endParaRPr lang="en-US" dirty="0"/>
          </a:p>
        </p:txBody>
      </p:sp>
      <p:sp>
        <p:nvSpPr>
          <p:cNvPr id="3" name="Slide Number Placeholder 2"/>
          <p:cNvSpPr>
            <a:spLocks noGrp="1"/>
          </p:cNvSpPr>
          <p:nvPr>
            <p:ph type="sldNum" sz="quarter" idx="12"/>
          </p:nvPr>
        </p:nvSpPr>
        <p:spPr/>
        <p:txBody>
          <a:bodyPr/>
          <a:lstStyle/>
          <a:p>
            <a:fld id="{443C95EF-5A20-4DB3-9985-AED6A22DB48B}" type="slidenum">
              <a:rPr lang="en-US" smtClean="0"/>
              <a:pPr/>
              <a:t>29</a:t>
            </a:fld>
            <a:endParaRPr lang="en-US"/>
          </a:p>
        </p:txBody>
      </p:sp>
      <p:sp>
        <p:nvSpPr>
          <p:cNvPr id="4" name="Content Placeholder 3"/>
          <p:cNvSpPr>
            <a:spLocks noGrp="1"/>
          </p:cNvSpPr>
          <p:nvPr>
            <p:ph sz="quarter" idx="1"/>
          </p:nvPr>
        </p:nvSpPr>
        <p:spPr/>
        <p:txBody>
          <a:bodyPr/>
          <a:lstStyle/>
          <a:p>
            <a:r>
              <a:rPr lang="en-US" dirty="0" smtClean="0"/>
              <a:t>Assumption: N is a power of two.</a:t>
            </a:r>
          </a:p>
          <a:p>
            <a:r>
              <a:rPr lang="en-US" dirty="0" smtClean="0"/>
              <a:t>For N = 1: time is a constant (denoted by 1)</a:t>
            </a:r>
          </a:p>
          <a:p>
            <a:r>
              <a:rPr lang="en-US" dirty="0" smtClean="0"/>
              <a:t>Otherwise: time to </a:t>
            </a:r>
            <a:r>
              <a:rPr lang="en-US" dirty="0" err="1" smtClean="0"/>
              <a:t>mergesort</a:t>
            </a:r>
            <a:r>
              <a:rPr lang="en-US" dirty="0" smtClean="0"/>
              <a:t> N elements = time to </a:t>
            </a:r>
            <a:r>
              <a:rPr lang="en-US" dirty="0" err="1" smtClean="0"/>
              <a:t>mergesort</a:t>
            </a:r>
            <a:r>
              <a:rPr lang="en-US" dirty="0" smtClean="0"/>
              <a:t> N/2 elements plus</a:t>
            </a:r>
            <a:br>
              <a:rPr lang="en-US" dirty="0" smtClean="0"/>
            </a:br>
            <a:r>
              <a:rPr lang="en-US" dirty="0" smtClean="0"/>
              <a:t>time to merge two arrays each N/2 elements.</a:t>
            </a:r>
          </a:p>
          <a:p>
            <a:r>
              <a:rPr lang="en-US" dirty="0" smtClean="0"/>
              <a:t>Time to merge two arrays each N/2 elements is linear, i.e. N</a:t>
            </a:r>
          </a:p>
          <a:p>
            <a:r>
              <a:rPr lang="en-US" dirty="0" smtClean="0"/>
              <a:t>Thus we have:</a:t>
            </a:r>
          </a:p>
          <a:p>
            <a:pPr>
              <a:buNone/>
            </a:pPr>
            <a:r>
              <a:rPr lang="en-US" dirty="0" smtClean="0"/>
              <a:t>(1) 	T(1) = 1</a:t>
            </a:r>
          </a:p>
          <a:p>
            <a:pPr>
              <a:buNone/>
            </a:pPr>
            <a:r>
              <a:rPr lang="en-US" dirty="0" smtClean="0"/>
              <a:t>(2) 	T(N) = 2T(N/2) + 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762000" y="258762"/>
            <a:ext cx="7772400" cy="731838"/>
          </a:xfrm>
        </p:spPr>
        <p:txBody>
          <a:bodyPr>
            <a:normAutofit fontScale="90000"/>
          </a:bodyPr>
          <a:lstStyle/>
          <a:p>
            <a:pPr eaLnBrk="1" hangingPunct="1"/>
            <a:r>
              <a:rPr lang="en-US" dirty="0" smtClean="0"/>
              <a:t>Merge Sort Approach</a:t>
            </a:r>
          </a:p>
        </p:txBody>
      </p:sp>
      <p:sp>
        <p:nvSpPr>
          <p:cNvPr id="235523" name="Rectangle 3"/>
          <p:cNvSpPr>
            <a:spLocks noGrp="1" noChangeArrowheads="1"/>
          </p:cNvSpPr>
          <p:nvPr>
            <p:ph sz="quarter" idx="1"/>
          </p:nvPr>
        </p:nvSpPr>
        <p:spPr>
          <a:xfrm>
            <a:off x="350838" y="1062038"/>
            <a:ext cx="8229600" cy="5414962"/>
          </a:xfrm>
        </p:spPr>
        <p:txBody>
          <a:bodyPr>
            <a:normAutofit/>
          </a:bodyPr>
          <a:lstStyle/>
          <a:p>
            <a:pPr eaLnBrk="1" hangingPunct="1">
              <a:lnSpc>
                <a:spcPct val="120000"/>
              </a:lnSpc>
            </a:pPr>
            <a:r>
              <a:rPr lang="en-US" dirty="0" smtClean="0"/>
              <a:t>To sort an array </a:t>
            </a:r>
            <a:r>
              <a:rPr lang="en-US" dirty="0" smtClean="0">
                <a:latin typeface="Comic Sans MS" pitchFamily="66" charset="0"/>
              </a:rPr>
              <a:t>A[p . . r]:</a:t>
            </a:r>
            <a:endParaRPr lang="en-US" b="1" dirty="0" smtClean="0">
              <a:latin typeface="Comic Sans MS" pitchFamily="66" charset="0"/>
            </a:endParaRPr>
          </a:p>
          <a:p>
            <a:pPr eaLnBrk="1" hangingPunct="1">
              <a:lnSpc>
                <a:spcPct val="120000"/>
              </a:lnSpc>
            </a:pPr>
            <a:r>
              <a:rPr lang="en-US" b="1" dirty="0" smtClean="0"/>
              <a:t>Divide</a:t>
            </a:r>
          </a:p>
          <a:p>
            <a:pPr lvl="1" eaLnBrk="1" hangingPunct="1"/>
            <a:r>
              <a:rPr lang="en-US" dirty="0" smtClean="0"/>
              <a:t>Divide the n-element sequence to be sorted into two subsequences of </a:t>
            </a:r>
            <a:r>
              <a:rPr lang="en-US" dirty="0" smtClean="0">
                <a:latin typeface="Comic Sans MS" pitchFamily="66" charset="0"/>
              </a:rPr>
              <a:t>n/2</a:t>
            </a:r>
            <a:r>
              <a:rPr lang="en-US" dirty="0" smtClean="0"/>
              <a:t> elements each</a:t>
            </a:r>
          </a:p>
          <a:p>
            <a:pPr eaLnBrk="1" hangingPunct="1"/>
            <a:r>
              <a:rPr lang="en-US" b="1" dirty="0" smtClean="0"/>
              <a:t>Conquer</a:t>
            </a:r>
          </a:p>
          <a:p>
            <a:pPr lvl="1" eaLnBrk="1" hangingPunct="1">
              <a:lnSpc>
                <a:spcPct val="120000"/>
              </a:lnSpc>
            </a:pPr>
            <a:r>
              <a:rPr lang="en-US" dirty="0" smtClean="0"/>
              <a:t>Sort the subsequences recursively using merge sort</a:t>
            </a:r>
          </a:p>
          <a:p>
            <a:pPr lvl="1" eaLnBrk="1" hangingPunct="1">
              <a:lnSpc>
                <a:spcPct val="120000"/>
              </a:lnSpc>
            </a:pPr>
            <a:r>
              <a:rPr lang="en-US" dirty="0" smtClean="0"/>
              <a:t>When the size of the sequences is 1 there is nothing more to do</a:t>
            </a:r>
          </a:p>
          <a:p>
            <a:pPr eaLnBrk="1" hangingPunct="1">
              <a:lnSpc>
                <a:spcPct val="120000"/>
              </a:lnSpc>
            </a:pPr>
            <a:r>
              <a:rPr lang="en-US" b="1" dirty="0" smtClean="0"/>
              <a:t>Combine</a:t>
            </a:r>
          </a:p>
          <a:p>
            <a:pPr lvl="1" eaLnBrk="1" hangingPunct="1">
              <a:lnSpc>
                <a:spcPct val="120000"/>
              </a:lnSpc>
            </a:pPr>
            <a:r>
              <a:rPr lang="en-US" dirty="0" smtClean="0"/>
              <a:t>Merge the two sorted subsequences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Analysis Explanation</a:t>
            </a:r>
            <a:endParaRPr lang="en-US" dirty="0"/>
          </a:p>
        </p:txBody>
      </p:sp>
      <p:sp>
        <p:nvSpPr>
          <p:cNvPr id="3" name="Slide Number Placeholder 2"/>
          <p:cNvSpPr>
            <a:spLocks noGrp="1"/>
          </p:cNvSpPr>
          <p:nvPr>
            <p:ph type="sldNum" sz="quarter" idx="12"/>
          </p:nvPr>
        </p:nvSpPr>
        <p:spPr/>
        <p:txBody>
          <a:bodyPr/>
          <a:lstStyle/>
          <a:p>
            <a:fld id="{443C95EF-5A20-4DB3-9985-AED6A22DB48B}" type="slidenum">
              <a:rPr lang="en-US" smtClean="0"/>
              <a:pPr/>
              <a:t>30</a:t>
            </a:fld>
            <a:endParaRPr lang="en-US"/>
          </a:p>
        </p:txBody>
      </p:sp>
      <p:sp>
        <p:nvSpPr>
          <p:cNvPr id="4" name="Content Placeholder 3"/>
          <p:cNvSpPr>
            <a:spLocks noGrp="1"/>
          </p:cNvSpPr>
          <p:nvPr>
            <p:ph sz="quarter" idx="1"/>
          </p:nvPr>
        </p:nvSpPr>
        <p:spPr>
          <a:xfrm>
            <a:off x="228600" y="1447800"/>
            <a:ext cx="8686800" cy="4572000"/>
          </a:xfrm>
        </p:spPr>
        <p:txBody>
          <a:bodyPr>
            <a:normAutofit fontScale="92500"/>
          </a:bodyPr>
          <a:lstStyle/>
          <a:p>
            <a:pPr>
              <a:buNone/>
            </a:pPr>
            <a:r>
              <a:rPr lang="en-US" dirty="0" smtClean="0"/>
              <a:t>we will solve this recurrence relation. First we divide (2) by N:</a:t>
            </a:r>
          </a:p>
          <a:p>
            <a:pPr>
              <a:buNone/>
            </a:pPr>
            <a:r>
              <a:rPr lang="en-US" dirty="0" smtClean="0"/>
              <a:t>(3) 	T(N) / N = T(N/2) / (N/2) + 1</a:t>
            </a:r>
          </a:p>
          <a:p>
            <a:pPr>
              <a:buNone/>
            </a:pPr>
            <a:r>
              <a:rPr lang="en-US" dirty="0" smtClean="0"/>
              <a:t>			N is a power of two, so we can write</a:t>
            </a:r>
          </a:p>
          <a:p>
            <a:pPr>
              <a:buNone/>
            </a:pPr>
            <a:r>
              <a:rPr lang="en-US" dirty="0" smtClean="0"/>
              <a:t>(4) 	T(N/2) / (N/2) = T(N/4) / (N/4) +1</a:t>
            </a:r>
          </a:p>
          <a:p>
            <a:pPr>
              <a:buNone/>
            </a:pPr>
            <a:r>
              <a:rPr lang="en-US" dirty="0" smtClean="0"/>
              <a:t>(5) 	T(N/4) / (N/4) = T(N/8) / (N/8) +1</a:t>
            </a:r>
          </a:p>
          <a:p>
            <a:pPr>
              <a:buNone/>
            </a:pPr>
            <a:r>
              <a:rPr lang="en-US" dirty="0" smtClean="0"/>
              <a:t>(6) 	T(N/8) / (N/8) = T(N/16) / (N/16) +1</a:t>
            </a:r>
          </a:p>
          <a:p>
            <a:pPr>
              <a:buNone/>
            </a:pPr>
            <a:r>
              <a:rPr lang="en-US" dirty="0" smtClean="0"/>
              <a:t>(7) 	……</a:t>
            </a:r>
          </a:p>
          <a:p>
            <a:pPr>
              <a:buNone/>
            </a:pPr>
            <a:r>
              <a:rPr lang="en-US" dirty="0" smtClean="0"/>
              <a:t>(8) 	T(2) / 2 = T(1) / 1 + 1</a:t>
            </a:r>
          </a:p>
          <a:p>
            <a:pPr>
              <a:buNone/>
            </a:pPr>
            <a:r>
              <a:rPr lang="en-US" dirty="0" smtClean="0"/>
              <a:t>	Now we add equations (3) through (8) : the sum of their left-hand sides will be equal to the sum of their right-hand sides: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a:t>
            </a:r>
            <a:r>
              <a:rPr lang="en-US" smtClean="0"/>
              <a:t>Sort Analysis Explanation</a:t>
            </a:r>
            <a:endParaRPr lang="en-US" dirty="0"/>
          </a:p>
        </p:txBody>
      </p:sp>
      <p:sp>
        <p:nvSpPr>
          <p:cNvPr id="3" name="Slide Number Placeholder 2"/>
          <p:cNvSpPr>
            <a:spLocks noGrp="1"/>
          </p:cNvSpPr>
          <p:nvPr>
            <p:ph type="sldNum" sz="quarter" idx="12"/>
          </p:nvPr>
        </p:nvSpPr>
        <p:spPr/>
        <p:txBody>
          <a:bodyPr/>
          <a:lstStyle/>
          <a:p>
            <a:fld id="{443C95EF-5A20-4DB3-9985-AED6A22DB48B}" type="slidenum">
              <a:rPr lang="en-US" smtClean="0"/>
              <a:pPr/>
              <a:t>31</a:t>
            </a:fld>
            <a:endParaRPr lang="en-US"/>
          </a:p>
        </p:txBody>
      </p:sp>
      <p:sp>
        <p:nvSpPr>
          <p:cNvPr id="4" name="Content Placeholder 3"/>
          <p:cNvSpPr>
            <a:spLocks noGrp="1"/>
          </p:cNvSpPr>
          <p:nvPr>
            <p:ph sz="quarter" idx="1"/>
          </p:nvPr>
        </p:nvSpPr>
        <p:spPr>
          <a:xfrm>
            <a:off x="0" y="1447800"/>
            <a:ext cx="9296400" cy="4572000"/>
          </a:xfrm>
        </p:spPr>
        <p:txBody>
          <a:bodyPr>
            <a:normAutofit fontScale="92500"/>
          </a:bodyPr>
          <a:lstStyle/>
          <a:p>
            <a:pPr>
              <a:buNone/>
            </a:pPr>
            <a:r>
              <a:rPr lang="en-US" dirty="0" smtClean="0"/>
              <a:t>T(N) / N + T(N/2) / (N/2) + T(N/4) / (N/4) + … + T(2)/2 =</a:t>
            </a:r>
          </a:p>
          <a:p>
            <a:pPr>
              <a:buNone/>
            </a:pPr>
            <a:r>
              <a:rPr lang="en-US" dirty="0" smtClean="0"/>
              <a:t>T(N/2) / (N/2) + T(N/4) / (N/4) + ….+ T(2) / 2 + T(1) / 1 + </a:t>
            </a:r>
            <a:r>
              <a:rPr lang="en-US" dirty="0" err="1" smtClean="0"/>
              <a:t>LogN</a:t>
            </a:r>
            <a:endParaRPr lang="en-US" dirty="0" smtClean="0"/>
          </a:p>
          <a:p>
            <a:pPr>
              <a:buNone/>
            </a:pPr>
            <a:r>
              <a:rPr lang="en-US" dirty="0" smtClean="0"/>
              <a:t>		(</a:t>
            </a:r>
            <a:r>
              <a:rPr lang="en-US" dirty="0" err="1" smtClean="0"/>
              <a:t>LogN</a:t>
            </a:r>
            <a:r>
              <a:rPr lang="en-US" dirty="0" smtClean="0"/>
              <a:t> is the sum of 1s in the right-hand sides)</a:t>
            </a:r>
          </a:p>
          <a:p>
            <a:pPr>
              <a:buNone/>
            </a:pPr>
            <a:endParaRPr lang="en-US" dirty="0" smtClean="0"/>
          </a:p>
          <a:p>
            <a:pPr>
              <a:buNone/>
            </a:pPr>
            <a:r>
              <a:rPr lang="en-US" dirty="0" smtClean="0"/>
              <a:t>				After crossing the equal term, we get</a:t>
            </a:r>
          </a:p>
          <a:p>
            <a:pPr>
              <a:buNone/>
            </a:pPr>
            <a:r>
              <a:rPr lang="en-US" dirty="0" smtClean="0"/>
              <a:t>(9) 		T(N)/N = T(1)/1 + </a:t>
            </a:r>
            <a:r>
              <a:rPr lang="en-US" dirty="0" err="1" smtClean="0"/>
              <a:t>LogN</a:t>
            </a:r>
            <a:endParaRPr lang="en-US" dirty="0" smtClean="0"/>
          </a:p>
          <a:p>
            <a:pPr>
              <a:buNone/>
            </a:pPr>
            <a:r>
              <a:rPr lang="en-US" dirty="0" smtClean="0"/>
              <a:t>				As T(1) is 0, hence we obtain</a:t>
            </a:r>
          </a:p>
          <a:p>
            <a:pPr>
              <a:buNone/>
            </a:pPr>
            <a:r>
              <a:rPr lang="en-US" dirty="0" smtClean="0"/>
              <a:t>(10) 		T(N) = </a:t>
            </a:r>
            <a:r>
              <a:rPr lang="en-US" dirty="0" err="1" smtClean="0"/>
              <a:t>NlogN</a:t>
            </a:r>
            <a:r>
              <a:rPr lang="en-US" dirty="0" smtClean="0"/>
              <a:t> = O(</a:t>
            </a:r>
            <a:r>
              <a:rPr lang="en-US" dirty="0" err="1" smtClean="0"/>
              <a:t>NlogN</a:t>
            </a:r>
            <a:r>
              <a:rPr lang="en-US" dirty="0" smtClean="0"/>
              <a:t>)</a:t>
            </a:r>
          </a:p>
          <a:p>
            <a:pPr>
              <a:buNone/>
            </a:pPr>
            <a:endParaRPr lang="en-US" dirty="0" smtClean="0"/>
          </a:p>
          <a:p>
            <a:pPr>
              <a:buNone/>
            </a:pPr>
            <a:r>
              <a:rPr lang="en-US" dirty="0" smtClean="0"/>
              <a:t>Hence the complexity of the </a:t>
            </a:r>
            <a:r>
              <a:rPr lang="en-US" dirty="0" err="1" smtClean="0"/>
              <a:t>MergeSort</a:t>
            </a:r>
            <a:r>
              <a:rPr lang="en-US" dirty="0" smtClean="0"/>
              <a:t> algorithm is </a:t>
            </a:r>
            <a:r>
              <a:rPr lang="en-US" b="1" dirty="0" smtClean="0"/>
              <a:t>O(</a:t>
            </a:r>
            <a:r>
              <a:rPr lang="en-US" b="1" dirty="0" err="1" smtClean="0"/>
              <a:t>NlogN</a:t>
            </a:r>
            <a:r>
              <a:rPr lang="en-US" b="1" dirty="0" smtClean="0"/>
              <a: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Merge Sort Approach</a:t>
            </a:r>
          </a:p>
        </p:txBody>
      </p:sp>
      <p:sp>
        <p:nvSpPr>
          <p:cNvPr id="7171" name="Content Placeholder 2"/>
          <p:cNvSpPr>
            <a:spLocks noGrp="1"/>
          </p:cNvSpPr>
          <p:nvPr>
            <p:ph sz="quarter" idx="1"/>
          </p:nvPr>
        </p:nvSpPr>
        <p:spPr/>
        <p:txBody>
          <a:bodyPr>
            <a:normAutofit lnSpcReduction="10000"/>
          </a:bodyPr>
          <a:lstStyle/>
          <a:p>
            <a:pPr algn="just" eaLnBrk="1" hangingPunct="1"/>
            <a:r>
              <a:rPr lang="en-US" b="1" dirty="0" smtClean="0">
                <a:solidFill>
                  <a:schemeClr val="tx1"/>
                </a:solidFill>
              </a:rPr>
              <a:t>M</a:t>
            </a:r>
            <a:r>
              <a:rPr lang="en-US" dirty="0" smtClean="0">
                <a:solidFill>
                  <a:schemeClr val="tx1"/>
                </a:solidFill>
              </a:rPr>
              <a:t>erge sort is based on the </a:t>
            </a:r>
            <a:r>
              <a:rPr lang="en-US" b="1" dirty="0" smtClean="0">
                <a:solidFill>
                  <a:schemeClr val="tx1"/>
                </a:solidFill>
              </a:rPr>
              <a:t>divide-and-conquer</a:t>
            </a:r>
            <a:r>
              <a:rPr lang="en-US" dirty="0" smtClean="0">
                <a:solidFill>
                  <a:schemeClr val="tx1"/>
                </a:solidFill>
              </a:rPr>
              <a:t> paradigm</a:t>
            </a:r>
            <a:r>
              <a:rPr lang="en-US" dirty="0" smtClean="0"/>
              <a:t>.</a:t>
            </a:r>
          </a:p>
          <a:p>
            <a:pPr eaLnBrk="1" hangingPunct="1"/>
            <a:r>
              <a:rPr lang="en-US" dirty="0" smtClean="0"/>
              <a:t> </a:t>
            </a:r>
            <a:r>
              <a:rPr lang="en-US" b="1" dirty="0" smtClean="0"/>
              <a:t>Divide Step</a:t>
            </a:r>
          </a:p>
          <a:p>
            <a:pPr algn="just" eaLnBrk="1" hangingPunct="1">
              <a:buFontTx/>
              <a:buNone/>
            </a:pPr>
            <a:r>
              <a:rPr lang="en-US" dirty="0" smtClean="0">
                <a:solidFill>
                  <a:schemeClr val="tx1"/>
                </a:solidFill>
              </a:rPr>
              <a:t>   If a given array </a:t>
            </a:r>
            <a:r>
              <a:rPr lang="en-US" i="1" dirty="0" smtClean="0">
                <a:solidFill>
                  <a:schemeClr val="tx1"/>
                </a:solidFill>
              </a:rPr>
              <a:t>A</a:t>
            </a:r>
            <a:r>
              <a:rPr lang="en-US" dirty="0" smtClean="0">
                <a:solidFill>
                  <a:schemeClr val="tx1"/>
                </a:solidFill>
              </a:rPr>
              <a:t> has zero or one element, simply return; it is already sorted. Otherwise, split </a:t>
            </a:r>
            <a:r>
              <a:rPr lang="en-US" i="1" dirty="0" smtClean="0">
                <a:solidFill>
                  <a:schemeClr val="tx1"/>
                </a:solidFill>
              </a:rPr>
              <a:t>Array </a:t>
            </a:r>
            <a:r>
              <a:rPr lang="en-US" dirty="0" smtClean="0">
                <a:solidFill>
                  <a:schemeClr val="tx1"/>
                </a:solidFill>
              </a:rPr>
              <a:t>[</a:t>
            </a:r>
            <a:r>
              <a:rPr lang="en-US" i="1" dirty="0" smtClean="0">
                <a:solidFill>
                  <a:schemeClr val="tx1"/>
                </a:solidFill>
              </a:rPr>
              <a:t>p</a:t>
            </a:r>
            <a:r>
              <a:rPr lang="en-US" dirty="0" smtClean="0">
                <a:solidFill>
                  <a:schemeClr val="tx1"/>
                </a:solidFill>
              </a:rPr>
              <a:t> .. </a:t>
            </a:r>
            <a:r>
              <a:rPr lang="en-US" i="1" dirty="0" smtClean="0">
                <a:solidFill>
                  <a:schemeClr val="tx1"/>
                </a:solidFill>
              </a:rPr>
              <a:t>r</a:t>
            </a:r>
            <a:r>
              <a:rPr lang="en-US" dirty="0" smtClean="0">
                <a:solidFill>
                  <a:schemeClr val="tx1"/>
                </a:solidFill>
              </a:rPr>
              <a:t>] into two sub arrays </a:t>
            </a:r>
            <a:r>
              <a:rPr lang="en-US" i="1" dirty="0" smtClean="0">
                <a:solidFill>
                  <a:schemeClr val="tx1"/>
                </a:solidFill>
              </a:rPr>
              <a:t>A</a:t>
            </a:r>
            <a:r>
              <a:rPr lang="en-US" dirty="0" smtClean="0">
                <a:solidFill>
                  <a:schemeClr val="tx1"/>
                </a:solidFill>
              </a:rPr>
              <a:t>[</a:t>
            </a:r>
            <a:r>
              <a:rPr lang="en-US" i="1" dirty="0" smtClean="0">
                <a:solidFill>
                  <a:schemeClr val="tx1"/>
                </a:solidFill>
              </a:rPr>
              <a:t>p</a:t>
            </a:r>
            <a:r>
              <a:rPr lang="en-US" dirty="0" smtClean="0">
                <a:solidFill>
                  <a:schemeClr val="tx1"/>
                </a:solidFill>
              </a:rPr>
              <a:t> .. </a:t>
            </a:r>
            <a:r>
              <a:rPr lang="en-US" i="1" dirty="0" smtClean="0">
                <a:solidFill>
                  <a:schemeClr val="tx1"/>
                </a:solidFill>
              </a:rPr>
              <a:t>q</a:t>
            </a:r>
            <a:r>
              <a:rPr lang="en-US" dirty="0" smtClean="0">
                <a:solidFill>
                  <a:schemeClr val="tx1"/>
                </a:solidFill>
              </a:rPr>
              <a:t>] and </a:t>
            </a:r>
            <a:r>
              <a:rPr lang="en-US" i="1" dirty="0" smtClean="0">
                <a:solidFill>
                  <a:schemeClr val="tx1"/>
                </a:solidFill>
              </a:rPr>
              <a:t>A</a:t>
            </a:r>
            <a:r>
              <a:rPr lang="en-US" dirty="0" smtClean="0">
                <a:solidFill>
                  <a:schemeClr val="tx1"/>
                </a:solidFill>
              </a:rPr>
              <a:t>[</a:t>
            </a:r>
            <a:r>
              <a:rPr lang="en-US" i="1" dirty="0" smtClean="0">
                <a:solidFill>
                  <a:schemeClr val="tx1"/>
                </a:solidFill>
              </a:rPr>
              <a:t>q</a:t>
            </a:r>
            <a:r>
              <a:rPr lang="en-US" dirty="0" smtClean="0">
                <a:solidFill>
                  <a:schemeClr val="tx1"/>
                </a:solidFill>
              </a:rPr>
              <a:t> + 1 .. </a:t>
            </a:r>
            <a:r>
              <a:rPr lang="en-US" i="1" dirty="0" smtClean="0">
                <a:solidFill>
                  <a:schemeClr val="tx1"/>
                </a:solidFill>
              </a:rPr>
              <a:t>r</a:t>
            </a:r>
            <a:r>
              <a:rPr lang="en-US" dirty="0" smtClean="0">
                <a:solidFill>
                  <a:schemeClr val="tx1"/>
                </a:solidFill>
              </a:rPr>
              <a:t>], each containing about half of the elements of </a:t>
            </a:r>
            <a:r>
              <a:rPr lang="en-US" i="1" dirty="0" smtClean="0">
                <a:solidFill>
                  <a:schemeClr val="tx1"/>
                </a:solidFill>
              </a:rPr>
              <a:t>A</a:t>
            </a:r>
            <a:r>
              <a:rPr lang="en-US" dirty="0" smtClean="0">
                <a:solidFill>
                  <a:schemeClr val="tx1"/>
                </a:solidFill>
              </a:rPr>
              <a:t>[</a:t>
            </a:r>
            <a:r>
              <a:rPr lang="en-US" i="1" dirty="0" smtClean="0">
                <a:solidFill>
                  <a:schemeClr val="tx1"/>
                </a:solidFill>
              </a:rPr>
              <a:t>p</a:t>
            </a:r>
            <a:r>
              <a:rPr lang="en-US" dirty="0" smtClean="0">
                <a:solidFill>
                  <a:schemeClr val="tx1"/>
                </a:solidFill>
              </a:rPr>
              <a:t> .. </a:t>
            </a:r>
            <a:r>
              <a:rPr lang="en-US" i="1" dirty="0" smtClean="0">
                <a:solidFill>
                  <a:schemeClr val="tx1"/>
                </a:solidFill>
              </a:rPr>
              <a:t>r</a:t>
            </a:r>
            <a:r>
              <a:rPr lang="en-US" dirty="0" smtClean="0">
                <a:solidFill>
                  <a:schemeClr val="tx1"/>
                </a:solidFill>
              </a:rPr>
              <a:t>]. </a:t>
            </a:r>
          </a:p>
          <a:p>
            <a:pPr eaLnBrk="1" hangingPunct="1"/>
            <a:r>
              <a:rPr lang="en-US" b="1" dirty="0" smtClean="0"/>
              <a:t>Conquer Step</a:t>
            </a:r>
            <a:endParaRPr lang="en-US" dirty="0" smtClean="0"/>
          </a:p>
          <a:p>
            <a:pPr algn="just" eaLnBrk="1" hangingPunct="1">
              <a:buFontTx/>
              <a:buNone/>
            </a:pPr>
            <a:r>
              <a:rPr lang="en-US" dirty="0" smtClean="0"/>
              <a:t>   </a:t>
            </a:r>
            <a:r>
              <a:rPr lang="en-US" dirty="0" smtClean="0">
                <a:solidFill>
                  <a:schemeClr val="tx1"/>
                </a:solidFill>
              </a:rPr>
              <a:t>Conquer by recursively sorting the two sub arrays A[p .. q] and A[q + 1 .. r].</a:t>
            </a:r>
          </a:p>
          <a:p>
            <a:pPr algn="just" eaLnBrk="1" hangingPunct="1">
              <a:buFontTx/>
              <a:buNone/>
            </a:pPr>
            <a:endParaRPr lang="en-US" dirty="0" smtClean="0">
              <a:solidFill>
                <a:schemeClr val="tx1"/>
              </a:solidFill>
            </a:endParaRPr>
          </a:p>
          <a:p>
            <a:pPr algn="just" eaLnBrk="1" hangingPunct="1"/>
            <a:endParaRPr lang="en-US" dirty="0" smtClean="0"/>
          </a:p>
          <a:p>
            <a:pPr algn="just" eaLnBrk="1" hangingPunct="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Merge Sort Approach</a:t>
            </a:r>
          </a:p>
        </p:txBody>
      </p:sp>
      <p:sp>
        <p:nvSpPr>
          <p:cNvPr id="8195" name="Content Placeholder 2"/>
          <p:cNvSpPr>
            <a:spLocks noGrp="1"/>
          </p:cNvSpPr>
          <p:nvPr>
            <p:ph sz="quarter" idx="1"/>
          </p:nvPr>
        </p:nvSpPr>
        <p:spPr/>
        <p:txBody>
          <a:bodyPr>
            <a:normAutofit/>
          </a:bodyPr>
          <a:lstStyle/>
          <a:p>
            <a:pPr eaLnBrk="1" hangingPunct="1"/>
            <a:r>
              <a:rPr lang="en-US" b="1" smtClean="0"/>
              <a:t>Combine Step</a:t>
            </a:r>
          </a:p>
          <a:p>
            <a:pPr algn="just" eaLnBrk="1" hangingPunct="1">
              <a:buFontTx/>
              <a:buNone/>
            </a:pPr>
            <a:r>
              <a:rPr lang="en-US" smtClean="0">
                <a:solidFill>
                  <a:schemeClr val="tx1"/>
                </a:solidFill>
              </a:rPr>
              <a:t>   Combine the elements back in </a:t>
            </a:r>
            <a:r>
              <a:rPr lang="en-US" i="1" smtClean="0">
                <a:solidFill>
                  <a:schemeClr val="tx1"/>
                </a:solidFill>
              </a:rPr>
              <a:t>A</a:t>
            </a:r>
            <a:r>
              <a:rPr lang="en-US" smtClean="0">
                <a:solidFill>
                  <a:schemeClr val="tx1"/>
                </a:solidFill>
              </a:rPr>
              <a:t>[</a:t>
            </a:r>
            <a:r>
              <a:rPr lang="en-US" i="1" smtClean="0">
                <a:solidFill>
                  <a:schemeClr val="tx1"/>
                </a:solidFill>
              </a:rPr>
              <a:t>p</a:t>
            </a:r>
            <a:r>
              <a:rPr lang="en-US" smtClean="0">
                <a:solidFill>
                  <a:schemeClr val="tx1"/>
                </a:solidFill>
              </a:rPr>
              <a:t> .. </a:t>
            </a:r>
            <a:r>
              <a:rPr lang="en-US" i="1" smtClean="0">
                <a:solidFill>
                  <a:schemeClr val="tx1"/>
                </a:solidFill>
              </a:rPr>
              <a:t>r</a:t>
            </a:r>
            <a:r>
              <a:rPr lang="en-US" smtClean="0">
                <a:solidFill>
                  <a:schemeClr val="tx1"/>
                </a:solidFill>
              </a:rPr>
              <a:t>] by merging the two sorted sub arrays </a:t>
            </a:r>
            <a:r>
              <a:rPr lang="en-US" i="1" smtClean="0">
                <a:solidFill>
                  <a:schemeClr val="tx1"/>
                </a:solidFill>
              </a:rPr>
              <a:t>A</a:t>
            </a:r>
            <a:r>
              <a:rPr lang="en-US" smtClean="0">
                <a:solidFill>
                  <a:schemeClr val="tx1"/>
                </a:solidFill>
              </a:rPr>
              <a:t>[</a:t>
            </a:r>
            <a:r>
              <a:rPr lang="en-US" i="1" smtClean="0">
                <a:solidFill>
                  <a:schemeClr val="tx1"/>
                </a:solidFill>
              </a:rPr>
              <a:t>p</a:t>
            </a:r>
            <a:r>
              <a:rPr lang="en-US" smtClean="0">
                <a:solidFill>
                  <a:schemeClr val="tx1"/>
                </a:solidFill>
              </a:rPr>
              <a:t> .. </a:t>
            </a:r>
            <a:r>
              <a:rPr lang="en-US" i="1" smtClean="0">
                <a:solidFill>
                  <a:schemeClr val="tx1"/>
                </a:solidFill>
              </a:rPr>
              <a:t>q</a:t>
            </a:r>
            <a:r>
              <a:rPr lang="en-US" smtClean="0">
                <a:solidFill>
                  <a:schemeClr val="tx1"/>
                </a:solidFill>
              </a:rPr>
              <a:t>] and </a:t>
            </a:r>
            <a:r>
              <a:rPr lang="en-US" i="1" smtClean="0">
                <a:solidFill>
                  <a:schemeClr val="tx1"/>
                </a:solidFill>
              </a:rPr>
              <a:t>A</a:t>
            </a:r>
            <a:r>
              <a:rPr lang="en-US" smtClean="0">
                <a:solidFill>
                  <a:schemeClr val="tx1"/>
                </a:solidFill>
              </a:rPr>
              <a:t>[</a:t>
            </a:r>
            <a:r>
              <a:rPr lang="en-US" i="1" smtClean="0">
                <a:solidFill>
                  <a:schemeClr val="tx1"/>
                </a:solidFill>
              </a:rPr>
              <a:t>q</a:t>
            </a:r>
            <a:r>
              <a:rPr lang="en-US" smtClean="0">
                <a:solidFill>
                  <a:schemeClr val="tx1"/>
                </a:solidFill>
              </a:rPr>
              <a:t> + 1 .. </a:t>
            </a:r>
            <a:r>
              <a:rPr lang="en-US" i="1" smtClean="0">
                <a:solidFill>
                  <a:schemeClr val="tx1"/>
                </a:solidFill>
              </a:rPr>
              <a:t>r</a:t>
            </a:r>
            <a:r>
              <a:rPr lang="en-US" smtClean="0">
                <a:solidFill>
                  <a:schemeClr val="tx1"/>
                </a:solidFill>
              </a:rPr>
              <a:t>] into a sorted sequence. To accomplish this step, we will define a procedure MERGE (</a:t>
            </a:r>
            <a:r>
              <a:rPr lang="en-US" i="1" smtClean="0">
                <a:solidFill>
                  <a:schemeClr val="tx1"/>
                </a:solidFill>
              </a:rPr>
              <a:t>A</a:t>
            </a:r>
            <a:r>
              <a:rPr lang="en-US" smtClean="0">
                <a:solidFill>
                  <a:schemeClr val="tx1"/>
                </a:solidFill>
              </a:rPr>
              <a:t>, </a:t>
            </a:r>
            <a:r>
              <a:rPr lang="en-US" i="1" smtClean="0">
                <a:solidFill>
                  <a:schemeClr val="tx1"/>
                </a:solidFill>
              </a:rPr>
              <a:t>p</a:t>
            </a:r>
            <a:r>
              <a:rPr lang="en-US" smtClean="0">
                <a:solidFill>
                  <a:schemeClr val="tx1"/>
                </a:solidFill>
              </a:rPr>
              <a:t>, </a:t>
            </a:r>
            <a:r>
              <a:rPr lang="en-US" i="1" smtClean="0">
                <a:solidFill>
                  <a:schemeClr val="tx1"/>
                </a:solidFill>
              </a:rPr>
              <a:t>q</a:t>
            </a:r>
            <a:r>
              <a:rPr lang="en-US" smtClean="0">
                <a:solidFill>
                  <a:schemeClr val="tx1"/>
                </a:solidFill>
              </a:rPr>
              <a:t>, </a:t>
            </a:r>
            <a:r>
              <a:rPr lang="en-US" i="1" smtClean="0">
                <a:solidFill>
                  <a:schemeClr val="tx1"/>
                </a:solidFill>
              </a:rPr>
              <a:t>r</a:t>
            </a:r>
            <a:r>
              <a:rPr lang="en-US" smtClean="0">
                <a:solidFill>
                  <a:schemeClr val="tx1"/>
                </a:solidFill>
              </a:rPr>
              <a:t>).</a:t>
            </a:r>
          </a:p>
          <a:p>
            <a:pPr algn="just" eaLnBrk="1" hangingPunct="1">
              <a:buFontTx/>
              <a:buNone/>
            </a:pPr>
            <a:r>
              <a:rPr lang="en-US" smtClean="0">
                <a:solidFill>
                  <a:schemeClr val="tx1"/>
                </a:solidFill>
              </a:rPr>
              <a:t>   Note:</a:t>
            </a:r>
          </a:p>
          <a:p>
            <a:pPr algn="just" eaLnBrk="1" hangingPunct="1">
              <a:buFontTx/>
              <a:buNone/>
            </a:pPr>
            <a:r>
              <a:rPr lang="en-US" smtClean="0">
                <a:solidFill>
                  <a:schemeClr val="tx1"/>
                </a:solidFill>
              </a:rPr>
              <a:t>   The recursion bottoms out when the sub array has just one element, so that it is trivially sorted.</a:t>
            </a:r>
          </a:p>
          <a:p>
            <a:pPr eaLnBrk="1" hangingPunct="1"/>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71513" y="222250"/>
            <a:ext cx="7772400" cy="914400"/>
          </a:xfrm>
        </p:spPr>
        <p:txBody>
          <a:bodyPr/>
          <a:lstStyle/>
          <a:p>
            <a:pPr eaLnBrk="1" hangingPunct="1"/>
            <a:r>
              <a:rPr lang="en-US" smtClean="0"/>
              <a:t>Merge Sort Example</a:t>
            </a:r>
          </a:p>
        </p:txBody>
      </p:sp>
      <p:graphicFrame>
        <p:nvGraphicFramePr>
          <p:cNvPr id="52253" name="Group 29"/>
          <p:cNvGraphicFramePr>
            <a:graphicFrameLocks noGrp="1"/>
          </p:cNvGraphicFramePr>
          <p:nvPr/>
        </p:nvGraphicFramePr>
        <p:xfrm>
          <a:off x="1550988" y="1627188"/>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57347" name="Group 3"/>
          <p:cNvGraphicFramePr>
            <a:graphicFrameLocks noGrp="1"/>
          </p:cNvGraphicFramePr>
          <p:nvPr/>
        </p:nvGraphicFramePr>
        <p:xfrm>
          <a:off x="1524000" y="122555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6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8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27075" y="207963"/>
            <a:ext cx="7772400" cy="914400"/>
          </a:xfrm>
        </p:spPr>
        <p:txBody>
          <a:bodyPr/>
          <a:lstStyle/>
          <a:p>
            <a:pPr eaLnBrk="1" hangingPunct="1"/>
            <a:r>
              <a:rPr lang="en-US" smtClean="0"/>
              <a:t>Merge Sort Example</a:t>
            </a:r>
          </a:p>
        </p:txBody>
      </p:sp>
      <p:graphicFrame>
        <p:nvGraphicFramePr>
          <p:cNvPr id="58371" name="Group 3"/>
          <p:cNvGraphicFramePr>
            <a:graphicFrameLocks noGrp="1"/>
          </p:cNvGraphicFramePr>
          <p:nvPr/>
        </p:nvGraphicFramePr>
        <p:xfrm>
          <a:off x="1497013" y="1336675"/>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93"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05"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9"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35"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66688"/>
            <a:ext cx="7772400" cy="914400"/>
          </a:xfrm>
        </p:spPr>
        <p:txBody>
          <a:bodyPr/>
          <a:lstStyle/>
          <a:p>
            <a:pPr eaLnBrk="1" hangingPunct="1"/>
            <a:r>
              <a:rPr lang="en-US" smtClean="0"/>
              <a:t>Merge Sort Example</a:t>
            </a:r>
          </a:p>
        </p:txBody>
      </p:sp>
      <p:graphicFrame>
        <p:nvGraphicFramePr>
          <p:cNvPr id="59395" name="Group 3"/>
          <p:cNvGraphicFramePr>
            <a:graphicFrameLocks noGrp="1"/>
          </p:cNvGraphicFramePr>
          <p:nvPr/>
        </p:nvGraphicFramePr>
        <p:xfrm>
          <a:off x="1524000" y="1192213"/>
          <a:ext cx="6096000" cy="518160"/>
        </p:xfrm>
        <a:graphic>
          <a:graphicData uri="http://schemas.openxmlformats.org/drawingml/2006/table">
            <a:tbl>
              <a:tblPr/>
              <a:tblGrid>
                <a:gridCol w="677863"/>
                <a:gridCol w="676275"/>
                <a:gridCol w="677862"/>
                <a:gridCol w="677863"/>
                <a:gridCol w="676275"/>
                <a:gridCol w="677862"/>
                <a:gridCol w="677863"/>
                <a:gridCol w="676275"/>
                <a:gridCol w="677862"/>
              </a:tblGrid>
              <a:tr h="33250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17"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29"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43"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1"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9"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67"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77"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3"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9"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95"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1"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7"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3"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9"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455</TotalTime>
  <Words>992</Words>
  <Application>Microsoft Office PowerPoint</Application>
  <PresentationFormat>On-screen Show (4:3)</PresentationFormat>
  <Paragraphs>474</Paragraphs>
  <Slides>31</Slides>
  <Notes>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Equity</vt:lpstr>
      <vt:lpstr>Design &amp; Analysis of Algorithms </vt:lpstr>
      <vt:lpstr>Divide-and-Conquer</vt:lpstr>
      <vt:lpstr>Merge Sort Approach</vt:lpstr>
      <vt:lpstr>Merge Sort Approach</vt:lpstr>
      <vt:lpstr>Merge Sort Approach</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Algorithm</vt:lpstr>
      <vt:lpstr>Merge Sort</vt:lpstr>
      <vt:lpstr>Merge - Pseudocode</vt:lpstr>
      <vt:lpstr>Merge - Pseudo code</vt:lpstr>
      <vt:lpstr>Analyzing the merge Sort</vt:lpstr>
      <vt:lpstr> Analyzing the merge Sort (Recursion tree) </vt:lpstr>
      <vt:lpstr>Conclusions</vt:lpstr>
      <vt:lpstr>Example</vt:lpstr>
      <vt:lpstr>Example</vt:lpstr>
      <vt:lpstr>Analysis</vt:lpstr>
      <vt:lpstr>Proof</vt:lpstr>
      <vt:lpstr>Slide 27</vt:lpstr>
      <vt:lpstr>Note Regarding Recursion Tree</vt:lpstr>
      <vt:lpstr>Merge Sort Analysis Explanation</vt:lpstr>
      <vt:lpstr>Merge Sort Analysis Explanation</vt:lpstr>
      <vt:lpstr>Merge Sort Analysis Explanation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Qamar</cp:lastModifiedBy>
  <cp:revision>94</cp:revision>
  <dcterms:created xsi:type="dcterms:W3CDTF">2012-03-28T13:11:02Z</dcterms:created>
  <dcterms:modified xsi:type="dcterms:W3CDTF">2018-10-09T05:44:56Z</dcterms:modified>
</cp:coreProperties>
</file>