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2" r:id="rId2"/>
    <p:sldId id="264" r:id="rId3"/>
    <p:sldId id="265" r:id="rId4"/>
    <p:sldId id="263" r:id="rId5"/>
    <p:sldId id="266" r:id="rId6"/>
    <p:sldId id="268" r:id="rId7"/>
    <p:sldId id="267" r:id="rId8"/>
    <p:sldId id="269" r:id="rId9"/>
    <p:sldId id="270" r:id="rId10"/>
    <p:sldId id="271" r:id="rId11"/>
    <p:sldId id="274" r:id="rId12"/>
    <p:sldId id="275" r:id="rId13"/>
    <p:sldId id="276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7672F-32A3-431B-B4BD-0CF15B7D406F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4A24C-D43A-4A15-94C0-60F5186933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C8692-6AEC-40DE-973A-ACFCAB9683EA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is pivot, </a:t>
            </a:r>
            <a:r>
              <a:rPr lang="en-US" baseline="0" dirty="0" smtClean="0"/>
              <a:t>s is reading elements of array starting from second element since first element is pivot, p is first location and r is the last location of array A, q is at location that is less then pivot, </a:t>
            </a:r>
            <a:r>
              <a:rPr lang="en-US" dirty="0" smtClean="0"/>
              <a:t>q shows less</a:t>
            </a:r>
            <a:r>
              <a:rPr lang="en-US" baseline="0" dirty="0" smtClean="0"/>
              <a:t> than or equal to pivot value index, that is it is</a:t>
            </a:r>
            <a:r>
              <a:rPr lang="en-US" dirty="0" smtClean="0"/>
              <a:t> controlling</a:t>
            </a:r>
            <a:r>
              <a:rPr lang="en-US" baseline="0" dirty="0" smtClean="0"/>
              <a:t> the replacement (that which number to be swapped or not based on the pivot comparison) , actually q is controlling the pivot position that at he end will divide the array in two parts right part and left part of pivot. X is pivot value, q is </a:t>
            </a:r>
            <a:r>
              <a:rPr lang="en-US" baseline="0" smtClean="0"/>
              <a:t>pivot position </a:t>
            </a:r>
            <a:r>
              <a:rPr lang="en-US" baseline="0" dirty="0" smtClean="0"/>
              <a:t>controlling index, p is starting index, s scans numbers in the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871866-F77A-4BC6-A03F-47079F12F2D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case mean suppose pivot is middle number n it divides both lists in approx. equal halves. </a:t>
            </a:r>
          </a:p>
          <a:p>
            <a:r>
              <a:rPr lang="en-US" dirty="0" smtClean="0"/>
              <a:t>C.N is time to merge N elements and vice versa</a:t>
            </a:r>
          </a:p>
          <a:p>
            <a:r>
              <a:rPr lang="en-US" dirty="0" smtClean="0"/>
              <a:t>Constant C is used in Quick sort because at</a:t>
            </a:r>
            <a:r>
              <a:rPr lang="en-US" baseline="0" dirty="0" smtClean="0"/>
              <a:t> each iteration it sorts 1 element(Pivot) and so remaining iterations are (N-1) and vice versa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T(1)=1  in quick sort since 1 elements is</a:t>
            </a:r>
            <a:r>
              <a:rPr lang="en-US" baseline="0" dirty="0" smtClean="0"/>
              <a:t> sorted and so this will move in combining the elements  T</a:t>
            </a:r>
          </a:p>
          <a:p>
            <a:r>
              <a:rPr lang="en-US" b="1" baseline="0" dirty="0" smtClean="0"/>
              <a:t>C</a:t>
            </a:r>
            <a:r>
              <a:rPr lang="en-US" baseline="0" dirty="0" smtClean="0"/>
              <a:t> is adding till </a:t>
            </a:r>
            <a:r>
              <a:rPr lang="en-US" b="1" baseline="0" dirty="0" err="1" smtClean="0"/>
              <a:t>LogN</a:t>
            </a:r>
            <a:r>
              <a:rPr lang="en-US" baseline="0" dirty="0" smtClean="0"/>
              <a:t> times so </a:t>
            </a:r>
            <a:r>
              <a:rPr lang="en-US" b="1" baseline="0" dirty="0" err="1" smtClean="0">
                <a:solidFill>
                  <a:srgbClr val="FF0000"/>
                </a:solidFill>
              </a:rPr>
              <a:t>CLogN</a:t>
            </a:r>
            <a:endParaRPr lang="en-US" b="1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cN</a:t>
            </a:r>
            <a:r>
              <a:rPr lang="en-US" dirty="0" smtClean="0"/>
              <a:t> is time to divide/combine N elements,</a:t>
            </a:r>
            <a:r>
              <a:rPr lang="en-US" baseline="0" dirty="0" smtClean="0"/>
              <a:t> </a:t>
            </a:r>
            <a:r>
              <a:rPr lang="en-US" dirty="0" smtClean="0"/>
              <a:t>c(N-1) is time to divide/combine N-1 elements, c(N-2) is time to divide N-2 elements</a:t>
            </a:r>
            <a:r>
              <a:rPr lang="en-US" baseline="0" dirty="0" smtClean="0"/>
              <a:t> etc  ……..c.2 is time to divide two elements, since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applies on at least two elements  </a:t>
            </a:r>
          </a:p>
          <a:p>
            <a:r>
              <a:rPr lang="en-US" baseline="0" dirty="0" smtClean="0"/>
              <a:t>Cancel similar terms on both sides</a:t>
            </a:r>
          </a:p>
          <a:p>
            <a:r>
              <a:rPr lang="en-US" baseline="0" dirty="0" smtClean="0"/>
              <a:t>T(1)=1 is because of pivot, suppose 2 elements, then declare 1 as pivot then to divide for </a:t>
            </a:r>
            <a:r>
              <a:rPr lang="en-US" baseline="0" smtClean="0"/>
              <a:t>pivot is </a:t>
            </a:r>
            <a:r>
              <a:rPr lang="en-US" baseline="0" dirty="0" smtClean="0"/>
              <a:t>T(1) and then combine these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2863" y="4475163"/>
            <a:ext cx="6400800" cy="6270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Lecture #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BA056AC-F5C5-4667-AC1C-76C253EEB26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5450"/>
            <a:ext cx="7772400" cy="1666875"/>
          </a:xfrm>
        </p:spPr>
        <p:txBody>
          <a:bodyPr>
            <a:normAutofit fontScale="90000"/>
          </a:bodyPr>
          <a:lstStyle/>
          <a:p>
            <a:r>
              <a:rPr b="1" smtClean="0">
                <a:solidFill>
                  <a:schemeClr val="bg1"/>
                </a:solidFill>
              </a:rPr>
              <a:t>Design &amp; Analysis of Algorithms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time to sort the file is equal to</a:t>
            </a:r>
          </a:p>
          <a:p>
            <a:r>
              <a:rPr lang="en-US" dirty="0" smtClean="0"/>
              <a:t>the time to sort the left partition with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elements, plus</a:t>
            </a:r>
          </a:p>
          <a:p>
            <a:r>
              <a:rPr lang="en-US" dirty="0" smtClean="0"/>
              <a:t>the time to sort the right partition with </a:t>
            </a:r>
            <a:r>
              <a:rPr lang="en-US" b="1" dirty="0" smtClean="0"/>
              <a:t>N-i-1</a:t>
            </a:r>
            <a:r>
              <a:rPr lang="en-US" dirty="0" smtClean="0"/>
              <a:t> elements, plus</a:t>
            </a:r>
          </a:p>
          <a:p>
            <a:r>
              <a:rPr lang="en-US" dirty="0" smtClean="0"/>
              <a:t>the time to build the partitions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9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867400" y="5257800"/>
            <a:ext cx="3039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(Cancel similar terms on both sides)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2. 1. Worst case analysis</a:t>
            </a:r>
          </a:p>
          <a:p>
            <a:r>
              <a:rPr lang="en-US" dirty="0" smtClean="0"/>
              <a:t>The pivot is the smallest element</a:t>
            </a:r>
          </a:p>
          <a:p>
            <a:r>
              <a:rPr lang="en-US" dirty="0" smtClean="0"/>
              <a:t>T(N) = T(N-1) + </a:t>
            </a:r>
            <a:r>
              <a:rPr lang="en-US" dirty="0" err="1" smtClean="0"/>
              <a:t>cN</a:t>
            </a:r>
            <a:r>
              <a:rPr lang="en-US" dirty="0" smtClean="0"/>
              <a:t> ,	 N &gt; 1</a:t>
            </a:r>
          </a:p>
          <a:p>
            <a:pPr>
              <a:buNone/>
            </a:pPr>
            <a:r>
              <a:rPr lang="en-US" dirty="0" smtClean="0"/>
              <a:t>	Telescoping:</a:t>
            </a:r>
          </a:p>
          <a:p>
            <a:r>
              <a:rPr lang="en-US" dirty="0" smtClean="0"/>
              <a:t>T(N-1) = T(N-2) + c(N-1)</a:t>
            </a:r>
          </a:p>
          <a:p>
            <a:r>
              <a:rPr lang="en-US" dirty="0" smtClean="0"/>
              <a:t>T(N-2) = T(N-3) + c(N-2)</a:t>
            </a:r>
          </a:p>
          <a:p>
            <a:r>
              <a:rPr lang="en-US" dirty="0" smtClean="0"/>
              <a:t>T(N-3) = T(N-4) + c(N-3)</a:t>
            </a:r>
          </a:p>
          <a:p>
            <a:r>
              <a:rPr lang="en-US" dirty="0" smtClean="0"/>
              <a:t>T(2) = T(1) + c.2</a:t>
            </a:r>
          </a:p>
          <a:p>
            <a:pPr>
              <a:buNone/>
            </a:pPr>
            <a:r>
              <a:rPr lang="en-US" dirty="0" smtClean="0"/>
              <a:t>Add all equations:</a:t>
            </a:r>
          </a:p>
          <a:p>
            <a:pPr>
              <a:buNone/>
            </a:pPr>
            <a:r>
              <a:rPr lang="en-US" dirty="0" smtClean="0"/>
              <a:t>T(N) + T(N-1) + T(N-2) + … + T(2) =</a:t>
            </a:r>
          </a:p>
          <a:p>
            <a:pPr>
              <a:buNone/>
            </a:pPr>
            <a:r>
              <a:rPr lang="en-US" dirty="0" smtClean="0"/>
              <a:t>= T(N-1) + T(N-2) + … + T(2) + T(1) + c(N) + c(N-1) + c(N-2) + … + c.2</a:t>
            </a:r>
          </a:p>
          <a:p>
            <a:r>
              <a:rPr lang="en-US" dirty="0" smtClean="0"/>
              <a:t>T(N) = T(1) + c times (the sum of 2 thru N) = T(1) + c(N(N+1)/2 -1)  =  </a:t>
            </a: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2. 2. Best-case analysis:</a:t>
            </a:r>
          </a:p>
          <a:p>
            <a:r>
              <a:rPr lang="en-US" dirty="0" smtClean="0"/>
              <a:t>The pivot is in the middle</a:t>
            </a:r>
          </a:p>
          <a:p>
            <a:r>
              <a:rPr lang="en-US" dirty="0" smtClean="0"/>
              <a:t>T(N) = 2T(N/2) + </a:t>
            </a:r>
            <a:r>
              <a:rPr lang="en-US" dirty="0" err="1" smtClean="0"/>
              <a:t>cN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Divide by N:</a:t>
            </a:r>
          </a:p>
          <a:p>
            <a:r>
              <a:rPr lang="en-US" dirty="0" smtClean="0"/>
              <a:t>T(N) / N = T(N/2) / (N/2) + c</a:t>
            </a:r>
          </a:p>
          <a:p>
            <a:pPr>
              <a:buNone/>
            </a:pPr>
            <a:r>
              <a:rPr lang="en-US" dirty="0" smtClean="0"/>
              <a:t>	Telescoping:</a:t>
            </a:r>
          </a:p>
          <a:p>
            <a:r>
              <a:rPr lang="en-US" dirty="0" smtClean="0"/>
              <a:t>T(N/2) / (N/2) = T(N/4) / (N/4) + c</a:t>
            </a:r>
          </a:p>
          <a:p>
            <a:r>
              <a:rPr lang="en-US" dirty="0" smtClean="0"/>
              <a:t>T(N/4) / (N/4) = T(N/8) / (N/8) + c</a:t>
            </a:r>
          </a:p>
          <a:p>
            <a:r>
              <a:rPr lang="en-US" dirty="0" smtClean="0"/>
              <a:t>……</a:t>
            </a:r>
          </a:p>
          <a:p>
            <a:r>
              <a:rPr lang="en-US" dirty="0" smtClean="0"/>
              <a:t>T(2) / 2 = T(1) / (1) + c</a:t>
            </a:r>
          </a:p>
          <a:p>
            <a:r>
              <a:rPr lang="en-US" dirty="0" smtClean="0"/>
              <a:t>Add all equations:</a:t>
            </a:r>
          </a:p>
          <a:p>
            <a:r>
              <a:rPr lang="en-US" dirty="0" smtClean="0"/>
              <a:t>T(N) / N + T(N/2) / (N/2) + T(N/4) / (N/4) + …. + T(2) / 2 =</a:t>
            </a:r>
          </a:p>
          <a:p>
            <a:r>
              <a:rPr lang="en-US" dirty="0" smtClean="0"/>
              <a:t>= (N/2) / (N/2) + T(N/4) / (N/4) + … + T(1) / (1) + </a:t>
            </a:r>
            <a:r>
              <a:rPr lang="en-US" dirty="0" err="1" smtClean="0"/>
              <a:t>c.logN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After crossing the equal terms:</a:t>
            </a:r>
          </a:p>
          <a:p>
            <a:r>
              <a:rPr lang="en-US" dirty="0" smtClean="0"/>
              <a:t>T(N)/N = T(1) + </a:t>
            </a:r>
            <a:r>
              <a:rPr lang="en-US" dirty="0" err="1" smtClean="0"/>
              <a:t>cLogN</a:t>
            </a:r>
            <a:endParaRPr lang="en-US" dirty="0" smtClean="0"/>
          </a:p>
          <a:p>
            <a:r>
              <a:rPr lang="en-US" dirty="0" smtClean="0"/>
              <a:t>T(N) = N + </a:t>
            </a:r>
            <a:r>
              <a:rPr lang="en-US" dirty="0" err="1" smtClean="0"/>
              <a:t>NcLogN</a:t>
            </a:r>
            <a:r>
              <a:rPr lang="en-US" dirty="0" smtClean="0"/>
              <a:t> = </a:t>
            </a:r>
            <a:r>
              <a:rPr lang="en-US" b="1" dirty="0" smtClean="0"/>
              <a:t>O(</a:t>
            </a:r>
            <a:r>
              <a:rPr lang="en-US" b="1" dirty="0" err="1" smtClean="0"/>
              <a:t>NlogN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E9702-BE8E-4CBD-9262-52F5864A7D5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458200" cy="5334000"/>
          </a:xfrm>
        </p:spPr>
        <p:txBody>
          <a:bodyPr/>
          <a:lstStyle/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It is one of the fastest sorting algorithms known and is the method of choice in most sorting libraries. 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Quicksort is based on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 </a:t>
            </a:r>
            <a:r>
              <a:rPr lang="en-US" sz="2800" dirty="0" smtClean="0"/>
              <a:t>strategy. Here is the algorithm: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477/677 - Lecture 6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D235-9F2F-4EAB-9DE8-C3CDE452B0B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Sort an array </a:t>
            </a:r>
            <a:r>
              <a:rPr lang="en-US" sz="2400" dirty="0">
                <a:latin typeface="Comic Sans MS" pitchFamily="66" charset="0"/>
              </a:rPr>
              <a:t>A[p…r]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Divide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Partition the array </a:t>
            </a:r>
            <a:r>
              <a:rPr lang="en-US" sz="2000" dirty="0">
                <a:latin typeface="Comic Sans MS" pitchFamily="66" charset="0"/>
              </a:rPr>
              <a:t>A</a:t>
            </a:r>
            <a:r>
              <a:rPr lang="en-US" sz="2000" dirty="0"/>
              <a:t> into 2 </a:t>
            </a:r>
            <a:r>
              <a:rPr lang="en-US" sz="2000" dirty="0" err="1"/>
              <a:t>subarrays</a:t>
            </a:r>
            <a:r>
              <a:rPr lang="en-US" sz="2000" dirty="0"/>
              <a:t> </a:t>
            </a:r>
            <a:r>
              <a:rPr lang="en-US" sz="2000" dirty="0">
                <a:latin typeface="Comic Sans MS" pitchFamily="66" charset="0"/>
              </a:rPr>
              <a:t>A[p..q]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66" charset="0"/>
              </a:rPr>
              <a:t>A[q+1..r]</a:t>
            </a:r>
            <a:r>
              <a:rPr lang="en-US" sz="2000" dirty="0"/>
              <a:t>, such that each element of </a:t>
            </a:r>
            <a:r>
              <a:rPr lang="en-US" sz="2000" dirty="0">
                <a:latin typeface="Comic Sans MS" pitchFamily="66" charset="0"/>
              </a:rPr>
              <a:t>A[p..q]</a:t>
            </a:r>
            <a:r>
              <a:rPr lang="en-US" sz="2000" dirty="0"/>
              <a:t> is smaller than or equal to each element in </a:t>
            </a:r>
            <a:r>
              <a:rPr lang="en-US" sz="2000" dirty="0">
                <a:latin typeface="Comic Sans MS" pitchFamily="66" charset="0"/>
              </a:rPr>
              <a:t>A[q+1..r]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The index (pivot) </a:t>
            </a:r>
            <a:r>
              <a:rPr lang="en-US" sz="2000" dirty="0">
                <a:latin typeface="Comic Sans MS" pitchFamily="66" charset="0"/>
              </a:rPr>
              <a:t>q</a:t>
            </a:r>
            <a:r>
              <a:rPr lang="en-US" sz="2000" dirty="0"/>
              <a:t> is computed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Recursively sort </a:t>
            </a:r>
            <a:r>
              <a:rPr lang="en-US" sz="2000" dirty="0">
                <a:latin typeface="Comic Sans MS" pitchFamily="66" charset="0"/>
              </a:rPr>
              <a:t>A[p..</a:t>
            </a:r>
            <a:r>
              <a:rPr lang="en-US" sz="2000" dirty="0" smtClean="0">
                <a:latin typeface="Comic Sans MS" pitchFamily="66" charset="0"/>
              </a:rPr>
              <a:t>q-1]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latin typeface="Comic Sans MS" pitchFamily="66" charset="0"/>
              </a:rPr>
              <a:t>A[q+1..r]</a:t>
            </a:r>
            <a:r>
              <a:rPr lang="en-US" sz="2000" dirty="0"/>
              <a:t> using </a:t>
            </a:r>
            <a:r>
              <a:rPr lang="en-US" sz="2000" dirty="0" err="1"/>
              <a:t>Quicksort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b="1" dirty="0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ym typeface="Symbol" pitchFamily="18" charset="2"/>
              </a:rPr>
              <a:t>The </a:t>
            </a:r>
            <a:r>
              <a:rPr lang="en-US" sz="2000" dirty="0">
                <a:sym typeface="Symbol" pitchFamily="18" charset="2"/>
              </a:rPr>
              <a:t>entire array is now sorted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1438" y="1752600"/>
            <a:ext cx="3306762" cy="423863"/>
            <a:chOff x="480" y="1152"/>
            <a:chExt cx="2083" cy="267"/>
          </a:xfrm>
        </p:grpSpPr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2303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2042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85351" name="Rectangle 7"/>
            <p:cNvSpPr>
              <a:spLocks noChangeArrowheads="1"/>
            </p:cNvSpPr>
            <p:nvPr/>
          </p:nvSpPr>
          <p:spPr bwMode="auto">
            <a:xfrm>
              <a:off x="1782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85352" name="Rectangle 8"/>
            <p:cNvSpPr>
              <a:spLocks noChangeArrowheads="1"/>
            </p:cNvSpPr>
            <p:nvPr/>
          </p:nvSpPr>
          <p:spPr bwMode="auto">
            <a:xfrm>
              <a:off x="1522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85353" name="Rectangle 9"/>
            <p:cNvSpPr>
              <a:spLocks noChangeArrowheads="1"/>
            </p:cNvSpPr>
            <p:nvPr/>
          </p:nvSpPr>
          <p:spPr bwMode="auto">
            <a:xfrm>
              <a:off x="1261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85354" name="Rectangle 10"/>
            <p:cNvSpPr>
              <a:spLocks noChangeArrowheads="1"/>
            </p:cNvSpPr>
            <p:nvPr/>
          </p:nvSpPr>
          <p:spPr bwMode="auto">
            <a:xfrm>
              <a:off x="1001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85355" name="Rectangle 11"/>
            <p:cNvSpPr>
              <a:spLocks noChangeArrowheads="1"/>
            </p:cNvSpPr>
            <p:nvPr/>
          </p:nvSpPr>
          <p:spPr bwMode="auto">
            <a:xfrm>
              <a:off x="740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85356" name="Rectangle 12"/>
            <p:cNvSpPr>
              <a:spLocks noChangeArrowheads="1"/>
            </p:cNvSpPr>
            <p:nvPr/>
          </p:nvSpPr>
          <p:spPr bwMode="auto">
            <a:xfrm>
              <a:off x="480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>
              <a:off x="480" y="1152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Line 14"/>
            <p:cNvSpPr>
              <a:spLocks noChangeShapeType="1"/>
            </p:cNvSpPr>
            <p:nvPr/>
          </p:nvSpPr>
          <p:spPr bwMode="auto">
            <a:xfrm>
              <a:off x="480" y="1419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>
              <a:off x="480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60" name="Line 16"/>
            <p:cNvSpPr>
              <a:spLocks noChangeShapeType="1"/>
            </p:cNvSpPr>
            <p:nvPr/>
          </p:nvSpPr>
          <p:spPr bwMode="auto">
            <a:xfrm>
              <a:off x="740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Line 17"/>
            <p:cNvSpPr>
              <a:spLocks noChangeShapeType="1"/>
            </p:cNvSpPr>
            <p:nvPr/>
          </p:nvSpPr>
          <p:spPr bwMode="auto">
            <a:xfrm>
              <a:off x="100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62" name="Line 18"/>
            <p:cNvSpPr>
              <a:spLocks noChangeShapeType="1"/>
            </p:cNvSpPr>
            <p:nvPr/>
          </p:nvSpPr>
          <p:spPr bwMode="auto">
            <a:xfrm>
              <a:off x="126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63" name="Line 19"/>
            <p:cNvSpPr>
              <a:spLocks noChangeShapeType="1"/>
            </p:cNvSpPr>
            <p:nvPr/>
          </p:nvSpPr>
          <p:spPr bwMode="auto">
            <a:xfrm>
              <a:off x="152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Line 20"/>
            <p:cNvSpPr>
              <a:spLocks noChangeShapeType="1"/>
            </p:cNvSpPr>
            <p:nvPr/>
          </p:nvSpPr>
          <p:spPr bwMode="auto">
            <a:xfrm>
              <a:off x="178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65" name="Line 21"/>
            <p:cNvSpPr>
              <a:spLocks noChangeShapeType="1"/>
            </p:cNvSpPr>
            <p:nvPr/>
          </p:nvSpPr>
          <p:spPr bwMode="auto">
            <a:xfrm>
              <a:off x="204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Line 22"/>
            <p:cNvSpPr>
              <a:spLocks noChangeShapeType="1"/>
            </p:cNvSpPr>
            <p:nvPr/>
          </p:nvSpPr>
          <p:spPr bwMode="auto">
            <a:xfrm>
              <a:off x="2303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67" name="Line 23"/>
            <p:cNvSpPr>
              <a:spLocks noChangeShapeType="1"/>
            </p:cNvSpPr>
            <p:nvPr/>
          </p:nvSpPr>
          <p:spPr bwMode="auto">
            <a:xfrm>
              <a:off x="2563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5368" name="AutoShape 24"/>
          <p:cNvSpPr>
            <a:spLocks/>
          </p:cNvSpPr>
          <p:nvPr/>
        </p:nvSpPr>
        <p:spPr bwMode="auto">
          <a:xfrm rot="5400000">
            <a:off x="6057900" y="4953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69" name="AutoShape 25"/>
          <p:cNvSpPr>
            <a:spLocks/>
          </p:cNvSpPr>
          <p:nvPr/>
        </p:nvSpPr>
        <p:spPr bwMode="auto">
          <a:xfrm rot="5400000">
            <a:off x="7772400" y="914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70" name="Text Box 26"/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A[p…q]</a:t>
            </a:r>
          </a:p>
        </p:txBody>
      </p:sp>
      <p:sp>
        <p:nvSpPr>
          <p:cNvPr id="185371" name="Text Box 27"/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A[q+1…r]</a:t>
            </a:r>
          </a:p>
        </p:txBody>
      </p:sp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7010400" y="11572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5900" y="1524000"/>
            <a:ext cx="8564563" cy="42370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 :</a:t>
            </a:r>
            <a:r>
              <a:rPr lang="en-US" dirty="0"/>
              <a:t> </a:t>
            </a:r>
            <a:r>
              <a:rPr lang="en-US" dirty="0" smtClean="0"/>
              <a:t>QUICKSORT</a:t>
            </a:r>
            <a:r>
              <a:rPr lang="en-US" dirty="0" smtClean="0">
                <a:latin typeface="Comic Sans MS" pitchFamily="66" charset="0"/>
              </a:rPr>
              <a:t>(A</a:t>
            </a:r>
            <a:r>
              <a:rPr lang="en-US" dirty="0">
                <a:latin typeface="Comic Sans MS" pitchFamily="66" charset="0"/>
              </a:rPr>
              <a:t>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 dirty="0"/>
              <a:t>		if </a:t>
            </a:r>
            <a:r>
              <a:rPr lang="en-US" dirty="0">
                <a:latin typeface="Comic Sans MS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 dirty="0"/>
              <a:t>		then </a:t>
            </a:r>
            <a:r>
              <a:rPr lang="en-US" dirty="0">
                <a:latin typeface="Comic Sans MS" pitchFamily="66" charset="0"/>
              </a:rPr>
              <a:t>q ←</a:t>
            </a:r>
            <a:r>
              <a:rPr lang="en-US" dirty="0"/>
              <a:t> </a:t>
            </a:r>
            <a:r>
              <a:rPr lang="en-US" dirty="0" smtClean="0"/>
              <a:t>PARTITION</a:t>
            </a:r>
            <a:r>
              <a:rPr lang="en-US" dirty="0" smtClean="0">
                <a:latin typeface="Comic Sans MS" pitchFamily="66" charset="0"/>
              </a:rPr>
              <a:t>(A</a:t>
            </a:r>
            <a:r>
              <a:rPr lang="en-US" dirty="0">
                <a:latin typeface="Comic Sans MS" pitchFamily="66" charset="0"/>
              </a:rPr>
              <a:t>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/>
              <a:t>			</a:t>
            </a:r>
            <a:r>
              <a:rPr lang="en-US" dirty="0" smtClean="0"/>
              <a:t>QUICKSORT</a:t>
            </a:r>
            <a:r>
              <a:rPr lang="en-US" dirty="0" smtClean="0">
                <a:latin typeface="Comic Sans MS" pitchFamily="66" charset="0"/>
              </a:rPr>
              <a:t>(A</a:t>
            </a:r>
            <a:r>
              <a:rPr lang="en-US" dirty="0">
                <a:latin typeface="Comic Sans MS" pitchFamily="66" charset="0"/>
              </a:rPr>
              <a:t>, p,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q - 1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/>
              <a:t>			</a:t>
            </a:r>
            <a:r>
              <a:rPr lang="en-US" dirty="0" smtClean="0"/>
              <a:t>QUICKSORT</a:t>
            </a:r>
            <a:r>
              <a:rPr lang="en-US" dirty="0" smtClean="0">
                <a:latin typeface="Comic Sans MS" pitchFamily="66" charset="0"/>
              </a:rPr>
              <a:t>(A</a:t>
            </a:r>
            <a:r>
              <a:rPr lang="en-US" dirty="0">
                <a:latin typeface="Comic Sans MS" pitchFamily="66" charset="0"/>
              </a:rPr>
              <a:t>,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q + 1</a:t>
            </a:r>
            <a:r>
              <a:rPr lang="en-US" dirty="0">
                <a:latin typeface="Comic Sans MS" pitchFamily="66" charset="0"/>
              </a:rPr>
              <a:t>, r)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639763" y="5870575"/>
            <a:ext cx="80200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DD0111"/>
                </a:solidFill>
                <a:latin typeface="Comic Sans MS" pitchFamily="66" charset="0"/>
              </a:rPr>
              <a:t>The pivot is no longer included in any of the </a:t>
            </a:r>
            <a:r>
              <a:rPr lang="en-US" sz="2400" dirty="0" err="1">
                <a:solidFill>
                  <a:srgbClr val="DD0111"/>
                </a:solidFill>
                <a:latin typeface="Comic Sans MS" pitchFamily="66" charset="0"/>
              </a:rPr>
              <a:t>subarrays</a:t>
            </a:r>
            <a:r>
              <a:rPr lang="en-US" sz="2400" dirty="0">
                <a:solidFill>
                  <a:srgbClr val="DD0111"/>
                </a:solidFill>
                <a:latin typeface="Comic Sans MS" pitchFamily="66" charset="0"/>
              </a:rPr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422C8-1897-4009-9B17-4D4550B2CC0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B0F0"/>
                </a:solidFill>
              </a:rPr>
              <a:t>PARTITION</a:t>
            </a:r>
            <a:r>
              <a:rPr lang="en-US" b="1" dirty="0" smtClean="0"/>
              <a:t>(array </a:t>
            </a:r>
            <a:r>
              <a:rPr lang="en-US" b="1" dirty="0" smtClean="0">
                <a:solidFill>
                  <a:srgbClr val="00B0F0"/>
                </a:solidFill>
              </a:rPr>
              <a:t>A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p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b="1" dirty="0" smtClean="0"/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0. Select Pivot  and exchange it to first position of the array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600" dirty="0" smtClean="0"/>
              <a:t>1 	x </a:t>
            </a:r>
            <a:r>
              <a:rPr lang="en-US" sz="3600" dirty="0" smtClean="0">
                <a:sym typeface="Wingdings" pitchFamily="2" charset="2"/>
              </a:rPr>
              <a:t></a:t>
            </a:r>
            <a:r>
              <a:rPr lang="en-US" sz="3600" dirty="0" smtClean="0"/>
              <a:t> A[p]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600" dirty="0" smtClean="0"/>
              <a:t>2 	q </a:t>
            </a:r>
            <a:r>
              <a:rPr lang="en-US" sz="3600" dirty="0" smtClean="0">
                <a:sym typeface="Wingdings" pitchFamily="2" charset="2"/>
              </a:rPr>
              <a:t></a:t>
            </a:r>
            <a:r>
              <a:rPr lang="en-US" sz="3600" dirty="0" smtClean="0"/>
              <a:t> 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600" dirty="0" smtClean="0"/>
              <a:t>3 </a:t>
            </a:r>
            <a:r>
              <a:rPr lang="en-US" sz="3600" smtClean="0"/>
              <a:t>	 </a:t>
            </a:r>
            <a:r>
              <a:rPr lang="en-US" sz="3600" b="1" smtClean="0"/>
              <a:t>for </a:t>
            </a:r>
            <a:r>
              <a:rPr lang="en-US" sz="3600" b="1" dirty="0" smtClean="0">
                <a:solidFill>
                  <a:srgbClr val="00B0F0"/>
                </a:solidFill>
              </a:rPr>
              <a:t>s </a:t>
            </a:r>
            <a:r>
              <a:rPr lang="en-US" sz="3600" b="1" dirty="0" smtClean="0">
                <a:solidFill>
                  <a:srgbClr val="00B0F0"/>
                </a:solidFill>
                <a:sym typeface="Wingdings" pitchFamily="2" charset="2"/>
              </a:rPr>
              <a:t></a:t>
            </a:r>
            <a:r>
              <a:rPr lang="en-US" sz="3600" b="1" dirty="0" smtClean="0">
                <a:solidFill>
                  <a:srgbClr val="00B0F0"/>
                </a:solidFill>
              </a:rPr>
              <a:t> p + 1 </a:t>
            </a:r>
            <a:r>
              <a:rPr lang="en-US" sz="3600" b="1" dirty="0" smtClean="0"/>
              <a:t>to </a:t>
            </a:r>
            <a:r>
              <a:rPr lang="en-US" sz="3600" b="1" dirty="0" smtClean="0">
                <a:solidFill>
                  <a:srgbClr val="00B0F0"/>
                </a:solidFill>
              </a:rPr>
              <a:t>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600" dirty="0" smtClean="0"/>
              <a:t>4 		  </a:t>
            </a:r>
            <a:r>
              <a:rPr lang="en-US" sz="3600" b="1" dirty="0" smtClean="0"/>
              <a:t>do if </a:t>
            </a:r>
            <a:r>
              <a:rPr lang="en-US" sz="3600" dirty="0" smtClean="0"/>
              <a:t>(A[s] &lt; x)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600" dirty="0" smtClean="0"/>
              <a:t>5 	     		</a:t>
            </a:r>
            <a:r>
              <a:rPr lang="en-US" sz="3600" b="1" dirty="0" smtClean="0"/>
              <a:t>then  </a:t>
            </a:r>
            <a:r>
              <a:rPr lang="en-US" sz="3600" dirty="0" smtClean="0"/>
              <a:t>q </a:t>
            </a:r>
            <a:r>
              <a:rPr lang="en-US" sz="3600" dirty="0" smtClean="0">
                <a:sym typeface="Wingdings" pitchFamily="2" charset="2"/>
              </a:rPr>
              <a:t></a:t>
            </a:r>
            <a:r>
              <a:rPr lang="en-US" sz="3600" dirty="0" smtClean="0"/>
              <a:t> q + 1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600" dirty="0" smtClean="0"/>
              <a:t>6 			    swap A[q] with A[s]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600" dirty="0" smtClean="0"/>
              <a:t>7		swap A[p] with A[q]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600" dirty="0" smtClean="0"/>
              <a:t>8 	</a:t>
            </a:r>
            <a:r>
              <a:rPr lang="en-US" sz="3600" b="1" dirty="0" smtClean="0"/>
              <a:t>return </a:t>
            </a:r>
            <a:r>
              <a:rPr lang="en-US" sz="3600" dirty="0" smtClean="0"/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828800"/>
          <a:ext cx="8229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Analysis of Quick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9DBB2-3425-4072-BD70-E7E9EBFD6A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686800" cy="495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The running time of quicksort depends heavily on the </a:t>
            </a:r>
            <a:r>
              <a:rPr lang="en-US" sz="2800" b="1" dirty="0" smtClean="0">
                <a:solidFill>
                  <a:srgbClr val="00B0F0"/>
                </a:solidFill>
              </a:rPr>
              <a:t>selection of the pivot</a:t>
            </a:r>
            <a:r>
              <a:rPr lang="en-US" sz="2800" dirty="0" smtClean="0"/>
              <a:t>. If the rank (index value) of the pivot is very large or very small then the partition (BST) will be unbalanced.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Since the pivot is chosen randomly in our algorithm, the expected running time is </a:t>
            </a:r>
            <a:r>
              <a:rPr lang="en-US" sz="2800" dirty="0" smtClean="0">
                <a:solidFill>
                  <a:srgbClr val="00B0F0"/>
                </a:solidFill>
              </a:rPr>
              <a:t>O(n log n).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The worst case time, however, is </a:t>
            </a:r>
            <a:r>
              <a:rPr lang="en-US" sz="2800" dirty="0" smtClean="0">
                <a:solidFill>
                  <a:srgbClr val="00B0F0"/>
                </a:solidFill>
              </a:rPr>
              <a:t>O(n</a:t>
            </a:r>
            <a:r>
              <a:rPr lang="en-US" sz="2800" baseline="30000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). </a:t>
            </a:r>
            <a:r>
              <a:rPr lang="en-US" sz="2800" dirty="0" smtClean="0"/>
              <a:t>Luckily, this happens rarely.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for loop stops when the indexes cross, hence there are N iterations</a:t>
            </a:r>
          </a:p>
          <a:p>
            <a:r>
              <a:rPr lang="en-US" dirty="0" smtClean="0"/>
              <a:t>swap is one operation – disregarded</a:t>
            </a:r>
          </a:p>
          <a:p>
            <a:r>
              <a:rPr lang="en-US" dirty="0" smtClean="0"/>
              <a:t>Two recursive calls:</a:t>
            </a:r>
          </a:p>
          <a:p>
            <a:pPr lvl="1"/>
            <a:r>
              <a:rPr lang="en-US" dirty="0" smtClean="0"/>
              <a:t>Best case: each call is on half the array, hence time is 2T(N/2)</a:t>
            </a:r>
          </a:p>
          <a:p>
            <a:pPr lvl="1"/>
            <a:r>
              <a:rPr lang="en-US" dirty="0" smtClean="0"/>
              <a:t>Worst case: one array is empty, the other is N-1 elements, hence time is T(N-1)</a:t>
            </a:r>
          </a:p>
          <a:p>
            <a:endParaRPr lang="en-US" dirty="0" smtClean="0"/>
          </a:p>
          <a:p>
            <a:r>
              <a:rPr lang="en-US" dirty="0" smtClean="0"/>
              <a:t>T(N) = T(</a:t>
            </a:r>
            <a:r>
              <a:rPr lang="en-US" dirty="0" err="1" smtClean="0"/>
              <a:t>i</a:t>
            </a:r>
            <a:r>
              <a:rPr lang="en-US" dirty="0" smtClean="0"/>
              <a:t>) + T(N - </a:t>
            </a:r>
            <a:r>
              <a:rPr lang="en-US" dirty="0" err="1" smtClean="0"/>
              <a:t>i</a:t>
            </a:r>
            <a:r>
              <a:rPr lang="en-US" dirty="0" smtClean="0"/>
              <a:t> -1) + </a:t>
            </a:r>
            <a:r>
              <a:rPr lang="en-US" dirty="0" err="1" smtClean="0"/>
              <a:t>cN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508</TotalTime>
  <Words>742</Words>
  <Application>Microsoft Office PowerPoint</Application>
  <PresentationFormat>On-screen Show (4:3)</PresentationFormat>
  <Paragraphs>117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Design &amp; Analysis of Algorithms  </vt:lpstr>
      <vt:lpstr>Quick Sort</vt:lpstr>
      <vt:lpstr>Quicksort</vt:lpstr>
      <vt:lpstr>QUICK SORT</vt:lpstr>
      <vt:lpstr>Slide 5</vt:lpstr>
      <vt:lpstr>Example</vt:lpstr>
      <vt:lpstr>Slide 7</vt:lpstr>
      <vt:lpstr>Analysis of Quick sort</vt:lpstr>
      <vt:lpstr>Analysis of Quick Sort</vt:lpstr>
      <vt:lpstr>Analysis of Quick Sort</vt:lpstr>
      <vt:lpstr>Slide 11</vt:lpstr>
      <vt:lpstr>Slide 12</vt:lpstr>
      <vt:lpstr>Slide 13</vt:lpstr>
      <vt:lpstr>Analysis of Quick Sort</vt:lpstr>
      <vt:lpstr>Analysis of Quick Sort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76</cp:revision>
  <dcterms:created xsi:type="dcterms:W3CDTF">2006-08-16T00:00:00Z</dcterms:created>
  <dcterms:modified xsi:type="dcterms:W3CDTF">2018-10-09T05:45:05Z</dcterms:modified>
</cp:coreProperties>
</file>