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8"/>
  </p:notesMasterIdLst>
  <p:handoutMasterIdLst>
    <p:handoutMasterId r:id="rId39"/>
  </p:handoutMasterIdLst>
  <p:sldIdLst>
    <p:sldId id="257" r:id="rId2"/>
    <p:sldId id="366" r:id="rId3"/>
    <p:sldId id="367" r:id="rId4"/>
    <p:sldId id="368" r:id="rId5"/>
    <p:sldId id="369" r:id="rId6"/>
    <p:sldId id="370" r:id="rId7"/>
    <p:sldId id="371" r:id="rId8"/>
    <p:sldId id="377" r:id="rId9"/>
    <p:sldId id="372" r:id="rId10"/>
    <p:sldId id="378" r:id="rId11"/>
    <p:sldId id="373" r:id="rId12"/>
    <p:sldId id="328" r:id="rId13"/>
    <p:sldId id="352" r:id="rId14"/>
    <p:sldId id="316" r:id="rId15"/>
    <p:sldId id="330" r:id="rId16"/>
    <p:sldId id="314" r:id="rId17"/>
    <p:sldId id="334" r:id="rId18"/>
    <p:sldId id="315" r:id="rId19"/>
    <p:sldId id="336" r:id="rId20"/>
    <p:sldId id="348" r:id="rId21"/>
    <p:sldId id="349" r:id="rId22"/>
    <p:sldId id="353" r:id="rId23"/>
    <p:sldId id="374" r:id="rId24"/>
    <p:sldId id="355" r:id="rId25"/>
    <p:sldId id="356" r:id="rId26"/>
    <p:sldId id="357" r:id="rId27"/>
    <p:sldId id="379" r:id="rId28"/>
    <p:sldId id="360" r:id="rId29"/>
    <p:sldId id="358" r:id="rId30"/>
    <p:sldId id="359" r:id="rId31"/>
    <p:sldId id="364" r:id="rId32"/>
    <p:sldId id="365" r:id="rId33"/>
    <p:sldId id="375" r:id="rId34"/>
    <p:sldId id="380" r:id="rId35"/>
    <p:sldId id="376" r:id="rId36"/>
    <p:sldId id="381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CC"/>
    <a:srgbClr val="CCFF66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7" autoAdjust="0"/>
    <p:restoredTop sz="94558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B82906-5032-4DFD-B0C6-5EE54951A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8E47B1-6F37-41BD-A563-2F05880E2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3E741-8DD1-4D6F-8D35-56B7439FAAB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A9BE28-7998-4416-8E23-39F17EB8D63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Write the program for two dimensional array. To calculate the quadratic running</a:t>
            </a:r>
            <a:r>
              <a:rPr lang="en-US" baseline="0" dirty="0" smtClean="0"/>
              <a:t> time. </a:t>
            </a: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44FB7-4061-4191-8FA8-684B433E2D1A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C5218-556A-4B34-B479-B68B573EFA7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20600-71EE-40C5-91CC-25285EA39E83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EC4F4-B106-446A-9173-76CCF3C10D7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5501C-99FF-4965-B9FA-2EBB684ACBDA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5501C-99FF-4965-B9FA-2EBB684ACBDA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C867C-8BFE-48CE-981F-3B1CDEFF146F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5825E-3D3D-4710-B9BF-C453E07C2130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806E8-D18F-4FAC-B904-216B08B36542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6B4D1-DA33-4A06-9ED2-CA9C4DA4014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33BDE-D17D-4247-B745-74348564698E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FEE897-FB0C-42F8-BC9F-2755DBE56EFA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202D9-B59B-4591-BB47-E358AEC2420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0A426-40DA-467B-9FE0-3E76D406C331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121FD-D3B6-45D0-9331-12BEEA6BC55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5DBF1-53AE-419D-86F0-EDA91C0F45A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A503F-84F2-4901-898B-7422B3CC8645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7B7A7-044A-431D-847A-A9BF3E9EA76A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BFB10C-F844-45A6-963E-C8C661F001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40036-AC1F-4C0E-ADB2-DA11619FAB79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E529F-74A9-479D-B6D1-C070023D09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49C9EE-C886-4C5C-BFFA-88E7433E5558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615D-AA07-44F5-AD5A-168B21E7A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5F58-EB54-427A-8D90-42C6C91DB6BE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5C0CD-4A54-4E74-B34C-302BE534A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F74A7-124E-417F-9047-699366C56762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9A8-22D2-495D-87FD-0CDB2ACC3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D1B23-5D01-4FE0-831A-DBD50F04464B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D4BE3-EC1A-4C88-BE3F-F60A9DCD02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456A98-2E88-412C-B034-C89469C2A4A9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75CABBA-7D58-4AFB-80A3-267EFB0AF8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82812A-4F94-439D-8061-FDBFC85A0CF5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92011-2CB7-44BB-BC5E-BE9AED5F3C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BC8B38-D0D3-4B96-B3A6-32620B26798E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2F557-69B3-455D-9446-27ED79269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4F7ADA-2FC0-4045-BCD9-E09A4D22DA84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50167-5A54-4856-9408-E5ABA9B1F7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3DF583-CCF2-448A-BE3C-EDD336647CD2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EC161-CC43-4F6C-8337-AD347975A8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CB15E4-D28A-40A2-A5BD-CC55F0C110AD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38E4C-B9C9-422A-82D0-EC01F1043D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73B514-CF3F-4A24-A0F9-097629450ACF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5B4341E2-17E1-4103-8FF3-A8CF783E2C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C3D95E9-76B2-48EC-97FD-D23EBEEE34BD}" type="datetime3">
              <a:rPr lang="en-US" smtClean="0"/>
              <a:pPr>
                <a:defRPr/>
              </a:pPr>
              <a:t>17 September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E4CA58F-5DEB-435C-9D75-139025D519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819400"/>
            <a:ext cx="89916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800" b="1" smtClean="0">
                <a:solidFill>
                  <a:schemeClr val="bg1"/>
                </a:solidFill>
              </a:rPr>
              <a:t>Design &amp; Analysis of </a:t>
            </a:r>
            <a:r>
              <a:rPr sz="4800" b="1" smtClean="0">
                <a:solidFill>
                  <a:schemeClr val="bg1"/>
                </a:solidFill>
              </a:rPr>
              <a:t>Algorithms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b="1" dirty="0" smtClean="0">
                <a:solidFill>
                  <a:schemeClr val="tx1"/>
                </a:solidFill>
              </a:rPr>
              <a:t>Lecture 8</a:t>
            </a:r>
            <a:br>
              <a:rPr lang="en-US" sz="4400" b="1" dirty="0" smtClean="0">
                <a:solidFill>
                  <a:schemeClr val="tx1"/>
                </a:solidFill>
              </a:rPr>
            </a:br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4267200"/>
            <a:ext cx="891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Growth of Functions - Asymptotic Notations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Order of Growth</a:t>
            </a:r>
            <a:endParaRPr lang="en-US" dirty="0"/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438400"/>
            <a:ext cx="910883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408093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much longer does it take to solve problem of double input size?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Three Asymptotic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229600" cy="5257800"/>
          </a:xfrm>
        </p:spPr>
        <p:txBody>
          <a:bodyPr/>
          <a:lstStyle/>
          <a:p>
            <a:r>
              <a:rPr lang="en-US" sz="2400" dirty="0" smtClean="0"/>
              <a:t>Principal indicator of efficiency = Order of growth of basic operation count.</a:t>
            </a:r>
          </a:p>
          <a:p>
            <a:pPr lvl="1"/>
            <a:r>
              <a:rPr lang="en-US" sz="2000" dirty="0" smtClean="0"/>
              <a:t>A way of comparing functions that ignores constant factors and small input sizes.</a:t>
            </a:r>
          </a:p>
          <a:p>
            <a:r>
              <a:rPr lang="en-US" sz="2400" b="1" dirty="0" smtClean="0"/>
              <a:t>O(</a:t>
            </a:r>
            <a:r>
              <a:rPr lang="en-US" sz="2400" b="1" i="1" dirty="0" smtClean="0"/>
              <a:t>g(n)): </a:t>
            </a:r>
          </a:p>
          <a:p>
            <a:pPr lvl="1"/>
            <a:r>
              <a:rPr lang="en-US" sz="2000" b="1" i="1" dirty="0" smtClean="0"/>
              <a:t>set of all functions f(n) with a smaller or same order of </a:t>
            </a:r>
            <a:r>
              <a:rPr lang="en-US" sz="2000" dirty="0" smtClean="0"/>
              <a:t>growth as </a:t>
            </a:r>
            <a:r>
              <a:rPr lang="en-US" sz="2000" b="1" i="1" dirty="0" smtClean="0"/>
              <a:t>g(n) (to within a constant multiple</a:t>
            </a:r>
          </a:p>
          <a:p>
            <a:r>
              <a:rPr lang="el-GR" b="1" i="1" dirty="0" smtClean="0"/>
              <a:t>Ω</a:t>
            </a:r>
            <a:r>
              <a:rPr lang="en-US" b="1" i="1" dirty="0" smtClean="0"/>
              <a:t>(g(n)): </a:t>
            </a:r>
          </a:p>
          <a:p>
            <a:pPr lvl="1"/>
            <a:r>
              <a:rPr lang="en-US" sz="2000" b="1" i="1" dirty="0" smtClean="0"/>
              <a:t>set of all functions f(n) with a larger or same order of growth </a:t>
            </a:r>
            <a:r>
              <a:rPr lang="en-US" sz="2000" dirty="0" smtClean="0"/>
              <a:t>as </a:t>
            </a:r>
            <a:r>
              <a:rPr lang="en-US" sz="2000" b="1" i="1" dirty="0" smtClean="0"/>
              <a:t>g(n) (to within a constant multiple</a:t>
            </a:r>
          </a:p>
          <a:p>
            <a:r>
              <a:rPr lang="az-Cyrl-AZ" b="1" dirty="0" smtClean="0"/>
              <a:t>Ѳ</a:t>
            </a:r>
            <a:r>
              <a:rPr lang="en-US" b="1" dirty="0" smtClean="0"/>
              <a:t>(</a:t>
            </a:r>
            <a:r>
              <a:rPr lang="en-US" b="1" i="1" dirty="0" smtClean="0"/>
              <a:t>g(n)):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dirty="0" smtClean="0"/>
              <a:t>se</a:t>
            </a:r>
            <a:r>
              <a:rPr lang="en-US" sz="2000" b="1" i="1" dirty="0" smtClean="0"/>
              <a:t>t of all functions f(n) with the same order of growth as g(n) (to within a constant multiple,</a:t>
            </a: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6400800" y="3733800"/>
          <a:ext cx="914400" cy="304800"/>
        </p:xfrm>
        <a:graphic>
          <a:graphicData uri="http://schemas.openxmlformats.org/presentationml/2006/ole">
            <p:oleObj spid="_x0000_s86019" name="Equation" r:id="rId3" imgW="444240" imgH="139680" progId="Equation.DSMT4">
              <p:embed/>
            </p:oleObj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5638800" y="4953000"/>
          <a:ext cx="914400" cy="381000"/>
        </p:xfrm>
        <a:graphic>
          <a:graphicData uri="http://schemas.openxmlformats.org/presentationml/2006/ole">
            <p:oleObj spid="_x0000_s86020" name="Equation" r:id="rId4" imgW="444240" imgH="139680" progId="Equation.DSMT4">
              <p:embed/>
            </p:oleObj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4724400" y="6248400"/>
          <a:ext cx="914400" cy="381000"/>
        </p:xfrm>
        <a:graphic>
          <a:graphicData uri="http://schemas.openxmlformats.org/presentationml/2006/ole">
            <p:oleObj spid="_x0000_s86021" name="Equation" r:id="rId5" imgW="444240" imgH="1396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Growth of Functions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229600" cy="4373563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dirty="0" smtClean="0"/>
              <a:t>We can sometimes determine the exact running time of the algorithm, however, the </a:t>
            </a:r>
            <a:r>
              <a:rPr lang="en-US" i="1" dirty="0" smtClean="0"/>
              <a:t>extra precision is not usually</a:t>
            </a:r>
            <a:r>
              <a:rPr lang="en-US" dirty="0" smtClean="0"/>
              <a:t> worth the effort of computing it. </a:t>
            </a:r>
          </a:p>
          <a:p>
            <a:pPr algn="just" eaLnBrk="1" hangingPunct="1">
              <a:defRPr/>
            </a:pPr>
            <a:endParaRPr lang="en-US" dirty="0" smtClean="0"/>
          </a:p>
          <a:p>
            <a:pPr algn="just" eaLnBrk="1" hangingPunct="1">
              <a:defRPr/>
            </a:pPr>
            <a:r>
              <a:rPr lang="en-US" dirty="0" smtClean="0"/>
              <a:t>For large inputs, the </a:t>
            </a:r>
            <a:r>
              <a:rPr lang="en-US" i="1" dirty="0" smtClean="0"/>
              <a:t>multiplicative constants</a:t>
            </a:r>
            <a:r>
              <a:rPr lang="en-US" dirty="0" smtClean="0"/>
              <a:t> and </a:t>
            </a:r>
            <a:r>
              <a:rPr lang="en-US" i="1" dirty="0" smtClean="0"/>
              <a:t>lower order terms</a:t>
            </a:r>
            <a:r>
              <a:rPr lang="en-US" dirty="0" smtClean="0"/>
              <a:t> of an exact running time are dominated by the effects of the </a:t>
            </a:r>
            <a:r>
              <a:rPr lang="en-US" i="1" dirty="0" smtClean="0"/>
              <a:t>input size itself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/>
              <a:t>Factor to consider when Analyzing Algorithms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800" b="1" dirty="0" smtClean="0"/>
              <a:t>Ignore constants. For example</a:t>
            </a:r>
            <a:r>
              <a:rPr lang="en-US" sz="2400" dirty="0" smtClean="0"/>
              <a:t>,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f(n) = 25n² 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	     or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f(n) = 25n² + 2000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f(n) = </a:t>
            </a:r>
            <a:r>
              <a:rPr lang="en-US" sz="2400" i="1" dirty="0" smtClean="0"/>
              <a:t>O </a:t>
            </a:r>
            <a:r>
              <a:rPr lang="en-US" sz="2400" dirty="0" smtClean="0"/>
              <a:t>(n²)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b="1" dirty="0" smtClean="0"/>
              <a:t>Ignore small terms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f(n) = 25n³+ 30n² + 10n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f(n) = </a:t>
            </a:r>
            <a:r>
              <a:rPr lang="en-US" sz="2400" i="1" dirty="0" smtClean="0"/>
              <a:t>O </a:t>
            </a:r>
            <a:r>
              <a:rPr lang="en-US" sz="2400" dirty="0" smtClean="0"/>
              <a:t>(n³)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b="1" dirty="0" smtClean="0"/>
              <a:t>Application Independent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i.e. not dependent on any tool, platform or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41388"/>
          </a:xfrm>
        </p:spPr>
        <p:txBody>
          <a:bodyPr>
            <a:normAutofit/>
          </a:bodyPr>
          <a:lstStyle/>
          <a:p>
            <a:pPr marL="838200" indent="-838200" eaLnBrk="1" hangingPunct="1">
              <a:defRPr/>
            </a:pPr>
            <a:r>
              <a:rPr lang="en-US" sz="3600" b="1" dirty="0" smtClean="0"/>
              <a:t>Theta Notation ( </a:t>
            </a:r>
            <a:r>
              <a:rPr lang="el-GR" sz="3600" b="1" dirty="0" smtClean="0"/>
              <a:t>Θ</a:t>
            </a:r>
            <a:r>
              <a:rPr lang="en-US" sz="3600" b="1" dirty="0" smtClean="0"/>
              <a:t> )</a:t>
            </a:r>
            <a:endParaRPr lang="en-US" sz="6000" b="1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3820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500" dirty="0" smtClean="0"/>
              <a:t>For a given function g(n), we denote by </a:t>
            </a:r>
            <a:r>
              <a:rPr lang="el-GR" sz="3500" dirty="0" smtClean="0"/>
              <a:t>Θ</a:t>
            </a:r>
            <a:r>
              <a:rPr lang="en-US" sz="3500" dirty="0" smtClean="0"/>
              <a:t>( g(n) ) the set of functions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35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l-GR" sz="3500" dirty="0" smtClean="0"/>
              <a:t>Θ</a:t>
            </a:r>
            <a:r>
              <a:rPr lang="en-US" sz="3500" dirty="0" smtClean="0"/>
              <a:t>( g(n) ) = {  f(n) : there exist positive constants 		       c1,c2 and n0 such that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500" dirty="0" smtClean="0"/>
              <a:t>		       0 </a:t>
            </a:r>
            <a:r>
              <a:rPr lang="en-US" sz="3500" b="1" dirty="0" smtClean="0"/>
              <a:t>≤</a:t>
            </a:r>
            <a:r>
              <a:rPr lang="en-US" sz="3500" dirty="0" smtClean="0"/>
              <a:t> c1.g(n) </a:t>
            </a:r>
            <a:r>
              <a:rPr lang="en-US" sz="3500" b="1" dirty="0" smtClean="0"/>
              <a:t>≤</a:t>
            </a:r>
            <a:r>
              <a:rPr lang="en-US" sz="3500" dirty="0" smtClean="0"/>
              <a:t> f(n) </a:t>
            </a:r>
            <a:r>
              <a:rPr lang="en-US" sz="3500" b="1" dirty="0" smtClean="0"/>
              <a:t>≤</a:t>
            </a:r>
            <a:r>
              <a:rPr lang="en-US" sz="3500" dirty="0" smtClean="0"/>
              <a:t> c2.g(n) for all n ≥ n0 }</a:t>
            </a:r>
            <a:endParaRPr lang="en-US" sz="3500" baseline="30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2057400" y="1066800"/>
            <a:ext cx="0" cy="2057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1600200" y="2819400"/>
            <a:ext cx="5715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3276600" y="381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C2.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g(n)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4267200" y="685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f(n)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2971800" y="2819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n0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6248400" y="2743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4114800" y="1600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C1.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g(n)</a:t>
            </a:r>
          </a:p>
        </p:txBody>
      </p:sp>
      <p:sp>
        <p:nvSpPr>
          <p:cNvPr id="10252" name="Freeform 15"/>
          <p:cNvSpPr>
            <a:spLocks/>
          </p:cNvSpPr>
          <p:nvPr/>
        </p:nvSpPr>
        <p:spPr bwMode="auto">
          <a:xfrm>
            <a:off x="2057400" y="228600"/>
            <a:ext cx="3733800" cy="2590800"/>
          </a:xfrm>
          <a:custGeom>
            <a:avLst/>
            <a:gdLst>
              <a:gd name="T0" fmla="*/ 0 w 2160"/>
              <a:gd name="T1" fmla="*/ 2147483647 h 1920"/>
              <a:gd name="T2" fmla="*/ 2147483647 w 2160"/>
              <a:gd name="T3" fmla="*/ 2147483647 h 1920"/>
              <a:gd name="T4" fmla="*/ 2147483647 w 2160"/>
              <a:gd name="T5" fmla="*/ 2147483647 h 1920"/>
              <a:gd name="T6" fmla="*/ 2147483647 w 2160"/>
              <a:gd name="T7" fmla="*/ 2147483647 h 1920"/>
              <a:gd name="T8" fmla="*/ 2147483647 w 2160"/>
              <a:gd name="T9" fmla="*/ 2147483647 h 1920"/>
              <a:gd name="T10" fmla="*/ 2147483647 w 2160"/>
              <a:gd name="T11" fmla="*/ 2147483647 h 1920"/>
              <a:gd name="T12" fmla="*/ 2147483647 w 2160"/>
              <a:gd name="T13" fmla="*/ 2147483647 h 1920"/>
              <a:gd name="T14" fmla="*/ 2147483647 w 2160"/>
              <a:gd name="T15" fmla="*/ 0 h 19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"/>
              <a:gd name="T25" fmla="*/ 0 h 1920"/>
              <a:gd name="T26" fmla="*/ 2160 w 2160"/>
              <a:gd name="T27" fmla="*/ 1920 h 19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" h="1920">
                <a:moveTo>
                  <a:pt x="0" y="1920"/>
                </a:moveTo>
                <a:cubicBezTo>
                  <a:pt x="44" y="1764"/>
                  <a:pt x="88" y="1608"/>
                  <a:pt x="192" y="1440"/>
                </a:cubicBezTo>
                <a:cubicBezTo>
                  <a:pt x="296" y="1272"/>
                  <a:pt x="480" y="1024"/>
                  <a:pt x="624" y="912"/>
                </a:cubicBezTo>
                <a:cubicBezTo>
                  <a:pt x="768" y="800"/>
                  <a:pt x="920" y="864"/>
                  <a:pt x="1056" y="768"/>
                </a:cubicBezTo>
                <a:cubicBezTo>
                  <a:pt x="1192" y="672"/>
                  <a:pt x="1368" y="416"/>
                  <a:pt x="1440" y="336"/>
                </a:cubicBezTo>
                <a:cubicBezTo>
                  <a:pt x="1512" y="256"/>
                  <a:pt x="1440" y="320"/>
                  <a:pt x="1488" y="288"/>
                </a:cubicBezTo>
                <a:cubicBezTo>
                  <a:pt x="1536" y="256"/>
                  <a:pt x="1616" y="192"/>
                  <a:pt x="1728" y="144"/>
                </a:cubicBezTo>
                <a:cubicBezTo>
                  <a:pt x="1840" y="96"/>
                  <a:pt x="2000" y="48"/>
                  <a:pt x="21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Freeform 16"/>
          <p:cNvSpPr>
            <a:spLocks/>
          </p:cNvSpPr>
          <p:nvPr/>
        </p:nvSpPr>
        <p:spPr bwMode="auto">
          <a:xfrm>
            <a:off x="2057400" y="1143000"/>
            <a:ext cx="4343400" cy="1676400"/>
          </a:xfrm>
          <a:custGeom>
            <a:avLst/>
            <a:gdLst>
              <a:gd name="T0" fmla="*/ 0 w 2736"/>
              <a:gd name="T1" fmla="*/ 2147483647 h 1056"/>
              <a:gd name="T2" fmla="*/ 2147483647 w 2736"/>
              <a:gd name="T3" fmla="*/ 2147483647 h 1056"/>
              <a:gd name="T4" fmla="*/ 2147483647 w 2736"/>
              <a:gd name="T5" fmla="*/ 2147483647 h 1056"/>
              <a:gd name="T6" fmla="*/ 2147483647 w 2736"/>
              <a:gd name="T7" fmla="*/ 2147483647 h 1056"/>
              <a:gd name="T8" fmla="*/ 2147483647 w 2736"/>
              <a:gd name="T9" fmla="*/ 2147483647 h 1056"/>
              <a:gd name="T10" fmla="*/ 2147483647 w 2736"/>
              <a:gd name="T11" fmla="*/ 2147483647 h 1056"/>
              <a:gd name="T12" fmla="*/ 2147483647 w 2736"/>
              <a:gd name="T13" fmla="*/ 2147483647 h 1056"/>
              <a:gd name="T14" fmla="*/ 2147483647 w 2736"/>
              <a:gd name="T15" fmla="*/ 0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36"/>
              <a:gd name="T25" fmla="*/ 0 h 1056"/>
              <a:gd name="T26" fmla="*/ 2736 w 2736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36" h="1056">
                <a:moveTo>
                  <a:pt x="0" y="1056"/>
                </a:moveTo>
                <a:cubicBezTo>
                  <a:pt x="96" y="972"/>
                  <a:pt x="192" y="888"/>
                  <a:pt x="288" y="816"/>
                </a:cubicBezTo>
                <a:cubicBezTo>
                  <a:pt x="384" y="744"/>
                  <a:pt x="472" y="664"/>
                  <a:pt x="576" y="624"/>
                </a:cubicBezTo>
                <a:cubicBezTo>
                  <a:pt x="680" y="584"/>
                  <a:pt x="776" y="616"/>
                  <a:pt x="912" y="576"/>
                </a:cubicBezTo>
                <a:cubicBezTo>
                  <a:pt x="1048" y="536"/>
                  <a:pt x="1240" y="448"/>
                  <a:pt x="1392" y="384"/>
                </a:cubicBezTo>
                <a:cubicBezTo>
                  <a:pt x="1544" y="320"/>
                  <a:pt x="1664" y="248"/>
                  <a:pt x="1824" y="192"/>
                </a:cubicBezTo>
                <a:cubicBezTo>
                  <a:pt x="1984" y="136"/>
                  <a:pt x="2200" y="80"/>
                  <a:pt x="2352" y="48"/>
                </a:cubicBezTo>
                <a:cubicBezTo>
                  <a:pt x="2504" y="16"/>
                  <a:pt x="2620" y="8"/>
                  <a:pt x="27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17"/>
          <p:cNvSpPr>
            <a:spLocks noChangeShapeType="1"/>
          </p:cNvSpPr>
          <p:nvPr/>
        </p:nvSpPr>
        <p:spPr bwMode="auto">
          <a:xfrm>
            <a:off x="3429000" y="1066800"/>
            <a:ext cx="0" cy="1752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Freeform 18"/>
          <p:cNvSpPr>
            <a:spLocks/>
          </p:cNvSpPr>
          <p:nvPr/>
        </p:nvSpPr>
        <p:spPr bwMode="auto">
          <a:xfrm rot="198004">
            <a:off x="2057400" y="609600"/>
            <a:ext cx="4114800" cy="1930400"/>
          </a:xfrm>
          <a:custGeom>
            <a:avLst/>
            <a:gdLst>
              <a:gd name="T0" fmla="*/ 0 w 2544"/>
              <a:gd name="T1" fmla="*/ 2147483647 h 1312"/>
              <a:gd name="T2" fmla="*/ 2147483647 w 2544"/>
              <a:gd name="T3" fmla="*/ 2147483647 h 1312"/>
              <a:gd name="T4" fmla="*/ 2147483647 w 2544"/>
              <a:gd name="T5" fmla="*/ 2147483647 h 1312"/>
              <a:gd name="T6" fmla="*/ 2147483647 w 2544"/>
              <a:gd name="T7" fmla="*/ 2147483647 h 1312"/>
              <a:gd name="T8" fmla="*/ 2147483647 w 2544"/>
              <a:gd name="T9" fmla="*/ 2147483647 h 1312"/>
              <a:gd name="T10" fmla="*/ 2147483647 w 2544"/>
              <a:gd name="T11" fmla="*/ 2147483647 h 1312"/>
              <a:gd name="T12" fmla="*/ 2147483647 w 2544"/>
              <a:gd name="T13" fmla="*/ 2147483647 h 1312"/>
              <a:gd name="T14" fmla="*/ 2147483647 w 2544"/>
              <a:gd name="T15" fmla="*/ 0 h 13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44"/>
              <a:gd name="T25" fmla="*/ 0 h 1312"/>
              <a:gd name="T26" fmla="*/ 2544 w 2544"/>
              <a:gd name="T27" fmla="*/ 1312 h 13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44" h="1312">
                <a:moveTo>
                  <a:pt x="0" y="960"/>
                </a:moveTo>
                <a:cubicBezTo>
                  <a:pt x="84" y="1004"/>
                  <a:pt x="168" y="1048"/>
                  <a:pt x="240" y="1104"/>
                </a:cubicBezTo>
                <a:cubicBezTo>
                  <a:pt x="312" y="1160"/>
                  <a:pt x="344" y="1280"/>
                  <a:pt x="432" y="1296"/>
                </a:cubicBezTo>
                <a:cubicBezTo>
                  <a:pt x="520" y="1312"/>
                  <a:pt x="688" y="1272"/>
                  <a:pt x="768" y="1200"/>
                </a:cubicBezTo>
                <a:cubicBezTo>
                  <a:pt x="848" y="1128"/>
                  <a:pt x="840" y="960"/>
                  <a:pt x="912" y="864"/>
                </a:cubicBezTo>
                <a:cubicBezTo>
                  <a:pt x="984" y="768"/>
                  <a:pt x="1072" y="712"/>
                  <a:pt x="1200" y="624"/>
                </a:cubicBezTo>
                <a:cubicBezTo>
                  <a:pt x="1328" y="536"/>
                  <a:pt x="1456" y="440"/>
                  <a:pt x="1680" y="336"/>
                </a:cubicBezTo>
                <a:cubicBezTo>
                  <a:pt x="1904" y="232"/>
                  <a:pt x="2392" y="64"/>
                  <a:pt x="25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6019800" y="18288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f(n) =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l-GR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 g(n) )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sz="quarter" idx="1"/>
          </p:nvPr>
        </p:nvSpPr>
        <p:spPr>
          <a:xfrm>
            <a:off x="228600" y="3352800"/>
            <a:ext cx="86106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In the above figure, for all values of n to the right of n0, the value of f(n) lies at or above </a:t>
            </a:r>
            <a:r>
              <a:rPr lang="en-US" sz="2400" dirty="0" smtClean="0"/>
              <a:t>C1.g(n)</a:t>
            </a:r>
            <a:r>
              <a:rPr lang="en-US" sz="2800" dirty="0" smtClean="0"/>
              <a:t> and at or below </a:t>
            </a:r>
            <a:r>
              <a:rPr lang="en-US" sz="2400" dirty="0" smtClean="0"/>
              <a:t>C2.g(n)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In other words, for all n ≥ n0, the function f(n) is equal to g(n) to </a:t>
            </a:r>
            <a:r>
              <a:rPr lang="en-US" sz="2800" i="1" u="sng" dirty="0" smtClean="0"/>
              <a:t>within constant factor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n-US" sz="3200" b="1" dirty="0" smtClean="0"/>
              <a:t>Big-Oh Notation (</a:t>
            </a:r>
            <a:r>
              <a:rPr lang="en-US" sz="3200" b="1" i="1" dirty="0" smtClean="0"/>
              <a:t>O </a:t>
            </a:r>
            <a:r>
              <a:rPr lang="en-US" sz="3200" b="1" dirty="0" smtClean="0"/>
              <a:t>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When we have only an </a:t>
            </a:r>
            <a:r>
              <a:rPr lang="en-US" sz="2800" b="1" i="1" dirty="0" smtClean="0"/>
              <a:t>asymptotic upper bound</a:t>
            </a:r>
            <a:r>
              <a:rPr lang="en-US" sz="2800" dirty="0" smtClean="0"/>
              <a:t>, we use </a:t>
            </a:r>
            <a:r>
              <a:rPr lang="en-US" i="1" dirty="0" smtClean="0"/>
              <a:t>O</a:t>
            </a:r>
            <a:r>
              <a:rPr lang="en-US" sz="2800" dirty="0" smtClean="0"/>
              <a:t> – notation. For a given function g(n), we denote by </a:t>
            </a:r>
            <a:r>
              <a:rPr lang="en-US" i="1" dirty="0" smtClean="0"/>
              <a:t>O</a:t>
            </a:r>
            <a:r>
              <a:rPr lang="en-US" sz="2800" dirty="0" smtClean="0"/>
              <a:t>( g(n) ) the set of functions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 dirty="0" smtClean="0"/>
              <a:t>O</a:t>
            </a:r>
            <a:r>
              <a:rPr lang="en-US" sz="2800" dirty="0" smtClean="0"/>
              <a:t>( g(n) ) = {  f(n) : there exist positive constants 		       c, and n0 such that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             0 </a:t>
            </a:r>
            <a:r>
              <a:rPr lang="en-US" sz="2800" b="1" dirty="0" smtClean="0"/>
              <a:t>≤</a:t>
            </a:r>
            <a:r>
              <a:rPr lang="en-US" sz="2800" dirty="0" smtClean="0"/>
              <a:t> f(n) </a:t>
            </a:r>
            <a:r>
              <a:rPr lang="en-US" sz="2800" b="1" dirty="0" smtClean="0"/>
              <a:t>≤</a:t>
            </a:r>
            <a:r>
              <a:rPr lang="en-US" sz="2800" dirty="0" smtClean="0"/>
              <a:t> </a:t>
            </a:r>
            <a:r>
              <a:rPr lang="en-US" sz="2800" dirty="0" err="1" smtClean="0"/>
              <a:t>c.g</a:t>
            </a:r>
            <a:r>
              <a:rPr lang="en-US" sz="2800" dirty="0" smtClean="0"/>
              <a:t>(n) for all n ≥ n0 }</a:t>
            </a:r>
            <a:endParaRPr lang="en-US" sz="28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1676400" y="1778000"/>
            <a:ext cx="0" cy="2057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219200" y="3530600"/>
            <a:ext cx="5715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Freeform 6"/>
          <p:cNvSpPr>
            <a:spLocks/>
          </p:cNvSpPr>
          <p:nvPr/>
        </p:nvSpPr>
        <p:spPr bwMode="auto">
          <a:xfrm>
            <a:off x="1676400" y="1905000"/>
            <a:ext cx="4572000" cy="1066800"/>
          </a:xfrm>
          <a:custGeom>
            <a:avLst/>
            <a:gdLst>
              <a:gd name="T0" fmla="*/ 0 w 2544"/>
              <a:gd name="T1" fmla="*/ 2147483647 h 528"/>
              <a:gd name="T2" fmla="*/ 2147483647 w 2544"/>
              <a:gd name="T3" fmla="*/ 2147483647 h 528"/>
              <a:gd name="T4" fmla="*/ 2147483647 w 2544"/>
              <a:gd name="T5" fmla="*/ 2147483647 h 528"/>
              <a:gd name="T6" fmla="*/ 2147483647 w 2544"/>
              <a:gd name="T7" fmla="*/ 2147483647 h 528"/>
              <a:gd name="T8" fmla="*/ 2147483647 w 2544"/>
              <a:gd name="T9" fmla="*/ 2147483647 h 528"/>
              <a:gd name="T10" fmla="*/ 2147483647 w 2544"/>
              <a:gd name="T11" fmla="*/ 0 h 5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4"/>
              <a:gd name="T19" fmla="*/ 0 h 528"/>
              <a:gd name="T20" fmla="*/ 2544 w 2544"/>
              <a:gd name="T21" fmla="*/ 528 h 5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4" h="528">
                <a:moveTo>
                  <a:pt x="0" y="528"/>
                </a:moveTo>
                <a:cubicBezTo>
                  <a:pt x="288" y="420"/>
                  <a:pt x="576" y="312"/>
                  <a:pt x="768" y="288"/>
                </a:cubicBezTo>
                <a:cubicBezTo>
                  <a:pt x="960" y="264"/>
                  <a:pt x="992" y="400"/>
                  <a:pt x="1152" y="384"/>
                </a:cubicBezTo>
                <a:cubicBezTo>
                  <a:pt x="1312" y="368"/>
                  <a:pt x="1528" y="240"/>
                  <a:pt x="1728" y="192"/>
                </a:cubicBezTo>
                <a:cubicBezTo>
                  <a:pt x="1928" y="144"/>
                  <a:pt x="2216" y="128"/>
                  <a:pt x="2352" y="96"/>
                </a:cubicBezTo>
                <a:cubicBezTo>
                  <a:pt x="2488" y="64"/>
                  <a:pt x="2504" y="16"/>
                  <a:pt x="25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048000" y="2133600"/>
            <a:ext cx="0" cy="1371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45720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c.g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(n)</a:t>
            </a: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4572000" y="2667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f(n)</a:t>
            </a:r>
          </a:p>
        </p:txBody>
      </p:sp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25146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n0</a:t>
            </a:r>
          </a:p>
        </p:txBody>
      </p: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5486400" y="3454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10605" name="Rectangle 13"/>
          <p:cNvSpPr>
            <a:spLocks noChangeArrowheads="1"/>
          </p:cNvSpPr>
          <p:nvPr/>
        </p:nvSpPr>
        <p:spPr bwMode="auto">
          <a:xfrm>
            <a:off x="1981200" y="4572000"/>
            <a:ext cx="388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f(n) =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O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 g(n) )</a:t>
            </a:r>
          </a:p>
        </p:txBody>
      </p:sp>
      <p:sp>
        <p:nvSpPr>
          <p:cNvPr id="14350" name="Freeform 14"/>
          <p:cNvSpPr>
            <a:spLocks/>
          </p:cNvSpPr>
          <p:nvPr/>
        </p:nvSpPr>
        <p:spPr bwMode="auto">
          <a:xfrm>
            <a:off x="1676400" y="2374900"/>
            <a:ext cx="4419600" cy="749300"/>
          </a:xfrm>
          <a:custGeom>
            <a:avLst/>
            <a:gdLst>
              <a:gd name="T0" fmla="*/ 0 w 2784"/>
              <a:gd name="T1" fmla="*/ 2147483647 h 472"/>
              <a:gd name="T2" fmla="*/ 2147483647 w 2784"/>
              <a:gd name="T3" fmla="*/ 2147483647 h 472"/>
              <a:gd name="T4" fmla="*/ 2147483647 w 2784"/>
              <a:gd name="T5" fmla="*/ 2147483647 h 472"/>
              <a:gd name="T6" fmla="*/ 2147483647 w 2784"/>
              <a:gd name="T7" fmla="*/ 2147483647 h 472"/>
              <a:gd name="T8" fmla="*/ 2147483647 w 2784"/>
              <a:gd name="T9" fmla="*/ 2147483647 h 472"/>
              <a:gd name="T10" fmla="*/ 2147483647 w 2784"/>
              <a:gd name="T11" fmla="*/ 2147483647 h 472"/>
              <a:gd name="T12" fmla="*/ 2147483647 w 2784"/>
              <a:gd name="T13" fmla="*/ 2147483647 h 472"/>
              <a:gd name="T14" fmla="*/ 2147483647 w 2784"/>
              <a:gd name="T15" fmla="*/ 2147483647 h 472"/>
              <a:gd name="T16" fmla="*/ 2147483647 w 2784"/>
              <a:gd name="T17" fmla="*/ 2147483647 h 472"/>
              <a:gd name="T18" fmla="*/ 2147483647 w 2784"/>
              <a:gd name="T19" fmla="*/ 2147483647 h 4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84"/>
              <a:gd name="T31" fmla="*/ 0 h 472"/>
              <a:gd name="T32" fmla="*/ 2784 w 2784"/>
              <a:gd name="T33" fmla="*/ 472 h 47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84" h="472">
                <a:moveTo>
                  <a:pt x="0" y="88"/>
                </a:moveTo>
                <a:cubicBezTo>
                  <a:pt x="44" y="132"/>
                  <a:pt x="88" y="176"/>
                  <a:pt x="144" y="232"/>
                </a:cubicBezTo>
                <a:cubicBezTo>
                  <a:pt x="200" y="288"/>
                  <a:pt x="272" y="408"/>
                  <a:pt x="336" y="424"/>
                </a:cubicBezTo>
                <a:cubicBezTo>
                  <a:pt x="400" y="440"/>
                  <a:pt x="480" y="392"/>
                  <a:pt x="528" y="328"/>
                </a:cubicBezTo>
                <a:cubicBezTo>
                  <a:pt x="576" y="264"/>
                  <a:pt x="568" y="80"/>
                  <a:pt x="624" y="40"/>
                </a:cubicBezTo>
                <a:cubicBezTo>
                  <a:pt x="680" y="0"/>
                  <a:pt x="800" y="24"/>
                  <a:pt x="864" y="88"/>
                </a:cubicBezTo>
                <a:cubicBezTo>
                  <a:pt x="928" y="152"/>
                  <a:pt x="904" y="376"/>
                  <a:pt x="1008" y="424"/>
                </a:cubicBezTo>
                <a:cubicBezTo>
                  <a:pt x="1112" y="472"/>
                  <a:pt x="1256" y="424"/>
                  <a:pt x="1488" y="376"/>
                </a:cubicBezTo>
                <a:cubicBezTo>
                  <a:pt x="1720" y="328"/>
                  <a:pt x="2184" y="184"/>
                  <a:pt x="2400" y="136"/>
                </a:cubicBezTo>
                <a:cubicBezTo>
                  <a:pt x="2616" y="88"/>
                  <a:pt x="2704" y="112"/>
                  <a:pt x="2784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>
            <a:normAutofit/>
          </a:bodyPr>
          <a:lstStyle/>
          <a:p>
            <a:pPr marL="838200" indent="-838200" eaLnBrk="1" hangingPunct="1">
              <a:defRPr/>
            </a:pPr>
            <a:r>
              <a:rPr lang="en-US" sz="3600" b="1" dirty="0" smtClean="0"/>
              <a:t>Omega Notation ( Ω )</a:t>
            </a:r>
            <a:endParaRPr lang="en-US" sz="6000" b="1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Just as </a:t>
            </a:r>
            <a:r>
              <a:rPr lang="en-US" sz="2800" i="1" dirty="0" smtClean="0"/>
              <a:t>O</a:t>
            </a:r>
            <a:r>
              <a:rPr lang="en-US" sz="2800" dirty="0" smtClean="0"/>
              <a:t>-notation provides an upper bound on a function, Ω notation provides an </a:t>
            </a:r>
            <a:r>
              <a:rPr lang="en-US" sz="2800" b="1" i="1" dirty="0" smtClean="0"/>
              <a:t>asymptotic lower bound</a:t>
            </a:r>
            <a:r>
              <a:rPr lang="en-US" sz="2800" dirty="0" smtClean="0"/>
              <a:t>. For a given function g(n), we denote by         Ω( g(n) ) the set of functions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Ω( g(n) ) = {  f(n) : there exist positive constants 		       c, and n0 such that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             0 </a:t>
            </a:r>
            <a:r>
              <a:rPr lang="en-US" sz="2800" b="1" dirty="0" smtClean="0"/>
              <a:t>≤</a:t>
            </a:r>
            <a:r>
              <a:rPr lang="en-US" sz="2800" dirty="0" smtClean="0"/>
              <a:t> </a:t>
            </a:r>
            <a:r>
              <a:rPr lang="en-US" sz="2800" dirty="0" err="1" smtClean="0"/>
              <a:t>c.g</a:t>
            </a:r>
            <a:r>
              <a:rPr lang="en-US" sz="2800" dirty="0" smtClean="0"/>
              <a:t>(n) </a:t>
            </a:r>
            <a:r>
              <a:rPr lang="en-US" sz="2800" b="1" dirty="0" smtClean="0"/>
              <a:t>≤</a:t>
            </a:r>
            <a:r>
              <a:rPr lang="en-US" sz="2800" dirty="0" smtClean="0"/>
              <a:t> f(n) for all n ≥ n0 }</a:t>
            </a:r>
            <a:endParaRPr lang="en-US" sz="28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828800" y="1752600"/>
            <a:ext cx="0" cy="2057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1600200" y="3810000"/>
            <a:ext cx="5715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4343400" y="2514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c.g(n)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3962400" y="1219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f(n)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5715000" y="3886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1828800" y="2057400"/>
            <a:ext cx="4648200" cy="1219200"/>
          </a:xfrm>
          <a:custGeom>
            <a:avLst/>
            <a:gdLst>
              <a:gd name="T0" fmla="*/ 0 w 2736"/>
              <a:gd name="T1" fmla="*/ 2147483647 h 1200"/>
              <a:gd name="T2" fmla="*/ 2147483647 w 2736"/>
              <a:gd name="T3" fmla="*/ 2147483647 h 1200"/>
              <a:gd name="T4" fmla="*/ 2147483647 w 2736"/>
              <a:gd name="T5" fmla="*/ 2147483647 h 1200"/>
              <a:gd name="T6" fmla="*/ 2147483647 w 2736"/>
              <a:gd name="T7" fmla="*/ 2147483647 h 1200"/>
              <a:gd name="T8" fmla="*/ 2147483647 w 2736"/>
              <a:gd name="T9" fmla="*/ 2147483647 h 1200"/>
              <a:gd name="T10" fmla="*/ 2147483647 w 2736"/>
              <a:gd name="T11" fmla="*/ 0 h 1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36"/>
              <a:gd name="T19" fmla="*/ 0 h 1200"/>
              <a:gd name="T20" fmla="*/ 2736 w 2736"/>
              <a:gd name="T21" fmla="*/ 1200 h 1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36" h="1200">
                <a:moveTo>
                  <a:pt x="0" y="1200"/>
                </a:moveTo>
                <a:cubicBezTo>
                  <a:pt x="56" y="1104"/>
                  <a:pt x="112" y="1008"/>
                  <a:pt x="240" y="912"/>
                </a:cubicBezTo>
                <a:cubicBezTo>
                  <a:pt x="368" y="816"/>
                  <a:pt x="552" y="696"/>
                  <a:pt x="768" y="624"/>
                </a:cubicBezTo>
                <a:cubicBezTo>
                  <a:pt x="984" y="552"/>
                  <a:pt x="1328" y="536"/>
                  <a:pt x="1536" y="480"/>
                </a:cubicBezTo>
                <a:cubicBezTo>
                  <a:pt x="1744" y="424"/>
                  <a:pt x="1816" y="368"/>
                  <a:pt x="2016" y="288"/>
                </a:cubicBezTo>
                <a:cubicBezTo>
                  <a:pt x="2216" y="208"/>
                  <a:pt x="2608" y="48"/>
                  <a:pt x="27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Freeform 12"/>
          <p:cNvSpPr>
            <a:spLocks/>
          </p:cNvSpPr>
          <p:nvPr/>
        </p:nvSpPr>
        <p:spPr bwMode="auto">
          <a:xfrm>
            <a:off x="1828800" y="1143000"/>
            <a:ext cx="4495800" cy="2362200"/>
          </a:xfrm>
          <a:custGeom>
            <a:avLst/>
            <a:gdLst>
              <a:gd name="T0" fmla="*/ 0 w 2832"/>
              <a:gd name="T1" fmla="*/ 2147483647 h 1488"/>
              <a:gd name="T2" fmla="*/ 2147483647 w 2832"/>
              <a:gd name="T3" fmla="*/ 2147483647 h 1488"/>
              <a:gd name="T4" fmla="*/ 2147483647 w 2832"/>
              <a:gd name="T5" fmla="*/ 2147483647 h 1488"/>
              <a:gd name="T6" fmla="*/ 2147483647 w 2832"/>
              <a:gd name="T7" fmla="*/ 2147483647 h 1488"/>
              <a:gd name="T8" fmla="*/ 2147483647 w 2832"/>
              <a:gd name="T9" fmla="*/ 2147483647 h 1488"/>
              <a:gd name="T10" fmla="*/ 2147483647 w 2832"/>
              <a:gd name="T11" fmla="*/ 2147483647 h 1488"/>
              <a:gd name="T12" fmla="*/ 2147483647 w 2832"/>
              <a:gd name="T13" fmla="*/ 2147483647 h 1488"/>
              <a:gd name="T14" fmla="*/ 2147483647 w 2832"/>
              <a:gd name="T15" fmla="*/ 2147483647 h 1488"/>
              <a:gd name="T16" fmla="*/ 2147483647 w 2832"/>
              <a:gd name="T17" fmla="*/ 2147483647 h 1488"/>
              <a:gd name="T18" fmla="*/ 2147483647 w 2832"/>
              <a:gd name="T19" fmla="*/ 2147483647 h 1488"/>
              <a:gd name="T20" fmla="*/ 2147483647 w 2832"/>
              <a:gd name="T21" fmla="*/ 2147483647 h 1488"/>
              <a:gd name="T22" fmla="*/ 2147483647 w 2832"/>
              <a:gd name="T23" fmla="*/ 2147483647 h 1488"/>
              <a:gd name="T24" fmla="*/ 2147483647 w 2832"/>
              <a:gd name="T25" fmla="*/ 2147483647 h 1488"/>
              <a:gd name="T26" fmla="*/ 2147483647 w 2832"/>
              <a:gd name="T27" fmla="*/ 0 h 14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32"/>
              <a:gd name="T43" fmla="*/ 0 h 1488"/>
              <a:gd name="T44" fmla="*/ 2832 w 2832"/>
              <a:gd name="T45" fmla="*/ 1488 h 148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32" h="1488">
                <a:moveTo>
                  <a:pt x="0" y="1488"/>
                </a:moveTo>
                <a:cubicBezTo>
                  <a:pt x="100" y="1464"/>
                  <a:pt x="200" y="1440"/>
                  <a:pt x="288" y="1344"/>
                </a:cubicBezTo>
                <a:cubicBezTo>
                  <a:pt x="376" y="1248"/>
                  <a:pt x="448" y="1008"/>
                  <a:pt x="528" y="912"/>
                </a:cubicBezTo>
                <a:cubicBezTo>
                  <a:pt x="608" y="816"/>
                  <a:pt x="688" y="752"/>
                  <a:pt x="768" y="768"/>
                </a:cubicBezTo>
                <a:cubicBezTo>
                  <a:pt x="848" y="784"/>
                  <a:pt x="936" y="936"/>
                  <a:pt x="1008" y="1008"/>
                </a:cubicBezTo>
                <a:cubicBezTo>
                  <a:pt x="1080" y="1080"/>
                  <a:pt x="1144" y="1200"/>
                  <a:pt x="1200" y="1200"/>
                </a:cubicBezTo>
                <a:cubicBezTo>
                  <a:pt x="1256" y="1200"/>
                  <a:pt x="1288" y="1112"/>
                  <a:pt x="1344" y="1008"/>
                </a:cubicBezTo>
                <a:cubicBezTo>
                  <a:pt x="1400" y="904"/>
                  <a:pt x="1480" y="672"/>
                  <a:pt x="1536" y="576"/>
                </a:cubicBezTo>
                <a:cubicBezTo>
                  <a:pt x="1592" y="480"/>
                  <a:pt x="1624" y="472"/>
                  <a:pt x="1680" y="432"/>
                </a:cubicBezTo>
                <a:cubicBezTo>
                  <a:pt x="1736" y="392"/>
                  <a:pt x="1808" y="376"/>
                  <a:pt x="1872" y="336"/>
                </a:cubicBezTo>
                <a:cubicBezTo>
                  <a:pt x="1936" y="296"/>
                  <a:pt x="2000" y="232"/>
                  <a:pt x="2064" y="192"/>
                </a:cubicBezTo>
                <a:cubicBezTo>
                  <a:pt x="2128" y="152"/>
                  <a:pt x="2184" y="120"/>
                  <a:pt x="2256" y="96"/>
                </a:cubicBezTo>
                <a:cubicBezTo>
                  <a:pt x="2328" y="72"/>
                  <a:pt x="2400" y="64"/>
                  <a:pt x="2496" y="48"/>
                </a:cubicBezTo>
                <a:cubicBezTo>
                  <a:pt x="2592" y="32"/>
                  <a:pt x="2776" y="0"/>
                  <a:pt x="28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4038600" y="2286000"/>
            <a:ext cx="0" cy="1524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3505200" y="3886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n0</a:t>
            </a:r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1981200" y="4572000"/>
            <a:ext cx="388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f(n) =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Ω( g(n)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sz="4000" dirty="0" smtClean="0"/>
              <a:t>Two kinds of efficiency:</a:t>
            </a:r>
          </a:p>
          <a:p>
            <a:pPr lvl="1"/>
            <a:r>
              <a:rPr lang="en-US" sz="3600" dirty="0" smtClean="0"/>
              <a:t>Time efficiency: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    How fast an algorithm runs</a:t>
            </a:r>
          </a:p>
          <a:p>
            <a:pPr lvl="1"/>
            <a:r>
              <a:rPr lang="en-US" sz="3600" dirty="0" smtClean="0"/>
              <a:t>Space efficiency: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   Deals with extra memory space an algorithm requires</a:t>
            </a:r>
          </a:p>
          <a:p>
            <a:r>
              <a:rPr lang="en-US" sz="4000" dirty="0" smtClean="0"/>
              <a:t> We often deal with time efficiency.</a:t>
            </a:r>
            <a:endParaRPr 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Example: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/>
              <a:t>Objective is to find the maximum of an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unordered set having N elements.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Input : An unordered list.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Output : Maximum of input set.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u="sng" dirty="0" smtClean="0"/>
              <a:t>Algorithm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int</a:t>
            </a:r>
            <a:r>
              <a:rPr lang="en-US" sz="2400" dirty="0" smtClean="0"/>
              <a:t> Max = 0 //assume S[N] is filled with +</a:t>
            </a:r>
            <a:r>
              <a:rPr lang="en-US" sz="2400" dirty="0" err="1" smtClean="0"/>
              <a:t>ve</a:t>
            </a:r>
            <a:r>
              <a:rPr lang="en-US" sz="2400" dirty="0" smtClean="0"/>
              <a:t> numbers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 = 0;I&lt;N;I++)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 {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     If (S[I] &gt; Max)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         Max = S[I]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 }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cout</a:t>
            </a:r>
            <a:r>
              <a:rPr lang="en-US" sz="2400" dirty="0" smtClean="0"/>
              <a:t>&lt;&lt; 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/>
              <a:t>Simple Analysis of previous Algorithm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u="sng" dirty="0" smtClean="0"/>
              <a:t>Instruction</a:t>
            </a:r>
            <a:r>
              <a:rPr lang="en-US" sz="2800" dirty="0" smtClean="0"/>
              <a:t>		</a:t>
            </a:r>
            <a:r>
              <a:rPr lang="en-US" sz="2800" u="sng" dirty="0" smtClean="0"/>
              <a:t>No of times Executed</a:t>
            </a:r>
            <a:r>
              <a:rPr lang="en-US" sz="2800" dirty="0" smtClean="0"/>
              <a:t>		</a:t>
            </a:r>
            <a:r>
              <a:rPr lang="en-US" sz="2800" u="sng" dirty="0" smtClean="0"/>
              <a:t>cost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1				1			 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2				N			  </a:t>
            </a:r>
            <a:r>
              <a:rPr lang="en-US" sz="2800" dirty="0" err="1" smtClean="0"/>
              <a:t>N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3				-			  -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4				N                    	  </a:t>
            </a:r>
            <a:r>
              <a:rPr lang="en-US" sz="2800" dirty="0" err="1" smtClean="0"/>
              <a:t>N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5				N			  </a:t>
            </a:r>
            <a:r>
              <a:rPr lang="en-US" sz="2800" dirty="0" err="1" smtClean="0"/>
              <a:t>N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6				-			  -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7				1			 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So f(n) = 1 + N + N + N + 1 = 2 + 3N = 3N+2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	so f(n) = </a:t>
            </a:r>
            <a:r>
              <a:rPr lang="en-US" sz="2800" i="1" dirty="0" smtClean="0"/>
              <a:t>O </a:t>
            </a:r>
            <a:r>
              <a:rPr lang="en-US" sz="2800" dirty="0" smtClean="0"/>
              <a:t>(N) or </a:t>
            </a:r>
            <a:r>
              <a:rPr lang="en-US" sz="2800" i="1" dirty="0" smtClean="0"/>
              <a:t>O </a:t>
            </a:r>
            <a:r>
              <a:rPr lang="en-US" sz="2800" dirty="0" smtClean="0"/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/>
              <a:t>Types of Functions </a:t>
            </a:r>
            <a:br>
              <a:rPr lang="en-US" sz="4000" b="1" dirty="0" smtClean="0"/>
            </a:br>
            <a:r>
              <a:rPr lang="en-US" sz="4000" b="1" dirty="0" smtClean="0"/>
              <a:t>(Bounding Functions 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800" u="sng" dirty="0" smtClean="0"/>
              <a:t>Constant Function</a:t>
            </a:r>
            <a:r>
              <a:rPr lang="en-US" sz="2800" dirty="0" smtClean="0"/>
              <a:t>: </a:t>
            </a:r>
            <a:r>
              <a:rPr lang="en-US" sz="2800" i="1" dirty="0" smtClean="0"/>
              <a:t>O</a:t>
            </a:r>
            <a:r>
              <a:rPr lang="en-US" sz="2800" dirty="0" smtClean="0"/>
              <a:t> ( 1 )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For example, addition of two numbers will take same for Worst case, Best case and Average case.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800" u="sng" dirty="0" smtClean="0"/>
              <a:t>Logarithmic Function</a:t>
            </a:r>
            <a:r>
              <a:rPr lang="en-US" sz="2800" dirty="0" smtClean="0"/>
              <a:t>: </a:t>
            </a:r>
            <a:r>
              <a:rPr lang="en-US" sz="2800" i="1" dirty="0" smtClean="0"/>
              <a:t>O</a:t>
            </a:r>
            <a:r>
              <a:rPr lang="en-US" sz="2800" dirty="0" smtClean="0"/>
              <a:t> ( log(n) 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800" u="sng" dirty="0" smtClean="0"/>
              <a:t>Linear Function</a:t>
            </a:r>
            <a:r>
              <a:rPr lang="en-US" sz="2800" dirty="0" smtClean="0"/>
              <a:t> : </a:t>
            </a:r>
            <a:r>
              <a:rPr lang="en-US" sz="2800" i="1" dirty="0" smtClean="0"/>
              <a:t>O</a:t>
            </a:r>
            <a:r>
              <a:rPr lang="en-US" sz="2800" dirty="0" smtClean="0"/>
              <a:t> ( n 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800" dirty="0" smtClean="0"/>
              <a:t>                        </a:t>
            </a:r>
            <a:r>
              <a:rPr lang="en-US" sz="2800" i="1" dirty="0" smtClean="0"/>
              <a:t>O</a:t>
            </a:r>
            <a:r>
              <a:rPr lang="en-US" sz="2800" dirty="0" smtClean="0"/>
              <a:t> ( n.log(n) 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800" u="sng" dirty="0" smtClean="0"/>
              <a:t>Quadratic Function</a:t>
            </a:r>
            <a:r>
              <a:rPr lang="en-US" sz="2800" dirty="0" smtClean="0"/>
              <a:t> : </a:t>
            </a:r>
            <a:r>
              <a:rPr lang="en-US" sz="2800" i="1" dirty="0" smtClean="0"/>
              <a:t>O </a:t>
            </a:r>
            <a:r>
              <a:rPr lang="en-US" sz="2800" dirty="0" smtClean="0"/>
              <a:t>(n²)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800" u="sng" dirty="0" smtClean="0"/>
              <a:t>Cubic Function</a:t>
            </a:r>
            <a:r>
              <a:rPr lang="en-US" sz="2800" dirty="0" smtClean="0"/>
              <a:t> : </a:t>
            </a:r>
            <a:r>
              <a:rPr lang="en-US" sz="2800" i="1" dirty="0" smtClean="0"/>
              <a:t>O</a:t>
            </a:r>
            <a:r>
              <a:rPr lang="en-US" sz="2800" dirty="0" smtClean="0"/>
              <a:t> ( n³ 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800" u="sng" dirty="0" smtClean="0"/>
              <a:t>Polynomial Function</a:t>
            </a:r>
            <a:r>
              <a:rPr lang="en-US" sz="2800" dirty="0" smtClean="0"/>
              <a:t> : </a:t>
            </a:r>
            <a:r>
              <a:rPr lang="en-US" sz="2800" i="1" dirty="0" smtClean="0"/>
              <a:t>O</a:t>
            </a:r>
            <a:r>
              <a:rPr lang="en-US" sz="2800" dirty="0" smtClean="0"/>
              <a:t> ( 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 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800" u="sng" dirty="0" smtClean="0"/>
              <a:t>Exponential Function</a:t>
            </a:r>
            <a:r>
              <a:rPr lang="en-US" sz="2800" dirty="0" smtClean="0"/>
              <a:t> : </a:t>
            </a:r>
            <a:r>
              <a:rPr lang="en-US" sz="2800" i="1" dirty="0" smtClean="0"/>
              <a:t>O</a:t>
            </a:r>
            <a:r>
              <a:rPr lang="en-US" sz="2800" dirty="0" smtClean="0"/>
              <a:t> ( 2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	etc…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Basic Asymptotic Efficiency Classes</a:t>
            </a:r>
            <a:endParaRPr lang="en-US" sz="3200" dirty="0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Mathematical Series</a:t>
            </a:r>
          </a:p>
        </p:txBody>
      </p:sp>
      <p:pic>
        <p:nvPicPr>
          <p:cNvPr id="2355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685800" y="1447800"/>
            <a:ext cx="3429000" cy="1587500"/>
          </a:xfrm>
          <a:noFill/>
        </p:spPr>
      </p:pic>
      <p:pic>
        <p:nvPicPr>
          <p:cNvPr id="23559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4495800" y="1447800"/>
            <a:ext cx="4114800" cy="1593850"/>
          </a:xfrm>
          <a:noFill/>
        </p:spPr>
      </p:pic>
      <p:graphicFrame>
        <p:nvGraphicFramePr>
          <p:cNvPr id="23560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2362200" y="3429000"/>
          <a:ext cx="4113213" cy="1838325"/>
        </p:xfrm>
        <a:graphic>
          <a:graphicData uri="http://schemas.openxmlformats.org/presentationml/2006/ole">
            <p:oleObj spid="_x0000_s23560" name="Bitmap Image" r:id="rId6" imgW="2152951" imgH="961905" progId="PBrush">
              <p:embed/>
            </p:oleObj>
          </a:graphicData>
        </a:graphic>
      </p:graphicFrame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457200" y="5334000"/>
            <a:ext cx="83058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2800" dirty="0"/>
              <a:t>If 0 &lt; x &lt; 1 then this is </a:t>
            </a:r>
            <a:r>
              <a:rPr lang="el-GR" sz="2800" dirty="0"/>
              <a:t>Θ</a:t>
            </a:r>
            <a:r>
              <a:rPr lang="en-US" sz="2800" dirty="0"/>
              <a:t>(1), and if x &gt; 1, then this is </a:t>
            </a:r>
            <a:r>
              <a:rPr lang="el-GR" sz="2800" dirty="0"/>
              <a:t>Θ</a:t>
            </a:r>
            <a:r>
              <a:rPr lang="en-US" sz="2800" dirty="0"/>
              <a:t>(</a:t>
            </a:r>
            <a:r>
              <a:rPr lang="en-US" sz="2800" dirty="0" err="1"/>
              <a:t>x</a:t>
            </a:r>
            <a:r>
              <a:rPr lang="en-US" sz="2800" baseline="30000" dirty="0" err="1"/>
              <a:t>n</a:t>
            </a:r>
            <a:r>
              <a:rPr lang="en-US" sz="2800" dirty="0"/>
              <a:t>).</a:t>
            </a:r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0" y="3276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Mathematical Series</a:t>
            </a:r>
            <a:endParaRPr lang="en-US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/>
              <a:t>Harmonic series For n </a:t>
            </a:r>
            <a:r>
              <a:rPr lang="en-US" sz="2800" b="1" smtClean="0">
                <a:cs typeface="Arial" charset="0"/>
              </a:rPr>
              <a:t>≥ </a:t>
            </a:r>
            <a:r>
              <a:rPr lang="en-US" sz="2800" b="1" smtClean="0"/>
              <a:t>0</a:t>
            </a:r>
            <a:br>
              <a:rPr lang="en-US" sz="2800" b="1" smtClean="0"/>
            </a:br>
            <a:endParaRPr lang="en-US" sz="2800" b="1" smtClean="0"/>
          </a:p>
        </p:txBody>
      </p:sp>
      <p:pic>
        <p:nvPicPr>
          <p:cNvPr id="2458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2362200"/>
            <a:ext cx="7809722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3663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Analysis: A Harder Example </a:t>
            </a:r>
          </a:p>
        </p:txBody>
      </p:sp>
      <p:pic>
        <p:nvPicPr>
          <p:cNvPr id="2560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9200" y="2057400"/>
            <a:ext cx="5946387" cy="4114800"/>
          </a:xfrm>
          <a:noFill/>
        </p:spPr>
      </p:pic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228600" y="990600"/>
            <a:ext cx="868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2800" dirty="0"/>
              <a:t>Let us consider a harder example.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366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Analysis: A Harder Example 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228600" y="18288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3200" dirty="0" smtClean="0"/>
              <a:t>How </a:t>
            </a:r>
            <a:r>
              <a:rPr lang="en-US" sz="3200" dirty="0"/>
              <a:t>do we analyze the running time of an algorithm that has complex nested loop? </a:t>
            </a:r>
            <a:endParaRPr lang="en-US" sz="3200" dirty="0" smtClean="0"/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3200" dirty="0" smtClean="0"/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3200" dirty="0" smtClean="0"/>
              <a:t>The </a:t>
            </a:r>
            <a:r>
              <a:rPr lang="en-US" sz="3200" dirty="0"/>
              <a:t>answer is we write out the loops as summations and then solve the summations. </a:t>
            </a:r>
            <a:endParaRPr lang="en-US" sz="3200" dirty="0" smtClean="0"/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3200" dirty="0" smtClean="0"/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3200" dirty="0" smtClean="0"/>
              <a:t>To </a:t>
            </a:r>
            <a:r>
              <a:rPr lang="en-US" sz="3200" dirty="0"/>
              <a:t>convert loops into summations, we work from inside-out.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457200"/>
            <a:ext cx="8610600" cy="551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Consider the </a:t>
            </a:r>
            <a:r>
              <a:rPr lang="en-US" i="1" dirty="0" smtClean="0"/>
              <a:t>inner most while </a:t>
            </a:r>
            <a:r>
              <a:rPr lang="en-US" dirty="0" smtClean="0"/>
              <a:t>loop.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It is executed for k = j, j - 1, j - 2, . . . , 0. Time spent inside the while loop is constant. Let I() be the time spent in the while loop. Thus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136650"/>
            <a:ext cx="48768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5105400"/>
            <a:ext cx="32004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19400" y="914400"/>
            <a:ext cx="3362325" cy="1695450"/>
          </a:xfrm>
          <a:noFill/>
        </p:spPr>
      </p:pic>
      <p:pic>
        <p:nvPicPr>
          <p:cNvPr id="27654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3352800" y="3429000"/>
            <a:ext cx="3657600" cy="3276600"/>
          </a:xfrm>
          <a:noFill/>
        </p:spPr>
      </p:pic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304800" y="304800"/>
            <a:ext cx="86106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2800" b="1" dirty="0"/>
              <a:t>Consider the </a:t>
            </a:r>
            <a:r>
              <a:rPr lang="en-US" sz="2800" b="1" i="1" dirty="0"/>
              <a:t>middle for </a:t>
            </a:r>
            <a:r>
              <a:rPr lang="en-US" sz="2800" b="1" dirty="0"/>
              <a:t>loop.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2800" b="1" dirty="0"/>
              <a:t>Its running time is determined by </a:t>
            </a:r>
            <a:r>
              <a:rPr lang="en-US" sz="2800" b="1" dirty="0" err="1"/>
              <a:t>i</a:t>
            </a:r>
            <a:r>
              <a:rPr lang="en-US" sz="2800" b="1" dirty="0"/>
              <a:t>. Let M() be the time spent in the for loop: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Time Efficiency: Units and Analyses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algn="just"/>
            <a:r>
              <a:rPr lang="en-US" sz="2400" dirty="0" smtClean="0"/>
              <a:t>Standard unit of time measurement - a second, a millisecond, and so on</a:t>
            </a:r>
          </a:p>
          <a:p>
            <a:pPr lvl="2" algn="just"/>
            <a:r>
              <a:rPr lang="en-US" dirty="0" smtClean="0"/>
              <a:t>Measure the running time of a program implementing the algorithm.</a:t>
            </a:r>
          </a:p>
          <a:p>
            <a:pPr algn="just"/>
            <a:r>
              <a:rPr lang="en-US" sz="2400" b="1" dirty="0" smtClean="0"/>
              <a:t>Basic operation</a:t>
            </a:r>
            <a:r>
              <a:rPr lang="en-US" sz="2400" dirty="0" smtClean="0"/>
              <a:t>: the operation that contributes most towards the running time of the algorithm</a:t>
            </a:r>
          </a:p>
          <a:p>
            <a:pPr lvl="2" algn="just"/>
            <a:r>
              <a:rPr lang="en-US" dirty="0" smtClean="0"/>
              <a:t>Count the number of repetitions of the basic operation</a:t>
            </a:r>
          </a:p>
          <a:p>
            <a:pPr algn="just"/>
            <a:r>
              <a:rPr lang="en-US" sz="2400" dirty="0" smtClean="0">
                <a:ea typeface="+mn-ea"/>
                <a:cs typeface="+mn-cs"/>
              </a:rPr>
              <a:t>Mathematical (or theoretical) analysis of an algorithm’s efficiency</a:t>
            </a:r>
          </a:p>
          <a:p>
            <a:pPr algn="just"/>
            <a:r>
              <a:rPr lang="en-US" sz="2400" dirty="0" smtClean="0"/>
              <a:t>Empirical (or experimental) analysis of an algorithm’s efficiency</a:t>
            </a:r>
            <a:endParaRPr lang="en-US" sz="2400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838200"/>
            <a:ext cx="2809875" cy="1704975"/>
          </a:xfrm>
          <a:noFill/>
        </p:spPr>
      </p:pic>
      <p:pic>
        <p:nvPicPr>
          <p:cNvPr id="28678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2895600" y="3352800"/>
            <a:ext cx="3086100" cy="3000375"/>
          </a:xfrm>
          <a:noFill/>
        </p:spPr>
      </p:pic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152400" y="3048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3200" b="1" dirty="0"/>
              <a:t>Finally the </a:t>
            </a:r>
            <a:r>
              <a:rPr lang="en-US" sz="3200" b="1" i="1" dirty="0"/>
              <a:t>outer-most for </a:t>
            </a:r>
            <a:r>
              <a:rPr lang="en-US" sz="3200" b="1" dirty="0"/>
              <a:t>loop.</a:t>
            </a:r>
            <a:endParaRPr lang="en-US" sz="2800" b="1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3200" b="1" dirty="0"/>
              <a:t>Let T() be running time of the entire algorithm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575"/>
            <a:ext cx="8763000" cy="835025"/>
          </a:xfrm>
        </p:spPr>
        <p:txBody>
          <a:bodyPr/>
          <a:lstStyle/>
          <a:p>
            <a:pPr>
              <a:defRPr/>
            </a:pPr>
            <a:r>
              <a:rPr lang="en-US" b="1" i="1" dirty="0" smtClean="0"/>
              <a:t>References</a:t>
            </a:r>
            <a:r>
              <a:rPr lang="en-US" b="1" dirty="0" smtClean="0"/>
              <a:t>: Mathematical Series*</a:t>
            </a:r>
            <a:endParaRPr lang="en-US" sz="1600" b="1" dirty="0"/>
          </a:p>
        </p:txBody>
      </p:sp>
      <p:pic>
        <p:nvPicPr>
          <p:cNvPr id="32774" name="Picture 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990600"/>
            <a:ext cx="472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575"/>
            <a:ext cx="8763000" cy="11398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References: Mathematical Series</a:t>
            </a:r>
            <a:endParaRPr lang="en-US" dirty="0"/>
          </a:p>
        </p:txBody>
      </p:sp>
      <p:pic>
        <p:nvPicPr>
          <p:cNvPr id="33798" name="Picture 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867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sz="3600" b="1" dirty="0" smtClean="0"/>
              <a:t>Empirical Analysis of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05800" cy="5257800"/>
          </a:xfrm>
        </p:spPr>
        <p:txBody>
          <a:bodyPr/>
          <a:lstStyle/>
          <a:p>
            <a:pPr algn="just"/>
            <a:r>
              <a:rPr lang="en-US" dirty="0" smtClean="0"/>
              <a:t>A complementary approach to mathematical analysis is empirical analysis of an algorithm’s efficiency.</a:t>
            </a:r>
          </a:p>
          <a:p>
            <a:pPr algn="just"/>
            <a:r>
              <a:rPr lang="en-US" dirty="0" smtClean="0"/>
              <a:t>A general plan for the empirical analysis involves the following steps:</a:t>
            </a:r>
          </a:p>
          <a:p>
            <a:pPr lvl="1" algn="just"/>
            <a:r>
              <a:rPr lang="en-US" sz="3200" dirty="0" smtClean="0"/>
              <a:t>Understand the purpose of the analysis process (called experimentation</a:t>
            </a:r>
            <a:r>
              <a:rPr lang="en-US" sz="2800" dirty="0" smtClean="0"/>
              <a:t>)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sz="3600" b="1" dirty="0" smtClean="0"/>
              <a:t>Empirical Analysis of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05800" cy="52578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Decide on the efficiency metric to be measured and the measurement unit</a:t>
            </a:r>
          </a:p>
          <a:p>
            <a:pPr lvl="1"/>
            <a:r>
              <a:rPr lang="en-US" sz="3200" dirty="0" smtClean="0"/>
              <a:t> Decide on characteristics of the input sample</a:t>
            </a:r>
          </a:p>
          <a:p>
            <a:pPr lvl="1"/>
            <a:r>
              <a:rPr lang="en-US" sz="3200" dirty="0" smtClean="0"/>
              <a:t>Generate a sample of inputs</a:t>
            </a:r>
          </a:p>
          <a:p>
            <a:pPr lvl="1"/>
            <a:r>
              <a:rPr lang="en-US" sz="3200" dirty="0" smtClean="0"/>
              <a:t>Implement the algorithm for its execution (to run computer experiment/simulation)</a:t>
            </a:r>
          </a:p>
          <a:p>
            <a:pPr lvl="1"/>
            <a:r>
              <a:rPr lang="en-US" sz="3200" dirty="0" smtClean="0"/>
              <a:t>Execute the program to generate outputs</a:t>
            </a:r>
          </a:p>
          <a:p>
            <a:pPr lvl="1"/>
            <a:r>
              <a:rPr lang="en-US" sz="3200" dirty="0" smtClean="0"/>
              <a:t>Analyze the output data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Analyzing Output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410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Collect and analyze the empirical data (for basic counts or timings)</a:t>
            </a:r>
          </a:p>
          <a:p>
            <a:r>
              <a:rPr lang="en-US" sz="3200" dirty="0" smtClean="0"/>
              <a:t> Present the data in a tabular or graphical form</a:t>
            </a:r>
          </a:p>
          <a:p>
            <a:r>
              <a:rPr lang="en-US" sz="3200" dirty="0" smtClean="0"/>
              <a:t>Compute the ratios </a:t>
            </a:r>
            <a:r>
              <a:rPr lang="en-US" sz="3200" b="1" i="1" dirty="0" smtClean="0"/>
              <a:t>M(n)/g(n), where g(n) is a candidate to represent the</a:t>
            </a:r>
          </a:p>
          <a:p>
            <a:r>
              <a:rPr lang="en-US" sz="3200" dirty="0" smtClean="0"/>
              <a:t>efficiency of the algorithm in question n Compute the ratios </a:t>
            </a:r>
            <a:r>
              <a:rPr lang="en-US" sz="3200" b="1" i="1" dirty="0" smtClean="0"/>
              <a:t>M(2n)/M(n) to see how the running time reacts to </a:t>
            </a:r>
            <a:r>
              <a:rPr lang="en-US" sz="3200" dirty="0" smtClean="0"/>
              <a:t>doubling of its input size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Analyzing Output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4102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Examine the shape of the plot:</a:t>
            </a:r>
          </a:p>
          <a:p>
            <a:pPr lvl="1" algn="just"/>
            <a:r>
              <a:rPr lang="en-US" sz="3200" dirty="0" smtClean="0"/>
              <a:t>A concave shape for the logarithmic algorithm</a:t>
            </a:r>
          </a:p>
          <a:p>
            <a:pPr lvl="1" algn="just"/>
            <a:r>
              <a:rPr lang="en-US" sz="3200" dirty="0" smtClean="0"/>
              <a:t> A straight line for a linear algorithm</a:t>
            </a:r>
          </a:p>
          <a:p>
            <a:pPr lvl="1" algn="just"/>
            <a:r>
              <a:rPr lang="en-US" sz="3200" dirty="0" smtClean="0"/>
              <a:t>Convex shapes for quadratic and cubic algorithms</a:t>
            </a:r>
          </a:p>
          <a:p>
            <a:pPr lvl="1" algn="just"/>
            <a:r>
              <a:rPr lang="en-US" sz="3200" dirty="0" smtClean="0"/>
              <a:t>An exponential algorithm requires a logarithmic scale for the vertical axis.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Mathematical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Time efficiency is analyzed by determining the number of repetitions of the </a:t>
            </a:r>
            <a:r>
              <a:rPr lang="en-US" sz="2800" i="1" dirty="0" smtClean="0"/>
              <a:t>basic operation as a function of input size.</a:t>
            </a:r>
          </a:p>
          <a:p>
            <a:pPr algn="just"/>
            <a:endParaRPr lang="en-US" sz="2800" i="1" dirty="0" smtClean="0"/>
          </a:p>
          <a:p>
            <a:pPr algn="just">
              <a:buNone/>
            </a:pPr>
            <a:endParaRPr lang="en-US" sz="2800" i="1" dirty="0" smtClean="0"/>
          </a:p>
          <a:p>
            <a:pPr algn="just">
              <a:buNone/>
            </a:pPr>
            <a:endParaRPr lang="en-US" sz="2800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200400"/>
            <a:ext cx="9067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9375"/>
            <a:ext cx="8610600" cy="113982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Examples: Input Size and Basic Operation</a:t>
            </a:r>
            <a:endParaRPr lang="en-US" sz="3600" dirty="0"/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05846"/>
            <a:ext cx="8382000" cy="527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458200" cy="1139825"/>
          </a:xfrm>
        </p:spPr>
        <p:txBody>
          <a:bodyPr/>
          <a:lstStyle/>
          <a:p>
            <a:r>
              <a:rPr lang="en-US" sz="3600" b="1" dirty="0" smtClean="0"/>
              <a:t>Best-case, Average-case, Worst-case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some algorithms efficiency depends on type of input:</a:t>
            </a:r>
          </a:p>
          <a:p>
            <a:r>
              <a:rPr lang="en-US" sz="2800" b="1" dirty="0" smtClean="0"/>
              <a:t>Worst case</a:t>
            </a:r>
            <a:r>
              <a:rPr lang="en-US" sz="2800" b="1" dirty="0" smtClean="0">
                <a:sym typeface="Wingdings" pitchFamily="2" charset="2"/>
              </a:rPr>
              <a:t> ( Big O)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		</a:t>
            </a:r>
            <a:r>
              <a:rPr lang="en-US" sz="2800" i="1" dirty="0" smtClean="0"/>
              <a:t>W(n) – maximum over inputs of size n.</a:t>
            </a:r>
          </a:p>
          <a:p>
            <a:r>
              <a:rPr lang="en-US" sz="2800" b="1" dirty="0" smtClean="0"/>
              <a:t>Best case: </a:t>
            </a:r>
            <a:r>
              <a:rPr lang="en-US" sz="2800" b="1" dirty="0" smtClean="0">
                <a:sym typeface="Wingdings" pitchFamily="2" charset="2"/>
              </a:rPr>
              <a:t>( Omega)</a:t>
            </a:r>
            <a:endParaRPr lang="en-US" sz="2800" dirty="0" smtClean="0"/>
          </a:p>
          <a:p>
            <a:pPr>
              <a:buNone/>
            </a:pPr>
            <a:r>
              <a:rPr lang="en-US" sz="2800" b="1" i="1" dirty="0" smtClean="0"/>
              <a:t>	</a:t>
            </a:r>
            <a:r>
              <a:rPr lang="en-US" sz="2800" i="1" dirty="0" smtClean="0"/>
              <a:t>	B(n) – minimum over inputs of size n.</a:t>
            </a:r>
          </a:p>
          <a:p>
            <a:r>
              <a:rPr lang="en-US" sz="2800" b="1" dirty="0" smtClean="0"/>
              <a:t>Average case:</a:t>
            </a:r>
            <a:r>
              <a:rPr lang="en-US" sz="2800" dirty="0" smtClean="0"/>
              <a:t> </a:t>
            </a:r>
            <a:r>
              <a:rPr lang="en-US" sz="2800" b="1" dirty="0" smtClean="0">
                <a:sym typeface="Wingdings" pitchFamily="2" charset="2"/>
              </a:rPr>
              <a:t>( Theta)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		</a:t>
            </a:r>
            <a:r>
              <a:rPr lang="en-US" sz="2800" i="1" dirty="0" smtClean="0"/>
              <a:t>A(n) – “average” over inputs of size n.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sz="2800" i="1" dirty="0" smtClean="0"/>
              <a:t>Problem: </a:t>
            </a:r>
          </a:p>
          <a:p>
            <a:pPr algn="just">
              <a:buNone/>
            </a:pPr>
            <a:r>
              <a:rPr lang="en-US" sz="2800" i="1" dirty="0" smtClean="0"/>
              <a:t>     Given a list of </a:t>
            </a:r>
            <a:r>
              <a:rPr lang="en-US" sz="2800" b="1" i="1" dirty="0" smtClean="0"/>
              <a:t>n elements and a search key K, find an element </a:t>
            </a:r>
            <a:r>
              <a:rPr lang="en-US" sz="2800" dirty="0" smtClean="0"/>
              <a:t>equal to </a:t>
            </a:r>
            <a:r>
              <a:rPr lang="en-US" sz="2800" b="1" i="1" dirty="0" smtClean="0"/>
              <a:t>K, if any.</a:t>
            </a:r>
          </a:p>
          <a:p>
            <a:pPr algn="just">
              <a:buNone/>
            </a:pPr>
            <a:endParaRPr lang="en-US" sz="2800" b="1" i="1" dirty="0" smtClean="0"/>
          </a:p>
          <a:p>
            <a:r>
              <a:rPr lang="en-US" sz="2800" i="1" dirty="0" smtClean="0"/>
              <a:t>Algorithm: </a:t>
            </a:r>
          </a:p>
          <a:p>
            <a:pPr algn="just">
              <a:buNone/>
            </a:pPr>
            <a:r>
              <a:rPr lang="en-US" sz="2800" i="1" dirty="0" smtClean="0"/>
              <a:t>    Scan the list and compare its successive elements with </a:t>
            </a:r>
            <a:r>
              <a:rPr lang="en-US" sz="2800" b="1" i="1" dirty="0" smtClean="0"/>
              <a:t>K until </a:t>
            </a:r>
            <a:r>
              <a:rPr lang="en-US" sz="2800" dirty="0" smtClean="0"/>
              <a:t>either a matching element is found (</a:t>
            </a:r>
            <a:r>
              <a:rPr lang="en-US" sz="2800" i="1" dirty="0" smtClean="0"/>
              <a:t>successful search) or the list is </a:t>
            </a:r>
            <a:r>
              <a:rPr lang="en-US" sz="2800" dirty="0" smtClean="0"/>
              <a:t>exhausted (</a:t>
            </a:r>
            <a:r>
              <a:rPr lang="en-US" sz="2800" i="1" dirty="0" smtClean="0"/>
              <a:t>unsuccessful search).</a:t>
            </a:r>
          </a:p>
          <a:p>
            <a:pPr algn="just">
              <a:buNone/>
            </a:pPr>
            <a:endParaRPr lang="en-US" sz="2400" b="1" i="1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Example: Sequential Search Cont…</a:t>
            </a:r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Order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Most important: Order of growth of the algorithm’s efficiency within a constant multiple as </a:t>
            </a:r>
            <a:endParaRPr lang="en-US" sz="2800" b="1" i="1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     Examples: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How much faster will algorithm run on computer that is twice as fast?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800" dirty="0" smtClean="0"/>
              <a:t>Two times.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6934200" y="1905000"/>
          <a:ext cx="914400" cy="381000"/>
        </p:xfrm>
        <a:graphic>
          <a:graphicData uri="http://schemas.openxmlformats.org/presentationml/2006/ole">
            <p:oleObj spid="_x0000_s83972" name="Equation" r:id="rId3" imgW="444240" imgH="13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1415</TotalTime>
  <Words>1185</Words>
  <Application>Microsoft PowerPoint</Application>
  <PresentationFormat>On-screen Show (4:3)</PresentationFormat>
  <Paragraphs>221</Paragraphs>
  <Slides>36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Equity</vt:lpstr>
      <vt:lpstr>Equation</vt:lpstr>
      <vt:lpstr>Bitmap Image</vt:lpstr>
      <vt:lpstr>Design &amp; Analysis of Algorithms   Lecture 8 </vt:lpstr>
      <vt:lpstr>Analysis Framework</vt:lpstr>
      <vt:lpstr>Time Efficiency: Units and Analyses</vt:lpstr>
      <vt:lpstr>Mathematical Analysis</vt:lpstr>
      <vt:lpstr>Examples: Input Size and Basic Operation</vt:lpstr>
      <vt:lpstr>Best-case, Average-case, Worst-case</vt:lpstr>
      <vt:lpstr>Example: Sequential Search</vt:lpstr>
      <vt:lpstr>Example: Sequential Search Cont…</vt:lpstr>
      <vt:lpstr>Order of Growth</vt:lpstr>
      <vt:lpstr>Order of Growth</vt:lpstr>
      <vt:lpstr>Three Asymptotic Notations</vt:lpstr>
      <vt:lpstr>Growth of Functions</vt:lpstr>
      <vt:lpstr>Factor to consider when Analyzing Algorithms</vt:lpstr>
      <vt:lpstr>Theta Notation ( Θ )</vt:lpstr>
      <vt:lpstr>Slide 15</vt:lpstr>
      <vt:lpstr>Big-Oh Notation (O )</vt:lpstr>
      <vt:lpstr>Slide 17</vt:lpstr>
      <vt:lpstr>Omega Notation ( Ω )</vt:lpstr>
      <vt:lpstr>Slide 19</vt:lpstr>
      <vt:lpstr>Example:</vt:lpstr>
      <vt:lpstr>Simple Analysis of previous Algorithm</vt:lpstr>
      <vt:lpstr>Types of Functions  (Bounding Functions )</vt:lpstr>
      <vt:lpstr>Basic Asymptotic Efficiency Classes</vt:lpstr>
      <vt:lpstr>Mathematical Series</vt:lpstr>
      <vt:lpstr>Mathematical Series</vt:lpstr>
      <vt:lpstr>Analysis: A Harder Example </vt:lpstr>
      <vt:lpstr>Analysis: A Harder Example </vt:lpstr>
      <vt:lpstr>Slide 28</vt:lpstr>
      <vt:lpstr>Slide 29</vt:lpstr>
      <vt:lpstr>Slide 30</vt:lpstr>
      <vt:lpstr>References: Mathematical Series*</vt:lpstr>
      <vt:lpstr>References: Mathematical Series</vt:lpstr>
      <vt:lpstr>Empirical Analysis of Algorithms</vt:lpstr>
      <vt:lpstr>Empirical Analysis of Algorithms</vt:lpstr>
      <vt:lpstr>Analyzing Output Data</vt:lpstr>
      <vt:lpstr>Analyzing Output Data</vt:lpstr>
    </vt:vector>
  </TitlesOfParts>
  <Company>LEADS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</dc:title>
  <dc:creator>Fazl-e-Basit</dc:creator>
  <cp:lastModifiedBy>Qamar</cp:lastModifiedBy>
  <cp:revision>529</cp:revision>
  <dcterms:created xsi:type="dcterms:W3CDTF">2003-12-26T17:02:45Z</dcterms:created>
  <dcterms:modified xsi:type="dcterms:W3CDTF">2018-09-17T18:08:56Z</dcterms:modified>
</cp:coreProperties>
</file>