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2" r:id="rId2"/>
    <p:sldId id="284" r:id="rId3"/>
    <p:sldId id="285" r:id="rId4"/>
    <p:sldId id="286" r:id="rId5"/>
    <p:sldId id="287" r:id="rId6"/>
    <p:sldId id="288" r:id="rId7"/>
    <p:sldId id="263" r:id="rId8"/>
    <p:sldId id="264" r:id="rId9"/>
    <p:sldId id="281" r:id="rId10"/>
    <p:sldId id="282" r:id="rId11"/>
    <p:sldId id="277" r:id="rId12"/>
    <p:sldId id="278" r:id="rId13"/>
    <p:sldId id="279" r:id="rId14"/>
    <p:sldId id="280" r:id="rId15"/>
    <p:sldId id="28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68E3-E1B0-429A-AF9F-2EC498CE546F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BA3E1-4DA1-4450-8B70-3F3534D4D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7672F-32A3-431B-B4BD-0CF15B7D406F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4A24C-D43A-4A15-94C0-60F5186933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Note:Ceil</a:t>
            </a:r>
            <a:r>
              <a:rPr lang="en-US" dirty="0" smtClean="0"/>
              <a:t> moves upward and floor moves downwards</a:t>
            </a:r>
          </a:p>
          <a:p>
            <a:r>
              <a:rPr lang="en-US" dirty="0" smtClean="0">
                <a:latin typeface="Comic Sans MS" pitchFamily="66" charset="0"/>
              </a:rPr>
              <a:t>B[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dirty="0" err="1" smtClean="0">
                <a:latin typeface="Comic Sans MS" pitchFamily="66" charset="0"/>
              </a:rPr>
              <a:t>nA</a:t>
            </a:r>
            <a:r>
              <a:rPr lang="en-US" dirty="0" smtClean="0">
                <a:latin typeface="Comic Sans MS" pitchFamily="66" charset="0"/>
              </a:rPr>
              <a:t>[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]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dirty="0" smtClean="0">
                <a:latin typeface="Comic Sans MS" pitchFamily="66" charset="0"/>
              </a:rPr>
              <a:t>] </a:t>
            </a:r>
            <a:r>
              <a:rPr lang="en-US" dirty="0" err="1" smtClean="0">
                <a:latin typeface="Comic Sans MS" pitchFamily="66" charset="0"/>
              </a:rPr>
              <a:t>apllies</a:t>
            </a:r>
            <a:r>
              <a:rPr lang="en-US" dirty="0" smtClean="0">
                <a:latin typeface="Comic Sans MS" pitchFamily="66" charset="0"/>
              </a:rPr>
              <a:t> ceil function and it is used to </a:t>
            </a:r>
            <a:r>
              <a:rPr lang="en-US" dirty="0" err="1" smtClean="0">
                <a:latin typeface="Comic Sans MS" pitchFamily="66" charset="0"/>
              </a:rPr>
              <a:t>to</a:t>
            </a:r>
            <a:r>
              <a:rPr lang="en-US" dirty="0" smtClean="0">
                <a:latin typeface="Comic Sans MS" pitchFamily="66" charset="0"/>
              </a:rPr>
              <a:t> store the elements</a:t>
            </a:r>
            <a:r>
              <a:rPr lang="en-US" baseline="0" dirty="0" smtClean="0">
                <a:latin typeface="Comic Sans MS" pitchFamily="66" charset="0"/>
              </a:rPr>
              <a:t> at the integer bucket</a:t>
            </a:r>
          </a:p>
          <a:p>
            <a:r>
              <a:rPr lang="en-US" baseline="0" dirty="0" smtClean="0">
                <a:latin typeface="Comic Sans MS" pitchFamily="66" charset="0"/>
              </a:rPr>
              <a:t>Second loop will read the buckets as the buckets starts from 0 to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Known, finite</a:t>
            </a:r>
            <a:r>
              <a:rPr lang="en-US" baseline="0" dirty="0" smtClean="0"/>
              <a:t> and reasonable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about the open and the close interval.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4A24C-D43A-4A15-94C0-60F51869337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9FDE-3C2C-4EC9-B1A3-0F95DFE8535D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C0AD4-8439-43CE-8529-253AAF45EAF0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E5C6-FA4F-4941-A3CB-1ADBF39A345A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22B5-207D-4C29-BADD-EF607E6F0CA1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E6FB-D1E2-4411-9ADF-D736F8C22703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6FA1-2937-4F99-B7C2-B249DF9DD52F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935F-0BB9-4BD4-8493-9A57A2CC5EBB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3E53-6D52-4769-900C-F8D7EDB0C3FF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5A90-5869-4FB0-9DFF-AAB2DEAC87EB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E5C5-3B8D-4CED-8CF2-60DFB36BC8F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6FFF-27C3-4D8E-92DE-C8CFA942BADE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1C02C0-3412-418E-9037-88768951B026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Advance Analysis of Algorithm  by        Qamar Abbas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95450"/>
            <a:ext cx="7772400" cy="1666875"/>
          </a:xfrm>
        </p:spPr>
        <p:txBody>
          <a:bodyPr>
            <a:normAutofit fontScale="90000"/>
          </a:bodyPr>
          <a:lstStyle/>
          <a:p>
            <a:r>
              <a:rPr b="1" smtClean="0">
                <a:solidFill>
                  <a:schemeClr val="bg1"/>
                </a:solidFill>
              </a:rPr>
              <a:t>Design &amp; Analysis of Algorithms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Bucket Sort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Input</a:t>
            </a:r>
            <a:r>
              <a:rPr lang="en-US" sz="3600" b="1" dirty="0"/>
              <a:t>:</a:t>
            </a:r>
            <a:r>
              <a:rPr lang="en-US" sz="2400" b="1" dirty="0"/>
              <a:t> </a:t>
            </a:r>
            <a:r>
              <a:rPr lang="en-US" sz="2400" b="1" dirty="0" smtClean="0"/>
              <a:t>        </a:t>
            </a:r>
            <a:r>
              <a:rPr lang="en-US" sz="2400" dirty="0" smtClean="0">
                <a:latin typeface="Comic Sans MS" pitchFamily="66" charset="0"/>
              </a:rPr>
              <a:t>A[1 </a:t>
            </a:r>
            <a:r>
              <a:rPr lang="en-US" sz="2400" dirty="0">
                <a:latin typeface="Comic Sans MS" pitchFamily="66" charset="0"/>
              </a:rPr>
              <a:t>. . n]</a:t>
            </a:r>
            <a:r>
              <a:rPr lang="en-US" sz="2400" dirty="0"/>
              <a:t>, where </a:t>
            </a:r>
            <a:r>
              <a:rPr lang="en-US" sz="2400" dirty="0">
                <a:latin typeface="Comic Sans MS" pitchFamily="66" charset="0"/>
              </a:rPr>
              <a:t>0 ≤ A[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] &lt; 1</a:t>
            </a:r>
            <a:r>
              <a:rPr lang="en-US" sz="2400" dirty="0"/>
              <a:t> for all 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 </a:t>
            </a:r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3600" b="1" dirty="0"/>
              <a:t>Output:</a:t>
            </a:r>
            <a:r>
              <a:rPr lang="en-US" sz="3600" dirty="0"/>
              <a:t> </a:t>
            </a:r>
            <a:r>
              <a:rPr lang="en-US" sz="3600" dirty="0" smtClean="0"/>
              <a:t> </a:t>
            </a:r>
            <a:r>
              <a:rPr lang="en-US" sz="2400" dirty="0" smtClean="0"/>
              <a:t>    elements </a:t>
            </a:r>
            <a:r>
              <a:rPr lang="en-US" sz="2400" dirty="0" err="1">
                <a:latin typeface="Comic Sans MS" pitchFamily="66" charset="0"/>
              </a:rPr>
              <a:t>a</a:t>
            </a:r>
            <a:r>
              <a:rPr lang="en-US" sz="2400" baseline="-25000" dirty="0" err="1">
                <a:latin typeface="Comic Sans MS" pitchFamily="66" charset="0"/>
              </a:rPr>
              <a:t>i</a:t>
            </a:r>
            <a:r>
              <a:rPr lang="en-US" sz="2400" dirty="0"/>
              <a:t> </a:t>
            </a:r>
            <a:r>
              <a:rPr lang="en-US" sz="2400" dirty="0" smtClean="0"/>
              <a:t>sorted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b="1" dirty="0"/>
              <a:t>Auxiliary array: </a:t>
            </a:r>
            <a:r>
              <a:rPr lang="en-US" sz="2400" b="1" dirty="0" smtClean="0"/>
              <a:t>     </a:t>
            </a:r>
            <a:r>
              <a:rPr lang="en-US" sz="2400" dirty="0" smtClean="0">
                <a:latin typeface="Comic Sans MS" pitchFamily="66" charset="0"/>
              </a:rPr>
              <a:t>B[0 </a:t>
            </a:r>
            <a:r>
              <a:rPr lang="en-US" sz="2400" dirty="0">
                <a:latin typeface="Comic Sans MS" pitchFamily="66" charset="0"/>
              </a:rPr>
              <a:t>. . </a:t>
            </a:r>
            <a:r>
              <a:rPr lang="en-US" sz="2400" dirty="0" smtClean="0">
                <a:latin typeface="Comic Sans MS" pitchFamily="66" charset="0"/>
              </a:rPr>
              <a:t>k </a:t>
            </a:r>
            <a:r>
              <a:rPr lang="en-US" sz="2400" dirty="0">
                <a:latin typeface="Comic Sans MS" pitchFamily="66" charset="0"/>
              </a:rPr>
              <a:t>- 1]</a:t>
            </a:r>
            <a:r>
              <a:rPr lang="en-US" sz="2400" dirty="0"/>
              <a:t> of linked lists, each list initially empty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BUCKET-SORT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600200"/>
            <a:ext cx="8991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	Alg.:</a:t>
            </a:r>
            <a:r>
              <a:rPr lang="en-US" dirty="0"/>
              <a:t> BUCKET-SORT(A, n</a:t>
            </a:r>
            <a:r>
              <a:rPr lang="en-US" dirty="0" smtClean="0"/>
              <a:t>)    ,    </a:t>
            </a:r>
            <a:r>
              <a:rPr lang="en-US" b="1" dirty="0" smtClean="0"/>
              <a:t>k</a:t>
            </a:r>
            <a:r>
              <a:rPr lang="en-US" dirty="0" smtClean="0"/>
              <a:t> is the size </a:t>
            </a:r>
            <a:r>
              <a:rPr lang="en-US" smtClean="0"/>
              <a:t>of </a:t>
            </a:r>
            <a:r>
              <a:rPr lang="en-US" smtClean="0"/>
              <a:t>bucket</a:t>
            </a:r>
            <a:endParaRPr lang="en-US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i="1" dirty="0" smtClean="0"/>
              <a:t>	n</a:t>
            </a:r>
            <a:r>
              <a:rPr lang="en-US" dirty="0" smtClean="0"/>
              <a:t> ← length 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b="1" dirty="0"/>
              <a:t>		</a:t>
            </a:r>
            <a:endParaRPr lang="en-US" b="1" dirty="0" smtClean="0"/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 smtClean="0"/>
              <a:t>	for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← 1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/>
              <a:t>n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		     </a:t>
            </a:r>
            <a:r>
              <a:rPr lang="en-US" dirty="0" smtClean="0"/>
              <a:t>insert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into list </a:t>
            </a:r>
            <a:r>
              <a:rPr lang="en-US" dirty="0">
                <a:latin typeface="Comic Sans MS" pitchFamily="66" charset="0"/>
              </a:rPr>
              <a:t>B[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dirty="0" smtClean="0">
                <a:latin typeface="Comic Sans MS" pitchFamily="66" charset="0"/>
              </a:rPr>
              <a:t>kA[</a:t>
            </a:r>
            <a:r>
              <a:rPr lang="en-US" dirty="0" err="1" smtClean="0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]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dirty="0">
                <a:latin typeface="Comic Sans MS" pitchFamily="66" charset="0"/>
              </a:rPr>
              <a:t>]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	for 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 ← 0</a:t>
            </a:r>
            <a:r>
              <a:rPr lang="en-US" dirty="0"/>
              <a:t> </a:t>
            </a:r>
            <a:r>
              <a:rPr lang="en-US" b="1" dirty="0"/>
              <a:t>to </a:t>
            </a:r>
            <a:r>
              <a:rPr lang="en-US" dirty="0" smtClean="0">
                <a:latin typeface="Comic Sans MS" pitchFamily="66" charset="0"/>
              </a:rPr>
              <a:t>k – 1                                          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		</a:t>
            </a:r>
            <a:r>
              <a:rPr lang="en-US" b="1" dirty="0" smtClean="0"/>
              <a:t>     </a:t>
            </a:r>
            <a:r>
              <a:rPr lang="en-US" dirty="0" smtClean="0"/>
              <a:t>sort </a:t>
            </a:r>
            <a:r>
              <a:rPr lang="en-US" dirty="0"/>
              <a:t>list </a:t>
            </a:r>
            <a:r>
              <a:rPr lang="en-US" dirty="0">
                <a:latin typeface="Comic Sans MS" pitchFamily="66" charset="0"/>
              </a:rPr>
              <a:t>B[</a:t>
            </a:r>
            <a:r>
              <a:rPr lang="en-US" dirty="0" err="1">
                <a:latin typeface="Comic Sans MS" pitchFamily="66" charset="0"/>
              </a:rPr>
              <a:t>i</a:t>
            </a:r>
            <a:r>
              <a:rPr lang="en-US" dirty="0">
                <a:latin typeface="Comic Sans MS" pitchFamily="66" charset="0"/>
              </a:rPr>
              <a:t>]</a:t>
            </a:r>
            <a:r>
              <a:rPr lang="en-US" dirty="0"/>
              <a:t> with insertion </a:t>
            </a:r>
            <a:r>
              <a:rPr lang="en-US" dirty="0" smtClean="0"/>
              <a:t>sort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 smtClean="0"/>
              <a:t> 	Concatenate </a:t>
            </a:r>
            <a:r>
              <a:rPr lang="en-US" dirty="0"/>
              <a:t>lists </a:t>
            </a:r>
            <a:r>
              <a:rPr lang="en-US" dirty="0">
                <a:latin typeface="Comic Sans MS" pitchFamily="66" charset="0"/>
              </a:rPr>
              <a:t>B[0], B[1], . . . , </a:t>
            </a:r>
            <a:r>
              <a:rPr lang="en-US" dirty="0" smtClean="0">
                <a:latin typeface="Comic Sans MS" pitchFamily="66" charset="0"/>
              </a:rPr>
              <a:t>B[k </a:t>
            </a:r>
            <a:r>
              <a:rPr lang="en-US" dirty="0">
                <a:latin typeface="Comic Sans MS" pitchFamily="66" charset="0"/>
              </a:rPr>
              <a:t>-1</a:t>
            </a:r>
            <a:r>
              <a:rPr lang="en-US" dirty="0" smtClean="0">
                <a:latin typeface="Comic Sans MS" pitchFamily="66" charset="0"/>
              </a:rPr>
              <a:t>]</a:t>
            </a:r>
            <a:r>
              <a:rPr lang="en-US" dirty="0" smtClean="0"/>
              <a:t> together </a:t>
            </a:r>
            <a:r>
              <a:rPr lang="en-US" dirty="0"/>
              <a:t>in order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b="1" dirty="0"/>
              <a:t>	</a:t>
            </a:r>
            <a:r>
              <a:rPr lang="en-US" b="1" dirty="0" smtClean="0"/>
              <a:t>return </a:t>
            </a:r>
            <a:r>
              <a:rPr lang="en-US" dirty="0"/>
              <a:t>the concatenated lists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- Bucket Sort</a:t>
            </a:r>
          </a:p>
        </p:txBody>
      </p:sp>
      <p:graphicFrame>
        <p:nvGraphicFramePr>
          <p:cNvPr id="403459" name="Group 3"/>
          <p:cNvGraphicFramePr>
            <a:graphicFrameLocks noGrp="1"/>
          </p:cNvGraphicFramePr>
          <p:nvPr>
            <p:ph sz="quarter" idx="1"/>
          </p:nvPr>
        </p:nvGraphicFramePr>
        <p:xfrm>
          <a:off x="1387475" y="1247775"/>
          <a:ext cx="563563" cy="5076828"/>
        </p:xfrm>
        <a:graphic>
          <a:graphicData uri="http://schemas.openxmlformats.org/drawingml/2006/table">
            <a:tbl>
              <a:tblPr/>
              <a:tblGrid>
                <a:gridCol w="5635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.78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.17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.39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.72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.94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.23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.68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3483" name="Group 27"/>
          <p:cNvGraphicFramePr>
            <a:graphicFrameLocks noGrp="1"/>
          </p:cNvGraphicFramePr>
          <p:nvPr>
            <p:ph sz="quarter" idx="2"/>
          </p:nvPr>
        </p:nvGraphicFramePr>
        <p:xfrm>
          <a:off x="3398838" y="1247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3507" name="Text Box 51"/>
          <p:cNvSpPr txBox="1">
            <a:spLocks noChangeArrowheads="1"/>
          </p:cNvSpPr>
          <p:nvPr/>
        </p:nvSpPr>
        <p:spPr bwMode="auto">
          <a:xfrm>
            <a:off x="3124200" y="1319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403508" name="Text Box 52"/>
          <p:cNvSpPr txBox="1">
            <a:spLocks noChangeArrowheads="1"/>
          </p:cNvSpPr>
          <p:nvPr/>
        </p:nvSpPr>
        <p:spPr bwMode="auto">
          <a:xfrm>
            <a:off x="3124200" y="1831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403509" name="Text Box 53"/>
          <p:cNvSpPr txBox="1">
            <a:spLocks noChangeArrowheads="1"/>
          </p:cNvSpPr>
          <p:nvPr/>
        </p:nvSpPr>
        <p:spPr bwMode="auto">
          <a:xfrm>
            <a:off x="3124200" y="2346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403510" name="Text Box 54"/>
          <p:cNvSpPr txBox="1">
            <a:spLocks noChangeArrowheads="1"/>
          </p:cNvSpPr>
          <p:nvPr/>
        </p:nvSpPr>
        <p:spPr bwMode="auto">
          <a:xfrm>
            <a:off x="3124200" y="2860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403511" name="Text Box 55"/>
          <p:cNvSpPr txBox="1">
            <a:spLocks noChangeArrowheads="1"/>
          </p:cNvSpPr>
          <p:nvPr/>
        </p:nvSpPr>
        <p:spPr bwMode="auto">
          <a:xfrm>
            <a:off x="3124200" y="3373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403512" name="Text Box 56"/>
          <p:cNvSpPr txBox="1">
            <a:spLocks noChangeArrowheads="1"/>
          </p:cNvSpPr>
          <p:nvPr/>
        </p:nvSpPr>
        <p:spPr bwMode="auto">
          <a:xfrm>
            <a:off x="3124200" y="3887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403513" name="Text Box 57"/>
          <p:cNvSpPr txBox="1">
            <a:spLocks noChangeArrowheads="1"/>
          </p:cNvSpPr>
          <p:nvPr/>
        </p:nvSpPr>
        <p:spPr bwMode="auto">
          <a:xfrm>
            <a:off x="3124200" y="4402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403514" name="Text Box 58"/>
          <p:cNvSpPr txBox="1">
            <a:spLocks noChangeArrowheads="1"/>
          </p:cNvSpPr>
          <p:nvPr/>
        </p:nvSpPr>
        <p:spPr bwMode="auto">
          <a:xfrm>
            <a:off x="3124200" y="4914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403515" name="Text Box 59"/>
          <p:cNvSpPr txBox="1">
            <a:spLocks noChangeArrowheads="1"/>
          </p:cNvSpPr>
          <p:nvPr/>
        </p:nvSpPr>
        <p:spPr bwMode="auto">
          <a:xfrm>
            <a:off x="3124200" y="5429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403516" name="Text Box 60"/>
          <p:cNvSpPr txBox="1">
            <a:spLocks noChangeArrowheads="1"/>
          </p:cNvSpPr>
          <p:nvPr/>
        </p:nvSpPr>
        <p:spPr bwMode="auto">
          <a:xfrm>
            <a:off x="3124200" y="5943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403517" name="Text Box 61"/>
          <p:cNvSpPr txBox="1">
            <a:spLocks noChangeArrowheads="1"/>
          </p:cNvSpPr>
          <p:nvPr/>
        </p:nvSpPr>
        <p:spPr bwMode="auto">
          <a:xfrm>
            <a:off x="1066800" y="12954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403518" name="Text Box 62"/>
          <p:cNvSpPr txBox="1">
            <a:spLocks noChangeArrowheads="1"/>
          </p:cNvSpPr>
          <p:nvPr/>
        </p:nvSpPr>
        <p:spPr bwMode="auto">
          <a:xfrm>
            <a:off x="1066800" y="18097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403519" name="Text Box 63"/>
          <p:cNvSpPr txBox="1">
            <a:spLocks noChangeArrowheads="1"/>
          </p:cNvSpPr>
          <p:nvPr/>
        </p:nvSpPr>
        <p:spPr bwMode="auto">
          <a:xfrm>
            <a:off x="1066800" y="23241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403520" name="Text Box 64"/>
          <p:cNvSpPr txBox="1">
            <a:spLocks noChangeArrowheads="1"/>
          </p:cNvSpPr>
          <p:nvPr/>
        </p:nvSpPr>
        <p:spPr bwMode="auto">
          <a:xfrm>
            <a:off x="1066800" y="28368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403521" name="Text Box 65"/>
          <p:cNvSpPr txBox="1">
            <a:spLocks noChangeArrowheads="1"/>
          </p:cNvSpPr>
          <p:nvPr/>
        </p:nvSpPr>
        <p:spPr bwMode="auto">
          <a:xfrm>
            <a:off x="1066800" y="3351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403522" name="Text Box 66"/>
          <p:cNvSpPr txBox="1">
            <a:spLocks noChangeArrowheads="1"/>
          </p:cNvSpPr>
          <p:nvPr/>
        </p:nvSpPr>
        <p:spPr bwMode="auto">
          <a:xfrm>
            <a:off x="1066800" y="38655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403523" name="Text Box 67"/>
          <p:cNvSpPr txBox="1">
            <a:spLocks noChangeArrowheads="1"/>
          </p:cNvSpPr>
          <p:nvPr/>
        </p:nvSpPr>
        <p:spPr bwMode="auto">
          <a:xfrm>
            <a:off x="1066800" y="4378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403524" name="Text Box 68"/>
          <p:cNvSpPr txBox="1">
            <a:spLocks noChangeArrowheads="1"/>
          </p:cNvSpPr>
          <p:nvPr/>
        </p:nvSpPr>
        <p:spPr bwMode="auto">
          <a:xfrm>
            <a:off x="1066800" y="4892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403525" name="Text Box 69"/>
          <p:cNvSpPr txBox="1">
            <a:spLocks noChangeArrowheads="1"/>
          </p:cNvSpPr>
          <p:nvPr/>
        </p:nvSpPr>
        <p:spPr bwMode="auto">
          <a:xfrm>
            <a:off x="1066800" y="54070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403526" name="Text Box 70"/>
          <p:cNvSpPr txBox="1">
            <a:spLocks noChangeArrowheads="1"/>
          </p:cNvSpPr>
          <p:nvPr/>
        </p:nvSpPr>
        <p:spPr bwMode="auto">
          <a:xfrm>
            <a:off x="990600" y="5867400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800600" y="2362200"/>
            <a:ext cx="1600200" cy="381000"/>
            <a:chOff x="2016" y="1536"/>
            <a:chExt cx="1008" cy="240"/>
          </a:xfrm>
        </p:grpSpPr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403529" name="Rectangle 7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.21</a:t>
                </a:r>
              </a:p>
            </p:txBody>
          </p:sp>
          <p:sp>
            <p:nvSpPr>
              <p:cNvPr id="403530" name="Line 7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31" name="Line 75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800600" y="1828800"/>
            <a:ext cx="1600200" cy="381000"/>
            <a:chOff x="2016" y="1200"/>
            <a:chExt cx="1008" cy="240"/>
          </a:xfrm>
        </p:grpSpPr>
        <p:sp>
          <p:nvSpPr>
            <p:cNvPr id="403533" name="Line 77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78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403535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.12    /</a:t>
                </a:r>
              </a:p>
            </p:txBody>
          </p:sp>
          <p:sp>
            <p:nvSpPr>
              <p:cNvPr id="403536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4800600" y="4876800"/>
            <a:ext cx="1600200" cy="381000"/>
            <a:chOff x="2016" y="3120"/>
            <a:chExt cx="1008" cy="240"/>
          </a:xfrm>
        </p:grpSpPr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403539" name="Rectangle 8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.72    /</a:t>
                </a:r>
              </a:p>
            </p:txBody>
          </p:sp>
          <p:sp>
            <p:nvSpPr>
              <p:cNvPr id="403540" name="Line 8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41" name="Line 85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6096000" y="2362200"/>
            <a:ext cx="1600200" cy="381000"/>
            <a:chOff x="2832" y="1536"/>
            <a:chExt cx="1008" cy="240"/>
          </a:xfrm>
        </p:grpSpPr>
        <p:sp>
          <p:nvSpPr>
            <p:cNvPr id="403543" name="Line 87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88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403545" name="Rectangle 8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.23    /</a:t>
                </a:r>
              </a:p>
            </p:txBody>
          </p:sp>
          <p:sp>
            <p:nvSpPr>
              <p:cNvPr id="403546" name="Line 9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657600" y="4876800"/>
            <a:ext cx="1447800" cy="381000"/>
            <a:chOff x="1296" y="3120"/>
            <a:chExt cx="912" cy="240"/>
          </a:xfrm>
        </p:grpSpPr>
        <p:grpSp>
          <p:nvGrpSpPr>
            <p:cNvPr id="11" name="Group 92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403549" name="Rectangle 9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.78</a:t>
                </a:r>
              </a:p>
            </p:txBody>
          </p:sp>
          <p:sp>
            <p:nvSpPr>
              <p:cNvPr id="403550" name="Line 9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51" name="Line 95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3657600" y="5943600"/>
            <a:ext cx="1447800" cy="381000"/>
            <a:chOff x="1296" y="3792"/>
            <a:chExt cx="912" cy="240"/>
          </a:xfrm>
        </p:grpSpPr>
        <p:grpSp>
          <p:nvGrpSpPr>
            <p:cNvPr id="13" name="Group 97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403554" name="Rectangle 9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.94    /</a:t>
                </a:r>
              </a:p>
            </p:txBody>
          </p:sp>
          <p:sp>
            <p:nvSpPr>
              <p:cNvPr id="403555" name="Line 9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56" name="Line 100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1"/>
          <p:cNvGrpSpPr>
            <a:grpSpLocks/>
          </p:cNvGrpSpPr>
          <p:nvPr/>
        </p:nvGrpSpPr>
        <p:grpSpPr bwMode="auto">
          <a:xfrm>
            <a:off x="3657600" y="4343400"/>
            <a:ext cx="1447800" cy="381000"/>
            <a:chOff x="1296" y="2784"/>
            <a:chExt cx="912" cy="240"/>
          </a:xfrm>
        </p:grpSpPr>
        <p:grpSp>
          <p:nvGrpSpPr>
            <p:cNvPr id="15" name="Group 102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403559" name="Rectangle 10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.68    /</a:t>
                </a:r>
              </a:p>
            </p:txBody>
          </p:sp>
          <p:sp>
            <p:nvSpPr>
              <p:cNvPr id="403560" name="Line 10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61" name="Line 105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3657600" y="2819400"/>
            <a:ext cx="1447800" cy="381000"/>
            <a:chOff x="1296" y="1824"/>
            <a:chExt cx="912" cy="240"/>
          </a:xfrm>
        </p:grpSpPr>
        <p:grpSp>
          <p:nvGrpSpPr>
            <p:cNvPr id="17" name="Group 107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403564" name="Rectangle 10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.39    /</a:t>
                </a:r>
              </a:p>
            </p:txBody>
          </p:sp>
          <p:sp>
            <p:nvSpPr>
              <p:cNvPr id="403565" name="Line 10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66" name="Line 110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>
            <a:off x="3657600" y="2362200"/>
            <a:ext cx="1447800" cy="381000"/>
            <a:chOff x="1296" y="1536"/>
            <a:chExt cx="912" cy="240"/>
          </a:xfrm>
        </p:grpSpPr>
        <p:grpSp>
          <p:nvGrpSpPr>
            <p:cNvPr id="19" name="Group 112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403569" name="Rectangle 113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.26</a:t>
                </a:r>
              </a:p>
            </p:txBody>
          </p:sp>
          <p:sp>
            <p:nvSpPr>
              <p:cNvPr id="403570" name="Line 114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71" name="Line 115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3657600" y="1828800"/>
            <a:ext cx="1447800" cy="381000"/>
            <a:chOff x="1296" y="1200"/>
            <a:chExt cx="912" cy="240"/>
          </a:xfrm>
        </p:grpSpPr>
        <p:grpSp>
          <p:nvGrpSpPr>
            <p:cNvPr id="21" name="Group 117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403574" name="Rectangle 118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.17</a:t>
                </a:r>
              </a:p>
            </p:txBody>
          </p:sp>
          <p:sp>
            <p:nvSpPr>
              <p:cNvPr id="403575" name="Line 119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3576" name="Line 120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21"/>
          <p:cNvGrpSpPr>
            <a:grpSpLocks/>
          </p:cNvGrpSpPr>
          <p:nvPr/>
        </p:nvGrpSpPr>
        <p:grpSpPr bwMode="auto">
          <a:xfrm>
            <a:off x="3505200" y="1295400"/>
            <a:ext cx="247650" cy="4481513"/>
            <a:chOff x="1200" y="864"/>
            <a:chExt cx="156" cy="2823"/>
          </a:xfrm>
        </p:grpSpPr>
        <p:sp>
          <p:nvSpPr>
            <p:cNvPr id="403578" name="Text Box 122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403579" name="Text Box 123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403580" name="Text Box 124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403581" name="Text Box 125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</p:grp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07" grpId="0"/>
      <p:bldP spid="403508" grpId="0"/>
      <p:bldP spid="403509" grpId="0"/>
      <p:bldP spid="403510" grpId="0"/>
      <p:bldP spid="403511" grpId="0"/>
      <p:bldP spid="403512" grpId="0"/>
      <p:bldP spid="403513" grpId="0"/>
      <p:bldP spid="403514" grpId="0"/>
      <p:bldP spid="403515" grpId="0"/>
      <p:bldP spid="4035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- Bucket Sort</a:t>
            </a:r>
          </a:p>
        </p:txBody>
      </p:sp>
      <p:graphicFrame>
        <p:nvGraphicFramePr>
          <p:cNvPr id="404483" name="Group 3"/>
          <p:cNvGraphicFramePr>
            <a:graphicFrameLocks noGrp="1"/>
          </p:cNvGraphicFramePr>
          <p:nvPr>
            <p:ph sz="quarter" idx="1"/>
          </p:nvPr>
        </p:nvGraphicFramePr>
        <p:xfrm>
          <a:off x="808038" y="1628775"/>
          <a:ext cx="487362" cy="5076828"/>
        </p:xfrm>
        <a:graphic>
          <a:graphicData uri="http://schemas.openxmlformats.org/drawingml/2006/table">
            <a:tbl>
              <a:tblPr/>
              <a:tblGrid>
                <a:gridCol w="4873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4507" name="Text Box 27"/>
          <p:cNvSpPr txBox="1">
            <a:spLocks noChangeArrowheads="1"/>
          </p:cNvSpPr>
          <p:nvPr/>
        </p:nvSpPr>
        <p:spPr bwMode="auto">
          <a:xfrm>
            <a:off x="533400" y="17002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404508" name="Text Box 28"/>
          <p:cNvSpPr txBox="1">
            <a:spLocks noChangeArrowheads="1"/>
          </p:cNvSpPr>
          <p:nvPr/>
        </p:nvSpPr>
        <p:spPr bwMode="auto">
          <a:xfrm>
            <a:off x="533400" y="22129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</a:p>
        </p:txBody>
      </p:sp>
      <p:sp>
        <p:nvSpPr>
          <p:cNvPr id="404509" name="Text Box 29"/>
          <p:cNvSpPr txBox="1">
            <a:spLocks noChangeArrowheads="1"/>
          </p:cNvSpPr>
          <p:nvPr/>
        </p:nvSpPr>
        <p:spPr bwMode="auto">
          <a:xfrm>
            <a:off x="533400" y="272732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404510" name="Text Box 30"/>
          <p:cNvSpPr txBox="1">
            <a:spLocks noChangeArrowheads="1"/>
          </p:cNvSpPr>
          <p:nvPr/>
        </p:nvSpPr>
        <p:spPr bwMode="auto">
          <a:xfrm>
            <a:off x="533400" y="32416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404511" name="Text Box 31"/>
          <p:cNvSpPr txBox="1">
            <a:spLocks noChangeArrowheads="1"/>
          </p:cNvSpPr>
          <p:nvPr/>
        </p:nvSpPr>
        <p:spPr bwMode="auto">
          <a:xfrm>
            <a:off x="533400" y="37544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404512" name="Text Box 32"/>
          <p:cNvSpPr txBox="1">
            <a:spLocks noChangeArrowheads="1"/>
          </p:cNvSpPr>
          <p:nvPr/>
        </p:nvSpPr>
        <p:spPr bwMode="auto">
          <a:xfrm>
            <a:off x="533400" y="42687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404513" name="Text Box 33"/>
          <p:cNvSpPr txBox="1">
            <a:spLocks noChangeArrowheads="1"/>
          </p:cNvSpPr>
          <p:nvPr/>
        </p:nvSpPr>
        <p:spPr bwMode="auto">
          <a:xfrm>
            <a:off x="533400" y="47831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404514" name="Text Box 34"/>
          <p:cNvSpPr txBox="1">
            <a:spLocks noChangeArrowheads="1"/>
          </p:cNvSpPr>
          <p:nvPr/>
        </p:nvSpPr>
        <p:spPr bwMode="auto">
          <a:xfrm>
            <a:off x="533400" y="5295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404515" name="Text Box 35"/>
          <p:cNvSpPr txBox="1">
            <a:spLocks noChangeArrowheads="1"/>
          </p:cNvSpPr>
          <p:nvPr/>
        </p:nvSpPr>
        <p:spPr bwMode="auto">
          <a:xfrm>
            <a:off x="533400" y="5810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404516" name="Text Box 36"/>
          <p:cNvSpPr txBox="1">
            <a:spLocks noChangeArrowheads="1"/>
          </p:cNvSpPr>
          <p:nvPr/>
        </p:nvSpPr>
        <p:spPr bwMode="auto">
          <a:xfrm>
            <a:off x="533400" y="6324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09800" y="2743200"/>
            <a:ext cx="1600200" cy="381000"/>
            <a:chOff x="2016" y="1536"/>
            <a:chExt cx="1008" cy="240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400" y="1536"/>
              <a:ext cx="624" cy="240"/>
              <a:chOff x="1536" y="2160"/>
              <a:chExt cx="624" cy="240"/>
            </a:xfrm>
          </p:grpSpPr>
          <p:sp>
            <p:nvSpPr>
              <p:cNvPr id="404519" name="Rectangle 3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.23</a:t>
                </a:r>
              </a:p>
            </p:txBody>
          </p:sp>
          <p:sp>
            <p:nvSpPr>
              <p:cNvPr id="404520" name="Line 4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21" name="Line 41"/>
            <p:cNvSpPr>
              <a:spLocks noChangeShapeType="1"/>
            </p:cNvSpPr>
            <p:nvPr/>
          </p:nvSpPr>
          <p:spPr bwMode="auto">
            <a:xfrm>
              <a:off x="2016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209800" y="2209800"/>
            <a:ext cx="1600200" cy="381000"/>
            <a:chOff x="2016" y="1200"/>
            <a:chExt cx="1008" cy="240"/>
          </a:xfrm>
        </p:grpSpPr>
        <p:sp>
          <p:nvSpPr>
            <p:cNvPr id="404523" name="Line 43"/>
            <p:cNvSpPr>
              <a:spLocks noChangeShapeType="1"/>
            </p:cNvSpPr>
            <p:nvPr/>
          </p:nvSpPr>
          <p:spPr bwMode="auto">
            <a:xfrm>
              <a:off x="2016" y="1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2400" y="1200"/>
              <a:ext cx="624" cy="240"/>
              <a:chOff x="1536" y="2160"/>
              <a:chExt cx="624" cy="240"/>
            </a:xfrm>
          </p:grpSpPr>
          <p:sp>
            <p:nvSpPr>
              <p:cNvPr id="404525" name="Rectangle 4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.17    /</a:t>
                </a:r>
              </a:p>
            </p:txBody>
          </p:sp>
          <p:sp>
            <p:nvSpPr>
              <p:cNvPr id="404526" name="Line 4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209800" y="5257800"/>
            <a:ext cx="1600200" cy="381000"/>
            <a:chOff x="2016" y="3120"/>
            <a:chExt cx="1008" cy="240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400" y="3120"/>
              <a:ext cx="624" cy="240"/>
              <a:chOff x="1536" y="2160"/>
              <a:chExt cx="624" cy="240"/>
            </a:xfrm>
          </p:grpSpPr>
          <p:sp>
            <p:nvSpPr>
              <p:cNvPr id="404529" name="Rectangle 4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.78    /</a:t>
                </a:r>
              </a:p>
            </p:txBody>
          </p:sp>
          <p:sp>
            <p:nvSpPr>
              <p:cNvPr id="404530" name="Line 5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31" name="Line 51"/>
            <p:cNvSpPr>
              <a:spLocks noChangeShapeType="1"/>
            </p:cNvSpPr>
            <p:nvPr/>
          </p:nvSpPr>
          <p:spPr bwMode="auto">
            <a:xfrm>
              <a:off x="2016" y="3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3505200" y="2743200"/>
            <a:ext cx="1600200" cy="381000"/>
            <a:chOff x="2832" y="1536"/>
            <a:chExt cx="1008" cy="240"/>
          </a:xfrm>
        </p:grpSpPr>
        <p:sp>
          <p:nvSpPr>
            <p:cNvPr id="404533" name="Line 53"/>
            <p:cNvSpPr>
              <a:spLocks noChangeShapeType="1"/>
            </p:cNvSpPr>
            <p:nvPr/>
          </p:nvSpPr>
          <p:spPr bwMode="auto">
            <a:xfrm>
              <a:off x="2832" y="16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3216" y="1536"/>
              <a:ext cx="624" cy="240"/>
              <a:chOff x="1536" y="2160"/>
              <a:chExt cx="624" cy="240"/>
            </a:xfrm>
          </p:grpSpPr>
          <p:sp>
            <p:nvSpPr>
              <p:cNvPr id="404535" name="Rectangle 55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.26    /</a:t>
                </a:r>
              </a:p>
            </p:txBody>
          </p:sp>
          <p:sp>
            <p:nvSpPr>
              <p:cNvPr id="404536" name="Line 56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1066800" y="5257800"/>
            <a:ext cx="1447800" cy="381000"/>
            <a:chOff x="1296" y="3120"/>
            <a:chExt cx="912" cy="240"/>
          </a:xfrm>
        </p:grpSpPr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1584" y="3120"/>
              <a:ext cx="624" cy="240"/>
              <a:chOff x="1536" y="2160"/>
              <a:chExt cx="624" cy="240"/>
            </a:xfrm>
          </p:grpSpPr>
          <p:sp>
            <p:nvSpPr>
              <p:cNvPr id="404539" name="Rectangle 5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.72</a:t>
                </a:r>
              </a:p>
            </p:txBody>
          </p:sp>
          <p:sp>
            <p:nvSpPr>
              <p:cNvPr id="404540" name="Line 6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41" name="Line 61"/>
            <p:cNvSpPr>
              <a:spLocks noChangeShapeType="1"/>
            </p:cNvSpPr>
            <p:nvPr/>
          </p:nvSpPr>
          <p:spPr bwMode="auto">
            <a:xfrm>
              <a:off x="1296" y="32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066800" y="6324600"/>
            <a:ext cx="1447800" cy="381000"/>
            <a:chOff x="1296" y="3792"/>
            <a:chExt cx="912" cy="240"/>
          </a:xfrm>
        </p:grpSpPr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404544" name="Rectangle 6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.94    /</a:t>
                </a:r>
              </a:p>
            </p:txBody>
          </p:sp>
          <p:sp>
            <p:nvSpPr>
              <p:cNvPr id="404545" name="Line 6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46" name="Line 66"/>
            <p:cNvSpPr>
              <a:spLocks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1066800" y="4724400"/>
            <a:ext cx="1447800" cy="381000"/>
            <a:chOff x="1296" y="2784"/>
            <a:chExt cx="912" cy="240"/>
          </a:xfrm>
        </p:grpSpPr>
        <p:grpSp>
          <p:nvGrpSpPr>
            <p:cNvPr id="15" name="Group 68"/>
            <p:cNvGrpSpPr>
              <a:grpSpLocks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404549" name="Rectangle 6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.68    /</a:t>
                </a:r>
              </a:p>
            </p:txBody>
          </p:sp>
          <p:sp>
            <p:nvSpPr>
              <p:cNvPr id="404550" name="Line 7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51" name="Line 71"/>
            <p:cNvSpPr>
              <a:spLocks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066800" y="3200400"/>
            <a:ext cx="1447800" cy="381000"/>
            <a:chOff x="1296" y="1824"/>
            <a:chExt cx="912" cy="240"/>
          </a:xfrm>
        </p:grpSpPr>
        <p:grpSp>
          <p:nvGrpSpPr>
            <p:cNvPr id="17" name="Group 73"/>
            <p:cNvGrpSpPr>
              <a:grpSpLocks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404554" name="Rectangle 7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.39    /</a:t>
                </a:r>
              </a:p>
            </p:txBody>
          </p:sp>
          <p:sp>
            <p:nvSpPr>
              <p:cNvPr id="404555" name="Line 7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56" name="Line 76"/>
            <p:cNvSpPr>
              <a:spLocks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77"/>
          <p:cNvGrpSpPr>
            <a:grpSpLocks/>
          </p:cNvGrpSpPr>
          <p:nvPr/>
        </p:nvGrpSpPr>
        <p:grpSpPr bwMode="auto">
          <a:xfrm>
            <a:off x="1066800" y="2743200"/>
            <a:ext cx="1447800" cy="381000"/>
            <a:chOff x="1296" y="1536"/>
            <a:chExt cx="912" cy="240"/>
          </a:xfrm>
        </p:grpSpPr>
        <p:grpSp>
          <p:nvGrpSpPr>
            <p:cNvPr id="19" name="Group 78"/>
            <p:cNvGrpSpPr>
              <a:grpSpLocks/>
            </p:cNvGrpSpPr>
            <p:nvPr/>
          </p:nvGrpSpPr>
          <p:grpSpPr bwMode="auto">
            <a:xfrm>
              <a:off x="1584" y="1536"/>
              <a:ext cx="624" cy="240"/>
              <a:chOff x="1536" y="2160"/>
              <a:chExt cx="624" cy="240"/>
            </a:xfrm>
          </p:grpSpPr>
          <p:sp>
            <p:nvSpPr>
              <p:cNvPr id="404559" name="Rectangle 79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.21</a:t>
                </a:r>
              </a:p>
            </p:txBody>
          </p:sp>
          <p:sp>
            <p:nvSpPr>
              <p:cNvPr id="404560" name="Line 80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61" name="Line 81"/>
            <p:cNvSpPr>
              <a:spLocks noChangeShapeType="1"/>
            </p:cNvSpPr>
            <p:nvPr/>
          </p:nvSpPr>
          <p:spPr bwMode="auto">
            <a:xfrm>
              <a:off x="1296" y="16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1066800" y="2209800"/>
            <a:ext cx="1447800" cy="381000"/>
            <a:chOff x="1296" y="1200"/>
            <a:chExt cx="912" cy="240"/>
          </a:xfrm>
        </p:grpSpPr>
        <p:grpSp>
          <p:nvGrpSpPr>
            <p:cNvPr id="21" name="Group 83"/>
            <p:cNvGrpSpPr>
              <a:grpSpLocks/>
            </p:cNvGrpSpPr>
            <p:nvPr/>
          </p:nvGrpSpPr>
          <p:grpSpPr bwMode="auto">
            <a:xfrm>
              <a:off x="1584" y="1200"/>
              <a:ext cx="624" cy="240"/>
              <a:chOff x="1536" y="2160"/>
              <a:chExt cx="624" cy="240"/>
            </a:xfrm>
          </p:grpSpPr>
          <p:sp>
            <p:nvSpPr>
              <p:cNvPr id="404564" name="Rectangle 84"/>
              <p:cNvSpPr>
                <a:spLocks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.12</a:t>
                </a:r>
              </a:p>
            </p:txBody>
          </p:sp>
          <p:sp>
            <p:nvSpPr>
              <p:cNvPr id="404565" name="Line 85"/>
              <p:cNvSpPr>
                <a:spLocks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566" name="Line 86"/>
            <p:cNvSpPr>
              <a:spLocks noChangeShapeType="1"/>
            </p:cNvSpPr>
            <p:nvPr/>
          </p:nvSpPr>
          <p:spPr bwMode="auto">
            <a:xfrm>
              <a:off x="1296" y="1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914400" y="1676400"/>
            <a:ext cx="247650" cy="4481513"/>
            <a:chOff x="1200" y="864"/>
            <a:chExt cx="156" cy="2823"/>
          </a:xfrm>
        </p:grpSpPr>
        <p:sp>
          <p:nvSpPr>
            <p:cNvPr id="404568" name="Text Box 88"/>
            <p:cNvSpPr txBox="1">
              <a:spLocks noChangeArrowheads="1"/>
            </p:cNvSpPr>
            <p:nvPr/>
          </p:nvSpPr>
          <p:spPr bwMode="auto">
            <a:xfrm>
              <a:off x="1200" y="86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404569" name="Text Box 89"/>
            <p:cNvSpPr txBox="1">
              <a:spLocks noChangeArrowheads="1"/>
            </p:cNvSpPr>
            <p:nvPr/>
          </p:nvSpPr>
          <p:spPr bwMode="auto">
            <a:xfrm>
              <a:off x="1200" y="216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404570" name="Text Box 90"/>
            <p:cNvSpPr txBox="1">
              <a:spLocks noChangeArrowheads="1"/>
            </p:cNvSpPr>
            <p:nvPr/>
          </p:nvSpPr>
          <p:spPr bwMode="auto">
            <a:xfrm>
              <a:off x="1200" y="249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  <p:sp>
          <p:nvSpPr>
            <p:cNvPr id="404571" name="Text Box 91"/>
            <p:cNvSpPr txBox="1">
              <a:spLocks noChangeArrowheads="1"/>
            </p:cNvSpPr>
            <p:nvPr/>
          </p:nvSpPr>
          <p:spPr bwMode="auto">
            <a:xfrm>
              <a:off x="1200" y="345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/</a:t>
              </a:r>
            </a:p>
          </p:txBody>
        </p:sp>
      </p:grpSp>
      <p:grpSp>
        <p:nvGrpSpPr>
          <p:cNvPr id="23" name="Group 92"/>
          <p:cNvGrpSpPr>
            <a:grpSpLocks/>
          </p:cNvGrpSpPr>
          <p:nvPr/>
        </p:nvGrpSpPr>
        <p:grpSpPr bwMode="auto">
          <a:xfrm>
            <a:off x="823913" y="1219200"/>
            <a:ext cx="1462087" cy="301625"/>
            <a:chOff x="519" y="768"/>
            <a:chExt cx="921" cy="190"/>
          </a:xfrm>
        </p:grpSpPr>
        <p:grpSp>
          <p:nvGrpSpPr>
            <p:cNvPr id="24" name="Group 93"/>
            <p:cNvGrpSpPr>
              <a:grpSpLocks noChangeAspect="1"/>
            </p:cNvGrpSpPr>
            <p:nvPr/>
          </p:nvGrpSpPr>
          <p:grpSpPr bwMode="auto">
            <a:xfrm>
              <a:off x="802" y="768"/>
              <a:ext cx="638" cy="190"/>
              <a:chOff x="2016" y="1200"/>
              <a:chExt cx="1008" cy="240"/>
            </a:xfrm>
          </p:grpSpPr>
          <p:sp>
            <p:nvSpPr>
              <p:cNvPr id="404574" name="Line 94"/>
              <p:cNvSpPr>
                <a:spLocks noChangeAspect="1" noChangeShapeType="1"/>
              </p:cNvSpPr>
              <p:nvPr/>
            </p:nvSpPr>
            <p:spPr bwMode="auto">
              <a:xfrm>
                <a:off x="2016" y="13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" name="Group 95"/>
              <p:cNvGrpSpPr>
                <a:grpSpLocks noChangeAspect="1"/>
              </p:cNvGrpSpPr>
              <p:nvPr/>
            </p:nvGrpSpPr>
            <p:grpSpPr bwMode="auto">
              <a:xfrm>
                <a:off x="2400" y="1200"/>
                <a:ext cx="624" cy="240"/>
                <a:chOff x="1536" y="2160"/>
                <a:chExt cx="624" cy="240"/>
              </a:xfrm>
            </p:grpSpPr>
            <p:sp>
              <p:nvSpPr>
                <p:cNvPr id="404576" name="Rectangle 96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.17</a:t>
                  </a:r>
                </a:p>
              </p:txBody>
            </p:sp>
            <p:sp>
              <p:nvSpPr>
                <p:cNvPr id="404577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" name="Group 98"/>
            <p:cNvGrpSpPr>
              <a:grpSpLocks noChangeAspect="1"/>
            </p:cNvGrpSpPr>
            <p:nvPr/>
          </p:nvGrpSpPr>
          <p:grpSpPr bwMode="auto">
            <a:xfrm>
              <a:off x="519" y="768"/>
              <a:ext cx="395" cy="190"/>
              <a:chOff x="1536" y="2160"/>
              <a:chExt cx="624" cy="240"/>
            </a:xfrm>
          </p:grpSpPr>
          <p:sp>
            <p:nvSpPr>
              <p:cNvPr id="404579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/>
                  <a:t>.12</a:t>
                </a:r>
              </a:p>
            </p:txBody>
          </p:sp>
          <p:sp>
            <p:nvSpPr>
              <p:cNvPr id="404580" name="Line 10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" name="Group 101"/>
          <p:cNvGrpSpPr>
            <a:grpSpLocks/>
          </p:cNvGrpSpPr>
          <p:nvPr/>
        </p:nvGrpSpPr>
        <p:grpSpPr bwMode="auto">
          <a:xfrm>
            <a:off x="2206625" y="1219200"/>
            <a:ext cx="2616200" cy="304800"/>
            <a:chOff x="1390" y="768"/>
            <a:chExt cx="1648" cy="192"/>
          </a:xfrm>
        </p:grpSpPr>
        <p:grpSp>
          <p:nvGrpSpPr>
            <p:cNvPr id="28" name="Group 102"/>
            <p:cNvGrpSpPr>
              <a:grpSpLocks noChangeAspect="1"/>
            </p:cNvGrpSpPr>
            <p:nvPr/>
          </p:nvGrpSpPr>
          <p:grpSpPr bwMode="auto">
            <a:xfrm>
              <a:off x="1872" y="768"/>
              <a:ext cx="638" cy="190"/>
              <a:chOff x="2016" y="1536"/>
              <a:chExt cx="1008" cy="240"/>
            </a:xfrm>
          </p:grpSpPr>
          <p:grpSp>
            <p:nvGrpSpPr>
              <p:cNvPr id="29" name="Group 103"/>
              <p:cNvGrpSpPr>
                <a:grpSpLocks noChangeAspect="1"/>
              </p:cNvGrpSpPr>
              <p:nvPr/>
            </p:nvGrpSpPr>
            <p:grpSpPr bwMode="auto">
              <a:xfrm>
                <a:off x="2400" y="1536"/>
                <a:ext cx="624" cy="240"/>
                <a:chOff x="1536" y="2160"/>
                <a:chExt cx="624" cy="240"/>
              </a:xfrm>
            </p:grpSpPr>
            <p:sp>
              <p:nvSpPr>
                <p:cNvPr id="404584" name="Rectangle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.23</a:t>
                  </a:r>
                </a:p>
              </p:txBody>
            </p:sp>
            <p:sp>
              <p:nvSpPr>
                <p:cNvPr id="404585" name="Line 10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4586" name="Line 106"/>
              <p:cNvSpPr>
                <a:spLocks noChangeAspect="1" noChangeShapeType="1"/>
              </p:cNvSpPr>
              <p:nvPr/>
            </p:nvSpPr>
            <p:spPr bwMode="auto">
              <a:xfrm>
                <a:off x="2016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107"/>
            <p:cNvGrpSpPr>
              <a:grpSpLocks noChangeAspect="1"/>
            </p:cNvGrpSpPr>
            <p:nvPr/>
          </p:nvGrpSpPr>
          <p:grpSpPr bwMode="auto">
            <a:xfrm>
              <a:off x="2400" y="768"/>
              <a:ext cx="638" cy="190"/>
              <a:chOff x="2832" y="1536"/>
              <a:chExt cx="1008" cy="240"/>
            </a:xfrm>
          </p:grpSpPr>
          <p:sp>
            <p:nvSpPr>
              <p:cNvPr id="404588" name="Line 108"/>
              <p:cNvSpPr>
                <a:spLocks noChangeAspect="1" noChangeShapeType="1"/>
              </p:cNvSpPr>
              <p:nvPr/>
            </p:nvSpPr>
            <p:spPr bwMode="auto">
              <a:xfrm>
                <a:off x="2832" y="165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" name="Group 109"/>
              <p:cNvGrpSpPr>
                <a:grpSpLocks noChangeAspect="1"/>
              </p:cNvGrpSpPr>
              <p:nvPr/>
            </p:nvGrpSpPr>
            <p:grpSpPr bwMode="auto">
              <a:xfrm>
                <a:off x="3216" y="1536"/>
                <a:ext cx="624" cy="240"/>
                <a:chOff x="1536" y="2160"/>
                <a:chExt cx="624" cy="240"/>
              </a:xfrm>
            </p:grpSpPr>
            <p:sp>
              <p:nvSpPr>
                <p:cNvPr id="404590" name="Rectangle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.26</a:t>
                  </a:r>
                </a:p>
              </p:txBody>
            </p:sp>
            <p:sp>
              <p:nvSpPr>
                <p:cNvPr id="404591" name="Line 11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4547" name="Group 112"/>
            <p:cNvGrpSpPr>
              <a:grpSpLocks noChangeAspect="1"/>
            </p:cNvGrpSpPr>
            <p:nvPr/>
          </p:nvGrpSpPr>
          <p:grpSpPr bwMode="auto">
            <a:xfrm>
              <a:off x="1390" y="770"/>
              <a:ext cx="578" cy="190"/>
              <a:chOff x="1296" y="1536"/>
              <a:chExt cx="912" cy="240"/>
            </a:xfrm>
          </p:grpSpPr>
          <p:grpSp>
            <p:nvGrpSpPr>
              <p:cNvPr id="404548" name="Group 113"/>
              <p:cNvGrpSpPr>
                <a:grpSpLocks noChangeAspect="1"/>
              </p:cNvGrpSpPr>
              <p:nvPr/>
            </p:nvGrpSpPr>
            <p:grpSpPr bwMode="auto">
              <a:xfrm>
                <a:off x="1584" y="1536"/>
                <a:ext cx="624" cy="240"/>
                <a:chOff x="1536" y="2160"/>
                <a:chExt cx="624" cy="240"/>
              </a:xfrm>
            </p:grpSpPr>
            <p:sp>
              <p:nvSpPr>
                <p:cNvPr id="404594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 dirty="0"/>
                    <a:t>.21</a:t>
                  </a:r>
                </a:p>
              </p:txBody>
            </p:sp>
            <p:sp>
              <p:nvSpPr>
                <p:cNvPr id="404595" name="Line 115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4596" name="Line 116"/>
              <p:cNvSpPr>
                <a:spLocks noChangeAspect="1" noChangeShapeType="1"/>
              </p:cNvSpPr>
              <p:nvPr/>
            </p:nvSpPr>
            <p:spPr bwMode="auto">
              <a:xfrm>
                <a:off x="1296" y="16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4552" name="Group 117"/>
          <p:cNvGrpSpPr>
            <a:grpSpLocks noChangeAspect="1"/>
          </p:cNvGrpSpPr>
          <p:nvPr/>
        </p:nvGrpSpPr>
        <p:grpSpPr bwMode="auto">
          <a:xfrm>
            <a:off x="4724400" y="1219200"/>
            <a:ext cx="917575" cy="301625"/>
            <a:chOff x="1296" y="1824"/>
            <a:chExt cx="912" cy="240"/>
          </a:xfrm>
        </p:grpSpPr>
        <p:grpSp>
          <p:nvGrpSpPr>
            <p:cNvPr id="404553" name="Group 118"/>
            <p:cNvGrpSpPr>
              <a:grpSpLocks noChangeAspect="1"/>
            </p:cNvGrpSpPr>
            <p:nvPr/>
          </p:nvGrpSpPr>
          <p:grpSpPr bwMode="auto">
            <a:xfrm>
              <a:off x="1584" y="1824"/>
              <a:ext cx="624" cy="240"/>
              <a:chOff x="1536" y="2160"/>
              <a:chExt cx="624" cy="240"/>
            </a:xfrm>
          </p:grpSpPr>
          <p:sp>
            <p:nvSpPr>
              <p:cNvPr id="404599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/>
                  <a:t>.39</a:t>
                </a:r>
              </a:p>
            </p:txBody>
          </p:sp>
          <p:sp>
            <p:nvSpPr>
              <p:cNvPr id="404600" name="Line 120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601" name="Line 121"/>
            <p:cNvSpPr>
              <a:spLocks noChangeAspect="1" noChangeShapeType="1"/>
            </p:cNvSpPr>
            <p:nvPr/>
          </p:nvSpPr>
          <p:spPr bwMode="auto">
            <a:xfrm>
              <a:off x="1296" y="19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57" name="Group 122"/>
          <p:cNvGrpSpPr>
            <a:grpSpLocks noChangeAspect="1"/>
          </p:cNvGrpSpPr>
          <p:nvPr/>
        </p:nvGrpSpPr>
        <p:grpSpPr bwMode="auto">
          <a:xfrm>
            <a:off x="5559425" y="1219200"/>
            <a:ext cx="917575" cy="301625"/>
            <a:chOff x="1296" y="2784"/>
            <a:chExt cx="912" cy="240"/>
          </a:xfrm>
        </p:grpSpPr>
        <p:grpSp>
          <p:nvGrpSpPr>
            <p:cNvPr id="404558" name="Group 123"/>
            <p:cNvGrpSpPr>
              <a:grpSpLocks noChangeAspect="1"/>
            </p:cNvGrpSpPr>
            <p:nvPr/>
          </p:nvGrpSpPr>
          <p:grpSpPr bwMode="auto">
            <a:xfrm>
              <a:off x="1584" y="2784"/>
              <a:ext cx="624" cy="240"/>
              <a:chOff x="1536" y="2160"/>
              <a:chExt cx="624" cy="240"/>
            </a:xfrm>
          </p:grpSpPr>
          <p:sp>
            <p:nvSpPr>
              <p:cNvPr id="404604" name="Rectangle 124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/>
                  <a:t>.68    </a:t>
                </a:r>
              </a:p>
            </p:txBody>
          </p:sp>
          <p:sp>
            <p:nvSpPr>
              <p:cNvPr id="404605" name="Line 125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606" name="Line 126"/>
            <p:cNvSpPr>
              <a:spLocks noChangeAspect="1" noChangeShapeType="1"/>
            </p:cNvSpPr>
            <p:nvPr/>
          </p:nvSpPr>
          <p:spPr bwMode="auto">
            <a:xfrm>
              <a:off x="1296" y="29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62" name="Group 127"/>
          <p:cNvGrpSpPr>
            <a:grpSpLocks/>
          </p:cNvGrpSpPr>
          <p:nvPr/>
        </p:nvGrpSpPr>
        <p:grpSpPr bwMode="auto">
          <a:xfrm>
            <a:off x="6324600" y="1219200"/>
            <a:ext cx="1774825" cy="301625"/>
            <a:chOff x="3984" y="768"/>
            <a:chExt cx="1118" cy="190"/>
          </a:xfrm>
        </p:grpSpPr>
        <p:grpSp>
          <p:nvGrpSpPr>
            <p:cNvPr id="404563" name="Group 128"/>
            <p:cNvGrpSpPr>
              <a:grpSpLocks noChangeAspect="1"/>
            </p:cNvGrpSpPr>
            <p:nvPr/>
          </p:nvGrpSpPr>
          <p:grpSpPr bwMode="auto">
            <a:xfrm>
              <a:off x="4464" y="768"/>
              <a:ext cx="638" cy="190"/>
              <a:chOff x="2016" y="3120"/>
              <a:chExt cx="1008" cy="240"/>
            </a:xfrm>
          </p:grpSpPr>
          <p:grpSp>
            <p:nvGrpSpPr>
              <p:cNvPr id="404567" name="Group 129"/>
              <p:cNvGrpSpPr>
                <a:grpSpLocks noChangeAspect="1"/>
              </p:cNvGrpSpPr>
              <p:nvPr/>
            </p:nvGrpSpPr>
            <p:grpSpPr bwMode="auto">
              <a:xfrm>
                <a:off x="2400" y="3120"/>
                <a:ext cx="624" cy="240"/>
                <a:chOff x="1536" y="2160"/>
                <a:chExt cx="624" cy="240"/>
              </a:xfrm>
            </p:grpSpPr>
            <p:sp>
              <p:nvSpPr>
                <p:cNvPr id="404610" name="Rectangle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.78</a:t>
                  </a:r>
                </a:p>
              </p:txBody>
            </p:sp>
            <p:sp>
              <p:nvSpPr>
                <p:cNvPr id="404611" name="Line 131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4612" name="Line 132"/>
              <p:cNvSpPr>
                <a:spLocks noChangeAspect="1" noChangeShapeType="1"/>
              </p:cNvSpPr>
              <p:nvPr/>
            </p:nvSpPr>
            <p:spPr bwMode="auto">
              <a:xfrm>
                <a:off x="2016" y="32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4572" name="Group 133"/>
            <p:cNvGrpSpPr>
              <a:grpSpLocks noChangeAspect="1"/>
            </p:cNvGrpSpPr>
            <p:nvPr/>
          </p:nvGrpSpPr>
          <p:grpSpPr bwMode="auto">
            <a:xfrm>
              <a:off x="3984" y="768"/>
              <a:ext cx="578" cy="190"/>
              <a:chOff x="1296" y="3120"/>
              <a:chExt cx="912" cy="240"/>
            </a:xfrm>
          </p:grpSpPr>
          <p:grpSp>
            <p:nvGrpSpPr>
              <p:cNvPr id="404573" name="Group 134"/>
              <p:cNvGrpSpPr>
                <a:grpSpLocks noChangeAspect="1"/>
              </p:cNvGrpSpPr>
              <p:nvPr/>
            </p:nvGrpSpPr>
            <p:grpSpPr bwMode="auto">
              <a:xfrm>
                <a:off x="1584" y="3120"/>
                <a:ext cx="624" cy="240"/>
                <a:chOff x="1536" y="2160"/>
                <a:chExt cx="624" cy="240"/>
              </a:xfrm>
            </p:grpSpPr>
            <p:sp>
              <p:nvSpPr>
                <p:cNvPr id="404615" name="Rectangle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2160"/>
                  <a:ext cx="624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1000"/>
                    <a:t>.72</a:t>
                  </a:r>
                </a:p>
              </p:txBody>
            </p:sp>
            <p:sp>
              <p:nvSpPr>
                <p:cNvPr id="404616" name="Line 136"/>
                <p:cNvSpPr>
                  <a:spLocks noChangeAspect="1" noChangeShapeType="1"/>
                </p:cNvSpPr>
                <p:nvPr/>
              </p:nvSpPr>
              <p:spPr bwMode="auto">
                <a:xfrm>
                  <a:off x="1848" y="216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04617" name="Line 137"/>
              <p:cNvSpPr>
                <a:spLocks noChangeAspect="1" noChangeShapeType="1"/>
              </p:cNvSpPr>
              <p:nvPr/>
            </p:nvSpPr>
            <p:spPr bwMode="auto">
              <a:xfrm>
                <a:off x="1296" y="32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4575" name="Group 138"/>
          <p:cNvGrpSpPr>
            <a:grpSpLocks noChangeAspect="1"/>
          </p:cNvGrpSpPr>
          <p:nvPr/>
        </p:nvGrpSpPr>
        <p:grpSpPr bwMode="auto">
          <a:xfrm>
            <a:off x="7997825" y="1219200"/>
            <a:ext cx="917575" cy="301625"/>
            <a:chOff x="1296" y="3792"/>
            <a:chExt cx="912" cy="240"/>
          </a:xfrm>
        </p:grpSpPr>
        <p:grpSp>
          <p:nvGrpSpPr>
            <p:cNvPr id="404578" name="Group 139"/>
            <p:cNvGrpSpPr>
              <a:grpSpLocks noChangeAspect="1"/>
            </p:cNvGrpSpPr>
            <p:nvPr/>
          </p:nvGrpSpPr>
          <p:grpSpPr bwMode="auto">
            <a:xfrm>
              <a:off x="1584" y="3792"/>
              <a:ext cx="624" cy="240"/>
              <a:chOff x="1536" y="2160"/>
              <a:chExt cx="624" cy="240"/>
            </a:xfrm>
          </p:grpSpPr>
          <p:sp>
            <p:nvSpPr>
              <p:cNvPr id="404620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1536" y="2160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sz="1000"/>
                  <a:t>.94    /</a:t>
                </a:r>
              </a:p>
            </p:txBody>
          </p:sp>
          <p:sp>
            <p:nvSpPr>
              <p:cNvPr id="404621" name="Line 141"/>
              <p:cNvSpPr>
                <a:spLocks noChangeAspect="1" noChangeShapeType="1"/>
              </p:cNvSpPr>
              <p:nvPr/>
            </p:nvSpPr>
            <p:spPr bwMode="auto">
              <a:xfrm>
                <a:off x="1848" y="21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4622" name="Line 142"/>
            <p:cNvSpPr>
              <a:spLocks noChangeAspect="1" noChangeShapeType="1"/>
            </p:cNvSpPr>
            <p:nvPr/>
          </p:nvSpPr>
          <p:spPr bwMode="auto">
            <a:xfrm>
              <a:off x="1296" y="39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623" name="Text Box 143"/>
          <p:cNvSpPr txBox="1">
            <a:spLocks noChangeArrowheads="1"/>
          </p:cNvSpPr>
          <p:nvPr/>
        </p:nvSpPr>
        <p:spPr bwMode="auto">
          <a:xfrm>
            <a:off x="4800600" y="5410200"/>
            <a:ext cx="386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Concatenate the lists from </a:t>
            </a:r>
          </a:p>
          <a:p>
            <a:r>
              <a:rPr lang="en-US" sz="2400"/>
              <a:t>0 to n – 1 together, in order</a:t>
            </a:r>
          </a:p>
        </p:txBody>
      </p:sp>
      <p:sp>
        <p:nvSpPr>
          <p:cNvPr id="123" name="Slide Number Placehold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Analysis of Bucket Sort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z="2400" dirty="0"/>
              <a:t> BUCKET-SORT(A, n)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for 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 ← 1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dirty="0"/>
              <a:t>n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	     </a:t>
            </a:r>
            <a:r>
              <a:rPr lang="en-US" sz="2400" dirty="0" smtClean="0"/>
              <a:t>insert </a:t>
            </a:r>
            <a:r>
              <a:rPr lang="en-US" sz="2400" dirty="0"/>
              <a:t>A[</a:t>
            </a:r>
            <a:r>
              <a:rPr lang="en-US" sz="2400" dirty="0" err="1"/>
              <a:t>i</a:t>
            </a:r>
            <a:r>
              <a:rPr lang="en-US" sz="2400" dirty="0"/>
              <a:t>] into list </a:t>
            </a:r>
            <a:r>
              <a:rPr lang="en-US" sz="2400" dirty="0">
                <a:latin typeface="Comic Sans MS" pitchFamily="66" charset="0"/>
              </a:rPr>
              <a:t>B[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sz="2400" dirty="0" err="1">
                <a:latin typeface="Comic Sans MS" pitchFamily="66" charset="0"/>
              </a:rPr>
              <a:t>nA</a:t>
            </a:r>
            <a:r>
              <a:rPr lang="en-US" sz="2400" dirty="0">
                <a:latin typeface="Comic Sans MS" pitchFamily="66" charset="0"/>
              </a:rPr>
              <a:t>[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]</a:t>
            </a:r>
            <a:r>
              <a:rPr lang="en-US" sz="2400" dirty="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sz="2400" dirty="0">
                <a:latin typeface="Comic Sans MS" pitchFamily="66" charset="0"/>
              </a:rPr>
              <a:t>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for 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 ← 0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b="1" dirty="0">
                <a:latin typeface="Comic Sans MS" pitchFamily="66" charset="0"/>
              </a:rPr>
              <a:t>k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- 1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dirty="0" smtClean="0"/>
              <a:t>sort </a:t>
            </a:r>
            <a:r>
              <a:rPr lang="en-US" sz="2400" dirty="0"/>
              <a:t>list </a:t>
            </a:r>
            <a:r>
              <a:rPr lang="en-US" sz="2400" dirty="0">
                <a:latin typeface="Comic Sans MS" pitchFamily="66" charset="0"/>
              </a:rPr>
              <a:t>B[</a:t>
            </a:r>
            <a:r>
              <a:rPr lang="en-US" sz="2400" dirty="0" err="1">
                <a:latin typeface="Comic Sans MS" pitchFamily="66" charset="0"/>
              </a:rPr>
              <a:t>i</a:t>
            </a:r>
            <a:r>
              <a:rPr lang="en-US" sz="2400" dirty="0">
                <a:latin typeface="Comic Sans MS" pitchFamily="66" charset="0"/>
              </a:rPr>
              <a:t>]</a:t>
            </a:r>
            <a:r>
              <a:rPr lang="en-US" sz="2400" dirty="0"/>
              <a:t> with insertion sort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concatenate </a:t>
            </a:r>
            <a:r>
              <a:rPr lang="en-US" sz="2400" dirty="0"/>
              <a:t>lists </a:t>
            </a:r>
            <a:r>
              <a:rPr lang="en-US" sz="2400" dirty="0">
                <a:latin typeface="Comic Sans MS" pitchFamily="66" charset="0"/>
              </a:rPr>
              <a:t>B[0], B[1], . . . , </a:t>
            </a:r>
            <a:r>
              <a:rPr lang="en-US" sz="2400" dirty="0" smtClean="0">
                <a:latin typeface="Comic Sans MS" pitchFamily="66" charset="0"/>
              </a:rPr>
              <a:t>B[k </a:t>
            </a:r>
            <a:r>
              <a:rPr lang="en-US" sz="2400" dirty="0">
                <a:latin typeface="Comic Sans MS" pitchFamily="66" charset="0"/>
              </a:rPr>
              <a:t>-1]</a:t>
            </a:r>
            <a:r>
              <a:rPr lang="en-US" sz="2400" dirty="0"/>
              <a:t> 		together in order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return </a:t>
            </a:r>
            <a:r>
              <a:rPr lang="en-US" sz="2400" dirty="0"/>
              <a:t>the concatenated lists</a:t>
            </a:r>
          </a:p>
        </p:txBody>
      </p:sp>
      <p:sp>
        <p:nvSpPr>
          <p:cNvPr id="406532" name="AutoShape 4"/>
          <p:cNvSpPr>
            <a:spLocks/>
          </p:cNvSpPr>
          <p:nvPr/>
        </p:nvSpPr>
        <p:spPr bwMode="auto">
          <a:xfrm>
            <a:off x="7010400" y="1981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AutoShape 5"/>
          <p:cNvSpPr>
            <a:spLocks/>
          </p:cNvSpPr>
          <p:nvPr/>
        </p:nvSpPr>
        <p:spPr bwMode="auto">
          <a:xfrm>
            <a:off x="7010400" y="3276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AutoShape 6"/>
          <p:cNvSpPr>
            <a:spLocks/>
          </p:cNvSpPr>
          <p:nvPr/>
        </p:nvSpPr>
        <p:spPr bwMode="auto">
          <a:xfrm>
            <a:off x="7010400" y="46482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7283450" y="2246313"/>
            <a:ext cx="8963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n-times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06536" name="Text Box 8"/>
          <p:cNvSpPr txBox="1">
            <a:spLocks noChangeArrowheads="1"/>
          </p:cNvSpPr>
          <p:nvPr/>
        </p:nvSpPr>
        <p:spPr bwMode="auto">
          <a:xfrm>
            <a:off x="7283450" y="3581400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k-times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7283450" y="49561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ym typeface="Symbol" pitchFamily="18" charset="2"/>
              </a:rPr>
              <a:t>k-times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06538" name="Line 10"/>
          <p:cNvSpPr>
            <a:spLocks noChangeShapeType="1"/>
          </p:cNvSpPr>
          <p:nvPr/>
        </p:nvSpPr>
        <p:spPr bwMode="auto">
          <a:xfrm>
            <a:off x="5791200" y="60960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6539" name="Text Box 11"/>
          <p:cNvSpPr txBox="1">
            <a:spLocks noChangeArrowheads="1"/>
          </p:cNvSpPr>
          <p:nvPr/>
        </p:nvSpPr>
        <p:spPr bwMode="auto">
          <a:xfrm>
            <a:off x="7283450" y="6172200"/>
            <a:ext cx="888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(</a:t>
            </a:r>
            <a:r>
              <a:rPr lang="en-US" dirty="0" err="1" smtClean="0">
                <a:sym typeface="Symbol" pitchFamily="18" charset="2"/>
              </a:rPr>
              <a:t>n+k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 animBg="1"/>
      <p:bldP spid="406533" grpId="0" animBg="1"/>
      <p:bldP spid="406534" grpId="0" animBg="1"/>
      <p:bldP spid="406535" grpId="0"/>
      <p:bldP spid="406536" grpId="0"/>
      <p:bldP spid="406537" grpId="0"/>
      <p:bldP spid="406538" grpId="0" animBg="1"/>
      <p:bldP spid="4065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Analysis of Bucket Sort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dirty="0" smtClean="0"/>
              <a:t>Class : Sorting algorithm</a:t>
            </a:r>
          </a:p>
          <a:p>
            <a:pPr>
              <a:defRPr/>
            </a:pPr>
            <a:r>
              <a:rPr lang="en-US" sz="4000" dirty="0" smtClean="0"/>
              <a:t>Data structure:  Array</a:t>
            </a:r>
          </a:p>
          <a:p>
            <a:pPr>
              <a:defRPr/>
            </a:pPr>
            <a:r>
              <a:rPr lang="en-US" sz="4000" dirty="0" smtClean="0"/>
              <a:t>Average case performance:     Ɵ (n +k)</a:t>
            </a:r>
          </a:p>
          <a:p>
            <a:pPr>
              <a:defRPr/>
            </a:pPr>
            <a:r>
              <a:rPr lang="en-US" sz="4000" dirty="0" smtClean="0"/>
              <a:t>Worst case space complexity: O(n *k)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the bucket sort on the following data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50, 73, 97, 22, 29, 43, 48, 84, 71, 79, 99, 5, 6, 0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(Hint: First make it normally distributed in the range </a:t>
            </a:r>
            <a:r>
              <a:rPr lang="en-US" b="1" dirty="0" smtClean="0"/>
              <a:t>[0, 1)</a:t>
            </a:r>
            <a:r>
              <a:rPr lang="en-US" dirty="0" smtClean="0"/>
              <a:t>   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</a:rPr>
              <a:t>Bucket Sort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Comparison / Non Comparison sorts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 algn="just">
              <a:defRPr/>
            </a:pPr>
            <a:r>
              <a:rPr lang="en-US" sz="2800" dirty="0" smtClean="0"/>
              <a:t>A comparison sort examines the data only by comparing two elements with a comparison operator.</a:t>
            </a:r>
          </a:p>
          <a:p>
            <a:pPr>
              <a:defRPr/>
            </a:pPr>
            <a:r>
              <a:rPr lang="en-US" sz="2400" dirty="0" smtClean="0"/>
              <a:t>For example:</a:t>
            </a:r>
          </a:p>
          <a:p>
            <a:pPr lvl="1">
              <a:defRPr/>
            </a:pPr>
            <a:r>
              <a:rPr lang="en-US" sz="2000" dirty="0" smtClean="0"/>
              <a:t>Bubble sort --O(n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/>
              <a:t>Selection sort --O(n</a:t>
            </a:r>
            <a:r>
              <a:rPr lang="en-US" sz="2000" baseline="30000" dirty="0" smtClean="0"/>
              <a:t>2)</a:t>
            </a:r>
          </a:p>
          <a:p>
            <a:pPr lvl="1">
              <a:defRPr/>
            </a:pPr>
            <a:r>
              <a:rPr lang="en-US" sz="2000" dirty="0" smtClean="0"/>
              <a:t>Insertion Sort--O(n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pt-BR" sz="2000" dirty="0" smtClean="0"/>
              <a:t>Merge Sort --O(n log n)</a:t>
            </a:r>
            <a:r>
              <a:rPr lang="en-US" sz="2000" dirty="0" smtClean="0"/>
              <a:t> </a:t>
            </a:r>
          </a:p>
          <a:p>
            <a:pPr>
              <a:defRPr/>
            </a:pPr>
            <a:r>
              <a:rPr lang="en-US" sz="2400" b="1" dirty="0" smtClean="0"/>
              <a:t>Some examples of sorts which are not comparison sorts :</a:t>
            </a:r>
          </a:p>
          <a:p>
            <a:pPr lvl="1">
              <a:defRPr/>
            </a:pPr>
            <a:r>
              <a:rPr lang="en-US" sz="2000" dirty="0" smtClean="0"/>
              <a:t>Radix sort, </a:t>
            </a:r>
          </a:p>
          <a:p>
            <a:pPr lvl="1">
              <a:defRPr/>
            </a:pPr>
            <a:r>
              <a:rPr lang="en-US" sz="2000" dirty="0" smtClean="0"/>
              <a:t>Counting sort</a:t>
            </a:r>
            <a:r>
              <a:rPr lang="en-US" sz="2000" b="1" dirty="0" smtClean="0"/>
              <a:t>, </a:t>
            </a:r>
          </a:p>
          <a:p>
            <a:pPr lvl="1">
              <a:defRPr/>
            </a:pPr>
            <a:r>
              <a:rPr lang="en-US" sz="2000" b="1" dirty="0" smtClean="0"/>
              <a:t>Bucket sort etc.</a:t>
            </a:r>
            <a:endParaRPr lang="en-US" sz="20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Bucket Sort :The basic Idea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sz="3200" dirty="0" smtClean="0"/>
              <a:t>Partitioning an array into a finite number of buckets. </a:t>
            </a:r>
          </a:p>
          <a:p>
            <a:pPr algn="just">
              <a:defRPr/>
            </a:pPr>
            <a:endParaRPr lang="en-US" sz="3200" dirty="0" smtClean="0"/>
          </a:p>
          <a:p>
            <a:pPr algn="just">
              <a:defRPr/>
            </a:pPr>
            <a:r>
              <a:rPr lang="en-US" sz="3200" dirty="0" smtClean="0"/>
              <a:t>Each bucket is then sorted individually, either using a different sorting algorithm, or by recursively applying the bucket sorting algorithm itself. </a:t>
            </a:r>
          </a:p>
          <a:p>
            <a:pPr algn="just">
              <a:buFont typeface="Wingdings" pitchFamily="2" charset="2"/>
              <a:buNone/>
              <a:defRPr/>
            </a:pPr>
            <a:endParaRPr lang="en-US" sz="3200" dirty="0" smtClean="0"/>
          </a:p>
          <a:p>
            <a:pPr algn="just">
              <a:defRPr/>
            </a:pPr>
            <a:r>
              <a:rPr lang="en-US" sz="3200" dirty="0" smtClean="0"/>
              <a:t>Putting elements from non-empty buckets back into the original array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Basic Assumptions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sz="4300" dirty="0" smtClean="0"/>
              <a:t>The Bucket sort is……</a:t>
            </a:r>
          </a:p>
          <a:p>
            <a:pPr lvl="1" algn="just">
              <a:defRPr/>
            </a:pPr>
            <a:r>
              <a:rPr lang="en-US" sz="3500" dirty="0" smtClean="0"/>
              <a:t>a non-comparison sort</a:t>
            </a:r>
          </a:p>
          <a:p>
            <a:pPr lvl="1" algn="just">
              <a:defRPr/>
            </a:pPr>
            <a:r>
              <a:rPr lang="en-US" sz="3500" dirty="0" smtClean="0"/>
              <a:t>a stable sort</a:t>
            </a:r>
          </a:p>
          <a:p>
            <a:pPr lvl="1" algn="just">
              <a:defRPr/>
            </a:pPr>
            <a:r>
              <a:rPr lang="en-US" sz="3500" dirty="0" smtClean="0"/>
              <a:t>a linear sort</a:t>
            </a:r>
          </a:p>
          <a:p>
            <a:pPr lvl="1" algn="just">
              <a:buFont typeface="Wingdings" pitchFamily="2" charset="2"/>
              <a:buNone/>
              <a:defRPr/>
            </a:pPr>
            <a:endParaRPr lang="en-US" sz="3200" dirty="0" smtClean="0"/>
          </a:p>
          <a:p>
            <a:pPr algn="just">
              <a:defRPr/>
            </a:pPr>
            <a:r>
              <a:rPr lang="en-US" sz="3200" dirty="0" smtClean="0"/>
              <a:t>The input data is limited by a range, that is starting from a finite minimum value to finite maximum value</a:t>
            </a:r>
          </a:p>
          <a:p>
            <a:pPr algn="just">
              <a:buFont typeface="Wingdings" pitchFamily="2" charset="2"/>
              <a:buNone/>
              <a:defRPr/>
            </a:pPr>
            <a:endParaRPr lang="en-US" sz="3200" dirty="0" smtClean="0"/>
          </a:p>
          <a:p>
            <a:pPr algn="just">
              <a:defRPr/>
            </a:pPr>
            <a:r>
              <a:rPr lang="en-US" sz="3200" dirty="0" smtClean="0"/>
              <a:t>The input is uniformly distributed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915400" cy="49530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sz="3200" dirty="0" smtClean="0"/>
              <a:t>Bucket sort is a sorting algorithm that is not based on comparison like most other methods. This method of sorting is used when all elements to be sorted fall in a known, finite and reasonably small range.</a:t>
            </a:r>
          </a:p>
          <a:p>
            <a:pPr algn="just">
              <a:defRPr/>
            </a:pPr>
            <a:endParaRPr lang="en-US" sz="3200" dirty="0" smtClean="0"/>
          </a:p>
          <a:p>
            <a:pPr algn="just">
              <a:defRPr/>
            </a:pPr>
            <a:r>
              <a:rPr lang="en-US" sz="3200" dirty="0" smtClean="0"/>
              <a:t>BUCKET-SORT sorts only collections of objects with keys taken from a small domain (typically integer numbers from a small interval).</a:t>
            </a:r>
          </a:p>
          <a:p>
            <a:pPr algn="just">
              <a:buFont typeface="Wingdings" pitchFamily="2" charset="2"/>
              <a:buNone/>
              <a:defRPr/>
            </a:pPr>
            <a:endParaRPr lang="en-US" sz="2400" dirty="0" smtClean="0"/>
          </a:p>
          <a:p>
            <a:pPr algn="just"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Bucket Sort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A bucket sort begins with a </a:t>
            </a:r>
            <a:r>
              <a:rPr lang="en-US" sz="3200" b="1" dirty="0" smtClean="0"/>
              <a:t>single-subscripted array </a:t>
            </a:r>
            <a:r>
              <a:rPr lang="en-US" sz="3200" dirty="0" smtClean="0"/>
              <a:t>of positive integers to be sorted, and a </a:t>
            </a:r>
            <a:r>
              <a:rPr lang="en-US" sz="3200" b="1" dirty="0" smtClean="0"/>
              <a:t>double-subscripted array </a:t>
            </a:r>
            <a:r>
              <a:rPr lang="en-US" sz="3200" dirty="0" smtClean="0"/>
              <a:t>of integers with rows subscripted from </a:t>
            </a:r>
            <a:r>
              <a:rPr lang="en-US" sz="3200" b="1" i="1" dirty="0" smtClean="0">
                <a:solidFill>
                  <a:srgbClr val="FF0000"/>
                </a:solidFill>
              </a:rPr>
              <a:t>0 to 9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and columns subscripted from </a:t>
            </a:r>
            <a:r>
              <a:rPr lang="en-US" sz="3200" b="1" i="1" dirty="0" smtClean="0">
                <a:solidFill>
                  <a:srgbClr val="FF0000"/>
                </a:solidFill>
              </a:rPr>
              <a:t>0 to n-1</a:t>
            </a:r>
            <a:r>
              <a:rPr lang="en-US" sz="3200" dirty="0" smtClean="0"/>
              <a:t> where </a:t>
            </a:r>
            <a:r>
              <a:rPr lang="en-US" sz="3200" b="1" dirty="0" smtClean="0">
                <a:solidFill>
                  <a:srgbClr val="FF0000"/>
                </a:solidFill>
              </a:rPr>
              <a:t>n</a:t>
            </a:r>
            <a:r>
              <a:rPr lang="en-US" sz="3200" dirty="0" smtClean="0"/>
              <a:t> is the number for values in the array to be sorted.</a:t>
            </a:r>
          </a:p>
          <a:p>
            <a:pPr algn="just"/>
            <a:r>
              <a:rPr lang="en-US" sz="3200" dirty="0" smtClean="0"/>
              <a:t>Each row of the double-subscripted array is referred to as a bucket. 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Summary of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Each value of the single-subscripted array is placed into a row of the bucket array based on the value's ones digit. This is called the "</a:t>
            </a:r>
            <a:r>
              <a:rPr lang="en-US" b="1" dirty="0" smtClean="0"/>
              <a:t>distribution pass</a:t>
            </a:r>
            <a:r>
              <a:rPr lang="en-US" dirty="0" smtClean="0"/>
              <a:t>".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Loop through the bucket array </a:t>
            </a:r>
            <a:r>
              <a:rPr lang="en-US" b="1" dirty="0" smtClean="0"/>
              <a:t>row-by-row</a:t>
            </a:r>
            <a:r>
              <a:rPr lang="en-US" dirty="0" smtClean="0"/>
              <a:t> and copy the values back to the original array. This is called a "</a:t>
            </a:r>
            <a:r>
              <a:rPr lang="en-US" b="1" dirty="0" smtClean="0"/>
              <a:t>gathering pass</a:t>
            </a:r>
            <a:r>
              <a:rPr lang="en-US" dirty="0" smtClean="0"/>
              <a:t>".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Repeat this process for each subsequent digit position (tens, hundreds, thousands, etc.).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Bucket Sort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3600" b="1" dirty="0"/>
              <a:t>Assumption: 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input is generated by a random process that distributes elements uniformly over [0</a:t>
            </a:r>
            <a:r>
              <a:rPr lang="en-US" sz="2800" i="1" dirty="0"/>
              <a:t>, </a:t>
            </a:r>
            <a:r>
              <a:rPr lang="en-US" sz="2800" dirty="0"/>
              <a:t>1)</a:t>
            </a:r>
          </a:p>
          <a:p>
            <a:r>
              <a:rPr lang="en-US" sz="4000" b="1" dirty="0"/>
              <a:t>Idea:</a:t>
            </a:r>
          </a:p>
          <a:p>
            <a:pPr lvl="1" algn="just"/>
            <a:r>
              <a:rPr lang="en-US" sz="2800" dirty="0"/>
              <a:t>Divide [0, 1) into </a:t>
            </a:r>
            <a:r>
              <a:rPr lang="en-US" sz="2800" dirty="0">
                <a:latin typeface="Comic Sans MS" pitchFamily="66" charset="0"/>
              </a:rPr>
              <a:t>n</a:t>
            </a:r>
            <a:r>
              <a:rPr lang="en-US" sz="2800" dirty="0"/>
              <a:t> equal-sized buckets</a:t>
            </a:r>
          </a:p>
          <a:p>
            <a:pPr lvl="1" algn="just"/>
            <a:r>
              <a:rPr lang="en-US" sz="2800" dirty="0"/>
              <a:t>Distribute the </a:t>
            </a:r>
            <a:r>
              <a:rPr lang="en-US" sz="2800" dirty="0">
                <a:latin typeface="Comic Sans MS" pitchFamily="66" charset="0"/>
              </a:rPr>
              <a:t>n</a:t>
            </a:r>
            <a:r>
              <a:rPr lang="en-US" sz="2800" dirty="0"/>
              <a:t> input values into the buckets</a:t>
            </a:r>
          </a:p>
          <a:p>
            <a:pPr lvl="1" algn="just"/>
            <a:r>
              <a:rPr lang="en-US" sz="2800" dirty="0"/>
              <a:t>Sort each bucket</a:t>
            </a:r>
          </a:p>
          <a:p>
            <a:pPr lvl="1" algn="just"/>
            <a:r>
              <a:rPr lang="en-US" sz="2800" dirty="0"/>
              <a:t>Go through the buckets in order, listing elements in each </a:t>
            </a:r>
            <a:r>
              <a:rPr lang="en-US" sz="2800" dirty="0" smtClean="0"/>
              <a:t>one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415</TotalTime>
  <Words>800</Words>
  <Application>Microsoft Office PowerPoint</Application>
  <PresentationFormat>On-screen Show (4:3)</PresentationFormat>
  <Paragraphs>195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Design &amp; Analysis of Algorithms </vt:lpstr>
      <vt:lpstr>Bucket Sort</vt:lpstr>
      <vt:lpstr>Comparison / Non Comparison sorts</vt:lpstr>
      <vt:lpstr>Bucket Sort :The basic Idea</vt:lpstr>
      <vt:lpstr>Basic Assumptions</vt:lpstr>
      <vt:lpstr>Introduction</vt:lpstr>
      <vt:lpstr>Bucket Sort</vt:lpstr>
      <vt:lpstr>Summary of Steps</vt:lpstr>
      <vt:lpstr>Bucket Sort</vt:lpstr>
      <vt:lpstr>Bucket Sort</vt:lpstr>
      <vt:lpstr>BUCKET-SORT</vt:lpstr>
      <vt:lpstr>Example - Bucket Sort</vt:lpstr>
      <vt:lpstr>Example - Bucket Sort</vt:lpstr>
      <vt:lpstr>Analysis of Bucket Sort</vt:lpstr>
      <vt:lpstr>Analysis of Bucket Sort Summary</vt:lpstr>
      <vt:lpstr>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Qamar</dc:creator>
  <cp:lastModifiedBy>Qamar</cp:lastModifiedBy>
  <cp:revision>90</cp:revision>
  <dcterms:created xsi:type="dcterms:W3CDTF">2006-08-16T00:00:00Z</dcterms:created>
  <dcterms:modified xsi:type="dcterms:W3CDTF">2020-11-09T14:09:43Z</dcterms:modified>
</cp:coreProperties>
</file>