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327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F02D995-69B7-4E01-9988-22B45D512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C54E07-1C02-4A87-B550-C870A1351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Give qualifications of instructors:</a:t>
            </a:r>
          </a:p>
          <a:p>
            <a:endParaRPr lang="en-US" smtClean="0"/>
          </a:p>
          <a:p>
            <a:r>
              <a:rPr lang="en-US" smtClean="0"/>
              <a:t>DAP</a:t>
            </a:r>
          </a:p>
          <a:p>
            <a:pPr>
              <a:buFontTx/>
              <a:buChar char="•"/>
            </a:pPr>
            <a:r>
              <a:rPr lang="en-US" smtClean="0"/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 smtClean="0"/>
              <a:t> Co-athor of textbook used in class</a:t>
            </a:r>
          </a:p>
          <a:p>
            <a:pPr>
              <a:buFontTx/>
              <a:buChar char="•"/>
            </a:pPr>
            <a:r>
              <a:rPr lang="en-US" smtClean="0"/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 smtClean="0"/>
              <a:t> currently author of article on future of microprocessors in SciAm Sept 1995</a:t>
            </a:r>
          </a:p>
          <a:p>
            <a:r>
              <a:rPr lang="en-US" smtClean="0"/>
              <a:t>RY</a:t>
            </a:r>
          </a:p>
          <a:p>
            <a:pPr>
              <a:buFontTx/>
              <a:buChar char="•"/>
            </a:pPr>
            <a:r>
              <a:rPr lang="en-US" smtClean="0"/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 smtClean="0"/>
              <a:t> undergrad and grad work at Berkeley</a:t>
            </a:r>
          </a:p>
          <a:p>
            <a:pPr>
              <a:buFontTx/>
              <a:buChar char="•"/>
            </a:pPr>
            <a:r>
              <a:rPr lang="en-US" smtClean="0"/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 smtClean="0"/>
              <a:t> one of architects of UltraSPARC fastest SPARC mper shipping this Fall</a:t>
            </a:r>
          </a:p>
          <a:p>
            <a:r>
              <a:rPr lang="en-US" smtClean="0"/>
              <a:t>	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458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4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96861-1A34-4066-A089-754B2BCBD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CE8AF-06CC-4185-B9E5-ED8B5987E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EF26F-5DC5-46BF-B6B4-406914765E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A847-2DEC-41EE-884C-6740ADBFA9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D1C1E-6BE4-4F7F-9EDB-D809BA650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B9A5C-616D-4902-B5C4-F109359E52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C832-B691-4D26-8CA3-B6BB38C42A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BB69-89A3-45D8-AED3-F3DDD7AD8E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8ECA7-7BAA-4AAF-8779-A01100E1C5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4B3E-D11F-4957-A4A1-65155DDEA2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B39A-836F-42E6-85C2-37D9754CB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5777939-D9E6-4516-923E-4163D2C1EBB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590800"/>
            <a:ext cx="7086600" cy="10033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Lecture </a:t>
            </a:r>
            <a:r>
              <a:rPr lang="en-US" sz="4000" dirty="0" smtClean="0"/>
              <a:t>9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Page Replacement Policies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638800"/>
            <a:ext cx="8839200" cy="1219200"/>
          </a:xfrm>
          <a:noFill/>
        </p:spPr>
        <p:txBody>
          <a:bodyPr/>
          <a:lstStyle/>
          <a:p>
            <a:pPr marL="203200" indent="-203200" algn="ctr"/>
            <a:r>
              <a:rPr lang="en-US" sz="4000" b="1" dirty="0" smtClean="0"/>
              <a:t>Operating Systems</a:t>
            </a:r>
          </a:p>
          <a:p>
            <a:pPr marL="203200" indent="-2032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9844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Least Recently Used (LRU)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33400" y="1143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2   3   2   1   5   2   4   5   3   2   5   2</a:t>
            </a:r>
          </a:p>
        </p:txBody>
      </p:sp>
      <p:sp>
        <p:nvSpPr>
          <p:cNvPr id="2135046" name="Line 6"/>
          <p:cNvSpPr>
            <a:spLocks noChangeShapeType="1"/>
          </p:cNvSpPr>
          <p:nvPr/>
        </p:nvSpPr>
        <p:spPr bwMode="auto">
          <a:xfrm flipV="1">
            <a:off x="762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47" name="Line 7"/>
          <p:cNvSpPr>
            <a:spLocks noChangeShapeType="1"/>
          </p:cNvSpPr>
          <p:nvPr/>
        </p:nvSpPr>
        <p:spPr bwMode="auto">
          <a:xfrm flipV="1">
            <a:off x="1295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389188"/>
            <a:ext cx="2057400" cy="2411412"/>
            <a:chOff x="528" y="1482"/>
            <a:chExt cx="1296" cy="1519"/>
          </a:xfrm>
        </p:grpSpPr>
        <p:sp>
          <p:nvSpPr>
            <p:cNvPr id="11301" name="Text Box 9"/>
            <p:cNvSpPr txBox="1">
              <a:spLocks noChangeArrowheads="1"/>
            </p:cNvSpPr>
            <p:nvPr/>
          </p:nvSpPr>
          <p:spPr bwMode="auto">
            <a:xfrm>
              <a:off x="528" y="1482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1302" name="Text Box 10"/>
            <p:cNvSpPr txBox="1">
              <a:spLocks noChangeArrowheads="1"/>
            </p:cNvSpPr>
            <p:nvPr/>
          </p:nvSpPr>
          <p:spPr bwMode="auto">
            <a:xfrm>
              <a:off x="528" y="1991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1303" name="Text Box 11"/>
            <p:cNvSpPr txBox="1">
              <a:spLocks noChangeArrowheads="1"/>
            </p:cNvSpPr>
            <p:nvPr/>
          </p:nvSpPr>
          <p:spPr bwMode="auto">
            <a:xfrm>
              <a:off x="528" y="2496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2135052" name="Text Box 12"/>
          <p:cNvSpPr txBox="1">
            <a:spLocks noChangeArrowheads="1"/>
          </p:cNvSpPr>
          <p:nvPr/>
        </p:nvSpPr>
        <p:spPr bwMode="auto">
          <a:xfrm>
            <a:off x="3581400" y="3187700"/>
            <a:ext cx="2057400" cy="801688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35053" name="Line 13"/>
          <p:cNvSpPr>
            <a:spLocks noChangeShapeType="1"/>
          </p:cNvSpPr>
          <p:nvPr/>
        </p:nvSpPr>
        <p:spPr bwMode="auto">
          <a:xfrm flipV="1">
            <a:off x="1828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54" name="Line 14"/>
          <p:cNvSpPr>
            <a:spLocks noChangeShapeType="1"/>
          </p:cNvSpPr>
          <p:nvPr/>
        </p:nvSpPr>
        <p:spPr bwMode="auto">
          <a:xfrm flipV="1">
            <a:off x="2438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55" name="Text Box 15"/>
          <p:cNvSpPr txBox="1">
            <a:spLocks noChangeArrowheads="1"/>
          </p:cNvSpPr>
          <p:nvPr/>
        </p:nvSpPr>
        <p:spPr bwMode="auto">
          <a:xfrm>
            <a:off x="3581400" y="3989388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5056" name="Line 16"/>
          <p:cNvSpPr>
            <a:spLocks noChangeShapeType="1"/>
          </p:cNvSpPr>
          <p:nvPr/>
        </p:nvSpPr>
        <p:spPr bwMode="auto">
          <a:xfrm flipV="1">
            <a:off x="2971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57" name="Text Box 17"/>
          <p:cNvSpPr txBox="1">
            <a:spLocks noChangeArrowheads="1"/>
          </p:cNvSpPr>
          <p:nvPr/>
        </p:nvSpPr>
        <p:spPr bwMode="auto">
          <a:xfrm rot="1885806">
            <a:off x="6511925" y="422275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5058" name="Text Box 18"/>
          <p:cNvSpPr txBox="1">
            <a:spLocks noChangeArrowheads="1"/>
          </p:cNvSpPr>
          <p:nvPr/>
        </p:nvSpPr>
        <p:spPr bwMode="auto">
          <a:xfrm>
            <a:off x="2768600" y="8540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5059" name="Text Box 19"/>
          <p:cNvSpPr txBox="1">
            <a:spLocks noChangeArrowheads="1"/>
          </p:cNvSpPr>
          <p:nvPr/>
        </p:nvSpPr>
        <p:spPr bwMode="auto">
          <a:xfrm>
            <a:off x="3581400" y="3200400"/>
            <a:ext cx="2057400" cy="801688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35060" name="Text Box 20"/>
          <p:cNvSpPr txBox="1">
            <a:spLocks noChangeArrowheads="1"/>
          </p:cNvSpPr>
          <p:nvPr/>
        </p:nvSpPr>
        <p:spPr bwMode="auto">
          <a:xfrm>
            <a:off x="3581400" y="237966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35063" name="Text Box 23"/>
          <p:cNvSpPr txBox="1">
            <a:spLocks noChangeArrowheads="1"/>
          </p:cNvSpPr>
          <p:nvPr/>
        </p:nvSpPr>
        <p:spPr bwMode="auto">
          <a:xfrm>
            <a:off x="3962400" y="8382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5064" name="Text Box 24"/>
          <p:cNvSpPr txBox="1">
            <a:spLocks noChangeArrowheads="1"/>
          </p:cNvSpPr>
          <p:nvPr/>
        </p:nvSpPr>
        <p:spPr bwMode="auto">
          <a:xfrm>
            <a:off x="3581400" y="39989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35071" name="Rectangle 31"/>
          <p:cNvSpPr>
            <a:spLocks noChangeArrowheads="1"/>
          </p:cNvSpPr>
          <p:nvPr/>
        </p:nvSpPr>
        <p:spPr bwMode="auto">
          <a:xfrm>
            <a:off x="1752600" y="48768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Lest Recently Used</a:t>
            </a:r>
          </a:p>
        </p:txBody>
      </p:sp>
      <p:sp>
        <p:nvSpPr>
          <p:cNvPr id="2135074" name="Line 34"/>
          <p:cNvSpPr>
            <a:spLocks noChangeShapeType="1"/>
          </p:cNvSpPr>
          <p:nvPr/>
        </p:nvSpPr>
        <p:spPr bwMode="auto">
          <a:xfrm flipV="1">
            <a:off x="3505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75" name="Line 35"/>
          <p:cNvSpPr>
            <a:spLocks noChangeShapeType="1"/>
          </p:cNvSpPr>
          <p:nvPr/>
        </p:nvSpPr>
        <p:spPr bwMode="auto">
          <a:xfrm flipV="1">
            <a:off x="4114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76" name="Text Box 36"/>
          <p:cNvSpPr txBox="1">
            <a:spLocks noChangeArrowheads="1"/>
          </p:cNvSpPr>
          <p:nvPr/>
        </p:nvSpPr>
        <p:spPr bwMode="auto">
          <a:xfrm rot="1885806">
            <a:off x="6527800" y="411163"/>
            <a:ext cx="22352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5077" name="Rectangle 37"/>
          <p:cNvSpPr>
            <a:spLocks noChangeArrowheads="1"/>
          </p:cNvSpPr>
          <p:nvPr/>
        </p:nvSpPr>
        <p:spPr bwMode="auto">
          <a:xfrm>
            <a:off x="1752600" y="48768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Lest Recently Used</a:t>
            </a:r>
          </a:p>
        </p:txBody>
      </p:sp>
      <p:sp>
        <p:nvSpPr>
          <p:cNvPr id="2135078" name="Line 38"/>
          <p:cNvSpPr>
            <a:spLocks noChangeShapeType="1"/>
          </p:cNvSpPr>
          <p:nvPr/>
        </p:nvSpPr>
        <p:spPr bwMode="auto">
          <a:xfrm flipV="1">
            <a:off x="4648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79" name="Line 39"/>
          <p:cNvSpPr>
            <a:spLocks noChangeShapeType="1"/>
          </p:cNvSpPr>
          <p:nvPr/>
        </p:nvSpPr>
        <p:spPr bwMode="auto">
          <a:xfrm flipV="1">
            <a:off x="5257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80" name="Text Box 40"/>
          <p:cNvSpPr txBox="1">
            <a:spLocks noChangeArrowheads="1"/>
          </p:cNvSpPr>
          <p:nvPr/>
        </p:nvSpPr>
        <p:spPr bwMode="auto">
          <a:xfrm rot="1885806">
            <a:off x="6527800" y="411163"/>
            <a:ext cx="22352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5081" name="Rectangle 41"/>
          <p:cNvSpPr>
            <a:spLocks noChangeArrowheads="1"/>
          </p:cNvSpPr>
          <p:nvPr/>
        </p:nvSpPr>
        <p:spPr bwMode="auto">
          <a:xfrm>
            <a:off x="1752600" y="48768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Lest Recently Used</a:t>
            </a:r>
          </a:p>
        </p:txBody>
      </p:sp>
      <p:sp>
        <p:nvSpPr>
          <p:cNvPr id="2135082" name="Text Box 42"/>
          <p:cNvSpPr txBox="1">
            <a:spLocks noChangeArrowheads="1"/>
          </p:cNvSpPr>
          <p:nvPr/>
        </p:nvSpPr>
        <p:spPr bwMode="auto">
          <a:xfrm>
            <a:off x="5054600" y="8382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5083" name="Text Box 43"/>
          <p:cNvSpPr txBox="1">
            <a:spLocks noChangeArrowheads="1"/>
          </p:cNvSpPr>
          <p:nvPr/>
        </p:nvSpPr>
        <p:spPr bwMode="auto">
          <a:xfrm>
            <a:off x="3581400" y="23987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35084" name="Line 44"/>
          <p:cNvSpPr>
            <a:spLocks noChangeShapeType="1"/>
          </p:cNvSpPr>
          <p:nvPr/>
        </p:nvSpPr>
        <p:spPr bwMode="auto">
          <a:xfrm flipV="1">
            <a:off x="5791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85" name="Text Box 45"/>
          <p:cNvSpPr txBox="1">
            <a:spLocks noChangeArrowheads="1"/>
          </p:cNvSpPr>
          <p:nvPr/>
        </p:nvSpPr>
        <p:spPr bwMode="auto">
          <a:xfrm rot="1885806">
            <a:off x="6527800" y="411163"/>
            <a:ext cx="22352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5086" name="Rectangle 46"/>
          <p:cNvSpPr>
            <a:spLocks noChangeArrowheads="1"/>
          </p:cNvSpPr>
          <p:nvPr/>
        </p:nvSpPr>
        <p:spPr bwMode="auto">
          <a:xfrm>
            <a:off x="1752600" y="48768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Lest Recently Used</a:t>
            </a:r>
          </a:p>
        </p:txBody>
      </p:sp>
      <p:sp>
        <p:nvSpPr>
          <p:cNvPr id="2135087" name="Text Box 47"/>
          <p:cNvSpPr txBox="1">
            <a:spLocks noChangeArrowheads="1"/>
          </p:cNvSpPr>
          <p:nvPr/>
        </p:nvSpPr>
        <p:spPr bwMode="auto">
          <a:xfrm>
            <a:off x="5664200" y="8382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5088" name="Text Box 48"/>
          <p:cNvSpPr txBox="1">
            <a:spLocks noChangeArrowheads="1"/>
          </p:cNvSpPr>
          <p:nvPr/>
        </p:nvSpPr>
        <p:spPr bwMode="auto">
          <a:xfrm>
            <a:off x="3581400" y="39989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35089" name="Line 49"/>
          <p:cNvSpPr>
            <a:spLocks noChangeShapeType="1"/>
          </p:cNvSpPr>
          <p:nvPr/>
        </p:nvSpPr>
        <p:spPr bwMode="auto">
          <a:xfrm flipV="1">
            <a:off x="6324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5090" name="Line 50"/>
          <p:cNvSpPr>
            <a:spLocks noChangeShapeType="1"/>
          </p:cNvSpPr>
          <p:nvPr/>
        </p:nvSpPr>
        <p:spPr bwMode="auto">
          <a:xfrm flipV="1">
            <a:off x="6858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3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3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3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3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3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3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3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3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2135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3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3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3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3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3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3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2135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3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3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3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13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13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13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7" dur="500"/>
                                        <p:tgtEl>
                                          <p:spTgt spid="213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13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13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135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135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6" dur="500"/>
                                        <p:tgtEl>
                                          <p:spTgt spid="2135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13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13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13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13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13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5046" grpId="0" animBg="1"/>
      <p:bldP spid="2135046" grpId="1" animBg="1"/>
      <p:bldP spid="2135047" grpId="0" animBg="1"/>
      <p:bldP spid="2135047" grpId="1" animBg="1"/>
      <p:bldP spid="2135052" grpId="0" animBg="1"/>
      <p:bldP spid="2135052" grpId="1" animBg="1"/>
      <p:bldP spid="2135053" grpId="0" animBg="1"/>
      <p:bldP spid="2135053" grpId="1" animBg="1"/>
      <p:bldP spid="2135054" grpId="0" animBg="1"/>
      <p:bldP spid="2135054" grpId="1" animBg="1"/>
      <p:bldP spid="2135055" grpId="0" animBg="1"/>
      <p:bldP spid="2135055" grpId="1" animBg="1"/>
      <p:bldP spid="2135056" grpId="0" animBg="1"/>
      <p:bldP spid="2135056" grpId="1" animBg="1"/>
      <p:bldP spid="2135057" grpId="0" animBg="1"/>
      <p:bldP spid="2135057" grpId="1" animBg="1"/>
      <p:bldP spid="2135058" grpId="0"/>
      <p:bldP spid="2135059" grpId="0" animBg="1"/>
      <p:bldP spid="2135059" grpId="1" animBg="1"/>
      <p:bldP spid="2135059" grpId="2" animBg="1"/>
      <p:bldP spid="2135060" grpId="0" animBg="1"/>
      <p:bldP spid="2135060" grpId="1" animBg="1"/>
      <p:bldP spid="2135060" grpId="2" animBg="1"/>
      <p:bldP spid="2135060" grpId="3" animBg="1"/>
      <p:bldP spid="2135063" grpId="0"/>
      <p:bldP spid="2135064" grpId="0" animBg="1"/>
      <p:bldP spid="2135064" grpId="1" animBg="1"/>
      <p:bldP spid="2135071" grpId="0"/>
      <p:bldP spid="2135071" grpId="1"/>
      <p:bldP spid="2135074" grpId="0" animBg="1"/>
      <p:bldP spid="2135074" grpId="1" animBg="1"/>
      <p:bldP spid="2135075" grpId="0" animBg="1"/>
      <p:bldP spid="2135075" grpId="1" animBg="1"/>
      <p:bldP spid="2135076" grpId="0" animBg="1"/>
      <p:bldP spid="2135076" grpId="1" animBg="1"/>
      <p:bldP spid="2135077" grpId="0"/>
      <p:bldP spid="2135077" grpId="1"/>
      <p:bldP spid="2135078" grpId="0" animBg="1"/>
      <p:bldP spid="2135078" grpId="1" animBg="1"/>
      <p:bldP spid="2135079" grpId="0" animBg="1"/>
      <p:bldP spid="2135079" grpId="1" animBg="1"/>
      <p:bldP spid="2135080" grpId="0" animBg="1"/>
      <p:bldP spid="2135080" grpId="1" animBg="1"/>
      <p:bldP spid="2135081" grpId="0"/>
      <p:bldP spid="2135081" grpId="1"/>
      <p:bldP spid="2135082" grpId="0"/>
      <p:bldP spid="2135083" grpId="0" animBg="1"/>
      <p:bldP spid="2135084" grpId="0" animBg="1"/>
      <p:bldP spid="2135084" grpId="1" animBg="1"/>
      <p:bldP spid="2135085" grpId="0" animBg="1"/>
      <p:bldP spid="2135085" grpId="1" animBg="1"/>
      <p:bldP spid="2135086" grpId="0"/>
      <p:bldP spid="2135086" grpId="1"/>
      <p:bldP spid="2135087" grpId="0"/>
      <p:bldP spid="2135088" grpId="0" animBg="1"/>
      <p:bldP spid="2135088" grpId="1" animBg="1"/>
      <p:bldP spid="2135089" grpId="0" animBg="1"/>
      <p:bldP spid="2135089" grpId="1" animBg="1"/>
      <p:bldP spid="2135090" grpId="0" animBg="1"/>
      <p:bldP spid="213509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FIFO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429" y="14478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Treats the page frames as a circular buffer</a:t>
            </a:r>
          </a:p>
          <a:p>
            <a:pPr eaLnBrk="1" hangingPunct="1"/>
            <a:r>
              <a:rPr lang="en-US" dirty="0" smtClean="0"/>
              <a:t>Removed in Round-Robin style</a:t>
            </a:r>
          </a:p>
          <a:p>
            <a:pPr eaLnBrk="1" hangingPunct="1"/>
            <a:r>
              <a:rPr lang="en-US" dirty="0" smtClean="0"/>
              <a:t>1. Simplest to implement</a:t>
            </a:r>
          </a:p>
          <a:p>
            <a:pPr eaLnBrk="1" hangingPunct="1"/>
            <a:r>
              <a:rPr lang="en-US" dirty="0" smtClean="0"/>
              <a:t>2. Replaces the page that has been in the memory longest</a:t>
            </a:r>
          </a:p>
          <a:p>
            <a:pPr eaLnBrk="1" hangingPunct="1"/>
            <a:r>
              <a:rPr lang="en-US" dirty="0" smtClean="0"/>
              <a:t>The assumption can be wrong</a:t>
            </a:r>
          </a:p>
          <a:p>
            <a:pPr eaLnBrk="1" hangingPunct="1"/>
            <a:r>
              <a:rPr lang="en-US" dirty="0" smtClean="0"/>
              <a:t>Since, some region of code/data remain alive throughout the programs</a:t>
            </a:r>
          </a:p>
        </p:txBody>
      </p:sp>
    </p:spTree>
    <p:extLst>
      <p:ext uri="{BB962C8B-B14F-4D97-AF65-F5344CB8AC3E}">
        <p14:creationId xmlns:p14="http://schemas.microsoft.com/office/powerpoint/2010/main" val="9970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96838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FIFO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33400" y="1143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2   3   2   1   5   2   4   5   3   2   5   2</a:t>
            </a:r>
          </a:p>
        </p:txBody>
      </p:sp>
      <p:sp>
        <p:nvSpPr>
          <p:cNvPr id="2138118" name="Line 6"/>
          <p:cNvSpPr>
            <a:spLocks noChangeShapeType="1"/>
          </p:cNvSpPr>
          <p:nvPr/>
        </p:nvSpPr>
        <p:spPr bwMode="auto">
          <a:xfrm flipV="1">
            <a:off x="762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19" name="Line 7"/>
          <p:cNvSpPr>
            <a:spLocks noChangeShapeType="1"/>
          </p:cNvSpPr>
          <p:nvPr/>
        </p:nvSpPr>
        <p:spPr bwMode="auto">
          <a:xfrm flipV="1">
            <a:off x="1295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389188"/>
            <a:ext cx="2057400" cy="2411412"/>
            <a:chOff x="528" y="1482"/>
            <a:chExt cx="1296" cy="1519"/>
          </a:xfrm>
        </p:grpSpPr>
        <p:sp>
          <p:nvSpPr>
            <p:cNvPr id="13357" name="Text Box 9"/>
            <p:cNvSpPr txBox="1">
              <a:spLocks noChangeArrowheads="1"/>
            </p:cNvSpPr>
            <p:nvPr/>
          </p:nvSpPr>
          <p:spPr bwMode="auto">
            <a:xfrm>
              <a:off x="528" y="1482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3358" name="Text Box 10"/>
            <p:cNvSpPr txBox="1">
              <a:spLocks noChangeArrowheads="1"/>
            </p:cNvSpPr>
            <p:nvPr/>
          </p:nvSpPr>
          <p:spPr bwMode="auto">
            <a:xfrm>
              <a:off x="528" y="1991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3359" name="Text Box 11"/>
            <p:cNvSpPr txBox="1">
              <a:spLocks noChangeArrowheads="1"/>
            </p:cNvSpPr>
            <p:nvPr/>
          </p:nvSpPr>
          <p:spPr bwMode="auto">
            <a:xfrm>
              <a:off x="528" y="2496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2138124" name="Text Box 12"/>
          <p:cNvSpPr txBox="1">
            <a:spLocks noChangeArrowheads="1"/>
          </p:cNvSpPr>
          <p:nvPr/>
        </p:nvSpPr>
        <p:spPr bwMode="auto">
          <a:xfrm>
            <a:off x="3581400" y="3187700"/>
            <a:ext cx="2057400" cy="801688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38125" name="Line 13"/>
          <p:cNvSpPr>
            <a:spLocks noChangeShapeType="1"/>
          </p:cNvSpPr>
          <p:nvPr/>
        </p:nvSpPr>
        <p:spPr bwMode="auto">
          <a:xfrm flipV="1">
            <a:off x="1828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26" name="Line 14"/>
          <p:cNvSpPr>
            <a:spLocks noChangeShapeType="1"/>
          </p:cNvSpPr>
          <p:nvPr/>
        </p:nvSpPr>
        <p:spPr bwMode="auto">
          <a:xfrm flipV="1">
            <a:off x="2438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27" name="Text Box 15"/>
          <p:cNvSpPr txBox="1">
            <a:spLocks noChangeArrowheads="1"/>
          </p:cNvSpPr>
          <p:nvPr/>
        </p:nvSpPr>
        <p:spPr bwMode="auto">
          <a:xfrm>
            <a:off x="3581400" y="3989388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8128" name="Line 16"/>
          <p:cNvSpPr>
            <a:spLocks noChangeShapeType="1"/>
          </p:cNvSpPr>
          <p:nvPr/>
        </p:nvSpPr>
        <p:spPr bwMode="auto">
          <a:xfrm flipV="1">
            <a:off x="2971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30" name="Text Box 18"/>
          <p:cNvSpPr txBox="1">
            <a:spLocks noChangeArrowheads="1"/>
          </p:cNvSpPr>
          <p:nvPr/>
        </p:nvSpPr>
        <p:spPr bwMode="auto">
          <a:xfrm>
            <a:off x="2768600" y="762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8132" name="Text Box 20"/>
          <p:cNvSpPr txBox="1">
            <a:spLocks noChangeArrowheads="1"/>
          </p:cNvSpPr>
          <p:nvPr/>
        </p:nvSpPr>
        <p:spPr bwMode="auto">
          <a:xfrm>
            <a:off x="3581400" y="237966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38134" name="Text Box 22"/>
          <p:cNvSpPr txBox="1">
            <a:spLocks noChangeArrowheads="1"/>
          </p:cNvSpPr>
          <p:nvPr/>
        </p:nvSpPr>
        <p:spPr bwMode="auto">
          <a:xfrm>
            <a:off x="3581400" y="39989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38147" name="Text Box 35"/>
          <p:cNvSpPr txBox="1">
            <a:spLocks noChangeArrowheads="1"/>
          </p:cNvSpPr>
          <p:nvPr/>
        </p:nvSpPr>
        <p:spPr bwMode="auto">
          <a:xfrm rot="1885806">
            <a:off x="6527800" y="838200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8148" name="Rectangle 36"/>
          <p:cNvSpPr>
            <a:spLocks noChangeArrowheads="1"/>
          </p:cNvSpPr>
          <p:nvPr/>
        </p:nvSpPr>
        <p:spPr bwMode="auto">
          <a:xfrm>
            <a:off x="1752600" y="52578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Replace the page that has been in the memory longest</a:t>
            </a:r>
          </a:p>
        </p:txBody>
      </p:sp>
      <p:sp>
        <p:nvSpPr>
          <p:cNvPr id="2138131" name="Text Box 19"/>
          <p:cNvSpPr txBox="1">
            <a:spLocks noChangeArrowheads="1"/>
          </p:cNvSpPr>
          <p:nvPr/>
        </p:nvSpPr>
        <p:spPr bwMode="auto">
          <a:xfrm>
            <a:off x="3581400" y="23987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38153" name="Line 41"/>
          <p:cNvSpPr>
            <a:spLocks noChangeShapeType="1"/>
          </p:cNvSpPr>
          <p:nvPr/>
        </p:nvSpPr>
        <p:spPr bwMode="auto">
          <a:xfrm flipV="1">
            <a:off x="3505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54" name="Text Box 42"/>
          <p:cNvSpPr txBox="1">
            <a:spLocks noChangeArrowheads="1"/>
          </p:cNvSpPr>
          <p:nvPr/>
        </p:nvSpPr>
        <p:spPr bwMode="auto">
          <a:xfrm>
            <a:off x="3378200" y="762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8155" name="Text Box 43"/>
          <p:cNvSpPr txBox="1">
            <a:spLocks noChangeArrowheads="1"/>
          </p:cNvSpPr>
          <p:nvPr/>
        </p:nvSpPr>
        <p:spPr bwMode="auto">
          <a:xfrm rot="1885806">
            <a:off x="6527800" y="838200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8156" name="Rectangle 44"/>
          <p:cNvSpPr>
            <a:spLocks noChangeArrowheads="1"/>
          </p:cNvSpPr>
          <p:nvPr/>
        </p:nvSpPr>
        <p:spPr bwMode="auto">
          <a:xfrm>
            <a:off x="1752600" y="52578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Replace the page that has been in the memory longest</a:t>
            </a:r>
          </a:p>
        </p:txBody>
      </p:sp>
      <p:sp>
        <p:nvSpPr>
          <p:cNvPr id="2138157" name="Text Box 45"/>
          <p:cNvSpPr txBox="1">
            <a:spLocks noChangeArrowheads="1"/>
          </p:cNvSpPr>
          <p:nvPr/>
        </p:nvSpPr>
        <p:spPr bwMode="auto">
          <a:xfrm>
            <a:off x="3581400" y="3200400"/>
            <a:ext cx="2057400" cy="801688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38159" name="Line 47"/>
          <p:cNvSpPr>
            <a:spLocks noChangeShapeType="1"/>
          </p:cNvSpPr>
          <p:nvPr/>
        </p:nvSpPr>
        <p:spPr bwMode="auto">
          <a:xfrm flipV="1">
            <a:off x="4114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60" name="Text Box 48"/>
          <p:cNvSpPr txBox="1">
            <a:spLocks noChangeArrowheads="1"/>
          </p:cNvSpPr>
          <p:nvPr/>
        </p:nvSpPr>
        <p:spPr bwMode="auto">
          <a:xfrm>
            <a:off x="3962400" y="762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8161" name="Text Box 49"/>
          <p:cNvSpPr txBox="1">
            <a:spLocks noChangeArrowheads="1"/>
          </p:cNvSpPr>
          <p:nvPr/>
        </p:nvSpPr>
        <p:spPr bwMode="auto">
          <a:xfrm rot="1885806">
            <a:off x="6527800" y="838200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8162" name="Rectangle 50"/>
          <p:cNvSpPr>
            <a:spLocks noChangeArrowheads="1"/>
          </p:cNvSpPr>
          <p:nvPr/>
        </p:nvSpPr>
        <p:spPr bwMode="auto">
          <a:xfrm>
            <a:off x="1752600" y="52578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Replace the page that has been in the memory longest</a:t>
            </a:r>
          </a:p>
        </p:txBody>
      </p:sp>
      <p:sp>
        <p:nvSpPr>
          <p:cNvPr id="2138163" name="Line 51"/>
          <p:cNvSpPr>
            <a:spLocks noChangeShapeType="1"/>
          </p:cNvSpPr>
          <p:nvPr/>
        </p:nvSpPr>
        <p:spPr bwMode="auto">
          <a:xfrm flipV="1">
            <a:off x="4648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64" name="Line 52"/>
          <p:cNvSpPr>
            <a:spLocks noChangeShapeType="1"/>
          </p:cNvSpPr>
          <p:nvPr/>
        </p:nvSpPr>
        <p:spPr bwMode="auto">
          <a:xfrm flipV="1">
            <a:off x="5181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65" name="Text Box 53"/>
          <p:cNvSpPr txBox="1">
            <a:spLocks noChangeArrowheads="1"/>
          </p:cNvSpPr>
          <p:nvPr/>
        </p:nvSpPr>
        <p:spPr bwMode="auto">
          <a:xfrm>
            <a:off x="5029200" y="762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8166" name="Text Box 54"/>
          <p:cNvSpPr txBox="1">
            <a:spLocks noChangeArrowheads="1"/>
          </p:cNvSpPr>
          <p:nvPr/>
        </p:nvSpPr>
        <p:spPr bwMode="auto">
          <a:xfrm rot="1885806">
            <a:off x="6527800" y="838200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8167" name="Rectangle 55"/>
          <p:cNvSpPr>
            <a:spLocks noChangeArrowheads="1"/>
          </p:cNvSpPr>
          <p:nvPr/>
        </p:nvSpPr>
        <p:spPr bwMode="auto">
          <a:xfrm>
            <a:off x="1752600" y="52578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Replace the page that has been in the memory longest</a:t>
            </a:r>
          </a:p>
        </p:txBody>
      </p:sp>
      <p:sp>
        <p:nvSpPr>
          <p:cNvPr id="2138168" name="Text Box 56"/>
          <p:cNvSpPr txBox="1">
            <a:spLocks noChangeArrowheads="1"/>
          </p:cNvSpPr>
          <p:nvPr/>
        </p:nvSpPr>
        <p:spPr bwMode="auto">
          <a:xfrm>
            <a:off x="3581400" y="23987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38169" name="Line 57"/>
          <p:cNvSpPr>
            <a:spLocks noChangeShapeType="1"/>
          </p:cNvSpPr>
          <p:nvPr/>
        </p:nvSpPr>
        <p:spPr bwMode="auto">
          <a:xfrm flipV="1">
            <a:off x="5791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70" name="Line 58"/>
          <p:cNvSpPr>
            <a:spLocks noChangeShapeType="1"/>
          </p:cNvSpPr>
          <p:nvPr/>
        </p:nvSpPr>
        <p:spPr bwMode="auto">
          <a:xfrm flipV="1">
            <a:off x="6324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71" name="Text Box 59"/>
          <p:cNvSpPr txBox="1">
            <a:spLocks noChangeArrowheads="1"/>
          </p:cNvSpPr>
          <p:nvPr/>
        </p:nvSpPr>
        <p:spPr bwMode="auto">
          <a:xfrm>
            <a:off x="6172200" y="762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8172" name="Text Box 60"/>
          <p:cNvSpPr txBox="1">
            <a:spLocks noChangeArrowheads="1"/>
          </p:cNvSpPr>
          <p:nvPr/>
        </p:nvSpPr>
        <p:spPr bwMode="auto">
          <a:xfrm rot="1885806">
            <a:off x="6527800" y="838200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8173" name="Rectangle 61"/>
          <p:cNvSpPr>
            <a:spLocks noChangeArrowheads="1"/>
          </p:cNvSpPr>
          <p:nvPr/>
        </p:nvSpPr>
        <p:spPr bwMode="auto">
          <a:xfrm>
            <a:off x="1752600" y="52578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Replace the page that has been in the memory longest</a:t>
            </a:r>
          </a:p>
        </p:txBody>
      </p:sp>
      <p:sp>
        <p:nvSpPr>
          <p:cNvPr id="2138174" name="Text Box 62"/>
          <p:cNvSpPr txBox="1">
            <a:spLocks noChangeArrowheads="1"/>
          </p:cNvSpPr>
          <p:nvPr/>
        </p:nvSpPr>
        <p:spPr bwMode="auto">
          <a:xfrm>
            <a:off x="3581400" y="3200400"/>
            <a:ext cx="2057400" cy="801688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38175" name="Line 63"/>
          <p:cNvSpPr>
            <a:spLocks noChangeShapeType="1"/>
          </p:cNvSpPr>
          <p:nvPr/>
        </p:nvSpPr>
        <p:spPr bwMode="auto">
          <a:xfrm flipV="1">
            <a:off x="6858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8176" name="Text Box 64"/>
          <p:cNvSpPr txBox="1">
            <a:spLocks noChangeArrowheads="1"/>
          </p:cNvSpPr>
          <p:nvPr/>
        </p:nvSpPr>
        <p:spPr bwMode="auto">
          <a:xfrm>
            <a:off x="6731000" y="762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8177" name="Text Box 65"/>
          <p:cNvSpPr txBox="1">
            <a:spLocks noChangeArrowheads="1"/>
          </p:cNvSpPr>
          <p:nvPr/>
        </p:nvSpPr>
        <p:spPr bwMode="auto">
          <a:xfrm rot="1885806">
            <a:off x="6527800" y="838200"/>
            <a:ext cx="223520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8178" name="Rectangle 66"/>
          <p:cNvSpPr>
            <a:spLocks noChangeArrowheads="1"/>
          </p:cNvSpPr>
          <p:nvPr/>
        </p:nvSpPr>
        <p:spPr bwMode="auto">
          <a:xfrm>
            <a:off x="1752600" y="5257800"/>
            <a:ext cx="586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Replace the page that has been in the memory longest</a:t>
            </a:r>
          </a:p>
        </p:txBody>
      </p:sp>
      <p:sp>
        <p:nvSpPr>
          <p:cNvPr id="2138179" name="Text Box 67"/>
          <p:cNvSpPr txBox="1">
            <a:spLocks noChangeArrowheads="1"/>
          </p:cNvSpPr>
          <p:nvPr/>
        </p:nvSpPr>
        <p:spPr bwMode="auto">
          <a:xfrm>
            <a:off x="3581400" y="399891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04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3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3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3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3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3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3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3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500"/>
                                        <p:tgtEl>
                                          <p:spTgt spid="2138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3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13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3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3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2138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3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13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138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38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3" dur="500"/>
                                        <p:tgtEl>
                                          <p:spTgt spid="2138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13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13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13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13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13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13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4" dur="500"/>
                                        <p:tgtEl>
                                          <p:spTgt spid="213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13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13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13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13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13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13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5" dur="500"/>
                                        <p:tgtEl>
                                          <p:spTgt spid="2138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13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13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138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138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2" dur="500"/>
                                        <p:tgtEl>
                                          <p:spTgt spid="2138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13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8118" grpId="0" animBg="1"/>
      <p:bldP spid="2138118" grpId="1" animBg="1"/>
      <p:bldP spid="2138119" grpId="0" animBg="1"/>
      <p:bldP spid="2138119" grpId="1" animBg="1"/>
      <p:bldP spid="2138124" grpId="0" animBg="1"/>
      <p:bldP spid="2138124" grpId="1" animBg="1"/>
      <p:bldP spid="2138125" grpId="0" animBg="1"/>
      <p:bldP spid="2138125" grpId="1" animBg="1"/>
      <p:bldP spid="2138126" grpId="0" animBg="1"/>
      <p:bldP spid="2138126" grpId="1" animBg="1"/>
      <p:bldP spid="2138127" grpId="0" animBg="1"/>
      <p:bldP spid="2138127" grpId="1" animBg="1"/>
      <p:bldP spid="2138128" grpId="0" animBg="1"/>
      <p:bldP spid="2138128" grpId="1" animBg="1"/>
      <p:bldP spid="2138130" grpId="0"/>
      <p:bldP spid="2138132" grpId="0" animBg="1"/>
      <p:bldP spid="2138132" grpId="1" animBg="1"/>
      <p:bldP spid="2138132" grpId="2" animBg="1"/>
      <p:bldP spid="2138134" grpId="0" animBg="1"/>
      <p:bldP spid="2138134" grpId="1" animBg="1"/>
      <p:bldP spid="2138147" grpId="0" animBg="1"/>
      <p:bldP spid="2138147" grpId="1" animBg="1"/>
      <p:bldP spid="2138148" grpId="0"/>
      <p:bldP spid="2138148" grpId="1"/>
      <p:bldP spid="2138131" grpId="0" animBg="1"/>
      <p:bldP spid="2138131" grpId="1" animBg="1"/>
      <p:bldP spid="2138131" grpId="2" animBg="1"/>
      <p:bldP spid="2138153" grpId="0" animBg="1"/>
      <p:bldP spid="2138153" grpId="1" animBg="1"/>
      <p:bldP spid="2138154" grpId="0"/>
      <p:bldP spid="2138155" grpId="0" animBg="1"/>
      <p:bldP spid="2138155" grpId="1" animBg="1"/>
      <p:bldP spid="2138156" grpId="0"/>
      <p:bldP spid="2138156" grpId="1"/>
      <p:bldP spid="2138157" grpId="0" animBg="1"/>
      <p:bldP spid="2138157" grpId="1" animBg="1"/>
      <p:bldP spid="2138157" grpId="2" animBg="1"/>
      <p:bldP spid="2138159" grpId="0" animBg="1"/>
      <p:bldP spid="2138159" grpId="1" animBg="1"/>
      <p:bldP spid="2138160" grpId="0"/>
      <p:bldP spid="2138161" grpId="0" animBg="1"/>
      <p:bldP spid="2138161" grpId="1" animBg="1"/>
      <p:bldP spid="2138162" grpId="0"/>
      <p:bldP spid="2138162" grpId="1"/>
      <p:bldP spid="2138163" grpId="0" animBg="1"/>
      <p:bldP spid="2138163" grpId="1" animBg="1"/>
      <p:bldP spid="2138164" grpId="0" animBg="1"/>
      <p:bldP spid="2138164" grpId="1" animBg="1"/>
      <p:bldP spid="2138165" grpId="0"/>
      <p:bldP spid="2138166" grpId="0" animBg="1"/>
      <p:bldP spid="2138166" grpId="1" animBg="1"/>
      <p:bldP spid="2138167" grpId="0"/>
      <p:bldP spid="2138167" grpId="1"/>
      <p:bldP spid="2138168" grpId="0" animBg="1"/>
      <p:bldP spid="2138169" grpId="0" animBg="1"/>
      <p:bldP spid="2138169" grpId="1" animBg="1"/>
      <p:bldP spid="2138170" grpId="0" animBg="1"/>
      <p:bldP spid="2138170" grpId="1" animBg="1"/>
      <p:bldP spid="2138171" grpId="0"/>
      <p:bldP spid="2138172" grpId="0" animBg="1"/>
      <p:bldP spid="2138172" grpId="1" animBg="1"/>
      <p:bldP spid="2138173" grpId="0"/>
      <p:bldP spid="2138173" grpId="1"/>
      <p:bldP spid="2138174" grpId="0" animBg="1"/>
      <p:bldP spid="2138175" grpId="0" animBg="1"/>
      <p:bldP spid="2138175" grpId="1" animBg="1"/>
      <p:bldP spid="2138176" grpId="0"/>
      <p:bldP spid="2138177" grpId="0" animBg="1"/>
      <p:bldP spid="2138177" grpId="1" animBg="1"/>
      <p:bldP spid="2138178" grpId="0"/>
      <p:bldP spid="2138178" grpId="1"/>
      <p:bldP spid="21381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71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Clock Policy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An additional bit is associated with each frame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Use bit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When a page is loaded or referenced, it is set to 1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When a page has to be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Pages are considered as a circular buffer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Scan the buffer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If the Use bit is 1, set it to zero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Else If the Use bit is 0, replace this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Next search will start from here onwards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If none of the pages have Use Bit = 1, replace the first page searched</a:t>
            </a:r>
          </a:p>
        </p:txBody>
      </p:sp>
    </p:spTree>
    <p:extLst>
      <p:ext uri="{BB962C8B-B14F-4D97-AF65-F5344CB8AC3E}">
        <p14:creationId xmlns:p14="http://schemas.microsoft.com/office/powerpoint/2010/main" val="35530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18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23825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Clock Policy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33400" y="1143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2   3   2   1   5   2   4   5   3   2   5   2</a:t>
            </a:r>
          </a:p>
        </p:txBody>
      </p:sp>
      <p:grpSp>
        <p:nvGrpSpPr>
          <p:cNvPr id="15365" name="Group 8"/>
          <p:cNvGrpSpPr>
            <a:grpSpLocks/>
          </p:cNvGrpSpPr>
          <p:nvPr/>
        </p:nvGrpSpPr>
        <p:grpSpPr bwMode="auto">
          <a:xfrm>
            <a:off x="3581400" y="2389188"/>
            <a:ext cx="2057400" cy="2411412"/>
            <a:chOff x="528" y="1482"/>
            <a:chExt cx="1296" cy="1519"/>
          </a:xfrm>
        </p:grpSpPr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528" y="1482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5369" name="Text Box 10"/>
            <p:cNvSpPr txBox="1">
              <a:spLocks noChangeArrowheads="1"/>
            </p:cNvSpPr>
            <p:nvPr/>
          </p:nvSpPr>
          <p:spPr bwMode="auto">
            <a:xfrm>
              <a:off x="528" y="1991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5370" name="Text Box 11"/>
            <p:cNvSpPr txBox="1">
              <a:spLocks noChangeArrowheads="1"/>
            </p:cNvSpPr>
            <p:nvPr/>
          </p:nvSpPr>
          <p:spPr bwMode="auto">
            <a:xfrm>
              <a:off x="528" y="2496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15366" name="Line 49"/>
          <p:cNvSpPr>
            <a:spLocks noChangeShapeType="1"/>
          </p:cNvSpPr>
          <p:nvPr/>
        </p:nvSpPr>
        <p:spPr bwMode="auto">
          <a:xfrm>
            <a:off x="5181600" y="2362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Rectangle 50"/>
          <p:cNvSpPr>
            <a:spLocks noChangeArrowheads="1"/>
          </p:cNvSpPr>
          <p:nvPr/>
        </p:nvSpPr>
        <p:spPr bwMode="auto">
          <a:xfrm>
            <a:off x="4760913" y="1905000"/>
            <a:ext cx="110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</a:rPr>
              <a:t>Use Bit</a:t>
            </a:r>
          </a:p>
        </p:txBody>
      </p:sp>
    </p:spTree>
    <p:extLst>
      <p:ext uri="{BB962C8B-B14F-4D97-AF65-F5344CB8AC3E}">
        <p14:creationId xmlns:p14="http://schemas.microsoft.com/office/powerpoint/2010/main" val="10967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Key Design Policies</a:t>
            </a:r>
          </a:p>
        </p:txBody>
      </p:sp>
      <p:sp>
        <p:nvSpPr>
          <p:cNvPr id="2121735" name="Rectangle 7"/>
          <p:cNvSpPr>
            <a:spLocks noChangeArrowheads="1"/>
          </p:cNvSpPr>
          <p:nvPr/>
        </p:nvSpPr>
        <p:spPr bwMode="auto">
          <a:xfrm>
            <a:off x="304800" y="1143000"/>
            <a:ext cx="6172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0" dirty="0">
                <a:solidFill>
                  <a:srgbClr val="0000FF"/>
                </a:solidFill>
                <a:latin typeface="Arial" panose="020B0604020202020204" pitchFamily="34" charset="0"/>
              </a:rPr>
              <a:t>Fetch Policy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Demand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Pre-paging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3200" b="0" dirty="0">
                <a:solidFill>
                  <a:srgbClr val="0000FF"/>
                </a:solidFill>
                <a:latin typeface="Arial" panose="020B0604020202020204" pitchFamily="34" charset="0"/>
              </a:rPr>
              <a:t>Replacement Policy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Optimal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Least Recently Used (LRU)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FIFO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0000FF"/>
                </a:solidFill>
                <a:latin typeface="Arial" panose="020B0604020202020204" pitchFamily="34" charset="0"/>
              </a:rPr>
              <a:t>Clock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800" b="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1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1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1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1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1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1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21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735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Fetch Policy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6" y="14478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When a page should be brought into main memory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1. Demand Paging</a:t>
            </a:r>
          </a:p>
          <a:p>
            <a:pPr lvl="1" eaLnBrk="1" hangingPunct="1"/>
            <a:r>
              <a:rPr lang="en-US" sz="2400" dirty="0" smtClean="0"/>
              <a:t>A page is brought in memory only when referenced</a:t>
            </a:r>
          </a:p>
          <a:p>
            <a:pPr lvl="1" eaLnBrk="1" hangingPunct="1"/>
            <a:r>
              <a:rPr lang="en-US" sz="2400" dirty="0" smtClean="0"/>
              <a:t>Initially a lot of Page faults would happen</a:t>
            </a:r>
          </a:p>
          <a:p>
            <a:pPr lvl="1" eaLnBrk="1" hangingPunct="1"/>
            <a:r>
              <a:rPr lang="en-US" sz="2400" dirty="0" smtClean="0"/>
              <a:t>But it will settle down in a while</a:t>
            </a:r>
          </a:p>
          <a:p>
            <a:pPr lvl="1" eaLnBrk="1" hangingPunct="1"/>
            <a:r>
              <a:rPr lang="en-US" sz="2400" dirty="0" smtClean="0"/>
              <a:t>Later page faults will drop to a very low level</a:t>
            </a:r>
          </a:p>
          <a:p>
            <a:pPr eaLnBrk="1" hangingPunct="1">
              <a:buFontTx/>
              <a:buNone/>
            </a:pPr>
            <a:r>
              <a:rPr lang="en-US" dirty="0" smtClean="0"/>
              <a:t>2. </a:t>
            </a:r>
            <a:r>
              <a:rPr lang="en-US" dirty="0" smtClean="0"/>
              <a:t>Pre-paging</a:t>
            </a:r>
            <a:endParaRPr lang="en-US" dirty="0" smtClean="0"/>
          </a:p>
          <a:p>
            <a:pPr lvl="1" eaLnBrk="1" hangingPunct="1"/>
            <a:r>
              <a:rPr lang="en-US" sz="2400" dirty="0" smtClean="0"/>
              <a:t>Pages other than the one demanded are brought in memory</a:t>
            </a:r>
          </a:p>
        </p:txBody>
      </p:sp>
    </p:spTree>
    <p:extLst>
      <p:ext uri="{BB962C8B-B14F-4D97-AF65-F5344CB8AC3E}">
        <p14:creationId xmlns:p14="http://schemas.microsoft.com/office/powerpoint/2010/main" val="21140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Fetch Policy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lvl="1" eaLnBrk="1" hangingPunct="1"/>
            <a:r>
              <a:rPr lang="en-US" sz="3200" dirty="0" smtClean="0"/>
              <a:t>If pages of a process are stored contiguously in hard disk</a:t>
            </a:r>
          </a:p>
          <a:p>
            <a:pPr lvl="1" eaLnBrk="1" hangingPunct="1"/>
            <a:r>
              <a:rPr lang="en-US" sz="3200" dirty="0" smtClean="0"/>
              <a:t>Then </a:t>
            </a:r>
            <a:r>
              <a:rPr lang="en-US" sz="3200" dirty="0" smtClean="0"/>
              <a:t>Pre-paging </a:t>
            </a:r>
            <a:r>
              <a:rPr lang="en-US" sz="3200" dirty="0" smtClean="0"/>
              <a:t>can reduce a lot of seek time and rotational latency</a:t>
            </a:r>
          </a:p>
          <a:p>
            <a:pPr lvl="1" eaLnBrk="1" hangingPunct="1"/>
            <a:r>
              <a:rPr lang="en-US" sz="3200" dirty="0" smtClean="0"/>
              <a:t>But will be ineffective if most of the pages brought in RAM, are not referenced</a:t>
            </a:r>
          </a:p>
        </p:txBody>
      </p:sp>
    </p:spTree>
    <p:extLst>
      <p:ext uri="{BB962C8B-B14F-4D97-AF65-F5344CB8AC3E}">
        <p14:creationId xmlns:p14="http://schemas.microsoft.com/office/powerpoint/2010/main" val="3155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Replacement Policy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429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Selection of a page in memory to be replaced</a:t>
            </a:r>
          </a:p>
          <a:p>
            <a:pPr eaLnBrk="1" hangingPunct="1"/>
            <a:r>
              <a:rPr lang="en-US" dirty="0" smtClean="0"/>
              <a:t>When a new page must be brought in</a:t>
            </a:r>
          </a:p>
          <a:p>
            <a:pPr eaLnBrk="1" hangingPunct="1"/>
            <a:r>
              <a:rPr lang="en-US" dirty="0" smtClean="0"/>
              <a:t>Frame locking:</a:t>
            </a:r>
          </a:p>
          <a:p>
            <a:pPr lvl="1" eaLnBrk="1" hangingPunct="1"/>
            <a:r>
              <a:rPr lang="en-US" dirty="0" smtClean="0"/>
              <a:t>Some of the frames may be locked</a:t>
            </a:r>
          </a:p>
          <a:p>
            <a:pPr lvl="1" eaLnBrk="1" hangingPunct="1"/>
            <a:r>
              <a:rPr lang="en-US" dirty="0" smtClean="0"/>
              <a:t>Thus cannot be replaced</a:t>
            </a:r>
          </a:p>
          <a:p>
            <a:pPr lvl="2" eaLnBrk="1" hangingPunct="1"/>
            <a:r>
              <a:rPr lang="en-US" dirty="0" smtClean="0"/>
              <a:t>Key parts of the kernel</a:t>
            </a:r>
          </a:p>
          <a:p>
            <a:pPr lvl="2" eaLnBrk="1" hangingPunct="1"/>
            <a:r>
              <a:rPr lang="en-US" dirty="0" smtClean="0"/>
              <a:t>I/O buffers</a:t>
            </a:r>
          </a:p>
          <a:p>
            <a:pPr lvl="2" eaLnBrk="1" hangingPunct="1"/>
            <a:r>
              <a:rPr lang="en-US" dirty="0" smtClean="0"/>
              <a:t>Time critical code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 eaLnBrk="1" hangingPunct="1"/>
            <a:r>
              <a:rPr lang="en-US" dirty="0" smtClean="0"/>
              <a:t>We can have a locked bit</a:t>
            </a:r>
          </a:p>
        </p:txBody>
      </p:sp>
    </p:spTree>
    <p:extLst>
      <p:ext uri="{BB962C8B-B14F-4D97-AF65-F5344CB8AC3E}">
        <p14:creationId xmlns:p14="http://schemas.microsoft.com/office/powerpoint/2010/main" val="19943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Basic Replacement Algorithms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 </a:t>
            </a:r>
          </a:p>
          <a:p>
            <a:pPr eaLnBrk="1" hangingPunct="1"/>
            <a:r>
              <a:rPr lang="en-US" smtClean="0"/>
              <a:t>Least Recently used</a:t>
            </a:r>
          </a:p>
          <a:p>
            <a:pPr eaLnBrk="1" hangingPunct="1"/>
            <a:r>
              <a:rPr lang="en-US" smtClean="0"/>
              <a:t>FIFO</a:t>
            </a:r>
          </a:p>
          <a:p>
            <a:pPr eaLnBrk="1" hangingPunct="1"/>
            <a:r>
              <a:rPr lang="en-US" smtClean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6895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429" y="1534886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Select the page for which the time to the next reference is the longest</a:t>
            </a:r>
          </a:p>
          <a:p>
            <a:pPr eaLnBrk="1" hangingPunct="1"/>
            <a:r>
              <a:rPr lang="en-US" dirty="0" smtClean="0"/>
              <a:t>Just like SJF, very difficult to implement</a:t>
            </a:r>
          </a:p>
          <a:p>
            <a:pPr eaLnBrk="1" hangingPunct="1"/>
            <a:r>
              <a:rPr lang="en-US" dirty="0" smtClean="0"/>
              <a:t>Assume a memory of 3 frames</a:t>
            </a:r>
          </a:p>
          <a:p>
            <a:pPr eaLnBrk="1" hangingPunct="1"/>
            <a:r>
              <a:rPr lang="en-US" dirty="0" smtClean="0"/>
              <a:t>And 5 pages</a:t>
            </a:r>
          </a:p>
          <a:p>
            <a:pPr eaLnBrk="1" hangingPunct="1"/>
            <a:r>
              <a:rPr lang="en-US" dirty="0" smtClean="0"/>
              <a:t>Let the reference sequence be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2  3  2  1  5  2  4  5  3  2  5  2</a:t>
            </a:r>
          </a:p>
        </p:txBody>
      </p:sp>
    </p:spTree>
    <p:extLst>
      <p:ext uri="{BB962C8B-B14F-4D97-AF65-F5344CB8AC3E}">
        <p14:creationId xmlns:p14="http://schemas.microsoft.com/office/powerpoint/2010/main" val="3205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38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Optimal</a:t>
            </a: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533400" y="1143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0000FF"/>
                </a:solidFill>
                <a:latin typeface="Arial" panose="020B0604020202020204" pitchFamily="34" charset="0"/>
              </a:rPr>
              <a:t>2   3   2   1   5   2   4   5   3   2   5   2</a:t>
            </a:r>
          </a:p>
        </p:txBody>
      </p:sp>
      <p:sp>
        <p:nvSpPr>
          <p:cNvPr id="2131984" name="Line 16"/>
          <p:cNvSpPr>
            <a:spLocks noChangeShapeType="1"/>
          </p:cNvSpPr>
          <p:nvPr/>
        </p:nvSpPr>
        <p:spPr bwMode="auto">
          <a:xfrm flipV="1">
            <a:off x="7620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985" name="Line 17"/>
          <p:cNvSpPr>
            <a:spLocks noChangeShapeType="1"/>
          </p:cNvSpPr>
          <p:nvPr/>
        </p:nvSpPr>
        <p:spPr bwMode="auto">
          <a:xfrm flipV="1">
            <a:off x="1295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81400" y="2389188"/>
            <a:ext cx="2057400" cy="2411412"/>
            <a:chOff x="528" y="1482"/>
            <a:chExt cx="1296" cy="1519"/>
          </a:xfrm>
        </p:grpSpPr>
        <p:sp>
          <p:nvSpPr>
            <p:cNvPr id="9246" name="Text Box 18"/>
            <p:cNvSpPr txBox="1">
              <a:spLocks noChangeArrowheads="1"/>
            </p:cNvSpPr>
            <p:nvPr/>
          </p:nvSpPr>
          <p:spPr bwMode="auto">
            <a:xfrm>
              <a:off x="528" y="1482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9247" name="Text Box 19"/>
            <p:cNvSpPr txBox="1">
              <a:spLocks noChangeArrowheads="1"/>
            </p:cNvSpPr>
            <p:nvPr/>
          </p:nvSpPr>
          <p:spPr bwMode="auto">
            <a:xfrm>
              <a:off x="528" y="1991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9248" name="Text Box 20"/>
            <p:cNvSpPr txBox="1">
              <a:spLocks noChangeArrowheads="1"/>
            </p:cNvSpPr>
            <p:nvPr/>
          </p:nvSpPr>
          <p:spPr bwMode="auto">
            <a:xfrm>
              <a:off x="528" y="2496"/>
              <a:ext cx="1296" cy="50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2131990" name="Text Box 22"/>
          <p:cNvSpPr txBox="1">
            <a:spLocks noChangeArrowheads="1"/>
          </p:cNvSpPr>
          <p:nvPr/>
        </p:nvSpPr>
        <p:spPr bwMode="auto">
          <a:xfrm>
            <a:off x="3581400" y="3187700"/>
            <a:ext cx="2057400" cy="801688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31991" name="Line 23"/>
          <p:cNvSpPr>
            <a:spLocks noChangeShapeType="1"/>
          </p:cNvSpPr>
          <p:nvPr/>
        </p:nvSpPr>
        <p:spPr bwMode="auto">
          <a:xfrm flipV="1">
            <a:off x="1828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992" name="Line 24"/>
          <p:cNvSpPr>
            <a:spLocks noChangeShapeType="1"/>
          </p:cNvSpPr>
          <p:nvPr/>
        </p:nvSpPr>
        <p:spPr bwMode="auto">
          <a:xfrm flipV="1">
            <a:off x="24384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993" name="Text Box 25"/>
          <p:cNvSpPr txBox="1">
            <a:spLocks noChangeArrowheads="1"/>
          </p:cNvSpPr>
          <p:nvPr/>
        </p:nvSpPr>
        <p:spPr bwMode="auto">
          <a:xfrm>
            <a:off x="3581400" y="3989388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31994" name="Line 26"/>
          <p:cNvSpPr>
            <a:spLocks noChangeShapeType="1"/>
          </p:cNvSpPr>
          <p:nvPr/>
        </p:nvSpPr>
        <p:spPr bwMode="auto">
          <a:xfrm flipV="1">
            <a:off x="2971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995" name="Text Box 27"/>
          <p:cNvSpPr txBox="1">
            <a:spLocks noChangeArrowheads="1"/>
          </p:cNvSpPr>
          <p:nvPr/>
        </p:nvSpPr>
        <p:spPr bwMode="auto">
          <a:xfrm rot="1885806">
            <a:off x="6511925" y="422275"/>
            <a:ext cx="223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CC3300"/>
                </a:solidFill>
                <a:latin typeface="Arial" panose="020B0604020202020204" pitchFamily="34" charset="0"/>
              </a:rPr>
              <a:t>Page Fault</a:t>
            </a:r>
          </a:p>
        </p:txBody>
      </p:sp>
      <p:sp>
        <p:nvSpPr>
          <p:cNvPr id="2131996" name="Text Box 28"/>
          <p:cNvSpPr txBox="1">
            <a:spLocks noChangeArrowheads="1"/>
          </p:cNvSpPr>
          <p:nvPr/>
        </p:nvSpPr>
        <p:spPr bwMode="auto">
          <a:xfrm>
            <a:off x="2768600" y="8540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1997" name="Text Box 29"/>
          <p:cNvSpPr txBox="1">
            <a:spLocks noChangeArrowheads="1"/>
          </p:cNvSpPr>
          <p:nvPr/>
        </p:nvSpPr>
        <p:spPr bwMode="auto">
          <a:xfrm>
            <a:off x="3581400" y="3989388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31973" name="Text Box 5"/>
          <p:cNvSpPr txBox="1">
            <a:spLocks noChangeArrowheads="1"/>
          </p:cNvSpPr>
          <p:nvPr/>
        </p:nvSpPr>
        <p:spPr bwMode="auto">
          <a:xfrm>
            <a:off x="3581400" y="2379663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31998" name="Line 30"/>
          <p:cNvSpPr>
            <a:spLocks noChangeShapeType="1"/>
          </p:cNvSpPr>
          <p:nvPr/>
        </p:nvSpPr>
        <p:spPr bwMode="auto">
          <a:xfrm flipV="1">
            <a:off x="3505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999" name="Line 31"/>
          <p:cNvSpPr>
            <a:spLocks noChangeShapeType="1"/>
          </p:cNvSpPr>
          <p:nvPr/>
        </p:nvSpPr>
        <p:spPr bwMode="auto">
          <a:xfrm flipV="1">
            <a:off x="4114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000" name="Text Box 32"/>
          <p:cNvSpPr txBox="1">
            <a:spLocks noChangeArrowheads="1"/>
          </p:cNvSpPr>
          <p:nvPr/>
        </p:nvSpPr>
        <p:spPr bwMode="auto">
          <a:xfrm>
            <a:off x="3962400" y="8382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2001" name="Text Box 33"/>
          <p:cNvSpPr txBox="1">
            <a:spLocks noChangeArrowheads="1"/>
          </p:cNvSpPr>
          <p:nvPr/>
        </p:nvSpPr>
        <p:spPr bwMode="auto">
          <a:xfrm>
            <a:off x="3581400" y="2389188"/>
            <a:ext cx="2057400" cy="801687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3600" b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32002" name="Line 34"/>
          <p:cNvSpPr>
            <a:spLocks noChangeShapeType="1"/>
          </p:cNvSpPr>
          <p:nvPr/>
        </p:nvSpPr>
        <p:spPr bwMode="auto">
          <a:xfrm flipV="1">
            <a:off x="4648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003" name="Line 35"/>
          <p:cNvSpPr>
            <a:spLocks noChangeShapeType="1"/>
          </p:cNvSpPr>
          <p:nvPr/>
        </p:nvSpPr>
        <p:spPr bwMode="auto">
          <a:xfrm flipV="1">
            <a:off x="5181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004" name="Line 36"/>
          <p:cNvSpPr>
            <a:spLocks noChangeShapeType="1"/>
          </p:cNvSpPr>
          <p:nvPr/>
        </p:nvSpPr>
        <p:spPr bwMode="auto">
          <a:xfrm flipV="1">
            <a:off x="5791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005" name="Text Box 37"/>
          <p:cNvSpPr txBox="1">
            <a:spLocks noChangeArrowheads="1"/>
          </p:cNvSpPr>
          <p:nvPr/>
        </p:nvSpPr>
        <p:spPr bwMode="auto">
          <a:xfrm>
            <a:off x="5588000" y="8382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CC33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2132006" name="Line 38"/>
          <p:cNvSpPr>
            <a:spLocks noChangeShapeType="1"/>
          </p:cNvSpPr>
          <p:nvPr/>
        </p:nvSpPr>
        <p:spPr bwMode="auto">
          <a:xfrm flipV="1">
            <a:off x="6324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007" name="Line 39"/>
          <p:cNvSpPr>
            <a:spLocks noChangeShapeType="1"/>
          </p:cNvSpPr>
          <p:nvPr/>
        </p:nvSpPr>
        <p:spPr bwMode="auto">
          <a:xfrm flipV="1">
            <a:off x="6934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010" name="Rectangle 42"/>
          <p:cNvSpPr>
            <a:spLocks noChangeArrowheads="1"/>
          </p:cNvSpPr>
          <p:nvPr/>
        </p:nvSpPr>
        <p:spPr bwMode="auto">
          <a:xfrm>
            <a:off x="1752600" y="4876800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for which the time to the next reference is the longest</a:t>
            </a:r>
          </a:p>
        </p:txBody>
      </p:sp>
      <p:sp>
        <p:nvSpPr>
          <p:cNvPr id="2132011" name="Rectangle 43"/>
          <p:cNvSpPr>
            <a:spLocks noChangeArrowheads="1"/>
          </p:cNvSpPr>
          <p:nvPr/>
        </p:nvSpPr>
        <p:spPr bwMode="auto">
          <a:xfrm>
            <a:off x="1752600" y="4876800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for which the time to the next reference is the longest</a:t>
            </a:r>
          </a:p>
        </p:txBody>
      </p:sp>
      <p:sp>
        <p:nvSpPr>
          <p:cNvPr id="2132012" name="Rectangle 44"/>
          <p:cNvSpPr>
            <a:spLocks noChangeArrowheads="1"/>
          </p:cNvSpPr>
          <p:nvPr/>
        </p:nvSpPr>
        <p:spPr bwMode="auto">
          <a:xfrm>
            <a:off x="1752600" y="4876800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800" b="0">
                <a:solidFill>
                  <a:srgbClr val="0000FF"/>
                </a:solidFill>
                <a:latin typeface="Arial" panose="020B0604020202020204" pitchFamily="34" charset="0"/>
              </a:rPr>
              <a:t>Select the page for which the time to the next reference is the longest</a:t>
            </a:r>
          </a:p>
        </p:txBody>
      </p:sp>
    </p:spTree>
    <p:extLst>
      <p:ext uri="{BB962C8B-B14F-4D97-AF65-F5344CB8AC3E}">
        <p14:creationId xmlns:p14="http://schemas.microsoft.com/office/powerpoint/2010/main" val="5722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3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3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3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3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3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3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213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3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3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3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3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3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3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13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13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13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3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1" dur="500"/>
                                        <p:tgtEl>
                                          <p:spTgt spid="2132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13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3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13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13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1984" grpId="0" animBg="1"/>
      <p:bldP spid="2131984" grpId="1" animBg="1"/>
      <p:bldP spid="2131985" grpId="0" animBg="1"/>
      <p:bldP spid="2131985" grpId="1" animBg="1"/>
      <p:bldP spid="2131990" grpId="0" animBg="1"/>
      <p:bldP spid="2131990" grpId="1" animBg="1"/>
      <p:bldP spid="2131991" grpId="0" animBg="1"/>
      <p:bldP spid="2131991" grpId="1" animBg="1"/>
      <p:bldP spid="2131992" grpId="0" animBg="1"/>
      <p:bldP spid="2131992" grpId="1" animBg="1"/>
      <p:bldP spid="2131993" grpId="0" animBg="1"/>
      <p:bldP spid="2131993" grpId="1" animBg="1"/>
      <p:bldP spid="2131994" grpId="0" animBg="1"/>
      <p:bldP spid="2131994" grpId="1" animBg="1"/>
      <p:bldP spid="2131995" grpId="0"/>
      <p:bldP spid="2131995" grpId="1"/>
      <p:bldP spid="2131995" grpId="2"/>
      <p:bldP spid="2131995" grpId="3"/>
      <p:bldP spid="2131995" grpId="4"/>
      <p:bldP spid="2131995" grpId="5"/>
      <p:bldP spid="2131996" grpId="0"/>
      <p:bldP spid="2131997" grpId="0" animBg="1"/>
      <p:bldP spid="2131997" grpId="1" animBg="1"/>
      <p:bldP spid="2131997" grpId="2" animBg="1"/>
      <p:bldP spid="2131973" grpId="0" animBg="1"/>
      <p:bldP spid="2131973" grpId="1" animBg="1"/>
      <p:bldP spid="2131973" grpId="2" animBg="1"/>
      <p:bldP spid="2131973" grpId="3" animBg="1"/>
      <p:bldP spid="2131973" grpId="4" animBg="1"/>
      <p:bldP spid="2131973" grpId="5" animBg="1"/>
      <p:bldP spid="2131998" grpId="0" animBg="1"/>
      <p:bldP spid="2131998" grpId="1" animBg="1"/>
      <p:bldP spid="2131999" grpId="0" animBg="1"/>
      <p:bldP spid="2131999" grpId="1" animBg="1"/>
      <p:bldP spid="2132000" grpId="0"/>
      <p:bldP spid="2132001" grpId="0" animBg="1"/>
      <p:bldP spid="2132001" grpId="1" animBg="1"/>
      <p:bldP spid="2132002" grpId="0" animBg="1"/>
      <p:bldP spid="2132002" grpId="1" animBg="1"/>
      <p:bldP spid="2132003" grpId="0" animBg="1"/>
      <p:bldP spid="2132003" grpId="1" animBg="1"/>
      <p:bldP spid="2132004" grpId="0" animBg="1"/>
      <p:bldP spid="2132004" grpId="1" animBg="1"/>
      <p:bldP spid="2132005" grpId="0"/>
      <p:bldP spid="2132006" grpId="0" animBg="1"/>
      <p:bldP spid="2132006" grpId="1" animBg="1"/>
      <p:bldP spid="2132007" grpId="0" animBg="1"/>
      <p:bldP spid="2132007" grpId="1" animBg="1"/>
      <p:bldP spid="2132010" grpId="0"/>
      <p:bldP spid="2132010" grpId="1"/>
      <p:bldP spid="2132011" grpId="0"/>
      <p:bldP spid="2132011" grpId="1"/>
      <p:bldP spid="2132012" grpId="0"/>
      <p:bldP spid="21320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Least Recently Used (LRU)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Replace the page that has not been referenced for the longest time</a:t>
            </a:r>
          </a:p>
          <a:p>
            <a:pPr eaLnBrk="1" hangingPunct="1"/>
            <a:r>
              <a:rPr lang="en-US" dirty="0" smtClean="0"/>
              <a:t>Again, difficult to implement</a:t>
            </a:r>
          </a:p>
          <a:p>
            <a:pPr eaLnBrk="1" hangingPunct="1"/>
            <a:r>
              <a:rPr lang="en-US" dirty="0" smtClean="0"/>
              <a:t>E.g. </a:t>
            </a:r>
          </a:p>
          <a:p>
            <a:pPr lvl="1" eaLnBrk="1" hangingPunct="1"/>
            <a:r>
              <a:rPr lang="en-US" dirty="0" smtClean="0"/>
              <a:t>Tag each page with the time of last reference</a:t>
            </a:r>
          </a:p>
          <a:p>
            <a:pPr lvl="1" eaLnBrk="1" hangingPunct="1"/>
            <a:r>
              <a:rPr lang="en-US" dirty="0" smtClean="0"/>
              <a:t>Should be updated on each instruction/data reference. 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6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6426</TotalTime>
  <Words>722</Words>
  <Application>Microsoft Office PowerPoint</Application>
  <PresentationFormat>On-screen Show (4:3)</PresentationFormat>
  <Paragraphs>151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Times New Roman</vt:lpstr>
      <vt:lpstr>Wingdings</vt:lpstr>
      <vt:lpstr>Pixel</vt:lpstr>
      <vt:lpstr>Lecture 9 Page Replacement Policies</vt:lpstr>
      <vt:lpstr>Key Design Policies</vt:lpstr>
      <vt:lpstr>Fetch Policy</vt:lpstr>
      <vt:lpstr>Fetch Policy</vt:lpstr>
      <vt:lpstr>Replacement Policy</vt:lpstr>
      <vt:lpstr>Basic Replacement Algorithms</vt:lpstr>
      <vt:lpstr>Optimal</vt:lpstr>
      <vt:lpstr>Optimal</vt:lpstr>
      <vt:lpstr>Least Recently Used (LRU)</vt:lpstr>
      <vt:lpstr>Least Recently Used (LRU)</vt:lpstr>
      <vt:lpstr>FIFO</vt:lpstr>
      <vt:lpstr>FIFO</vt:lpstr>
      <vt:lpstr>Clock Policy</vt:lpstr>
      <vt:lpstr>Clock Policy</vt:lpstr>
    </vt:vector>
  </TitlesOfParts>
  <Company>IIUI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</dc:title>
  <dc:creator>Asim Munir</dc:creator>
  <cp:lastModifiedBy>Asim Munir</cp:lastModifiedBy>
  <cp:revision>255</cp:revision>
  <cp:lastPrinted>1999-12-17T13:56:08Z</cp:lastPrinted>
  <dcterms:created xsi:type="dcterms:W3CDTF">1998-09-21T10:37:54Z</dcterms:created>
  <dcterms:modified xsi:type="dcterms:W3CDTF">2016-03-31T16:28:05Z</dcterms:modified>
</cp:coreProperties>
</file>