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327" r:id="rId2"/>
    <p:sldId id="523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6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4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F02D995-69B7-4E01-9988-22B45D5125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6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CC54E07-1C02-4A87-B550-C870A1351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2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Give qualifications of instructors:</a:t>
            </a:r>
          </a:p>
          <a:p>
            <a:endParaRPr lang="en-US" smtClean="0"/>
          </a:p>
          <a:p>
            <a:r>
              <a:rPr lang="en-US" smtClean="0"/>
              <a:t>DAP</a:t>
            </a:r>
          </a:p>
          <a:p>
            <a:pPr>
              <a:buFontTx/>
              <a:buChar char="•"/>
            </a:pPr>
            <a:r>
              <a:rPr lang="en-US" smtClean="0"/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 smtClean="0"/>
              <a:t> Co-athor of textbook used in class</a:t>
            </a:r>
          </a:p>
          <a:p>
            <a:pPr>
              <a:buFontTx/>
              <a:buChar char="•"/>
            </a:pPr>
            <a:r>
              <a:rPr lang="en-US" smtClean="0"/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 smtClean="0"/>
              <a:t> currently author of article on future of microprocessors in SciAm Sept 1995</a:t>
            </a:r>
          </a:p>
          <a:p>
            <a:r>
              <a:rPr lang="en-US" smtClean="0"/>
              <a:t>RY</a:t>
            </a:r>
          </a:p>
          <a:p>
            <a:pPr>
              <a:buFontTx/>
              <a:buChar char="•"/>
            </a:pPr>
            <a:r>
              <a:rPr lang="en-US" smtClean="0"/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 smtClean="0"/>
              <a:t> undergrad and grad work at Berkeley</a:t>
            </a:r>
          </a:p>
          <a:p>
            <a:pPr>
              <a:buFontTx/>
              <a:buChar char="•"/>
            </a:pPr>
            <a:r>
              <a:rPr lang="en-US" smtClean="0"/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 smtClean="0"/>
              <a:t> one of architects of UltraSPARC fastest SPARC mper shipping this Fall</a:t>
            </a:r>
          </a:p>
          <a:p>
            <a:r>
              <a:rPr lang="en-US" smtClean="0"/>
              <a:t>	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8458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54E07-1C02-4A87-B550-C870A135182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64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96861-1A34-4066-A089-754B2BCBDC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CE8AF-06CC-4185-B9E5-ED8B5987EA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8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EF26F-5DC5-46BF-B6B4-406914765E0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DA847-2DEC-41EE-884C-6740ADBFA9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D1C1E-6BE4-4F7F-9EDB-D809BA650C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B9A5C-616D-4902-B5C4-F109359E52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FC832-B691-4D26-8CA3-B6BB38C42A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7BB69-89A3-45D8-AED3-F3DDD7AD8E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38ECA7-7BAA-4AAF-8779-A01100E1C5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4B3E-D11F-4957-A4A1-65155DDEA20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8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AB39A-836F-42E6-85C2-37D9754CB0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5777939-D9E6-4516-923E-4163D2C1EBB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63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63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63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63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590800"/>
            <a:ext cx="7086600" cy="1003300"/>
          </a:xfrm>
          <a:noFill/>
        </p:spPr>
        <p:txBody>
          <a:bodyPr/>
          <a:lstStyle/>
          <a:p>
            <a:pPr algn="ctr"/>
            <a:r>
              <a:rPr lang="en-US" sz="4000" dirty="0" smtClean="0"/>
              <a:t>Lecture 10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/>
              <a:t>Synchronization </a:t>
            </a:r>
            <a:r>
              <a:rPr lang="en-US" sz="5400" dirty="0" smtClean="0"/>
              <a:t>Issues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638800"/>
            <a:ext cx="8839200" cy="1219200"/>
          </a:xfrm>
          <a:noFill/>
        </p:spPr>
        <p:txBody>
          <a:bodyPr/>
          <a:lstStyle/>
          <a:p>
            <a:pPr marL="203200" indent="-203200" algn="ctr"/>
            <a:r>
              <a:rPr lang="en-US" sz="4000" b="1" dirty="0" smtClean="0"/>
              <a:t>Operating Systems</a:t>
            </a:r>
          </a:p>
          <a:p>
            <a:pPr marL="203200" indent="-203200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Other examples of Race conditions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node to a shared linked list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438400"/>
            <a:ext cx="8839200" cy="1219200"/>
            <a:chOff x="144" y="2016"/>
            <a:chExt cx="5568" cy="768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1776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1776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1841" y="20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2299" name="Rectangle 8"/>
            <p:cNvSpPr>
              <a:spLocks noChangeArrowheads="1"/>
            </p:cNvSpPr>
            <p:nvPr/>
          </p:nvSpPr>
          <p:spPr bwMode="auto">
            <a:xfrm>
              <a:off x="2544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2544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Text Box 10"/>
            <p:cNvSpPr txBox="1">
              <a:spLocks noChangeArrowheads="1"/>
            </p:cNvSpPr>
            <p:nvPr/>
          </p:nvSpPr>
          <p:spPr bwMode="auto">
            <a:xfrm>
              <a:off x="2592" y="2089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17</a:t>
              </a:r>
            </a:p>
          </p:txBody>
        </p:sp>
        <p:sp>
          <p:nvSpPr>
            <p:cNvPr id="12302" name="Rectangle 11"/>
            <p:cNvSpPr>
              <a:spLocks noChangeArrowheads="1"/>
            </p:cNvSpPr>
            <p:nvPr/>
          </p:nvSpPr>
          <p:spPr bwMode="auto">
            <a:xfrm>
              <a:off x="3312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>
              <a:off x="3312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3360" y="2089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22</a:t>
              </a:r>
            </a:p>
          </p:txBody>
        </p:sp>
        <p:sp>
          <p:nvSpPr>
            <p:cNvPr id="12305" name="Rectangle 14"/>
            <p:cNvSpPr>
              <a:spLocks noChangeArrowheads="1"/>
            </p:cNvSpPr>
            <p:nvPr/>
          </p:nvSpPr>
          <p:spPr bwMode="auto">
            <a:xfrm>
              <a:off x="144" y="2160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192" y="216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i="1">
                  <a:latin typeface="Arial" panose="020B0604020202020204" pitchFamily="34" charset="0"/>
                </a:rPr>
                <a:t>first</a:t>
              </a:r>
            </a:p>
          </p:txBody>
        </p:sp>
        <p:sp>
          <p:nvSpPr>
            <p:cNvPr id="12307" name="Rectangle 16"/>
            <p:cNvSpPr>
              <a:spLocks noChangeArrowheads="1"/>
            </p:cNvSpPr>
            <p:nvPr/>
          </p:nvSpPr>
          <p:spPr bwMode="auto">
            <a:xfrm>
              <a:off x="4080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08" name="Line 17"/>
            <p:cNvSpPr>
              <a:spLocks noChangeShapeType="1"/>
            </p:cNvSpPr>
            <p:nvPr/>
          </p:nvSpPr>
          <p:spPr bwMode="auto">
            <a:xfrm>
              <a:off x="4080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Text Box 18"/>
            <p:cNvSpPr txBox="1">
              <a:spLocks noChangeArrowheads="1"/>
            </p:cNvSpPr>
            <p:nvPr/>
          </p:nvSpPr>
          <p:spPr bwMode="auto">
            <a:xfrm>
              <a:off x="4128" y="2089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26</a:t>
              </a:r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4848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11" name="Line 20"/>
            <p:cNvSpPr>
              <a:spLocks noChangeShapeType="1"/>
            </p:cNvSpPr>
            <p:nvPr/>
          </p:nvSpPr>
          <p:spPr bwMode="auto">
            <a:xfrm>
              <a:off x="4848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4896" y="2089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34</a:t>
              </a:r>
            </a:p>
          </p:txBody>
        </p:sp>
        <p:sp>
          <p:nvSpPr>
            <p:cNvPr id="12313" name="Line 22"/>
            <p:cNvSpPr>
              <a:spLocks noChangeShapeType="1"/>
            </p:cNvSpPr>
            <p:nvPr/>
          </p:nvSpPr>
          <p:spPr bwMode="auto">
            <a:xfrm flipV="1">
              <a:off x="2064" y="235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3"/>
            <p:cNvSpPr>
              <a:spLocks noChangeShapeType="1"/>
            </p:cNvSpPr>
            <p:nvPr/>
          </p:nvSpPr>
          <p:spPr bwMode="auto">
            <a:xfrm flipV="1">
              <a:off x="2832" y="235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 flipV="1">
              <a:off x="3600" y="235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 flipV="1">
              <a:off x="4368" y="235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>
              <a:off x="5520" y="240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7"/>
            <p:cNvSpPr>
              <a:spLocks noChangeShapeType="1"/>
            </p:cNvSpPr>
            <p:nvPr/>
          </p:nvSpPr>
          <p:spPr bwMode="auto">
            <a:xfrm>
              <a:off x="561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8"/>
            <p:cNvSpPr>
              <a:spLocks noChangeShapeType="1"/>
            </p:cNvSpPr>
            <p:nvPr/>
          </p:nvSpPr>
          <p:spPr bwMode="auto">
            <a:xfrm>
              <a:off x="571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9"/>
            <p:cNvSpPr>
              <a:spLocks noChangeShapeType="1"/>
            </p:cNvSpPr>
            <p:nvPr/>
          </p:nvSpPr>
          <p:spPr bwMode="auto">
            <a:xfrm>
              <a:off x="5136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Rectangle 30"/>
            <p:cNvSpPr>
              <a:spLocks noChangeArrowheads="1"/>
            </p:cNvSpPr>
            <p:nvPr/>
          </p:nvSpPr>
          <p:spPr bwMode="auto">
            <a:xfrm>
              <a:off x="1008" y="2016"/>
              <a:ext cx="43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22" name="Line 31"/>
            <p:cNvSpPr>
              <a:spLocks noChangeShapeType="1"/>
            </p:cNvSpPr>
            <p:nvPr/>
          </p:nvSpPr>
          <p:spPr bwMode="auto">
            <a:xfrm>
              <a:off x="1008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Text Box 32"/>
            <p:cNvSpPr txBox="1">
              <a:spLocks noChangeArrowheads="1"/>
            </p:cNvSpPr>
            <p:nvPr/>
          </p:nvSpPr>
          <p:spPr bwMode="auto">
            <a:xfrm>
              <a:off x="1116" y="20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2324" name="Line 33"/>
            <p:cNvSpPr>
              <a:spLocks noChangeShapeType="1"/>
            </p:cNvSpPr>
            <p:nvPr/>
          </p:nvSpPr>
          <p:spPr bwMode="auto">
            <a:xfrm flipV="1">
              <a:off x="1296" y="235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4"/>
            <p:cNvSpPr>
              <a:spLocks noChangeShapeType="1"/>
            </p:cNvSpPr>
            <p:nvPr/>
          </p:nvSpPr>
          <p:spPr bwMode="auto">
            <a:xfrm>
              <a:off x="720" y="22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22051" name="Text Box 35"/>
          <p:cNvSpPr txBox="1">
            <a:spLocks noChangeArrowheads="1"/>
          </p:cNvSpPr>
          <p:nvPr/>
        </p:nvSpPr>
        <p:spPr bwMode="auto">
          <a:xfrm rot="-691694">
            <a:off x="533400" y="3962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>
                <a:solidFill>
                  <a:srgbClr val="CC3300"/>
                </a:solidFill>
                <a:latin typeface="Arial" panose="020B0604020202020204" pitchFamily="34" charset="0"/>
              </a:rPr>
              <a:t>Shared</a:t>
            </a:r>
          </a:p>
          <a:p>
            <a:pPr eaLnBrk="1" hangingPunct="1"/>
            <a:r>
              <a:rPr lang="en-US" sz="2200">
                <a:solidFill>
                  <a:srgbClr val="CC3300"/>
                </a:solidFill>
                <a:latin typeface="Arial" panose="020B0604020202020204" pitchFamily="34" charset="0"/>
              </a:rPr>
              <a:t>Variables</a:t>
            </a:r>
          </a:p>
        </p:txBody>
      </p:sp>
      <p:sp>
        <p:nvSpPr>
          <p:cNvPr id="1622052" name="AutoShape 36"/>
          <p:cNvSpPr>
            <a:spLocks/>
          </p:cNvSpPr>
          <p:nvPr/>
        </p:nvSpPr>
        <p:spPr bwMode="auto">
          <a:xfrm rot="4748487">
            <a:off x="565150" y="3046413"/>
            <a:ext cx="768350" cy="1371600"/>
          </a:xfrm>
          <a:prstGeom prst="rightBrace">
            <a:avLst>
              <a:gd name="adj1" fmla="val 14876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2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2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51" grpId="0"/>
      <p:bldP spid="16220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Reason behind Race Condition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Process B started using one of the shared variables before process A was finished with it.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 any given time a Process is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Doing internal computation =&gt; no race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accessing shared data that can lead to race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Part of the program where the shared memory is accessed is called </a:t>
            </a:r>
            <a:r>
              <a:rPr lang="en-US" sz="2800" b="1" dirty="0" smtClean="0">
                <a:solidFill>
                  <a:srgbClr val="CC3300"/>
                </a:solidFill>
              </a:rPr>
              <a:t>Critical Region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Races can be avoided</a:t>
            </a:r>
            <a:r>
              <a:rPr lang="en-US" sz="2800" b="1" dirty="0" smtClean="0">
                <a:solidFill>
                  <a:srgbClr val="CC33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CC3300"/>
                </a:solidFill>
              </a:rPr>
              <a:t>If no two processes are in the critical region at the same time.</a:t>
            </a:r>
            <a:r>
              <a:rPr lang="en-U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00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Critical Section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void threadRoutine()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int y, x, 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y = 3 + 5x;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3300"/>
                </a:solidFill>
              </a:rPr>
              <a:t>	y = Global_Var;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3300"/>
                </a:solidFill>
              </a:rPr>
              <a:t>	y = y + 1;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CC3300"/>
                </a:solidFill>
              </a:rPr>
              <a:t>	Global_Var =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	</a:t>
            </a:r>
          </a:p>
        </p:txBody>
      </p:sp>
      <p:sp>
        <p:nvSpPr>
          <p:cNvPr id="1624068" name="AutoShape 4"/>
          <p:cNvSpPr>
            <a:spLocks/>
          </p:cNvSpPr>
          <p:nvPr/>
        </p:nvSpPr>
        <p:spPr bwMode="auto">
          <a:xfrm>
            <a:off x="3657600" y="3352800"/>
            <a:ext cx="152400" cy="1524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40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69" y="17462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Critical Section</a:t>
            </a:r>
          </a:p>
        </p:txBody>
      </p:sp>
      <p:sp>
        <p:nvSpPr>
          <p:cNvPr id="1625098" name="Text Box 10"/>
          <p:cNvSpPr txBox="1">
            <a:spLocks noChangeArrowheads="1"/>
          </p:cNvSpPr>
          <p:nvPr/>
        </p:nvSpPr>
        <p:spPr bwMode="auto">
          <a:xfrm>
            <a:off x="76200" y="186531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anose="020B0604020202020204" pitchFamily="34" charset="0"/>
              </a:rPr>
              <a:t>Process A</a:t>
            </a:r>
          </a:p>
        </p:txBody>
      </p:sp>
      <p:sp>
        <p:nvSpPr>
          <p:cNvPr id="1625099" name="Text Box 11"/>
          <p:cNvSpPr txBox="1">
            <a:spLocks noChangeArrowheads="1"/>
          </p:cNvSpPr>
          <p:nvPr/>
        </p:nvSpPr>
        <p:spPr bwMode="auto">
          <a:xfrm>
            <a:off x="76200" y="359092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anose="020B0604020202020204" pitchFamily="34" charset="0"/>
              </a:rPr>
              <a:t>Process B</a:t>
            </a:r>
          </a:p>
        </p:txBody>
      </p:sp>
      <p:sp>
        <p:nvSpPr>
          <p:cNvPr id="1625100" name="Line 12"/>
          <p:cNvSpPr>
            <a:spLocks noChangeShapeType="1"/>
          </p:cNvSpPr>
          <p:nvPr/>
        </p:nvSpPr>
        <p:spPr bwMode="auto">
          <a:xfrm>
            <a:off x="1524000" y="2057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01" name="Line 13"/>
          <p:cNvSpPr>
            <a:spLocks noChangeShapeType="1"/>
          </p:cNvSpPr>
          <p:nvPr/>
        </p:nvSpPr>
        <p:spPr bwMode="auto">
          <a:xfrm>
            <a:off x="1524000" y="3810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02" name="Line 14"/>
          <p:cNvSpPr>
            <a:spLocks noChangeShapeType="1"/>
          </p:cNvSpPr>
          <p:nvPr/>
        </p:nvSpPr>
        <p:spPr bwMode="auto">
          <a:xfrm>
            <a:off x="2667000" y="1295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03" name="Text Box 15"/>
          <p:cNvSpPr txBox="1">
            <a:spLocks noChangeArrowheads="1"/>
          </p:cNvSpPr>
          <p:nvPr/>
        </p:nvSpPr>
        <p:spPr bwMode="auto">
          <a:xfrm>
            <a:off x="2971800" y="4114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cxnSp>
        <p:nvCxnSpPr>
          <p:cNvPr id="1625105" name="AutoShape 17"/>
          <p:cNvCxnSpPr>
            <a:cxnSpLocks noChangeShapeType="1"/>
            <a:stCxn id="1625103" idx="0"/>
            <a:endCxn id="1625101" idx="1"/>
          </p:cNvCxnSpPr>
          <p:nvPr/>
        </p:nvCxnSpPr>
        <p:spPr bwMode="auto">
          <a:xfrm rot="5400000" flipH="1">
            <a:off x="2796382" y="3694906"/>
            <a:ext cx="290512" cy="549275"/>
          </a:xfrm>
          <a:prstGeom prst="curvedConnector3">
            <a:avLst>
              <a:gd name="adj1" fmla="val 524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06" name="Rectangle 18"/>
          <p:cNvSpPr>
            <a:spLocks noChangeArrowheads="1"/>
          </p:cNvSpPr>
          <p:nvPr/>
        </p:nvSpPr>
        <p:spPr bwMode="auto">
          <a:xfrm>
            <a:off x="2667000" y="1981200"/>
            <a:ext cx="1143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625107" name="Text Box 19"/>
          <p:cNvSpPr txBox="1">
            <a:spLocks noChangeArrowheads="1"/>
          </p:cNvSpPr>
          <p:nvPr/>
        </p:nvSpPr>
        <p:spPr bwMode="auto">
          <a:xfrm>
            <a:off x="3124200" y="1330325"/>
            <a:ext cx="272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A enters critical section</a:t>
            </a:r>
            <a:endParaRPr lang="en-US" sz="2000" baseline="-25000"/>
          </a:p>
        </p:txBody>
      </p:sp>
      <p:cxnSp>
        <p:nvCxnSpPr>
          <p:cNvPr id="1625108" name="AutoShape 20"/>
          <p:cNvCxnSpPr>
            <a:cxnSpLocks noChangeShapeType="1"/>
            <a:stCxn id="1625107" idx="1"/>
            <a:endCxn id="1625100" idx="1"/>
          </p:cNvCxnSpPr>
          <p:nvPr/>
        </p:nvCxnSpPr>
        <p:spPr bwMode="auto">
          <a:xfrm rot="10800000" flipV="1">
            <a:off x="2667000" y="1528763"/>
            <a:ext cx="457200" cy="542925"/>
          </a:xfrm>
          <a:prstGeom prst="curvedConnector4">
            <a:avLst>
              <a:gd name="adj1" fmla="val 4856"/>
              <a:gd name="adj2" fmla="val 53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09" name="Line 21"/>
          <p:cNvSpPr>
            <a:spLocks noChangeShapeType="1"/>
          </p:cNvSpPr>
          <p:nvPr/>
        </p:nvSpPr>
        <p:spPr bwMode="auto">
          <a:xfrm>
            <a:off x="2667000" y="3810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10" name="Line 22"/>
          <p:cNvSpPr>
            <a:spLocks noChangeShapeType="1"/>
          </p:cNvSpPr>
          <p:nvPr/>
        </p:nvSpPr>
        <p:spPr bwMode="auto">
          <a:xfrm>
            <a:off x="3810000" y="1295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11" name="Text Box 23"/>
          <p:cNvSpPr txBox="1">
            <a:spLocks noChangeArrowheads="1"/>
          </p:cNvSpPr>
          <p:nvPr/>
        </p:nvSpPr>
        <p:spPr bwMode="auto">
          <a:xfrm>
            <a:off x="4114800" y="4114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cxnSp>
        <p:nvCxnSpPr>
          <p:cNvPr id="1625112" name="AutoShape 24"/>
          <p:cNvCxnSpPr>
            <a:cxnSpLocks noChangeShapeType="1"/>
            <a:stCxn id="1625111" idx="0"/>
            <a:endCxn id="1625109" idx="1"/>
          </p:cNvCxnSpPr>
          <p:nvPr/>
        </p:nvCxnSpPr>
        <p:spPr bwMode="auto">
          <a:xfrm rot="5400000" flipH="1">
            <a:off x="3939382" y="3694906"/>
            <a:ext cx="290512" cy="549275"/>
          </a:xfrm>
          <a:prstGeom prst="curvedConnector3">
            <a:avLst>
              <a:gd name="adj1" fmla="val 524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13" name="Text Box 25"/>
          <p:cNvSpPr txBox="1">
            <a:spLocks noChangeArrowheads="1"/>
          </p:cNvSpPr>
          <p:nvPr/>
        </p:nvSpPr>
        <p:spPr bwMode="auto">
          <a:xfrm>
            <a:off x="4343400" y="4821238"/>
            <a:ext cx="2262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B attempts to enter</a:t>
            </a:r>
          </a:p>
          <a:p>
            <a:pPr eaLnBrk="1" hangingPunct="1"/>
            <a:r>
              <a:rPr lang="en-US" sz="2000"/>
              <a:t> critical section</a:t>
            </a:r>
            <a:endParaRPr lang="en-US" sz="2000" baseline="-25000"/>
          </a:p>
        </p:txBody>
      </p:sp>
      <p:cxnSp>
        <p:nvCxnSpPr>
          <p:cNvPr id="1625114" name="AutoShape 26"/>
          <p:cNvCxnSpPr>
            <a:cxnSpLocks noChangeShapeType="1"/>
            <a:stCxn id="1625113" idx="1"/>
          </p:cNvCxnSpPr>
          <p:nvPr/>
        </p:nvCxnSpPr>
        <p:spPr bwMode="auto">
          <a:xfrm rot="10800000">
            <a:off x="3733800" y="3962400"/>
            <a:ext cx="609600" cy="1209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15" name="Rectangle 27"/>
          <p:cNvSpPr>
            <a:spLocks noChangeArrowheads="1"/>
          </p:cNvSpPr>
          <p:nvPr/>
        </p:nvSpPr>
        <p:spPr bwMode="auto">
          <a:xfrm>
            <a:off x="3810000" y="1981200"/>
            <a:ext cx="19812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625116" name="Line 28"/>
          <p:cNvSpPr>
            <a:spLocks noChangeShapeType="1"/>
          </p:cNvSpPr>
          <p:nvPr/>
        </p:nvSpPr>
        <p:spPr bwMode="auto">
          <a:xfrm>
            <a:off x="3810000" y="3810000"/>
            <a:ext cx="1981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17" name="Line 29"/>
          <p:cNvSpPr>
            <a:spLocks noChangeShapeType="1"/>
          </p:cNvSpPr>
          <p:nvPr/>
        </p:nvSpPr>
        <p:spPr bwMode="auto">
          <a:xfrm>
            <a:off x="5791200" y="1295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18" name="Text Box 30"/>
          <p:cNvSpPr txBox="1">
            <a:spLocks noChangeArrowheads="1"/>
          </p:cNvSpPr>
          <p:nvPr/>
        </p:nvSpPr>
        <p:spPr bwMode="auto">
          <a:xfrm>
            <a:off x="6096000" y="4114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cxnSp>
        <p:nvCxnSpPr>
          <p:cNvPr id="1625119" name="AutoShape 31"/>
          <p:cNvCxnSpPr>
            <a:cxnSpLocks noChangeShapeType="1"/>
            <a:stCxn id="1625118" idx="0"/>
            <a:endCxn id="1625116" idx="1"/>
          </p:cNvCxnSpPr>
          <p:nvPr/>
        </p:nvCxnSpPr>
        <p:spPr bwMode="auto">
          <a:xfrm rot="5400000" flipH="1">
            <a:off x="5921375" y="3695700"/>
            <a:ext cx="288925" cy="549275"/>
          </a:xfrm>
          <a:prstGeom prst="curvedConnector3">
            <a:avLst>
              <a:gd name="adj1" fmla="val 521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20" name="Text Box 32"/>
          <p:cNvSpPr txBox="1">
            <a:spLocks noChangeArrowheads="1"/>
          </p:cNvSpPr>
          <p:nvPr/>
        </p:nvSpPr>
        <p:spPr bwMode="auto">
          <a:xfrm>
            <a:off x="6265863" y="1316038"/>
            <a:ext cx="271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A leaves critical section</a:t>
            </a:r>
            <a:endParaRPr lang="en-US" sz="2000" baseline="-25000"/>
          </a:p>
        </p:txBody>
      </p:sp>
      <p:cxnSp>
        <p:nvCxnSpPr>
          <p:cNvPr id="1625121" name="AutoShape 33"/>
          <p:cNvCxnSpPr>
            <a:cxnSpLocks noChangeShapeType="1"/>
            <a:stCxn id="1625120" idx="1"/>
          </p:cNvCxnSpPr>
          <p:nvPr/>
        </p:nvCxnSpPr>
        <p:spPr bwMode="auto">
          <a:xfrm rot="10800000" flipV="1">
            <a:off x="5808663" y="1514475"/>
            <a:ext cx="457200" cy="542925"/>
          </a:xfrm>
          <a:prstGeom prst="curvedConnector4">
            <a:avLst>
              <a:gd name="adj1" fmla="val 4856"/>
              <a:gd name="adj2" fmla="val 53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22" name="AutoShape 34"/>
          <p:cNvSpPr>
            <a:spLocks/>
          </p:cNvSpPr>
          <p:nvPr/>
        </p:nvSpPr>
        <p:spPr bwMode="auto">
          <a:xfrm rot="-5400000">
            <a:off x="4719638" y="2509837"/>
            <a:ext cx="152400" cy="1838325"/>
          </a:xfrm>
          <a:prstGeom prst="rightBrace">
            <a:avLst>
              <a:gd name="adj1" fmla="val 1005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25123" name="Text Box 35"/>
          <p:cNvSpPr txBox="1">
            <a:spLocks noChangeArrowheads="1"/>
          </p:cNvSpPr>
          <p:nvPr/>
        </p:nvSpPr>
        <p:spPr bwMode="auto">
          <a:xfrm>
            <a:off x="4222750" y="3032125"/>
            <a:ext cx="1263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B blocked</a:t>
            </a:r>
          </a:p>
        </p:txBody>
      </p:sp>
      <p:sp>
        <p:nvSpPr>
          <p:cNvPr id="1625124" name="Text Box 36"/>
          <p:cNvSpPr txBox="1">
            <a:spLocks noChangeArrowheads="1"/>
          </p:cNvSpPr>
          <p:nvPr/>
        </p:nvSpPr>
        <p:spPr bwMode="auto">
          <a:xfrm>
            <a:off x="6096000" y="2687638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B enters  critical section</a:t>
            </a:r>
            <a:endParaRPr lang="en-US" sz="2000" baseline="-25000"/>
          </a:p>
        </p:txBody>
      </p:sp>
      <p:cxnSp>
        <p:nvCxnSpPr>
          <p:cNvPr id="1625125" name="AutoShape 37"/>
          <p:cNvCxnSpPr>
            <a:cxnSpLocks noChangeShapeType="1"/>
            <a:stCxn id="1625124" idx="1"/>
            <a:endCxn id="1625116" idx="1"/>
          </p:cNvCxnSpPr>
          <p:nvPr/>
        </p:nvCxnSpPr>
        <p:spPr bwMode="auto">
          <a:xfrm rot="10800000" flipV="1">
            <a:off x="5791200" y="2886075"/>
            <a:ext cx="304800" cy="939800"/>
          </a:xfrm>
          <a:prstGeom prst="curvedConnector4">
            <a:avLst>
              <a:gd name="adj1" fmla="val 50000"/>
              <a:gd name="adj2" fmla="val 734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26" name="Rectangle 38"/>
          <p:cNvSpPr>
            <a:spLocks noChangeArrowheads="1"/>
          </p:cNvSpPr>
          <p:nvPr/>
        </p:nvSpPr>
        <p:spPr bwMode="auto">
          <a:xfrm>
            <a:off x="5791200" y="3733800"/>
            <a:ext cx="1143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>
              <a:solidFill>
                <a:schemeClr val="folHlink"/>
              </a:solidFill>
            </a:endParaRPr>
          </a:p>
        </p:txBody>
      </p:sp>
      <p:sp>
        <p:nvSpPr>
          <p:cNvPr id="1625127" name="Line 39"/>
          <p:cNvSpPr>
            <a:spLocks noChangeShapeType="1"/>
          </p:cNvSpPr>
          <p:nvPr/>
        </p:nvSpPr>
        <p:spPr bwMode="auto">
          <a:xfrm>
            <a:off x="5791200" y="2057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28" name="Line 40"/>
          <p:cNvSpPr>
            <a:spLocks noChangeShapeType="1"/>
          </p:cNvSpPr>
          <p:nvPr/>
        </p:nvSpPr>
        <p:spPr bwMode="auto">
          <a:xfrm>
            <a:off x="6934200" y="1295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29" name="Text Box 41"/>
          <p:cNvSpPr txBox="1">
            <a:spLocks noChangeArrowheads="1"/>
          </p:cNvSpPr>
          <p:nvPr/>
        </p:nvSpPr>
        <p:spPr bwMode="auto">
          <a:xfrm>
            <a:off x="7239000" y="4114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cxnSp>
        <p:nvCxnSpPr>
          <p:cNvPr id="1625130" name="AutoShape 42"/>
          <p:cNvCxnSpPr>
            <a:cxnSpLocks noChangeShapeType="1"/>
            <a:stCxn id="1625129" idx="0"/>
          </p:cNvCxnSpPr>
          <p:nvPr/>
        </p:nvCxnSpPr>
        <p:spPr bwMode="auto">
          <a:xfrm rot="5400000" flipH="1">
            <a:off x="7064375" y="3695700"/>
            <a:ext cx="288925" cy="549275"/>
          </a:xfrm>
          <a:prstGeom prst="curvedConnector3">
            <a:avLst>
              <a:gd name="adj1" fmla="val 521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31" name="Text Box 43"/>
          <p:cNvSpPr txBox="1">
            <a:spLocks noChangeArrowheads="1"/>
          </p:cNvSpPr>
          <p:nvPr/>
        </p:nvSpPr>
        <p:spPr bwMode="auto">
          <a:xfrm>
            <a:off x="7315200" y="4784725"/>
            <a:ext cx="1816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/>
              <a:t>B leaves</a:t>
            </a:r>
          </a:p>
          <a:p>
            <a:pPr eaLnBrk="1" hangingPunct="1"/>
            <a:r>
              <a:rPr lang="en-US" sz="2000"/>
              <a:t> critical section</a:t>
            </a:r>
            <a:endParaRPr lang="en-US" sz="2000" baseline="-25000"/>
          </a:p>
        </p:txBody>
      </p:sp>
      <p:cxnSp>
        <p:nvCxnSpPr>
          <p:cNvPr id="1625132" name="AutoShape 44"/>
          <p:cNvCxnSpPr>
            <a:cxnSpLocks noChangeShapeType="1"/>
            <a:stCxn id="1625131" idx="1"/>
            <a:endCxn id="1625126" idx="3"/>
          </p:cNvCxnSpPr>
          <p:nvPr/>
        </p:nvCxnSpPr>
        <p:spPr bwMode="auto">
          <a:xfrm rot="10800000">
            <a:off x="6934200" y="3848100"/>
            <a:ext cx="381000" cy="12874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25133" name="Line 45"/>
          <p:cNvSpPr>
            <a:spLocks noChangeShapeType="1"/>
          </p:cNvSpPr>
          <p:nvPr/>
        </p:nvSpPr>
        <p:spPr bwMode="auto">
          <a:xfrm>
            <a:off x="6934200" y="20574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34" name="Line 46"/>
          <p:cNvSpPr>
            <a:spLocks noChangeShapeType="1"/>
          </p:cNvSpPr>
          <p:nvPr/>
        </p:nvSpPr>
        <p:spPr bwMode="auto">
          <a:xfrm>
            <a:off x="6934200" y="3810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5138" name="Rectangle 50"/>
          <p:cNvSpPr>
            <a:spLocks noChangeArrowheads="1"/>
          </p:cNvSpPr>
          <p:nvPr/>
        </p:nvSpPr>
        <p:spPr bwMode="auto">
          <a:xfrm>
            <a:off x="2798763" y="5757182"/>
            <a:ext cx="268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CC3300"/>
                </a:solidFill>
                <a:latin typeface="Arial" panose="020B0604020202020204" pitchFamily="34" charset="0"/>
              </a:rPr>
              <a:t>Mutual Exclusion</a:t>
            </a:r>
          </a:p>
        </p:txBody>
      </p:sp>
      <p:sp>
        <p:nvSpPr>
          <p:cNvPr id="1625139" name="Text Box 51"/>
          <p:cNvSpPr txBox="1">
            <a:spLocks noChangeArrowheads="1"/>
          </p:cNvSpPr>
          <p:nvPr/>
        </p:nvSpPr>
        <p:spPr bwMode="auto">
          <a:xfrm>
            <a:off x="304800" y="6248400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</a:rPr>
              <a:t>At any given time, only one process is in the critical section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79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2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62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1000"/>
                                        <p:tgtEl>
                                          <p:spTgt spid="162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62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5098" grpId="0"/>
      <p:bldP spid="1625099" grpId="0"/>
      <p:bldP spid="1625100" grpId="0" animBg="1"/>
      <p:bldP spid="1625101" grpId="0" animBg="1"/>
      <p:bldP spid="1625102" grpId="0" animBg="1"/>
      <p:bldP spid="1625103" grpId="0"/>
      <p:bldP spid="1625106" grpId="0" animBg="1"/>
      <p:bldP spid="1625107" grpId="0"/>
      <p:bldP spid="1625109" grpId="0" animBg="1"/>
      <p:bldP spid="1625110" grpId="0" animBg="1"/>
      <p:bldP spid="1625111" grpId="0"/>
      <p:bldP spid="1625113" grpId="0"/>
      <p:bldP spid="1625115" grpId="0" animBg="1"/>
      <p:bldP spid="1625116" grpId="0" animBg="1"/>
      <p:bldP spid="1625117" grpId="0" animBg="1"/>
      <p:bldP spid="1625118" grpId="0"/>
      <p:bldP spid="1625120" grpId="0"/>
      <p:bldP spid="1625122" grpId="0" animBg="1"/>
      <p:bldP spid="1625123" grpId="0"/>
      <p:bldP spid="1625124" grpId="0"/>
      <p:bldP spid="1625126" grpId="0" animBg="1"/>
      <p:bldP spid="1625127" grpId="0" animBg="1"/>
      <p:bldP spid="1625128" grpId="0" animBg="1"/>
      <p:bldP spid="1625129" grpId="0"/>
      <p:bldP spid="1625131" grpId="0"/>
      <p:bldP spid="1625133" grpId="0" animBg="1"/>
      <p:bldP spid="1625134" grpId="0" animBg="1"/>
      <p:bldP spid="1625138" grpId="0"/>
      <p:bldP spid="1625139" grpId="0"/>
      <p:bldP spid="162513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Critical Section</a:t>
            </a:r>
            <a:endParaRPr lang="en-GB" dirty="0" smtClean="0"/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543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Avoid race conditions by not allowing two processes to be in their critical sections at the same time</a:t>
            </a:r>
            <a:endParaRPr lang="en-GB" dirty="0" smtClean="0"/>
          </a:p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We need a mechanism of mutual exclusion</a:t>
            </a:r>
            <a:endParaRPr lang="en-GB" dirty="0" smtClean="0"/>
          </a:p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Some way of ensuring that one processes, whilst using the shared variable, does not allow another process to access that variable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379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Critical Section</a:t>
            </a:r>
            <a:endParaRPr lang="en-GB" dirty="0" smtClean="0"/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3886200"/>
          </a:xfrm>
        </p:spPr>
        <p:txBody>
          <a:bodyPr/>
          <a:lstStyle/>
          <a:p>
            <a:pPr marL="609600" indent="-609600" eaLnBrk="1" hangingPunct="1"/>
            <a:r>
              <a:rPr lang="en-US" dirty="0" smtClean="0">
                <a:cs typeface="Times New Roman" panose="02020603050405020304" pitchFamily="18" charset="0"/>
              </a:rPr>
              <a:t>In fact we need four conditions to hold.</a:t>
            </a:r>
            <a:endParaRPr lang="en-GB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No two processes may be simultaneously inside their critical sections</a:t>
            </a:r>
            <a:endParaRPr lang="en-GB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No assumptions may be made about the speed or the number of processors</a:t>
            </a:r>
            <a:endParaRPr lang="en-GB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No process running outside its critical section may block other processes</a:t>
            </a:r>
            <a:endParaRPr lang="en-GB" dirty="0" smtClean="0"/>
          </a:p>
          <a:p>
            <a:pPr marL="914400" lvl="1" indent="-457200" eaLnBrk="1" hangingPunct="1">
              <a:buFontTx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No process should have to wait forever to enter its critical section</a:t>
            </a:r>
            <a:endParaRPr lang="en-GB" dirty="0" smtClean="0"/>
          </a:p>
          <a:p>
            <a:pPr marL="609600" indent="-609600" eaLnBrk="1" hangingPunct="1"/>
            <a:r>
              <a:rPr lang="en-US" dirty="0" smtClean="0">
                <a:cs typeface="Times New Roman" panose="02020603050405020304" pitchFamily="18" charset="0"/>
              </a:rPr>
              <a:t>It is difficult to devise a method that meets all these conditions.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9421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Times New Roman" pitchFamily="18" charset="0"/>
              </a:rPr>
              <a:t>Implementing Mutual Exclusion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cs typeface="Times New Roman" panose="02020603050405020304" pitchFamily="18" charset="0"/>
              </a:rPr>
              <a:t>Disabling Interrupts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cs typeface="Times New Roman" panose="02020603050405020304" pitchFamily="18" charset="0"/>
              </a:rPr>
              <a:t>Lock Variables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>
                <a:cs typeface="Times New Roman" panose="02020603050405020304" pitchFamily="18" charset="0"/>
              </a:rPr>
              <a:t>Strict Alternation</a:t>
            </a:r>
          </a:p>
          <a:p>
            <a:pPr marL="609600" indent="-609600" eaLnBrk="1" hangingPunct="1">
              <a:buFontTx/>
              <a:buAutoNum type="arabicPeriod"/>
            </a:pPr>
            <a:endParaRPr lang="en-US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228601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Disabling Interrupts</a:t>
            </a:r>
            <a:endParaRPr lang="en-GB" dirty="0" smtClean="0">
              <a:cs typeface="Times New Roman" pitchFamily="18" charset="0"/>
            </a:endParaRPr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683" y="1372961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cs typeface="Times New Roman" panose="02020603050405020304" pitchFamily="18" charset="0"/>
              </a:rPr>
              <a:t>The problem occurred because the CPU switched to another process due to clock interrupt</a:t>
            </a:r>
          </a:p>
          <a:p>
            <a:pPr eaLnBrk="1" hangingPunct="1"/>
            <a:r>
              <a:rPr lang="en-US" sz="2800" dirty="0" smtClean="0">
                <a:cs typeface="Times New Roman" panose="02020603050405020304" pitchFamily="18" charset="0"/>
              </a:rPr>
              <a:t>Remember the CPU cycle</a:t>
            </a:r>
          </a:p>
        </p:txBody>
      </p:sp>
      <p:sp>
        <p:nvSpPr>
          <p:cNvPr id="1633284" name="Rectangle 4"/>
          <p:cNvSpPr>
            <a:spLocks noChangeArrowheads="1"/>
          </p:cNvSpPr>
          <p:nvPr/>
        </p:nvSpPr>
        <p:spPr bwMode="auto">
          <a:xfrm>
            <a:off x="1971675" y="4474239"/>
            <a:ext cx="1571625" cy="84455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endParaRPr lang="en-US" sz="1600">
              <a:solidFill>
                <a:srgbClr val="333333"/>
              </a:solidFill>
            </a:endParaRPr>
          </a:p>
          <a:p>
            <a:pPr algn="ctr">
              <a:defRPr/>
            </a:pPr>
            <a:r>
              <a:rPr lang="en-US" sz="1600">
                <a:solidFill>
                  <a:srgbClr val="333333"/>
                </a:solidFill>
              </a:rPr>
              <a:t>Fetch Next </a:t>
            </a:r>
          </a:p>
          <a:p>
            <a:pPr algn="ctr">
              <a:defRPr/>
            </a:pPr>
            <a:r>
              <a:rPr lang="en-US" sz="1600">
                <a:solidFill>
                  <a:srgbClr val="333333"/>
                </a:solidFill>
              </a:rPr>
              <a:t>Instruction</a:t>
            </a:r>
          </a:p>
        </p:txBody>
      </p:sp>
      <p:sp>
        <p:nvSpPr>
          <p:cNvPr id="1633285" name="Rectangle 5"/>
          <p:cNvSpPr>
            <a:spLocks noChangeArrowheads="1"/>
          </p:cNvSpPr>
          <p:nvPr/>
        </p:nvSpPr>
        <p:spPr bwMode="auto">
          <a:xfrm>
            <a:off x="5514975" y="4474239"/>
            <a:ext cx="1495425" cy="84455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sz="1600">
              <a:solidFill>
                <a:srgbClr val="333333"/>
              </a:solidFill>
            </a:endParaRPr>
          </a:p>
          <a:p>
            <a:pPr>
              <a:defRPr/>
            </a:pPr>
            <a:r>
              <a:rPr lang="en-US" sz="1600">
                <a:solidFill>
                  <a:srgbClr val="333333"/>
                </a:solidFill>
              </a:rPr>
              <a:t>Execute Instruction</a:t>
            </a:r>
          </a:p>
        </p:txBody>
      </p:sp>
      <p:sp>
        <p:nvSpPr>
          <p:cNvPr id="1633286" name="Rectangle 6"/>
          <p:cNvSpPr>
            <a:spLocks noChangeArrowheads="1"/>
          </p:cNvSpPr>
          <p:nvPr/>
        </p:nvSpPr>
        <p:spPr bwMode="auto">
          <a:xfrm>
            <a:off x="7315200" y="4398039"/>
            <a:ext cx="1495425" cy="108902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333333"/>
                </a:solidFill>
              </a:rPr>
              <a:t>Check for Interrupt:</a:t>
            </a:r>
          </a:p>
          <a:p>
            <a:pPr>
              <a:defRPr/>
            </a:pPr>
            <a:r>
              <a:rPr lang="en-US" sz="1600">
                <a:solidFill>
                  <a:srgbClr val="333333"/>
                </a:solidFill>
              </a:rPr>
              <a:t>Process Interrupt</a:t>
            </a:r>
          </a:p>
        </p:txBody>
      </p:sp>
      <p:sp>
        <p:nvSpPr>
          <p:cNvPr id="1633287" name="AutoShape 7"/>
          <p:cNvSpPr>
            <a:spLocks noChangeArrowheads="1"/>
          </p:cNvSpPr>
          <p:nvPr/>
        </p:nvSpPr>
        <p:spPr bwMode="auto">
          <a:xfrm>
            <a:off x="76200" y="4626639"/>
            <a:ext cx="1371600" cy="542925"/>
          </a:xfrm>
          <a:prstGeom prst="flowChartTerminator">
            <a:avLst/>
          </a:prstGeom>
          <a:solidFill>
            <a:schemeClr val="hlink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333333"/>
                </a:solidFill>
              </a:rPr>
              <a:t>Start</a:t>
            </a:r>
          </a:p>
        </p:txBody>
      </p:sp>
      <p:sp>
        <p:nvSpPr>
          <p:cNvPr id="1633288" name="AutoShape 8"/>
          <p:cNvSpPr>
            <a:spLocks noChangeArrowheads="1"/>
          </p:cNvSpPr>
          <p:nvPr/>
        </p:nvSpPr>
        <p:spPr bwMode="auto">
          <a:xfrm>
            <a:off x="5486400" y="5922039"/>
            <a:ext cx="1371600" cy="542925"/>
          </a:xfrm>
          <a:prstGeom prst="flowChartTerminator">
            <a:avLst/>
          </a:prstGeom>
          <a:solidFill>
            <a:schemeClr val="hlink"/>
          </a:solidFill>
          <a:ln w="19050" algn="ctr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>
                <a:solidFill>
                  <a:srgbClr val="333333"/>
                </a:solidFill>
              </a:rPr>
              <a:t>Halt</a:t>
            </a:r>
          </a:p>
        </p:txBody>
      </p:sp>
      <p:sp>
        <p:nvSpPr>
          <p:cNvPr id="1633289" name="Line 9"/>
          <p:cNvSpPr>
            <a:spLocks noChangeShapeType="1"/>
          </p:cNvSpPr>
          <p:nvPr/>
        </p:nvSpPr>
        <p:spPr bwMode="auto">
          <a:xfrm>
            <a:off x="1447800" y="4940964"/>
            <a:ext cx="523875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3290" name="Line 10"/>
          <p:cNvSpPr>
            <a:spLocks noChangeShapeType="1"/>
          </p:cNvSpPr>
          <p:nvPr/>
        </p:nvSpPr>
        <p:spPr bwMode="auto">
          <a:xfrm>
            <a:off x="3505200" y="4931439"/>
            <a:ext cx="304800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3291" name="Line 11"/>
          <p:cNvSpPr>
            <a:spLocks noChangeShapeType="1"/>
          </p:cNvSpPr>
          <p:nvPr/>
        </p:nvSpPr>
        <p:spPr bwMode="auto">
          <a:xfrm>
            <a:off x="6172200" y="5312439"/>
            <a:ext cx="0" cy="60960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633292" name="AutoShape 12"/>
          <p:cNvCxnSpPr>
            <a:cxnSpLocks noChangeShapeType="1"/>
            <a:stCxn id="1633286" idx="3"/>
            <a:endCxn id="1633284" idx="0"/>
          </p:cNvCxnSpPr>
          <p:nvPr/>
        </p:nvCxnSpPr>
        <p:spPr bwMode="auto">
          <a:xfrm flipH="1" flipV="1">
            <a:off x="2757488" y="4464714"/>
            <a:ext cx="6062662" cy="477838"/>
          </a:xfrm>
          <a:prstGeom prst="bentConnector4">
            <a:avLst>
              <a:gd name="adj1" fmla="val -3616"/>
              <a:gd name="adj2" fmla="val 303986"/>
            </a:avLst>
          </a:prstGeom>
          <a:noFill/>
          <a:ln w="19050">
            <a:solidFill>
              <a:srgbClr val="4D4D4D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3293" name="Rectangle 13"/>
          <p:cNvSpPr>
            <a:spLocks noChangeArrowheads="1"/>
          </p:cNvSpPr>
          <p:nvPr/>
        </p:nvSpPr>
        <p:spPr bwMode="auto">
          <a:xfrm>
            <a:off x="3810000" y="4467889"/>
            <a:ext cx="1495425" cy="84455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sz="1600">
              <a:solidFill>
                <a:srgbClr val="333333"/>
              </a:solidFill>
            </a:endParaRPr>
          </a:p>
          <a:p>
            <a:pPr>
              <a:defRPr/>
            </a:pPr>
            <a:r>
              <a:rPr lang="en-US" sz="1600">
                <a:solidFill>
                  <a:srgbClr val="333333"/>
                </a:solidFill>
              </a:rPr>
              <a:t>Decode Instruction</a:t>
            </a:r>
          </a:p>
        </p:txBody>
      </p:sp>
      <p:sp>
        <p:nvSpPr>
          <p:cNvPr id="1633294" name="Line 14"/>
          <p:cNvSpPr>
            <a:spLocks noChangeShapeType="1"/>
          </p:cNvSpPr>
          <p:nvPr/>
        </p:nvSpPr>
        <p:spPr bwMode="auto">
          <a:xfrm>
            <a:off x="5257800" y="4931439"/>
            <a:ext cx="304800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3295" name="Line 15"/>
          <p:cNvSpPr>
            <a:spLocks noChangeShapeType="1"/>
          </p:cNvSpPr>
          <p:nvPr/>
        </p:nvSpPr>
        <p:spPr bwMode="auto">
          <a:xfrm>
            <a:off x="7010400" y="4931439"/>
            <a:ext cx="304800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3296" name="Line 16"/>
          <p:cNvSpPr>
            <a:spLocks noChangeShapeType="1"/>
          </p:cNvSpPr>
          <p:nvPr/>
        </p:nvSpPr>
        <p:spPr bwMode="auto">
          <a:xfrm>
            <a:off x="7315200" y="4940964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3297" name="Text Box 17"/>
          <p:cNvSpPr txBox="1">
            <a:spLocks noChangeArrowheads="1"/>
          </p:cNvSpPr>
          <p:nvPr/>
        </p:nvSpPr>
        <p:spPr bwMode="auto">
          <a:xfrm>
            <a:off x="6617368" y="3181150"/>
            <a:ext cx="2317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CC3300"/>
                </a:solidFill>
                <a:latin typeface="Arial" panose="020B0604020202020204" pitchFamily="34" charset="0"/>
              </a:rPr>
              <a:t>No Interrupt Checking</a:t>
            </a:r>
          </a:p>
          <a:p>
            <a:pPr eaLnBrk="1" hangingPunct="1"/>
            <a:r>
              <a:rPr lang="en-US" sz="1600" dirty="0">
                <a:solidFill>
                  <a:srgbClr val="CC3300"/>
                </a:solidFill>
                <a:latin typeface="Arial" panose="020B0604020202020204" pitchFamily="34" charset="0"/>
              </a:rPr>
              <a:t>No 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24798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3" grpId="0" build="p" bldLvl="2" autoUpdateAnimBg="0"/>
      <p:bldP spid="1633284" grpId="0" animBg="1"/>
      <p:bldP spid="1633285" grpId="0" animBg="1"/>
      <p:bldP spid="1633286" grpId="0" animBg="1"/>
      <p:bldP spid="1633286" grpId="1" animBg="1"/>
      <p:bldP spid="1633287" grpId="0" animBg="1"/>
      <p:bldP spid="1633288" grpId="0" animBg="1"/>
      <p:bldP spid="1633289" grpId="0" animBg="1"/>
      <p:bldP spid="1633290" grpId="0" animBg="1"/>
      <p:bldP spid="1633291" grpId="0" animBg="1"/>
      <p:bldP spid="1633293" grpId="0" animBg="1"/>
      <p:bldP spid="1633294" grpId="0" animBg="1"/>
      <p:bldP spid="1633295" grpId="0" animBg="1"/>
      <p:bldP spid="1633296" grpId="0" animBg="1"/>
      <p:bldP spid="1633297" grpId="0"/>
      <p:bldP spid="163329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Times New Roman" pitchFamily="18" charset="0"/>
              </a:rPr>
              <a:t>Disabling Interrupts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Solution: A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Disable interrupts</a:t>
            </a:r>
            <a:r>
              <a:rPr lang="en-US" sz="2400" dirty="0" smtClean="0">
                <a:cs typeface="Times New Roman" panose="02020603050405020304" pitchFamily="18" charset="0"/>
              </a:rPr>
              <a:t> before it enters its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Enable interrupts </a:t>
            </a:r>
            <a:r>
              <a:rPr lang="en-US" sz="2400" dirty="0" smtClean="0">
                <a:cs typeface="Times New Roman" panose="02020603050405020304" pitchFamily="18" charset="0"/>
              </a:rPr>
              <a:t>after it leaves its critical section</a:t>
            </a:r>
            <a:endParaRPr lang="en-GB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CPU will be unable to switch a process while it is in its </a:t>
            </a:r>
            <a:r>
              <a:rPr lang="en-US" sz="28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critical section</a:t>
            </a:r>
            <a:endParaRPr lang="en-GB" sz="2800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cs typeface="Times New Roman" panose="02020603050405020304" pitchFamily="18" charset="0"/>
              </a:rPr>
              <a:t>Guarantees that the process can use the shared variable without another process accessing it</a:t>
            </a:r>
            <a:endParaRPr lang="en-GB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CC3300"/>
                </a:solidFill>
                <a:cs typeface="Times New Roman" panose="02020603050405020304" pitchFamily="18" charset="0"/>
              </a:rPr>
              <a:t>Disadvantage</a:t>
            </a:r>
            <a:r>
              <a:rPr lang="en-US" sz="2800" dirty="0" smtClean="0"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Unwise to give user processes this much power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The computer will not be able to service useful interrupts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The process may never enable interrupts, thus (effectively) crashing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However, the kernel itself can disable the interrupts</a:t>
            </a:r>
          </a:p>
        </p:txBody>
      </p:sp>
    </p:spTree>
    <p:extLst>
      <p:ext uri="{BB962C8B-B14F-4D97-AF65-F5344CB8AC3E}">
        <p14:creationId xmlns:p14="http://schemas.microsoft.com/office/powerpoint/2010/main" val="32213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IPC issues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1. How do the processes communicate?</a:t>
            </a:r>
          </a:p>
          <a:p>
            <a:pPr eaLnBrk="1" hangingPunct="1">
              <a:buFontTx/>
              <a:buNone/>
            </a:pPr>
            <a:r>
              <a:rPr lang="en-US" dirty="0" smtClean="0"/>
              <a:t>2. One process should not get into the way of another process when doing critical activities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3. Proper sequence of execution when dependencies are present</a:t>
            </a:r>
          </a:p>
          <a:p>
            <a:pPr lvl="1" eaLnBrk="1" hangingPunct="1"/>
            <a:r>
              <a:rPr lang="en-US" dirty="0" smtClean="0"/>
              <a:t>A produces data, B prints it</a:t>
            </a:r>
          </a:p>
          <a:p>
            <a:pPr lvl="1" eaLnBrk="1" hangingPunct="1"/>
            <a:r>
              <a:rPr lang="en-US" dirty="0" smtClean="0"/>
              <a:t>Before printing B should wait while A is producing data</a:t>
            </a:r>
          </a:p>
          <a:p>
            <a:pPr lvl="1" eaLnBrk="1" hangingPunct="1"/>
            <a:r>
              <a:rPr lang="en-US" dirty="0" smtClean="0"/>
              <a:t>B is dependent on A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33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Multithreading issues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All the 3 mentioned issues apply to multiple threads as well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1. How do the threads communicate</a:t>
            </a:r>
          </a:p>
          <a:p>
            <a:pPr lvl="1" eaLnBrk="1" hangingPunct="1"/>
            <a:r>
              <a:rPr lang="en-US" sz="2400" dirty="0" smtClean="0"/>
              <a:t>Simpler due to shared address space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2. One thread should not get into the way of another thread when doing critical activities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3. proper sequencing when dependencies are present</a:t>
            </a:r>
          </a:p>
          <a:p>
            <a:pPr lvl="1" eaLnBrk="1" hangingPunct="1"/>
            <a:r>
              <a:rPr lang="en-US" sz="2400" dirty="0" smtClean="0"/>
              <a:t>A produces data, B prints it</a:t>
            </a:r>
          </a:p>
          <a:p>
            <a:pPr lvl="1" eaLnBrk="1" hangingPunct="1"/>
            <a:r>
              <a:rPr lang="en-US" sz="2400" dirty="0" smtClean="0"/>
              <a:t>Before printing B should wait while A is producing data</a:t>
            </a:r>
          </a:p>
          <a:p>
            <a:pPr lvl="1" eaLnBrk="1" hangingPunct="1"/>
            <a:r>
              <a:rPr lang="en-US" sz="2400" dirty="0" smtClean="0"/>
              <a:t>B is dependent on A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87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IPC issues Vs Multithreading issues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solutions exists </a:t>
            </a:r>
          </a:p>
          <a:p>
            <a:pPr eaLnBrk="1" hangingPunct="1"/>
            <a:r>
              <a:rPr lang="en-US" smtClean="0"/>
              <a:t>The only difference could be the level at which the solution is applied</a:t>
            </a:r>
          </a:p>
          <a:p>
            <a:pPr lvl="1" eaLnBrk="1" hangingPunct="1"/>
            <a:r>
              <a:rPr lang="en-US" smtClean="0"/>
              <a:t>Kernel level </a:t>
            </a:r>
          </a:p>
          <a:p>
            <a:pPr lvl="1" eaLnBrk="1" hangingPunct="1"/>
            <a:r>
              <a:rPr lang="en-US" smtClean="0"/>
              <a:t>User level</a:t>
            </a:r>
          </a:p>
          <a:p>
            <a:pPr eaLnBrk="1" hangingPunct="1"/>
            <a:r>
              <a:rPr lang="en-US" smtClean="0"/>
              <a:t>From now on threads and processes both mean the same i.e. “Execution path”, unless otherwise specified</a:t>
            </a:r>
          </a:p>
        </p:txBody>
      </p:sp>
    </p:spTree>
    <p:extLst>
      <p:ext uri="{BB962C8B-B14F-4D97-AF65-F5344CB8AC3E}">
        <p14:creationId xmlns:p14="http://schemas.microsoft.com/office/powerpoint/2010/main" val="174275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314" y="1524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Common Storage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657" y="1371600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Multiple processes may be sharing a common storage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Read, Write, Update, Delete, Insert,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Common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Common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Or Common xyz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nature of the common storage does not change the nature of the problem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“Common storage” is an abstract concept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Implementation may differ</a:t>
            </a:r>
          </a:p>
        </p:txBody>
      </p:sp>
    </p:spTree>
    <p:extLst>
      <p:ext uri="{BB962C8B-B14F-4D97-AF65-F5344CB8AC3E}">
        <p14:creationId xmlns:p14="http://schemas.microsoft.com/office/powerpoint/2010/main" val="29310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Race Condition: Example Print Spooler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process wishes to print a file it adds its name in a </a:t>
            </a:r>
            <a:r>
              <a:rPr lang="en-US" b="1" smtClean="0">
                <a:solidFill>
                  <a:srgbClr val="CC3300"/>
                </a:solidFill>
              </a:rPr>
              <a:t>Spooler Directory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CC3300"/>
                </a:solidFill>
              </a:rPr>
              <a:t>Printer process</a:t>
            </a:r>
          </a:p>
          <a:p>
            <a:pPr lvl="1" eaLnBrk="1" hangingPunct="1"/>
            <a:r>
              <a:rPr lang="en-US" smtClean="0"/>
              <a:t>Periodically checks the spooler directory</a:t>
            </a:r>
          </a:p>
          <a:p>
            <a:pPr lvl="1" eaLnBrk="1" hangingPunct="1"/>
            <a:r>
              <a:rPr lang="en-US" smtClean="0"/>
              <a:t>Prints a file</a:t>
            </a:r>
          </a:p>
          <a:p>
            <a:pPr lvl="1" eaLnBrk="1" hangingPunct="1"/>
            <a:r>
              <a:rPr lang="en-US" smtClean="0"/>
              <a:t>Removes its name from the directory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5" descr="2-1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4059"/>
          <a:stretch>
            <a:fillRect/>
          </a:stretch>
        </p:blipFill>
        <p:spPr>
          <a:xfrm>
            <a:off x="4114800" y="1447800"/>
            <a:ext cx="1905000" cy="4495800"/>
          </a:xfrm>
          <a:noFill/>
        </p:spPr>
      </p:pic>
      <p:sp>
        <p:nvSpPr>
          <p:cNvPr id="1611782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31536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Print Spooler</a:t>
            </a:r>
          </a:p>
        </p:txBody>
      </p:sp>
      <p:sp>
        <p:nvSpPr>
          <p:cNvPr id="1611784" name="Text Box 8"/>
          <p:cNvSpPr txBox="1">
            <a:spLocks noChangeArrowheads="1"/>
          </p:cNvSpPr>
          <p:nvPr/>
        </p:nvSpPr>
        <p:spPr bwMode="auto">
          <a:xfrm>
            <a:off x="5935663" y="1546225"/>
            <a:ext cx="28273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  <a:latin typeface="Arial" panose="020B0604020202020204" pitchFamily="34" charset="0"/>
              </a:rPr>
              <a:t>Next file to be printed</a:t>
            </a:r>
          </a:p>
        </p:txBody>
      </p:sp>
      <p:sp>
        <p:nvSpPr>
          <p:cNvPr id="1611788" name="Text Box 12"/>
          <p:cNvSpPr txBox="1">
            <a:spLocks noChangeArrowheads="1"/>
          </p:cNvSpPr>
          <p:nvPr/>
        </p:nvSpPr>
        <p:spPr bwMode="auto">
          <a:xfrm>
            <a:off x="6011863" y="53213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  <a:latin typeface="Arial" panose="020B0604020202020204" pitchFamily="34" charset="0"/>
              </a:rPr>
              <a:t>Next free slot in the directory</a:t>
            </a:r>
          </a:p>
        </p:txBody>
      </p:sp>
      <p:pic>
        <p:nvPicPr>
          <p:cNvPr id="1611791" name="Picture 15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7" t="30508" r="-778" b="55933"/>
          <a:stretch>
            <a:fillRect/>
          </a:stretch>
        </p:blipFill>
        <p:spPr bwMode="auto">
          <a:xfrm>
            <a:off x="6088063" y="20574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1792" name="Picture 16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7" t="61017" r="-778" b="25424"/>
          <a:stretch>
            <a:fillRect/>
          </a:stretch>
        </p:blipFill>
        <p:spPr bwMode="auto">
          <a:xfrm>
            <a:off x="6088063" y="48006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1793" name="Line 17"/>
          <p:cNvSpPr>
            <a:spLocks noChangeShapeType="1"/>
          </p:cNvSpPr>
          <p:nvPr/>
        </p:nvSpPr>
        <p:spPr bwMode="auto">
          <a:xfrm flipH="1">
            <a:off x="5943600" y="2514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1794" name="Line 18"/>
          <p:cNvSpPr>
            <a:spLocks noChangeShapeType="1"/>
          </p:cNvSpPr>
          <p:nvPr/>
        </p:nvSpPr>
        <p:spPr bwMode="auto">
          <a:xfrm flipH="1" flipV="1">
            <a:off x="5943600" y="44958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1795" name="Text Box 19"/>
          <p:cNvSpPr txBox="1">
            <a:spLocks noChangeArrowheads="1"/>
          </p:cNvSpPr>
          <p:nvPr/>
        </p:nvSpPr>
        <p:spPr bwMode="auto">
          <a:xfrm>
            <a:off x="7848600" y="3276600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dirty="0">
                <a:solidFill>
                  <a:srgbClr val="CC3300"/>
                </a:solidFill>
                <a:latin typeface="Arial" panose="020B0604020202020204" pitchFamily="34" charset="0"/>
              </a:rPr>
              <a:t>Shared</a:t>
            </a:r>
          </a:p>
          <a:p>
            <a:pPr eaLnBrk="1" hangingPunct="1"/>
            <a:r>
              <a:rPr lang="en-US" sz="2200" dirty="0">
                <a:solidFill>
                  <a:srgbClr val="CC3300"/>
                </a:solidFill>
                <a:latin typeface="Arial" panose="020B0604020202020204" pitchFamily="34" charset="0"/>
              </a:rPr>
              <a:t>Variables</a:t>
            </a:r>
          </a:p>
        </p:txBody>
      </p:sp>
      <p:sp>
        <p:nvSpPr>
          <p:cNvPr id="1611796" name="AutoShape 20"/>
          <p:cNvSpPr>
            <a:spLocks/>
          </p:cNvSpPr>
          <p:nvPr/>
        </p:nvSpPr>
        <p:spPr bwMode="auto">
          <a:xfrm>
            <a:off x="7764463" y="2362200"/>
            <a:ext cx="228600" cy="2590800"/>
          </a:xfrm>
          <a:prstGeom prst="rightBrace">
            <a:avLst>
              <a:gd name="adj1" fmla="val 94444"/>
              <a:gd name="adj2" fmla="val 50000"/>
            </a:avLst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11797" name="Text Box 21"/>
          <p:cNvSpPr txBox="1">
            <a:spLocks noChangeArrowheads="1"/>
          </p:cNvSpPr>
          <p:nvPr/>
        </p:nvSpPr>
        <p:spPr bwMode="auto">
          <a:xfrm>
            <a:off x="-228600" y="1108075"/>
            <a:ext cx="44196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	If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any process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	wants to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print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file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	it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will </a:t>
            </a:r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execute the 	following code</a:t>
            </a:r>
            <a:endParaRPr 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</a:rPr>
              <a:t>Read the value of </a:t>
            </a:r>
            <a:r>
              <a:rPr lang="en-US" dirty="0">
                <a:solidFill>
                  <a:srgbClr val="CC3300"/>
                </a:solidFill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</a:rPr>
              <a:t> in a local variable </a:t>
            </a:r>
            <a:r>
              <a:rPr lang="en-US" dirty="0" err="1">
                <a:solidFill>
                  <a:srgbClr val="CC3300"/>
                </a:solidFill>
                <a:latin typeface="Courier New" panose="02070309020205020404" pitchFamily="49" charset="0"/>
              </a:rPr>
              <a:t>next_free_slot</a:t>
            </a:r>
            <a:endParaRPr lang="en-US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</a:rPr>
              <a:t>Store the name of its file in the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C3300"/>
                </a:solidFill>
                <a:latin typeface="Courier New" panose="02070309020205020404" pitchFamily="49" charset="0"/>
              </a:rPr>
              <a:t>next_free_slot</a:t>
            </a:r>
            <a:endParaRPr lang="en-US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</a:rPr>
              <a:t>Increment </a:t>
            </a:r>
            <a:r>
              <a:rPr lang="en-US" dirty="0" err="1">
                <a:solidFill>
                  <a:srgbClr val="CC3300"/>
                </a:solidFill>
                <a:latin typeface="Courier New" panose="02070309020205020404" pitchFamily="49" charset="0"/>
              </a:rPr>
              <a:t>next_free_slot</a:t>
            </a:r>
            <a:endParaRPr lang="en-US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20000"/>
              </a:spcBef>
              <a:buFontTx/>
              <a:buAutoNum type="arabicPeriod"/>
            </a:pPr>
            <a:r>
              <a:rPr lang="en-US" b="0" dirty="0">
                <a:solidFill>
                  <a:srgbClr val="0000FF"/>
                </a:solidFill>
                <a:latin typeface="Arial" panose="020B0604020202020204" pitchFamily="34" charset="0"/>
              </a:rPr>
              <a:t>Store back in</a:t>
            </a:r>
            <a:r>
              <a:rPr lang="en-US" dirty="0">
                <a:solidFill>
                  <a:srgbClr val="CC3300"/>
                </a:solidFill>
                <a:latin typeface="Courier New" panose="02070309020205020404" pitchFamily="49" charset="0"/>
              </a:rPr>
              <a:t> in</a:t>
            </a:r>
            <a:endParaRPr lang="en-US" b="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1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784" grpId="0"/>
      <p:bldP spid="1611788" grpId="0"/>
      <p:bldP spid="1611793" grpId="0" animBg="1"/>
      <p:bldP spid="1611794" grpId="0" animBg="1"/>
      <p:bldP spid="1611795" grpId="0"/>
      <p:bldP spid="1611796" grpId="0" animBg="1"/>
      <p:bldP spid="1611797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9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-7937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 Print Spooler</a:t>
            </a:r>
          </a:p>
        </p:txBody>
      </p:sp>
      <p:pic>
        <p:nvPicPr>
          <p:cNvPr id="10244" name="Picture 7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37" r="34059"/>
          <a:stretch>
            <a:fillRect/>
          </a:stretch>
        </p:blipFill>
        <p:spPr bwMode="auto">
          <a:xfrm>
            <a:off x="3733800" y="1447800"/>
            <a:ext cx="1905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6904" name="Text Box 8"/>
          <p:cNvSpPr txBox="1">
            <a:spLocks noChangeArrowheads="1"/>
          </p:cNvSpPr>
          <p:nvPr/>
        </p:nvSpPr>
        <p:spPr bwMode="auto">
          <a:xfrm>
            <a:off x="-457200" y="1371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 Process A</a:t>
            </a:r>
            <a:endParaRPr lang="en-US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16905" name="Rectangle 9"/>
          <p:cNvSpPr>
            <a:spLocks noChangeArrowheads="1"/>
          </p:cNvSpPr>
          <p:nvPr/>
        </p:nvSpPr>
        <p:spPr bwMode="auto">
          <a:xfrm>
            <a:off x="873125" y="914400"/>
            <a:ext cx="715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Let A and B be processes who want to print their files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2667000" y="5745163"/>
            <a:ext cx="995363" cy="436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>
                <a:latin typeface="Arial" panose="020B0604020202020204" pitchFamily="34" charset="0"/>
              </a:rPr>
              <a:t>in = 7 </a:t>
            </a:r>
          </a:p>
        </p:txBody>
      </p:sp>
      <p:sp>
        <p:nvSpPr>
          <p:cNvPr id="1616908" name="Line 12"/>
          <p:cNvSpPr>
            <a:spLocks noChangeShapeType="1"/>
          </p:cNvSpPr>
          <p:nvPr/>
        </p:nvSpPr>
        <p:spPr bwMode="auto">
          <a:xfrm flipV="1">
            <a:off x="3276600" y="4495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6909" name="Rectangle 13"/>
          <p:cNvSpPr>
            <a:spLocks noChangeArrowheads="1"/>
          </p:cNvSpPr>
          <p:nvPr/>
        </p:nvSpPr>
        <p:spPr bwMode="auto">
          <a:xfrm>
            <a:off x="228600" y="5029200"/>
            <a:ext cx="2673350" cy="4365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>
                <a:latin typeface="Arial" panose="020B0604020202020204" pitchFamily="34" charset="0"/>
              </a:rPr>
              <a:t>next_free_slot</a:t>
            </a:r>
            <a:r>
              <a:rPr lang="en-US" sz="2200" baseline="-25000">
                <a:latin typeface="Arial" panose="020B0604020202020204" pitchFamily="34" charset="0"/>
              </a:rPr>
              <a:t>a</a:t>
            </a:r>
            <a:r>
              <a:rPr lang="en-US" sz="2200">
                <a:latin typeface="Arial" panose="020B0604020202020204" pitchFamily="34" charset="0"/>
              </a:rPr>
              <a:t> = 7</a:t>
            </a:r>
          </a:p>
        </p:txBody>
      </p:sp>
      <p:sp>
        <p:nvSpPr>
          <p:cNvPr id="1616910" name="Rectangle 14"/>
          <p:cNvSpPr>
            <a:spLocks noChangeArrowheads="1"/>
          </p:cNvSpPr>
          <p:nvPr/>
        </p:nvSpPr>
        <p:spPr bwMode="auto">
          <a:xfrm>
            <a:off x="0" y="16764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</a:rPr>
              <a:t>1. Read the value of </a:t>
            </a:r>
            <a:r>
              <a:rPr lang="en-US" sz="2200">
                <a:solidFill>
                  <a:srgbClr val="CC3300"/>
                </a:solidFill>
              </a:rPr>
              <a:t>in</a:t>
            </a:r>
            <a:r>
              <a:rPr lang="en-US" sz="2200" b="0">
                <a:solidFill>
                  <a:srgbClr val="0000FF"/>
                </a:solidFill>
              </a:rPr>
              <a:t> in a local variable </a:t>
            </a:r>
            <a:r>
              <a:rPr lang="en-US" sz="2200">
                <a:solidFill>
                  <a:srgbClr val="CC3300"/>
                </a:solidFill>
              </a:rPr>
              <a:t>next_free_slot</a:t>
            </a:r>
          </a:p>
        </p:txBody>
      </p:sp>
      <p:sp>
        <p:nvSpPr>
          <p:cNvPr id="1616911" name="Text Box 15"/>
          <p:cNvSpPr txBox="1">
            <a:spLocks noChangeArrowheads="1"/>
          </p:cNvSpPr>
          <p:nvPr/>
        </p:nvSpPr>
        <p:spPr bwMode="auto">
          <a:xfrm>
            <a:off x="5181600" y="1371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 Process B</a:t>
            </a:r>
            <a:endParaRPr lang="en-US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16912" name="Rectangle 16"/>
          <p:cNvSpPr>
            <a:spLocks noChangeArrowheads="1"/>
          </p:cNvSpPr>
          <p:nvPr/>
        </p:nvSpPr>
        <p:spPr bwMode="auto">
          <a:xfrm>
            <a:off x="5638800" y="16764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</a:rPr>
              <a:t>1. Read the value of </a:t>
            </a:r>
            <a:r>
              <a:rPr lang="en-US" sz="2200">
                <a:solidFill>
                  <a:srgbClr val="CC3300"/>
                </a:solidFill>
              </a:rPr>
              <a:t>in</a:t>
            </a:r>
            <a:r>
              <a:rPr lang="en-US" sz="2200" b="0">
                <a:solidFill>
                  <a:srgbClr val="0000FF"/>
                </a:solidFill>
              </a:rPr>
              <a:t> in a local variable </a:t>
            </a:r>
            <a:r>
              <a:rPr lang="en-US" sz="2200">
                <a:solidFill>
                  <a:srgbClr val="CC3300"/>
                </a:solidFill>
              </a:rPr>
              <a:t>next_free_slot</a:t>
            </a:r>
          </a:p>
        </p:txBody>
      </p:sp>
      <p:sp>
        <p:nvSpPr>
          <p:cNvPr id="1616913" name="Rectangle 17"/>
          <p:cNvSpPr>
            <a:spLocks noChangeArrowheads="1"/>
          </p:cNvSpPr>
          <p:nvPr/>
        </p:nvSpPr>
        <p:spPr bwMode="auto">
          <a:xfrm>
            <a:off x="6318250" y="5029200"/>
            <a:ext cx="2682875" cy="4365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>
                <a:latin typeface="Arial" panose="020B0604020202020204" pitchFamily="34" charset="0"/>
              </a:rPr>
              <a:t>next_free_slot</a:t>
            </a:r>
            <a:r>
              <a:rPr lang="en-US" sz="2200" baseline="-25000">
                <a:latin typeface="Arial" panose="020B0604020202020204" pitchFamily="34" charset="0"/>
              </a:rPr>
              <a:t>b</a:t>
            </a:r>
            <a:r>
              <a:rPr lang="en-US" sz="2200">
                <a:latin typeface="Arial" panose="020B0604020202020204" pitchFamily="34" charset="0"/>
              </a:rPr>
              <a:t> = 7</a:t>
            </a:r>
          </a:p>
        </p:txBody>
      </p:sp>
      <p:sp>
        <p:nvSpPr>
          <p:cNvPr id="1616914" name="Rectangle 18"/>
          <p:cNvSpPr>
            <a:spLocks noChangeArrowheads="1"/>
          </p:cNvSpPr>
          <p:nvPr/>
        </p:nvSpPr>
        <p:spPr bwMode="auto">
          <a:xfrm>
            <a:off x="5657850" y="2438400"/>
            <a:ext cx="3333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</a:rPr>
              <a:t>2. Store the name of its file in the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2200">
                <a:solidFill>
                  <a:srgbClr val="CC3300"/>
                </a:solidFill>
              </a:rPr>
              <a:t>next_free_slot</a:t>
            </a:r>
          </a:p>
        </p:txBody>
      </p:sp>
      <p:sp>
        <p:nvSpPr>
          <p:cNvPr id="1616915" name="Text Box 19"/>
          <p:cNvSpPr txBox="1">
            <a:spLocks noChangeArrowheads="1"/>
          </p:cNvSpPr>
          <p:nvPr/>
        </p:nvSpPr>
        <p:spPr bwMode="auto">
          <a:xfrm>
            <a:off x="4327525" y="4278313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</a:rPr>
              <a:t>B.cpp</a:t>
            </a:r>
          </a:p>
        </p:txBody>
      </p:sp>
      <p:sp>
        <p:nvSpPr>
          <p:cNvPr id="1616916" name="Rectangle 20"/>
          <p:cNvSpPr>
            <a:spLocks noChangeArrowheads="1"/>
          </p:cNvSpPr>
          <p:nvPr/>
        </p:nvSpPr>
        <p:spPr bwMode="auto">
          <a:xfrm>
            <a:off x="5581650" y="3124200"/>
            <a:ext cx="3867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0000FF"/>
                </a:solidFill>
              </a:rPr>
              <a:t>3 .Increment </a:t>
            </a:r>
            <a:r>
              <a:rPr lang="en-US">
                <a:solidFill>
                  <a:srgbClr val="CC3300"/>
                </a:solidFill>
              </a:rPr>
              <a:t>next_free_slot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</a:rPr>
              <a:t>4. Store back in</a:t>
            </a:r>
            <a:r>
              <a:rPr lang="en-US">
                <a:solidFill>
                  <a:srgbClr val="CC3300"/>
                </a:solidFill>
              </a:rPr>
              <a:t> in</a:t>
            </a:r>
          </a:p>
        </p:txBody>
      </p:sp>
      <p:sp>
        <p:nvSpPr>
          <p:cNvPr id="1616917" name="Text Box 21"/>
          <p:cNvSpPr txBox="1">
            <a:spLocks noChangeArrowheads="1"/>
          </p:cNvSpPr>
          <p:nvPr/>
        </p:nvSpPr>
        <p:spPr bwMode="auto">
          <a:xfrm>
            <a:off x="2667000" y="5735638"/>
            <a:ext cx="995363" cy="436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>
                <a:latin typeface="Arial" panose="020B0604020202020204" pitchFamily="34" charset="0"/>
              </a:rPr>
              <a:t>in = 8 </a:t>
            </a:r>
          </a:p>
        </p:txBody>
      </p:sp>
      <p:sp>
        <p:nvSpPr>
          <p:cNvPr id="1616918" name="Text Box 22"/>
          <p:cNvSpPr txBox="1">
            <a:spLocks noChangeArrowheads="1"/>
          </p:cNvSpPr>
          <p:nvPr/>
        </p:nvSpPr>
        <p:spPr bwMode="auto">
          <a:xfrm>
            <a:off x="4038600" y="3487738"/>
            <a:ext cx="1462088" cy="771525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1000">
              <a:latin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</a:rPr>
              <a:t>Time out</a:t>
            </a:r>
          </a:p>
          <a:p>
            <a:pPr eaLnBrk="1" hangingPunct="1"/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1616919" name="Rectangle 23"/>
          <p:cNvSpPr>
            <a:spLocks noChangeArrowheads="1"/>
          </p:cNvSpPr>
          <p:nvPr/>
        </p:nvSpPr>
        <p:spPr bwMode="auto">
          <a:xfrm>
            <a:off x="0" y="2438400"/>
            <a:ext cx="3333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</a:rPr>
              <a:t>2. Store the name of its file in the</a:t>
            </a:r>
            <a:r>
              <a:rPr lang="en-US" sz="2200">
                <a:solidFill>
                  <a:srgbClr val="0000FF"/>
                </a:solidFill>
              </a:rPr>
              <a:t> </a:t>
            </a:r>
            <a:r>
              <a:rPr lang="en-US" sz="2200">
                <a:solidFill>
                  <a:srgbClr val="CC3300"/>
                </a:solidFill>
              </a:rPr>
              <a:t>next_free_slot</a:t>
            </a:r>
          </a:p>
        </p:txBody>
      </p:sp>
      <p:sp>
        <p:nvSpPr>
          <p:cNvPr id="1616920" name="Rectangle 24"/>
          <p:cNvSpPr>
            <a:spLocks noChangeArrowheads="1"/>
          </p:cNvSpPr>
          <p:nvPr/>
        </p:nvSpPr>
        <p:spPr bwMode="auto">
          <a:xfrm>
            <a:off x="0" y="3124200"/>
            <a:ext cx="373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200" b="0">
                <a:solidFill>
                  <a:srgbClr val="0000FF"/>
                </a:solidFill>
              </a:rPr>
              <a:t>3. </a:t>
            </a:r>
            <a:r>
              <a:rPr lang="en-US" b="0">
                <a:solidFill>
                  <a:srgbClr val="0000FF"/>
                </a:solidFill>
              </a:rPr>
              <a:t>Increment </a:t>
            </a:r>
            <a:r>
              <a:rPr lang="en-US">
                <a:solidFill>
                  <a:srgbClr val="CC3300"/>
                </a:solidFill>
              </a:rPr>
              <a:t>next_free_slot</a:t>
            </a:r>
          </a:p>
          <a:p>
            <a:pPr eaLnBrk="1" hangingPunct="1"/>
            <a:r>
              <a:rPr lang="en-US" b="0">
                <a:solidFill>
                  <a:srgbClr val="0000FF"/>
                </a:solidFill>
              </a:rPr>
              <a:t>4. Store back in</a:t>
            </a:r>
            <a:r>
              <a:rPr lang="en-US">
                <a:solidFill>
                  <a:srgbClr val="CC3300"/>
                </a:solidFill>
              </a:rPr>
              <a:t> in</a:t>
            </a:r>
          </a:p>
        </p:txBody>
      </p:sp>
      <p:sp>
        <p:nvSpPr>
          <p:cNvPr id="1616921" name="Text Box 25"/>
          <p:cNvSpPr txBox="1">
            <a:spLocks noChangeArrowheads="1"/>
          </p:cNvSpPr>
          <p:nvPr/>
        </p:nvSpPr>
        <p:spPr bwMode="auto">
          <a:xfrm>
            <a:off x="4343400" y="4267200"/>
            <a:ext cx="890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000">
                <a:latin typeface="Arial" panose="020B0604020202020204" pitchFamily="34" charset="0"/>
              </a:rPr>
              <a:t>A.cpp</a:t>
            </a:r>
          </a:p>
        </p:txBody>
      </p:sp>
      <p:sp>
        <p:nvSpPr>
          <p:cNvPr id="1616922" name="Text Box 26"/>
          <p:cNvSpPr txBox="1">
            <a:spLocks noChangeArrowheads="1"/>
          </p:cNvSpPr>
          <p:nvPr/>
        </p:nvSpPr>
        <p:spPr bwMode="auto">
          <a:xfrm rot="-2234998">
            <a:off x="2819400" y="1219200"/>
            <a:ext cx="4191000" cy="1219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  Process B will never receive any output</a:t>
            </a:r>
            <a:endParaRPr lang="en-US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616923" name="Line 27"/>
          <p:cNvSpPr>
            <a:spLocks noChangeShapeType="1"/>
          </p:cNvSpPr>
          <p:nvPr/>
        </p:nvSpPr>
        <p:spPr bwMode="auto">
          <a:xfrm flipV="1">
            <a:off x="3276600" y="49530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1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1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616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1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16169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61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904" grpId="0"/>
      <p:bldP spid="1616905" grpId="0"/>
      <p:bldP spid="1616908" grpId="0" animBg="1"/>
      <p:bldP spid="1616909" grpId="0" animBg="1"/>
      <p:bldP spid="1616910" grpId="0"/>
      <p:bldP spid="1616912" grpId="0"/>
      <p:bldP spid="1616913" grpId="0" animBg="1"/>
      <p:bldP spid="1616914" grpId="0"/>
      <p:bldP spid="1616915" grpId="0"/>
      <p:bldP spid="1616916" grpId="0"/>
      <p:bldP spid="1616917" grpId="0" animBg="1"/>
      <p:bldP spid="1616917" grpId="1" animBg="1"/>
      <p:bldP spid="1616918" grpId="0" animBg="1"/>
      <p:bldP spid="1616918" grpId="1" animBg="1"/>
      <p:bldP spid="1616918" grpId="2" animBg="1"/>
      <p:bldP spid="1616918" grpId="3" animBg="1"/>
      <p:bldP spid="1616919" grpId="0"/>
      <p:bldP spid="1616920" grpId="0"/>
      <p:bldP spid="1616921" grpId="0" animBg="1"/>
      <p:bldP spid="1616922" grpId="0" animBg="1"/>
      <p:bldP spid="16169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Race Condition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is shared</a:t>
            </a:r>
          </a:p>
          <a:p>
            <a:pPr eaLnBrk="1" hangingPunct="1"/>
            <a:r>
              <a:rPr lang="en-US" smtClean="0"/>
              <a:t>The final result depends on which process runs first</a:t>
            </a:r>
          </a:p>
          <a:p>
            <a:pPr eaLnBrk="1" hangingPunct="1"/>
            <a:r>
              <a:rPr lang="en-US" smtClean="0"/>
              <a:t>Debugging is not easy</a:t>
            </a:r>
          </a:p>
          <a:p>
            <a:pPr eaLnBrk="1" hangingPunct="1"/>
            <a:r>
              <a:rPr lang="en-US" smtClean="0"/>
              <a:t>Most test runs will run fine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7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6520</TotalTime>
  <Words>928</Words>
  <Application>Microsoft Office PowerPoint</Application>
  <PresentationFormat>On-screen Show (4:3)</PresentationFormat>
  <Paragraphs>178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Courier New</vt:lpstr>
      <vt:lpstr>Times New Roman</vt:lpstr>
      <vt:lpstr>Wingdings</vt:lpstr>
      <vt:lpstr>Pixel</vt:lpstr>
      <vt:lpstr>Lecture 10 Synchronization Issues</vt:lpstr>
      <vt:lpstr>IPC issues</vt:lpstr>
      <vt:lpstr>Multithreading issues</vt:lpstr>
      <vt:lpstr>IPC issues Vs Multithreading issues</vt:lpstr>
      <vt:lpstr>Common Storage</vt:lpstr>
      <vt:lpstr>Race Condition: Example Print Spooler</vt:lpstr>
      <vt:lpstr>Example Print Spooler</vt:lpstr>
      <vt:lpstr>Example Print Spooler</vt:lpstr>
      <vt:lpstr>Race Condition</vt:lpstr>
      <vt:lpstr>Other examples of Race conditions</vt:lpstr>
      <vt:lpstr>Reason behind Race Condition</vt:lpstr>
      <vt:lpstr>Critical Section</vt:lpstr>
      <vt:lpstr>Critical Section</vt:lpstr>
      <vt:lpstr>Critical Section</vt:lpstr>
      <vt:lpstr>Critical Section</vt:lpstr>
      <vt:lpstr>Implementing Mutual Exclusion</vt:lpstr>
      <vt:lpstr>Disabling Interrupts</vt:lpstr>
      <vt:lpstr>Disabling Interrupts</vt:lpstr>
    </vt:vector>
  </TitlesOfParts>
  <Company>IIUI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Architectures</dc:title>
  <dc:creator>Asim Munir</dc:creator>
  <cp:lastModifiedBy>Asim Munir</cp:lastModifiedBy>
  <cp:revision>263</cp:revision>
  <cp:lastPrinted>1999-12-17T13:56:08Z</cp:lastPrinted>
  <dcterms:created xsi:type="dcterms:W3CDTF">1998-09-21T10:37:54Z</dcterms:created>
  <dcterms:modified xsi:type="dcterms:W3CDTF">2017-11-22T15:05:22Z</dcterms:modified>
</cp:coreProperties>
</file>