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</p:sldMasterIdLst>
  <p:notesMasterIdLst>
    <p:notesMasterId r:id="rId27"/>
  </p:notesMasterIdLst>
  <p:handoutMasterIdLst>
    <p:handoutMasterId r:id="rId28"/>
  </p:handoutMasterIdLst>
  <p:sldIdLst>
    <p:sldId id="327" r:id="rId2"/>
    <p:sldId id="540" r:id="rId3"/>
    <p:sldId id="541" r:id="rId4"/>
    <p:sldId id="542" r:id="rId5"/>
    <p:sldId id="543" r:id="rId6"/>
    <p:sldId id="544" r:id="rId7"/>
    <p:sldId id="545" r:id="rId8"/>
    <p:sldId id="546" r:id="rId9"/>
    <p:sldId id="547" r:id="rId10"/>
    <p:sldId id="548" r:id="rId11"/>
    <p:sldId id="549" r:id="rId12"/>
    <p:sldId id="550" r:id="rId13"/>
    <p:sldId id="551" r:id="rId14"/>
    <p:sldId id="552" r:id="rId15"/>
    <p:sldId id="553" r:id="rId16"/>
    <p:sldId id="554" r:id="rId17"/>
    <p:sldId id="555" r:id="rId18"/>
    <p:sldId id="556" r:id="rId19"/>
    <p:sldId id="557" r:id="rId20"/>
    <p:sldId id="558" r:id="rId21"/>
    <p:sldId id="559" r:id="rId22"/>
    <p:sldId id="560" r:id="rId23"/>
    <p:sldId id="561" r:id="rId24"/>
    <p:sldId id="562" r:id="rId25"/>
    <p:sldId id="563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46" autoAdjust="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194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AF02D995-69B7-4E01-9988-22B45D5125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76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ACC54E07-1C02-4A87-B550-C870A13518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22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Give qualifications of instructors:</a:t>
            </a:r>
          </a:p>
          <a:p>
            <a:endParaRPr lang="en-US" smtClean="0"/>
          </a:p>
          <a:p>
            <a:r>
              <a:rPr lang="en-US" smtClean="0"/>
              <a:t>DAP</a:t>
            </a:r>
          </a:p>
          <a:p>
            <a:pPr>
              <a:buFontTx/>
              <a:buChar char="•"/>
            </a:pPr>
            <a:r>
              <a:rPr lang="en-US" smtClean="0"/>
              <a:t> teaching computer architecture at Berkeley since 1977</a:t>
            </a:r>
          </a:p>
          <a:p>
            <a:pPr>
              <a:buFontTx/>
              <a:buChar char="•"/>
            </a:pPr>
            <a:r>
              <a:rPr lang="en-US" smtClean="0"/>
              <a:t> Co-athor of textbook used in class</a:t>
            </a:r>
          </a:p>
          <a:p>
            <a:pPr>
              <a:buFontTx/>
              <a:buChar char="•"/>
            </a:pPr>
            <a:r>
              <a:rPr lang="en-US" smtClean="0"/>
              <a:t> Best known for being one of pioneers of RISC</a:t>
            </a:r>
          </a:p>
          <a:p>
            <a:pPr>
              <a:buFontTx/>
              <a:buChar char="•"/>
            </a:pPr>
            <a:r>
              <a:rPr lang="en-US" smtClean="0"/>
              <a:t> currently author of article on future of microprocessors in SciAm Sept 1995</a:t>
            </a:r>
          </a:p>
          <a:p>
            <a:r>
              <a:rPr lang="en-US" smtClean="0"/>
              <a:t>RY</a:t>
            </a:r>
          </a:p>
          <a:p>
            <a:pPr>
              <a:buFontTx/>
              <a:buChar char="•"/>
            </a:pPr>
            <a:r>
              <a:rPr lang="en-US" smtClean="0"/>
              <a:t> took 152 as student, TAed 152,instructor in 152</a:t>
            </a:r>
          </a:p>
          <a:p>
            <a:pPr>
              <a:buFontTx/>
              <a:buChar char="•"/>
            </a:pPr>
            <a:r>
              <a:rPr lang="en-US" smtClean="0"/>
              <a:t> undergrad and grad work at Berkeley</a:t>
            </a:r>
          </a:p>
          <a:p>
            <a:pPr>
              <a:buFontTx/>
              <a:buChar char="•"/>
            </a:pPr>
            <a:r>
              <a:rPr lang="en-US" smtClean="0"/>
              <a:t> joined NextGen to design fact 80x86 microprocessors</a:t>
            </a:r>
          </a:p>
          <a:p>
            <a:pPr>
              <a:buFontTx/>
              <a:buChar char="•"/>
            </a:pPr>
            <a:r>
              <a:rPr lang="en-US" smtClean="0"/>
              <a:t> one of architects of UltraSPARC fastest SPARC mper shipping this Fall</a:t>
            </a:r>
          </a:p>
          <a:p>
            <a:r>
              <a:rPr lang="en-US" smtClean="0"/>
              <a:t>	</a:t>
            </a:r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84582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54E07-1C02-4A87-B550-C870A135182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57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648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48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D96861-1A34-4066-A089-754B2BCBDC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8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ACE8AF-06CC-4185-B9E5-ED8B5987EA9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8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3EF26F-5DC5-46BF-B6B4-406914765E0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4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BDA847-2DEC-41EE-884C-6740ADBFA97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8D1C1E-6BE4-4F7F-9EDB-D809BA650CE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2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2B9A5C-616D-4902-B5C4-F109359E52E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9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6FC832-B691-4D26-8CA3-B6BB38C42AC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A7BB69-89A3-45D8-AED3-F3DDD7AD8E1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2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38ECA7-7BAA-4AAF-8779-A01100E1C51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1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F4B3E-D11F-4957-A4A1-65155DDEA2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8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3AB39A-836F-42E6-85C2-37D9754CB0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8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5777939-D9E6-4516-923E-4163D2C1EBB6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6384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384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384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6384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6384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6385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6385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385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6385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8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590800"/>
            <a:ext cx="7086600" cy="1003300"/>
          </a:xfrm>
          <a:noFill/>
        </p:spPr>
        <p:txBody>
          <a:bodyPr/>
          <a:lstStyle/>
          <a:p>
            <a:pPr algn="ctr"/>
            <a:r>
              <a:rPr lang="en-US" sz="4000" dirty="0" smtClean="0"/>
              <a:t>Lecture 11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>Busy Waiting Algorithms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5638800"/>
            <a:ext cx="8839200" cy="1219200"/>
          </a:xfrm>
          <a:noFill/>
        </p:spPr>
        <p:txBody>
          <a:bodyPr/>
          <a:lstStyle/>
          <a:p>
            <a:pPr marL="203200" indent="-203200" algn="ctr"/>
            <a:r>
              <a:rPr lang="en-US" sz="4000" b="1" dirty="0" smtClean="0"/>
              <a:t>Operating Systems</a:t>
            </a:r>
          </a:p>
          <a:p>
            <a:pPr marL="203200" indent="-203200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Reason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Although it was Process 1’s </a:t>
            </a:r>
            <a:r>
              <a:rPr lang="en-US" b="1" smtClean="0">
                <a:solidFill>
                  <a:srgbClr val="CC3300"/>
                </a:solidFill>
              </a:rPr>
              <a:t>turn</a:t>
            </a:r>
          </a:p>
          <a:p>
            <a:pPr eaLnBrk="1" hangingPunct="1"/>
            <a:r>
              <a:rPr lang="en-US" smtClean="0"/>
              <a:t>But Process 1 was not </a:t>
            </a:r>
            <a:r>
              <a:rPr lang="en-US" b="1" smtClean="0">
                <a:solidFill>
                  <a:srgbClr val="CC3300"/>
                </a:solidFill>
              </a:rPr>
              <a:t>interested</a:t>
            </a:r>
            <a:r>
              <a:rPr lang="en-US" smtClean="0"/>
              <a:t>.</a:t>
            </a:r>
          </a:p>
          <a:p>
            <a:pPr eaLnBrk="1" hangingPunct="1"/>
            <a:r>
              <a:rPr lang="en-US" smtClean="0"/>
              <a:t>Solution:</a:t>
            </a:r>
          </a:p>
          <a:p>
            <a:pPr lvl="1" eaLnBrk="1" hangingPunct="1"/>
            <a:r>
              <a:rPr lang="en-US" smtClean="0"/>
              <a:t>We also need to remember </a:t>
            </a:r>
          </a:p>
          <a:p>
            <a:pPr lvl="2" eaLnBrk="1" hangingPunct="1"/>
            <a:r>
              <a:rPr lang="en-US" b="1" smtClean="0"/>
              <a:t>“</a:t>
            </a:r>
            <a:r>
              <a:rPr lang="en-US" b="1" smtClean="0">
                <a:solidFill>
                  <a:srgbClr val="CC3300"/>
                </a:solidFill>
              </a:rPr>
              <a:t>Whether it is interested or not?</a:t>
            </a:r>
            <a:r>
              <a:rPr lang="en-US" b="1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60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Algorithm 2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Replace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With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GB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Interested[2]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Interested[0] = FALSE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Process 0 is not interested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Interested[0] =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Process 0 is interested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Interested[1] = FALSE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Process 1 is not interested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Interested[1] =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Process 1 is interested</a:t>
            </a:r>
          </a:p>
        </p:txBody>
      </p:sp>
    </p:spTree>
    <p:extLst>
      <p:ext uri="{BB962C8B-B14F-4D97-AF65-F5344CB8AC3E}">
        <p14:creationId xmlns:p14="http://schemas.microsoft.com/office/powerpoint/2010/main" val="299376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39738" y="109538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Algorithm 2</a:t>
            </a:r>
          </a:p>
        </p:txBody>
      </p:sp>
      <p:sp>
        <p:nvSpPr>
          <p:cNvPr id="1688583" name="Text Box 7"/>
          <p:cNvSpPr txBox="1">
            <a:spLocks noChangeArrowheads="1"/>
          </p:cNvSpPr>
          <p:nvPr/>
        </p:nvSpPr>
        <p:spPr bwMode="auto">
          <a:xfrm>
            <a:off x="-76200" y="1066800"/>
            <a:ext cx="48006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 dirty="0">
                <a:solidFill>
                  <a:srgbClr val="0000FF"/>
                </a:solidFill>
              </a:rPr>
              <a:t>Process 0</a:t>
            </a:r>
            <a:endParaRPr lang="en-US" sz="1800" b="0" dirty="0">
              <a:solidFill>
                <a:srgbClr val="0000FF"/>
              </a:solidFill>
            </a:endParaRPr>
          </a:p>
          <a:p>
            <a:r>
              <a:rPr lang="en-US" sz="2000" dirty="0">
                <a:latin typeface="Courier New" panose="02070309020205020404" pitchFamily="49" charset="0"/>
              </a:rPr>
              <a:t>while(TRUE) 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2000" dirty="0">
                <a:solidFill>
                  <a:srgbClr val="00CC00"/>
                </a:solidFill>
                <a:latin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CC3300"/>
                </a:solidFill>
                <a:latin typeface="Courier New" panose="02070309020205020404" pitchFamily="49" charset="0"/>
              </a:rPr>
              <a:t>interested[0] = TRUE;</a:t>
            </a:r>
          </a:p>
          <a:p>
            <a:r>
              <a:rPr lang="en-US" sz="2000" dirty="0">
                <a:solidFill>
                  <a:srgbClr val="00CC00"/>
                </a:solidFill>
                <a:latin typeface="Courier New" panose="02070309020205020404" pitchFamily="49" charset="0"/>
              </a:rPr>
              <a:t>  // wait for turn</a:t>
            </a:r>
            <a:r>
              <a:rPr lang="en-US" sz="2000" dirty="0">
                <a:solidFill>
                  <a:srgbClr val="00CC00"/>
                </a:solidFill>
              </a:rPr>
              <a:t> 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  while(</a:t>
            </a:r>
            <a:r>
              <a:rPr lang="en-US" sz="2000" dirty="0">
                <a:solidFill>
                  <a:srgbClr val="CC3300"/>
                </a:solidFill>
                <a:latin typeface="Courier New" panose="02070309020205020404" pitchFamily="49" charset="0"/>
              </a:rPr>
              <a:t>interested[1]!=FALSE</a:t>
            </a:r>
            <a:r>
              <a:rPr lang="en-US" sz="20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</a:rPr>
              <a:t>critical_section</a:t>
            </a:r>
            <a:r>
              <a:rPr lang="en-US" sz="2000" dirty="0">
                <a:latin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solidFill>
                  <a:srgbClr val="CC3300"/>
                </a:solidFill>
                <a:latin typeface="Courier New" panose="02070309020205020404" pitchFamily="49" charset="0"/>
              </a:rPr>
              <a:t>  interested[0] = FALSE</a:t>
            </a:r>
            <a:r>
              <a:rPr lang="en-US" sz="2000" dirty="0">
                <a:solidFill>
                  <a:srgbClr val="00CC0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</a:rPr>
              <a:t>noncritical_section</a:t>
            </a:r>
            <a:r>
              <a:rPr lang="en-US" sz="2000" dirty="0">
                <a:latin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688584" name="Line 8"/>
          <p:cNvSpPr>
            <a:spLocks noChangeShapeType="1"/>
          </p:cNvSpPr>
          <p:nvPr/>
        </p:nvSpPr>
        <p:spPr bwMode="auto">
          <a:xfrm>
            <a:off x="4554538" y="914400"/>
            <a:ext cx="0" cy="34782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8586" name="Text Box 10"/>
          <p:cNvSpPr txBox="1">
            <a:spLocks noChangeArrowheads="1"/>
          </p:cNvSpPr>
          <p:nvPr/>
        </p:nvSpPr>
        <p:spPr bwMode="auto">
          <a:xfrm>
            <a:off x="4495800" y="1066800"/>
            <a:ext cx="48006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 dirty="0">
                <a:solidFill>
                  <a:srgbClr val="0000FF"/>
                </a:solidFill>
              </a:rPr>
              <a:t>Process 1</a:t>
            </a:r>
            <a:endParaRPr lang="en-US" sz="1800" b="0" dirty="0">
              <a:solidFill>
                <a:srgbClr val="0000FF"/>
              </a:solidFill>
            </a:endParaRPr>
          </a:p>
          <a:p>
            <a:r>
              <a:rPr lang="en-US" sz="2000" dirty="0">
                <a:latin typeface="Courier New" panose="02070309020205020404" pitchFamily="49" charset="0"/>
              </a:rPr>
              <a:t>while(TRUE) 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2000" dirty="0">
                <a:solidFill>
                  <a:srgbClr val="00CC00"/>
                </a:solidFill>
                <a:latin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CC3300"/>
                </a:solidFill>
                <a:latin typeface="Courier New" panose="02070309020205020404" pitchFamily="49" charset="0"/>
              </a:rPr>
              <a:t>interested[1] = TRUE;</a:t>
            </a:r>
          </a:p>
          <a:p>
            <a:r>
              <a:rPr lang="en-US" sz="2000" dirty="0">
                <a:solidFill>
                  <a:srgbClr val="00CC00"/>
                </a:solidFill>
                <a:latin typeface="Courier New" panose="02070309020205020404" pitchFamily="49" charset="0"/>
              </a:rPr>
              <a:t>  // wait for turn</a:t>
            </a:r>
            <a:r>
              <a:rPr lang="en-US" sz="2000" dirty="0">
                <a:solidFill>
                  <a:srgbClr val="00CC00"/>
                </a:solidFill>
              </a:rPr>
              <a:t> 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  while(</a:t>
            </a:r>
            <a:r>
              <a:rPr lang="en-US" sz="2000" dirty="0">
                <a:solidFill>
                  <a:srgbClr val="CC3300"/>
                </a:solidFill>
                <a:latin typeface="Courier New" panose="02070309020205020404" pitchFamily="49" charset="0"/>
              </a:rPr>
              <a:t>interested[0]!=FALSE</a:t>
            </a:r>
            <a:r>
              <a:rPr lang="en-US" sz="20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</a:rPr>
              <a:t>critical_section</a:t>
            </a:r>
            <a:r>
              <a:rPr lang="en-US" sz="2000" dirty="0">
                <a:latin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solidFill>
                  <a:srgbClr val="CC3300"/>
                </a:solidFill>
                <a:latin typeface="Courier New" panose="02070309020205020404" pitchFamily="49" charset="0"/>
              </a:rPr>
              <a:t>  interested[1] = FALSE</a:t>
            </a:r>
            <a:r>
              <a:rPr lang="en-US" sz="2000" dirty="0">
                <a:solidFill>
                  <a:srgbClr val="00CC0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</a:rPr>
              <a:t>noncritical_section</a:t>
            </a:r>
            <a:r>
              <a:rPr lang="en-US" sz="2000" dirty="0">
                <a:latin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80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8583" grpId="0" build="p"/>
      <p:bldP spid="1688584" grpId="0" animBg="1"/>
      <p:bldP spid="168858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676" name="Rectangle 4"/>
          <p:cNvSpPr>
            <a:spLocks noChangeArrowheads="1"/>
          </p:cNvSpPr>
          <p:nvPr/>
        </p:nvSpPr>
        <p:spPr bwMode="auto">
          <a:xfrm>
            <a:off x="299224" y="129382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Algorithm 2</a:t>
            </a:r>
          </a:p>
        </p:txBody>
      </p:sp>
      <p:sp>
        <p:nvSpPr>
          <p:cNvPr id="1692677" name="Text Box 5"/>
          <p:cNvSpPr txBox="1">
            <a:spLocks noChangeArrowheads="1"/>
          </p:cNvSpPr>
          <p:nvPr/>
        </p:nvSpPr>
        <p:spPr bwMode="auto">
          <a:xfrm>
            <a:off x="-76200" y="1066800"/>
            <a:ext cx="48006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4000">
                <a:solidFill>
                  <a:srgbClr val="0000FF"/>
                </a:solidFill>
              </a:rPr>
              <a:t>Process 0</a:t>
            </a:r>
            <a:endParaRPr lang="en-US" b="0">
              <a:solidFill>
                <a:srgbClr val="0000FF"/>
              </a:solidFill>
            </a:endParaRPr>
          </a:p>
          <a:p>
            <a:r>
              <a:rPr lang="en-US" sz="2000">
                <a:latin typeface="Courier New" panose="02070309020205020404" pitchFamily="49" charset="0"/>
              </a:rPr>
              <a:t>while(TRUE) </a:t>
            </a:r>
          </a:p>
          <a:p>
            <a:r>
              <a:rPr lang="en-US" sz="2000">
                <a:latin typeface="Courier New" panose="02070309020205020404" pitchFamily="49" charset="0"/>
              </a:rPr>
              <a:t>{</a:t>
            </a:r>
          </a:p>
          <a:p>
            <a:r>
              <a:rPr lang="en-US" sz="2000">
                <a:solidFill>
                  <a:srgbClr val="00CC00"/>
                </a:solidFill>
                <a:latin typeface="Courier New" panose="02070309020205020404" pitchFamily="49" charset="0"/>
              </a:rPr>
              <a:t>  </a:t>
            </a:r>
            <a:r>
              <a:rPr 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interested[0] = TRUE;</a:t>
            </a:r>
          </a:p>
          <a:p>
            <a:r>
              <a:rPr lang="en-US" sz="2000">
                <a:solidFill>
                  <a:srgbClr val="00CC00"/>
                </a:solidFill>
                <a:latin typeface="Courier New" panose="02070309020205020404" pitchFamily="49" charset="0"/>
              </a:rPr>
              <a:t>  </a:t>
            </a:r>
            <a:endParaRPr lang="en-US" sz="2000">
              <a:latin typeface="Courier New" panose="02070309020205020404" pitchFamily="49" charset="0"/>
            </a:endParaRPr>
          </a:p>
        </p:txBody>
      </p:sp>
      <p:sp>
        <p:nvSpPr>
          <p:cNvPr id="1692678" name="Line 6"/>
          <p:cNvSpPr>
            <a:spLocks noChangeShapeType="1"/>
          </p:cNvSpPr>
          <p:nvPr/>
        </p:nvSpPr>
        <p:spPr bwMode="auto">
          <a:xfrm>
            <a:off x="4554538" y="914400"/>
            <a:ext cx="0" cy="34782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2679" name="Text Box 7"/>
          <p:cNvSpPr txBox="1">
            <a:spLocks noChangeArrowheads="1"/>
          </p:cNvSpPr>
          <p:nvPr/>
        </p:nvSpPr>
        <p:spPr bwMode="auto">
          <a:xfrm>
            <a:off x="4495800" y="1066800"/>
            <a:ext cx="48006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4000">
                <a:solidFill>
                  <a:srgbClr val="0000FF"/>
                </a:solidFill>
              </a:rPr>
              <a:t>Process 1</a:t>
            </a:r>
            <a:endParaRPr lang="en-US" b="0">
              <a:solidFill>
                <a:srgbClr val="0000FF"/>
              </a:solidFill>
            </a:endParaRPr>
          </a:p>
          <a:p>
            <a:r>
              <a:rPr lang="en-US" sz="2000">
                <a:latin typeface="Courier New" panose="02070309020205020404" pitchFamily="49" charset="0"/>
              </a:rPr>
              <a:t>while(TRUE) </a:t>
            </a:r>
          </a:p>
          <a:p>
            <a:r>
              <a:rPr lang="en-US" sz="2000">
                <a:latin typeface="Courier New" panose="02070309020205020404" pitchFamily="49" charset="0"/>
              </a:rPr>
              <a:t>{</a:t>
            </a:r>
          </a:p>
          <a:p>
            <a:r>
              <a:rPr lang="en-US" sz="2000">
                <a:solidFill>
                  <a:srgbClr val="00CC00"/>
                </a:solidFill>
                <a:latin typeface="Courier New" panose="02070309020205020404" pitchFamily="49" charset="0"/>
              </a:rPr>
              <a:t>  </a:t>
            </a:r>
            <a:r>
              <a:rPr 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interested[1] = TRUE;</a:t>
            </a:r>
            <a:r>
              <a:rPr lang="en-US" sz="2000">
                <a:solidFill>
                  <a:srgbClr val="00CC00"/>
                </a:solidFill>
                <a:latin typeface="Courier New" panose="02070309020205020404" pitchFamily="49" charset="0"/>
              </a:rPr>
              <a:t>  </a:t>
            </a:r>
            <a:endParaRPr lang="en-US" sz="2000">
              <a:latin typeface="Courier New" panose="02070309020205020404" pitchFamily="49" charset="0"/>
            </a:endParaRPr>
          </a:p>
        </p:txBody>
      </p:sp>
      <p:sp>
        <p:nvSpPr>
          <p:cNvPr id="1692682" name="Rectangle 10"/>
          <p:cNvSpPr>
            <a:spLocks noChangeArrowheads="1"/>
          </p:cNvSpPr>
          <p:nvPr/>
        </p:nvSpPr>
        <p:spPr bwMode="auto">
          <a:xfrm>
            <a:off x="228600" y="2620963"/>
            <a:ext cx="457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>
                <a:latin typeface="Courier New" panose="02070309020205020404" pitchFamily="49" charset="0"/>
              </a:rPr>
              <a:t>while(</a:t>
            </a:r>
            <a:r>
              <a:rPr 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interested[1]!=FALSE</a:t>
            </a:r>
            <a:r>
              <a:rPr lang="en-US" sz="200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692684" name="Rectangle 12"/>
          <p:cNvSpPr>
            <a:spLocks noChangeArrowheads="1"/>
          </p:cNvSpPr>
          <p:nvPr/>
        </p:nvSpPr>
        <p:spPr bwMode="auto">
          <a:xfrm>
            <a:off x="4800600" y="2620963"/>
            <a:ext cx="457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>
                <a:latin typeface="Courier New" panose="02070309020205020404" pitchFamily="49" charset="0"/>
              </a:rPr>
              <a:t>while(</a:t>
            </a:r>
            <a:r>
              <a:rPr 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interested[0]!=FALSE</a:t>
            </a:r>
            <a:r>
              <a:rPr lang="en-US" sz="200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692680" name="Rectangle 8"/>
          <p:cNvSpPr>
            <a:spLocks noChangeArrowheads="1"/>
          </p:cNvSpPr>
          <p:nvPr/>
        </p:nvSpPr>
        <p:spPr bwMode="auto">
          <a:xfrm>
            <a:off x="3505200" y="2286000"/>
            <a:ext cx="1905000" cy="914400"/>
          </a:xfrm>
          <a:prstGeom prst="rect">
            <a:avLst/>
          </a:prstGeom>
          <a:solidFill>
            <a:schemeClr val="folHlink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kumimoji="1" lang="en-US" altLang="zh-TW" sz="1600">
                <a:solidFill>
                  <a:srgbClr val="333333"/>
                </a:solidFill>
                <a:latin typeface="Arial" charset="0"/>
                <a:ea typeface="新細明體" pitchFamily="18" charset="-120"/>
              </a:rPr>
              <a:t>Timeout</a:t>
            </a:r>
          </a:p>
        </p:txBody>
      </p:sp>
      <p:sp>
        <p:nvSpPr>
          <p:cNvPr id="1692686" name="Text Box 14"/>
          <p:cNvSpPr txBox="1">
            <a:spLocks noChangeArrowheads="1"/>
          </p:cNvSpPr>
          <p:nvPr/>
        </p:nvSpPr>
        <p:spPr bwMode="auto">
          <a:xfrm>
            <a:off x="3276600" y="3581400"/>
            <a:ext cx="236220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lnSpc>
                <a:spcPct val="86000"/>
              </a:lnSpc>
              <a:spcBef>
                <a:spcPct val="50000"/>
              </a:spcBef>
              <a:defRPr/>
            </a:pPr>
            <a:r>
              <a:rPr lang="en-US" sz="34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DEADLOCK</a:t>
            </a:r>
          </a:p>
        </p:txBody>
      </p:sp>
    </p:spTree>
    <p:extLst>
      <p:ext uri="{BB962C8B-B14F-4D97-AF65-F5344CB8AC3E}">
        <p14:creationId xmlns:p14="http://schemas.microsoft.com/office/powerpoint/2010/main" val="249985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92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92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692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92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92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1692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92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92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92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1692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9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692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92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1692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92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1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692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92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1692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69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1692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1692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1692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8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16926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9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16926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16926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1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16926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16926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3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16926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16926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5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16926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2677" grpId="0" build="p"/>
      <p:bldP spid="1692678" grpId="0" animBg="1"/>
      <p:bldP spid="1692679" grpId="0" build="p"/>
      <p:bldP spid="1692682" grpId="0"/>
      <p:bldP spid="1692682" grpId="1"/>
      <p:bldP spid="1692684" grpId="0"/>
      <p:bldP spid="1692684" grpId="1"/>
      <p:bldP spid="1692680" grpId="0" animBg="1" autoUpdateAnimBg="0"/>
      <p:bldP spid="1692680" grpId="1" animBg="1"/>
      <p:bldP spid="1692680" grpId="2" animBg="1"/>
      <p:bldP spid="1692680" grpId="3" animBg="1"/>
      <p:bldP spid="1692680" grpId="4" animBg="1"/>
      <p:bldP spid="1692680" grpId="5" animBg="1"/>
      <p:bldP spid="1692680" grpId="6" animBg="1"/>
      <p:bldP spid="1692680" grpId="7" animBg="1"/>
      <p:bldP spid="1692680" grpId="8" animBg="1"/>
      <p:bldP spid="1692680" grpId="9" animBg="1"/>
      <p:bldP spid="169268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24543" y="1524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Times New Roman" pitchFamily="18" charset="0"/>
              </a:rPr>
              <a:t>Peterson’s Solution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4543" y="1295400"/>
            <a:ext cx="82296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b="1" dirty="0" smtClean="0">
                <a:solidFill>
                  <a:srgbClr val="0000FF"/>
                </a:solidFill>
                <a:cs typeface="Courier New" panose="02070309020205020404" pitchFamily="49" charset="0"/>
              </a:rPr>
              <a:t>Combine the previous two algorithms: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turn;</a:t>
            </a:r>
            <a:endParaRPr lang="en-US" b="1" dirty="0" smtClean="0"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interested[2];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Interested[0] = FALSE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Process 0 is not interested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Interested[0] =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Process 0 is interested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Interested[1] = FALSE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Process 1 is not interested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Interested[1] =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Process 1 is interested</a:t>
            </a:r>
          </a:p>
        </p:txBody>
      </p:sp>
    </p:spTree>
    <p:extLst>
      <p:ext uri="{BB962C8B-B14F-4D97-AF65-F5344CB8AC3E}">
        <p14:creationId xmlns:p14="http://schemas.microsoft.com/office/powerpoint/2010/main" val="389723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0" y="457200"/>
            <a:ext cx="5181600" cy="71097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Peterson’s Solution</a:t>
            </a:r>
          </a:p>
        </p:txBody>
      </p:sp>
      <p:sp>
        <p:nvSpPr>
          <p:cNvPr id="1693700" name="Text Box 4"/>
          <p:cNvSpPr txBox="1">
            <a:spLocks noChangeArrowheads="1"/>
          </p:cNvSpPr>
          <p:nvPr/>
        </p:nvSpPr>
        <p:spPr bwMode="auto">
          <a:xfrm>
            <a:off x="-10886" y="444046"/>
            <a:ext cx="95250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600" dirty="0">
                <a:solidFill>
                  <a:srgbClr val="0000FF"/>
                </a:solidFill>
              </a:rPr>
              <a:t>Process 0</a:t>
            </a:r>
            <a:endParaRPr lang="en-US" sz="2000" b="0" dirty="0">
              <a:solidFill>
                <a:srgbClr val="0000FF"/>
              </a:solidFill>
            </a:endParaRPr>
          </a:p>
          <a:p>
            <a:r>
              <a:rPr lang="en-US" sz="2000" dirty="0">
                <a:latin typeface="Courier New" panose="02070309020205020404" pitchFamily="49" charset="0"/>
              </a:rPr>
              <a:t>while(TRUE) 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CC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CC3300"/>
                </a:solidFill>
                <a:latin typeface="Courier New" panose="02070309020205020404" pitchFamily="49" charset="0"/>
              </a:rPr>
              <a:t>interested[0] = TRUE;</a:t>
            </a:r>
          </a:p>
          <a:p>
            <a:r>
              <a:rPr lang="en-US" sz="2000" dirty="0">
                <a:solidFill>
                  <a:srgbClr val="CC3300"/>
                </a:solidFill>
                <a:latin typeface="Courier New" panose="02070309020205020404" pitchFamily="49" charset="0"/>
              </a:rPr>
              <a:t>  turn = 0; </a:t>
            </a:r>
          </a:p>
          <a:p>
            <a:r>
              <a:rPr lang="en-US" sz="2000" dirty="0">
                <a:solidFill>
                  <a:srgbClr val="00CC00"/>
                </a:solidFill>
                <a:latin typeface="Courier New" panose="02070309020205020404" pitchFamily="49" charset="0"/>
              </a:rPr>
              <a:t>  // wait</a:t>
            </a:r>
            <a:r>
              <a:rPr lang="en-US" sz="2000" dirty="0">
                <a:solidFill>
                  <a:srgbClr val="00CC00"/>
                </a:solidFill>
              </a:rPr>
              <a:t> 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  while(</a:t>
            </a:r>
            <a:r>
              <a:rPr lang="en-US" sz="2000" dirty="0">
                <a:solidFill>
                  <a:srgbClr val="CC3300"/>
                </a:solidFill>
                <a:latin typeface="Courier New" panose="02070309020205020404" pitchFamily="49" charset="0"/>
              </a:rPr>
              <a:t>interested[1]==TRUE </a:t>
            </a:r>
            <a:r>
              <a:rPr lang="en-US" sz="2000" dirty="0">
                <a:latin typeface="Courier New" panose="02070309020205020404" pitchFamily="49" charset="0"/>
              </a:rPr>
              <a:t>&amp;&amp;</a:t>
            </a:r>
            <a:r>
              <a:rPr lang="en-US" sz="2000" dirty="0">
                <a:solidFill>
                  <a:srgbClr val="CC3300"/>
                </a:solidFill>
                <a:latin typeface="Courier New" panose="02070309020205020404" pitchFamily="49" charset="0"/>
              </a:rPr>
              <a:t> turn == 0 </a:t>
            </a:r>
            <a:r>
              <a:rPr lang="en-US" sz="2000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693701" name="Text Box 5"/>
          <p:cNvSpPr txBox="1">
            <a:spLocks noChangeArrowheads="1"/>
          </p:cNvSpPr>
          <p:nvPr/>
        </p:nvSpPr>
        <p:spPr bwMode="auto">
          <a:xfrm>
            <a:off x="-76200" y="3328079"/>
            <a:ext cx="95250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600" dirty="0">
                <a:solidFill>
                  <a:srgbClr val="0000FF"/>
                </a:solidFill>
              </a:rPr>
              <a:t>Process 1</a:t>
            </a:r>
            <a:endParaRPr lang="en-US" sz="2000" b="0" dirty="0">
              <a:solidFill>
                <a:srgbClr val="0000FF"/>
              </a:solidFill>
            </a:endParaRPr>
          </a:p>
          <a:p>
            <a:r>
              <a:rPr lang="en-US" sz="2000" dirty="0">
                <a:latin typeface="Courier New" panose="02070309020205020404" pitchFamily="49" charset="0"/>
              </a:rPr>
              <a:t>while(TRUE) 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2000" dirty="0">
                <a:solidFill>
                  <a:srgbClr val="00CC00"/>
                </a:solidFill>
                <a:latin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CC3300"/>
                </a:solidFill>
                <a:latin typeface="Courier New" panose="02070309020205020404" pitchFamily="49" charset="0"/>
              </a:rPr>
              <a:t>interested[1] = TRUE;</a:t>
            </a:r>
          </a:p>
          <a:p>
            <a:r>
              <a:rPr lang="en-US" sz="2000" dirty="0">
                <a:solidFill>
                  <a:srgbClr val="CC3300"/>
                </a:solidFill>
                <a:latin typeface="Courier New" panose="02070309020205020404" pitchFamily="49" charset="0"/>
              </a:rPr>
              <a:t>  turn = 1; </a:t>
            </a:r>
          </a:p>
          <a:p>
            <a:r>
              <a:rPr lang="en-US" sz="2000" dirty="0">
                <a:solidFill>
                  <a:srgbClr val="00CC00"/>
                </a:solidFill>
                <a:latin typeface="Courier New" panose="02070309020205020404" pitchFamily="49" charset="0"/>
              </a:rPr>
              <a:t>  // wait</a:t>
            </a:r>
            <a:r>
              <a:rPr lang="en-US" sz="2000" dirty="0">
                <a:solidFill>
                  <a:srgbClr val="00CC00"/>
                </a:solidFill>
              </a:rPr>
              <a:t> 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  while(</a:t>
            </a:r>
            <a:r>
              <a:rPr lang="en-US" sz="2000" dirty="0">
                <a:solidFill>
                  <a:srgbClr val="CC3300"/>
                </a:solidFill>
                <a:latin typeface="Courier New" panose="02070309020205020404" pitchFamily="49" charset="0"/>
              </a:rPr>
              <a:t>interested[0]==TRUE </a:t>
            </a:r>
            <a:r>
              <a:rPr lang="en-US" sz="2000" dirty="0">
                <a:latin typeface="Courier New" panose="02070309020205020404" pitchFamily="49" charset="0"/>
              </a:rPr>
              <a:t>&amp;&amp;</a:t>
            </a:r>
            <a:r>
              <a:rPr lang="en-US" sz="2000" dirty="0">
                <a:solidFill>
                  <a:srgbClr val="CC3300"/>
                </a:solidFill>
                <a:latin typeface="Courier New" panose="02070309020205020404" pitchFamily="49" charset="0"/>
              </a:rPr>
              <a:t> turn == 1 </a:t>
            </a:r>
            <a:r>
              <a:rPr lang="en-US" sz="20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  </a:t>
            </a:r>
          </a:p>
        </p:txBody>
      </p:sp>
      <p:sp>
        <p:nvSpPr>
          <p:cNvPr id="1693704" name="Rectangle 8"/>
          <p:cNvSpPr>
            <a:spLocks noChangeArrowheads="1"/>
          </p:cNvSpPr>
          <p:nvPr/>
        </p:nvSpPr>
        <p:spPr bwMode="auto">
          <a:xfrm>
            <a:off x="-76200" y="2498725"/>
            <a:ext cx="4572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2000" dirty="0"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CC3300"/>
                </a:solidFill>
                <a:latin typeface="Courier New" panose="02070309020205020404" pitchFamily="49" charset="0"/>
              </a:rPr>
              <a:t>  interested[0] = FALSE</a:t>
            </a:r>
            <a:r>
              <a:rPr lang="en-US" sz="2000" dirty="0">
                <a:solidFill>
                  <a:srgbClr val="00CC0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</a:rPr>
              <a:t>noncritical_section</a:t>
            </a:r>
            <a:r>
              <a:rPr lang="en-US" sz="2000" dirty="0">
                <a:latin typeface="Courier New" panose="02070309020205020404" pitchFamily="49" charset="0"/>
              </a:rPr>
              <a:t>();}</a:t>
            </a:r>
          </a:p>
        </p:txBody>
      </p:sp>
      <p:sp>
        <p:nvSpPr>
          <p:cNvPr id="1693705" name="Text Box 9"/>
          <p:cNvSpPr txBox="1">
            <a:spLocks noChangeArrowheads="1"/>
          </p:cNvSpPr>
          <p:nvPr/>
        </p:nvSpPr>
        <p:spPr bwMode="auto">
          <a:xfrm>
            <a:off x="3352800" y="1793875"/>
            <a:ext cx="2216150" cy="457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F 	&amp;&amp;	T</a:t>
            </a:r>
          </a:p>
        </p:txBody>
      </p:sp>
      <p:sp>
        <p:nvSpPr>
          <p:cNvPr id="1693707" name="Rectangle 11"/>
          <p:cNvSpPr>
            <a:spLocks noChangeArrowheads="1"/>
          </p:cNvSpPr>
          <p:nvPr/>
        </p:nvSpPr>
        <p:spPr bwMode="auto">
          <a:xfrm>
            <a:off x="76200" y="2514600"/>
            <a:ext cx="323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critical_section</a:t>
            </a:r>
            <a:r>
              <a:rPr lang="en-US" sz="2000" dirty="0">
                <a:latin typeface="Courier New" panose="02070309020205020404" pitchFamily="49" charset="0"/>
              </a:rPr>
              <a:t>();</a:t>
            </a:r>
          </a:p>
        </p:txBody>
      </p:sp>
      <p:sp>
        <p:nvSpPr>
          <p:cNvPr id="1693708" name="Text Box 12"/>
          <p:cNvSpPr txBox="1">
            <a:spLocks noChangeArrowheads="1"/>
          </p:cNvSpPr>
          <p:nvPr/>
        </p:nvSpPr>
        <p:spPr bwMode="auto">
          <a:xfrm>
            <a:off x="3352800" y="4974768"/>
            <a:ext cx="2216150" cy="457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T 	&amp;&amp;	T</a:t>
            </a:r>
          </a:p>
        </p:txBody>
      </p:sp>
      <p:sp>
        <p:nvSpPr>
          <p:cNvPr id="1693702" name="Rectangle 6"/>
          <p:cNvSpPr>
            <a:spLocks noChangeArrowheads="1"/>
          </p:cNvSpPr>
          <p:nvPr/>
        </p:nvSpPr>
        <p:spPr bwMode="auto">
          <a:xfrm>
            <a:off x="3505200" y="2971800"/>
            <a:ext cx="1905000" cy="914400"/>
          </a:xfrm>
          <a:prstGeom prst="rect">
            <a:avLst/>
          </a:prstGeom>
          <a:solidFill>
            <a:schemeClr val="folHlink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kumimoji="1" lang="en-US" altLang="zh-TW" sz="1600">
                <a:solidFill>
                  <a:srgbClr val="333333"/>
                </a:solidFill>
                <a:latin typeface="Arial" charset="0"/>
                <a:ea typeface="新細明體" pitchFamily="18" charset="-120"/>
              </a:rPr>
              <a:t>Timeout</a:t>
            </a:r>
          </a:p>
        </p:txBody>
      </p:sp>
      <p:sp>
        <p:nvSpPr>
          <p:cNvPr id="1693710" name="Rectangle 14"/>
          <p:cNvSpPr>
            <a:spLocks noChangeArrowheads="1"/>
          </p:cNvSpPr>
          <p:nvPr/>
        </p:nvSpPr>
        <p:spPr bwMode="auto">
          <a:xfrm>
            <a:off x="190500" y="5681433"/>
            <a:ext cx="4572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dirty="0" err="1">
                <a:latin typeface="Courier New" panose="02070309020205020404" pitchFamily="49" charset="0"/>
              </a:rPr>
              <a:t>critical_section</a:t>
            </a:r>
            <a:r>
              <a:rPr lang="en-US" sz="2000" dirty="0">
                <a:latin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solidFill>
                  <a:srgbClr val="CC3300"/>
                </a:solidFill>
                <a:latin typeface="Courier New" panose="02070309020205020404" pitchFamily="49" charset="0"/>
              </a:rPr>
              <a:t>interested[1] = FALSE</a:t>
            </a:r>
            <a:r>
              <a:rPr lang="en-US" sz="2000" dirty="0">
                <a:solidFill>
                  <a:srgbClr val="00CC0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</a:rPr>
              <a:t>noncritical_section</a:t>
            </a:r>
            <a:r>
              <a:rPr lang="en-US" sz="2000" dirty="0">
                <a:latin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693711" name="Text Box 15"/>
          <p:cNvSpPr txBox="1">
            <a:spLocks noChangeArrowheads="1"/>
          </p:cNvSpPr>
          <p:nvPr/>
        </p:nvSpPr>
        <p:spPr bwMode="auto">
          <a:xfrm>
            <a:off x="3387725" y="4968530"/>
            <a:ext cx="2216150" cy="457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/>
              <a:t>F 	&amp;&amp;	T</a:t>
            </a:r>
          </a:p>
        </p:txBody>
      </p:sp>
    </p:spTree>
    <p:extLst>
      <p:ext uri="{BB962C8B-B14F-4D97-AF65-F5344CB8AC3E}">
        <p14:creationId xmlns:p14="http://schemas.microsoft.com/office/powerpoint/2010/main" val="267372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93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93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693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693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693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1693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93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693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1693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3700" grpId="0" build="p"/>
      <p:bldP spid="1693701" grpId="0" build="p"/>
      <p:bldP spid="1693704" grpId="0" build="p"/>
      <p:bldP spid="1693705" grpId="0" animBg="1"/>
      <p:bldP spid="1693705" grpId="1" animBg="1"/>
      <p:bldP spid="1693707" grpId="0"/>
      <p:bldP spid="1693708" grpId="0" animBg="1"/>
      <p:bldP spid="1693708" grpId="1" animBg="1"/>
      <p:bldP spid="1693702" grpId="0" animBg="1" autoUpdateAnimBg="0"/>
      <p:bldP spid="1693702" grpId="1" animBg="1"/>
      <p:bldP spid="1693702" grpId="2" animBg="1"/>
      <p:bldP spid="1693702" grpId="3" animBg="1"/>
      <p:bldP spid="1693702" grpId="4" animBg="1"/>
      <p:bldP spid="1693702" grpId="5" animBg="1"/>
      <p:bldP spid="1693710" grpId="0" build="p"/>
      <p:bldP spid="1693711" grpId="0" animBg="1"/>
      <p:bldP spid="169371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753" name="Rectangle 9"/>
          <p:cNvSpPr>
            <a:spLocks noChangeArrowheads="1"/>
          </p:cNvSpPr>
          <p:nvPr/>
        </p:nvSpPr>
        <p:spPr bwMode="auto">
          <a:xfrm>
            <a:off x="196850" y="1676400"/>
            <a:ext cx="64325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20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r>
              <a:rPr lang="en-US" sz="2000">
                <a:solidFill>
                  <a:srgbClr val="00CC00"/>
                </a:solidFill>
                <a:latin typeface="Courier New" panose="02070309020205020404" pitchFamily="49" charset="0"/>
              </a:rPr>
              <a:t>  // wait</a:t>
            </a:r>
            <a:r>
              <a:rPr lang="en-US" sz="2000">
                <a:solidFill>
                  <a:srgbClr val="00CC00"/>
                </a:solidFill>
              </a:rPr>
              <a:t> </a:t>
            </a:r>
          </a:p>
          <a:p>
            <a:r>
              <a:rPr lang="en-US" sz="2000">
                <a:latin typeface="Courier New" panose="02070309020205020404" pitchFamily="49" charset="0"/>
              </a:rPr>
              <a:t>while(</a:t>
            </a:r>
            <a:r>
              <a:rPr 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interested[1]==TRUE </a:t>
            </a:r>
            <a:r>
              <a:rPr lang="en-US" sz="2000">
                <a:latin typeface="Courier New" panose="02070309020205020404" pitchFamily="49" charset="0"/>
              </a:rPr>
              <a:t>&amp;&amp;</a:t>
            </a:r>
            <a:r>
              <a:rPr 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 turn == 0 </a:t>
            </a:r>
            <a:r>
              <a:rPr lang="en-US" sz="2000">
                <a:latin typeface="Courier New" panose="02070309020205020404" pitchFamily="49" charset="0"/>
              </a:rPr>
              <a:t>);</a:t>
            </a:r>
          </a:p>
          <a:p>
            <a:endParaRPr lang="en-US" sz="2000">
              <a:latin typeface="Courier New" panose="02070309020205020404" pitchFamily="49" charset="0"/>
            </a:endParaRPr>
          </a:p>
        </p:txBody>
      </p:sp>
      <p:sp>
        <p:nvSpPr>
          <p:cNvPr id="1695749" name="Text Box 5"/>
          <p:cNvSpPr txBox="1">
            <a:spLocks noChangeArrowheads="1"/>
          </p:cNvSpPr>
          <p:nvPr/>
        </p:nvSpPr>
        <p:spPr bwMode="auto">
          <a:xfrm>
            <a:off x="-76200" y="381000"/>
            <a:ext cx="95250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4000">
                <a:solidFill>
                  <a:srgbClr val="0000FF"/>
                </a:solidFill>
              </a:rPr>
              <a:t>Process 0</a:t>
            </a:r>
            <a:endParaRPr lang="en-US" b="0">
              <a:solidFill>
                <a:srgbClr val="0000FF"/>
              </a:solidFill>
            </a:endParaRPr>
          </a:p>
          <a:p>
            <a:r>
              <a:rPr lang="en-US" sz="2000">
                <a:latin typeface="Courier New" panose="02070309020205020404" pitchFamily="49" charset="0"/>
              </a:rPr>
              <a:t>while(TRUE) </a:t>
            </a:r>
          </a:p>
          <a:p>
            <a:r>
              <a:rPr lang="en-US" sz="2000">
                <a:latin typeface="Courier New" panose="02070309020205020404" pitchFamily="49" charset="0"/>
              </a:rPr>
              <a:t>{</a:t>
            </a:r>
            <a:r>
              <a:rPr lang="en-US" sz="2000">
                <a:solidFill>
                  <a:srgbClr val="00CC00"/>
                </a:solidFill>
                <a:latin typeface="Courier New" panose="02070309020205020404" pitchFamily="49" charset="0"/>
              </a:rPr>
              <a:t> </a:t>
            </a:r>
            <a:r>
              <a:rPr 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interested[0] = TRUE;</a:t>
            </a:r>
          </a:p>
          <a:p>
            <a:r>
              <a:rPr 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  turn = 0;</a:t>
            </a:r>
          </a:p>
          <a:p>
            <a:r>
              <a:rPr 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  </a:t>
            </a:r>
            <a:endParaRPr lang="en-US" sz="2000">
              <a:solidFill>
                <a:srgbClr val="00CC00"/>
              </a:solidFill>
            </a:endParaRPr>
          </a:p>
          <a:p>
            <a:r>
              <a:rPr lang="en-US" sz="2000">
                <a:latin typeface="Courier New" panose="02070309020205020404" pitchFamily="49" charset="0"/>
              </a:rPr>
              <a:t>  </a:t>
            </a:r>
          </a:p>
        </p:txBody>
      </p:sp>
      <p:sp>
        <p:nvSpPr>
          <p:cNvPr id="1695750" name="Text Box 6"/>
          <p:cNvSpPr txBox="1">
            <a:spLocks noChangeArrowheads="1"/>
          </p:cNvSpPr>
          <p:nvPr/>
        </p:nvSpPr>
        <p:spPr bwMode="auto">
          <a:xfrm>
            <a:off x="-76200" y="3413125"/>
            <a:ext cx="95250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4000">
                <a:solidFill>
                  <a:srgbClr val="0000FF"/>
                </a:solidFill>
              </a:rPr>
              <a:t>Process 1</a:t>
            </a:r>
            <a:endParaRPr lang="en-US" b="0">
              <a:solidFill>
                <a:srgbClr val="0000FF"/>
              </a:solidFill>
            </a:endParaRPr>
          </a:p>
          <a:p>
            <a:r>
              <a:rPr lang="en-US" sz="2000">
                <a:latin typeface="Courier New" panose="02070309020205020404" pitchFamily="49" charset="0"/>
              </a:rPr>
              <a:t>while(TRUE) </a:t>
            </a:r>
          </a:p>
          <a:p>
            <a:r>
              <a:rPr lang="en-US" sz="2000">
                <a:latin typeface="Courier New" panose="02070309020205020404" pitchFamily="49" charset="0"/>
              </a:rPr>
              <a:t>{</a:t>
            </a:r>
          </a:p>
          <a:p>
            <a:r>
              <a:rPr lang="en-US" sz="2000">
                <a:solidFill>
                  <a:srgbClr val="00CC00"/>
                </a:solidFill>
                <a:latin typeface="Courier New" panose="02070309020205020404" pitchFamily="49" charset="0"/>
              </a:rPr>
              <a:t>  </a:t>
            </a:r>
            <a:r>
              <a:rPr 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interested[1] = TRUE;</a:t>
            </a:r>
          </a:p>
          <a:p>
            <a:r>
              <a:rPr 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  turn = 1; </a:t>
            </a:r>
          </a:p>
          <a:p>
            <a:r>
              <a:rPr lang="en-US" sz="2000">
                <a:solidFill>
                  <a:srgbClr val="00CC00"/>
                </a:solidFill>
                <a:latin typeface="Courier New" panose="02070309020205020404" pitchFamily="49" charset="0"/>
              </a:rPr>
              <a:t>  // wait</a:t>
            </a:r>
            <a:r>
              <a:rPr lang="en-US" sz="2000">
                <a:solidFill>
                  <a:srgbClr val="00CC00"/>
                </a:solidFill>
              </a:rPr>
              <a:t> </a:t>
            </a:r>
          </a:p>
          <a:p>
            <a:r>
              <a:rPr lang="en-US" sz="2000">
                <a:latin typeface="Courier New" panose="02070309020205020404" pitchFamily="49" charset="0"/>
              </a:rPr>
              <a:t>  while(</a:t>
            </a:r>
            <a:r>
              <a:rPr 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interested[0]==TRUE </a:t>
            </a:r>
            <a:r>
              <a:rPr lang="en-US" sz="2000">
                <a:latin typeface="Courier New" panose="02070309020205020404" pitchFamily="49" charset="0"/>
              </a:rPr>
              <a:t>&amp;&amp;</a:t>
            </a:r>
            <a:r>
              <a:rPr 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 turn == 1 </a:t>
            </a:r>
            <a:r>
              <a:rPr lang="en-US" sz="2000">
                <a:latin typeface="Courier New" panose="02070309020205020404" pitchFamily="49" charset="0"/>
              </a:rPr>
              <a:t>);</a:t>
            </a:r>
          </a:p>
          <a:p>
            <a:r>
              <a:rPr lang="en-US" sz="2000">
                <a:latin typeface="Courier New" panose="02070309020205020404" pitchFamily="49" charset="0"/>
              </a:rPr>
              <a:t>  </a:t>
            </a:r>
          </a:p>
        </p:txBody>
      </p:sp>
      <p:sp>
        <p:nvSpPr>
          <p:cNvPr id="1695751" name="Rectangle 7"/>
          <p:cNvSpPr>
            <a:spLocks noChangeArrowheads="1"/>
          </p:cNvSpPr>
          <p:nvPr/>
        </p:nvSpPr>
        <p:spPr bwMode="auto">
          <a:xfrm>
            <a:off x="-76200" y="2498725"/>
            <a:ext cx="4572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2000">
              <a:latin typeface="Courier New" panose="02070309020205020404" pitchFamily="49" charset="0"/>
            </a:endParaRPr>
          </a:p>
          <a:p>
            <a:r>
              <a:rPr 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  interested[0] = FALSE</a:t>
            </a:r>
            <a:r>
              <a:rPr lang="en-US" sz="2000">
                <a:solidFill>
                  <a:srgbClr val="00CC00"/>
                </a:solidFill>
                <a:latin typeface="Courier New" panose="02070309020205020404" pitchFamily="49" charset="0"/>
              </a:rPr>
              <a:t>;</a:t>
            </a:r>
            <a:endParaRPr lang="en-US" sz="2000">
              <a:latin typeface="Courier New" panose="02070309020205020404" pitchFamily="49" charset="0"/>
            </a:endParaRPr>
          </a:p>
          <a:p>
            <a:r>
              <a:rPr lang="en-US" sz="2000">
                <a:latin typeface="Courier New" panose="02070309020205020404" pitchFamily="49" charset="0"/>
              </a:rPr>
              <a:t>  noncritical_section();}</a:t>
            </a:r>
          </a:p>
        </p:txBody>
      </p:sp>
      <p:sp>
        <p:nvSpPr>
          <p:cNvPr id="1695752" name="Text Box 8"/>
          <p:cNvSpPr txBox="1">
            <a:spLocks noChangeArrowheads="1"/>
          </p:cNvSpPr>
          <p:nvPr/>
        </p:nvSpPr>
        <p:spPr bwMode="auto">
          <a:xfrm>
            <a:off x="3352800" y="1793875"/>
            <a:ext cx="2198688" cy="457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T 	&amp;&amp;	F</a:t>
            </a:r>
          </a:p>
        </p:txBody>
      </p:sp>
      <p:sp>
        <p:nvSpPr>
          <p:cNvPr id="1695754" name="Text Box 10"/>
          <p:cNvSpPr txBox="1">
            <a:spLocks noChangeArrowheads="1"/>
          </p:cNvSpPr>
          <p:nvPr/>
        </p:nvSpPr>
        <p:spPr bwMode="auto">
          <a:xfrm>
            <a:off x="3352800" y="5105400"/>
            <a:ext cx="2216150" cy="457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T 	&amp;&amp;	T</a:t>
            </a:r>
          </a:p>
        </p:txBody>
      </p:sp>
      <p:sp>
        <p:nvSpPr>
          <p:cNvPr id="1695755" name="Rectangle 11"/>
          <p:cNvSpPr>
            <a:spLocks noChangeArrowheads="1"/>
          </p:cNvSpPr>
          <p:nvPr/>
        </p:nvSpPr>
        <p:spPr bwMode="auto">
          <a:xfrm>
            <a:off x="3505200" y="2971800"/>
            <a:ext cx="1905000" cy="914400"/>
          </a:xfrm>
          <a:prstGeom prst="rect">
            <a:avLst/>
          </a:prstGeom>
          <a:solidFill>
            <a:schemeClr val="folHlink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kumimoji="1" lang="en-US" altLang="zh-TW" sz="1600">
                <a:solidFill>
                  <a:srgbClr val="333333"/>
                </a:solidFill>
                <a:latin typeface="Arial" charset="0"/>
                <a:ea typeface="新細明體" pitchFamily="18" charset="-120"/>
              </a:rPr>
              <a:t>Timeout</a:t>
            </a:r>
          </a:p>
        </p:txBody>
      </p:sp>
      <p:sp>
        <p:nvSpPr>
          <p:cNvPr id="1695756" name="Rectangle 12"/>
          <p:cNvSpPr>
            <a:spLocks noChangeArrowheads="1"/>
          </p:cNvSpPr>
          <p:nvPr/>
        </p:nvSpPr>
        <p:spPr bwMode="auto">
          <a:xfrm>
            <a:off x="228600" y="5851525"/>
            <a:ext cx="4572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>
                <a:latin typeface="Courier New" panose="02070309020205020404" pitchFamily="49" charset="0"/>
              </a:rPr>
              <a:t>critical_section();</a:t>
            </a:r>
          </a:p>
          <a:p>
            <a:r>
              <a:rPr 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interested[1] = FALSE</a:t>
            </a:r>
            <a:r>
              <a:rPr lang="en-US" sz="2000">
                <a:solidFill>
                  <a:srgbClr val="00CC00"/>
                </a:solidFill>
                <a:latin typeface="Courier New" panose="02070309020205020404" pitchFamily="49" charset="0"/>
              </a:rPr>
              <a:t>;</a:t>
            </a:r>
            <a:endParaRPr lang="en-US" sz="2000">
              <a:latin typeface="Courier New" panose="02070309020205020404" pitchFamily="49" charset="0"/>
            </a:endParaRPr>
          </a:p>
          <a:p>
            <a:r>
              <a:rPr lang="en-US" sz="2000">
                <a:latin typeface="Courier New" panose="02070309020205020404" pitchFamily="49" charset="0"/>
              </a:rPr>
              <a:t>noncritical_section();</a:t>
            </a:r>
          </a:p>
          <a:p>
            <a:r>
              <a:rPr lang="en-US" sz="20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695757" name="Text Box 13"/>
          <p:cNvSpPr txBox="1">
            <a:spLocks noChangeArrowheads="1"/>
          </p:cNvSpPr>
          <p:nvPr/>
        </p:nvSpPr>
        <p:spPr bwMode="auto">
          <a:xfrm>
            <a:off x="3352800" y="5105400"/>
            <a:ext cx="2216150" cy="457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F 	&amp;&amp;	T</a:t>
            </a:r>
          </a:p>
        </p:txBody>
      </p:sp>
      <p:sp>
        <p:nvSpPr>
          <p:cNvPr id="1695759" name="Rectangle 15"/>
          <p:cNvSpPr>
            <a:spLocks noChangeArrowheads="1"/>
          </p:cNvSpPr>
          <p:nvPr/>
        </p:nvSpPr>
        <p:spPr bwMode="auto">
          <a:xfrm>
            <a:off x="228600" y="2574925"/>
            <a:ext cx="3079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>
                <a:latin typeface="Courier New" panose="02070309020205020404" pitchFamily="49" charset="0"/>
              </a:rPr>
              <a:t>critical_section();</a:t>
            </a:r>
          </a:p>
        </p:txBody>
      </p:sp>
      <p:sp>
        <p:nvSpPr>
          <p:cNvPr id="1695760" name="Rectangle 16"/>
          <p:cNvSpPr>
            <a:spLocks noChangeArrowheads="1"/>
          </p:cNvSpPr>
          <p:nvPr/>
        </p:nvSpPr>
        <p:spPr bwMode="auto">
          <a:xfrm>
            <a:off x="4648200" y="2286000"/>
            <a:ext cx="1524000" cy="381000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95761" name="Rectangle 17"/>
          <p:cNvSpPr>
            <a:spLocks noChangeArrowheads="1"/>
          </p:cNvSpPr>
          <p:nvPr/>
        </p:nvSpPr>
        <p:spPr bwMode="auto">
          <a:xfrm>
            <a:off x="4648200" y="5562600"/>
            <a:ext cx="1524000" cy="381000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95762" name="AutoShape 18"/>
          <p:cNvSpPr>
            <a:spLocks/>
          </p:cNvSpPr>
          <p:nvPr/>
        </p:nvSpPr>
        <p:spPr bwMode="auto">
          <a:xfrm>
            <a:off x="6172200" y="2438400"/>
            <a:ext cx="762000" cy="3352800"/>
          </a:xfrm>
          <a:prstGeom prst="rightBrace">
            <a:avLst>
              <a:gd name="adj1" fmla="val 36667"/>
              <a:gd name="adj2" fmla="val 50000"/>
            </a:avLst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95763" name="Text Box 19"/>
          <p:cNvSpPr txBox="1">
            <a:spLocks noChangeArrowheads="1"/>
          </p:cNvSpPr>
          <p:nvPr/>
        </p:nvSpPr>
        <p:spPr bwMode="auto">
          <a:xfrm>
            <a:off x="6096000" y="3641725"/>
            <a:ext cx="2895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>
                <a:latin typeface="Arial" panose="020B0604020202020204" pitchFamily="34" charset="0"/>
              </a:rPr>
              <a:t>Can not be </a:t>
            </a:r>
            <a:r>
              <a:rPr lang="en-US" sz="2000">
                <a:solidFill>
                  <a:srgbClr val="0000FF"/>
                </a:solidFill>
                <a:latin typeface="Arial" panose="020B0604020202020204" pitchFamily="34" charset="0"/>
              </a:rPr>
              <a:t>TRUE </a:t>
            </a:r>
            <a:r>
              <a:rPr lang="en-US" sz="2000">
                <a:latin typeface="Arial" panose="020B0604020202020204" pitchFamily="34" charset="0"/>
              </a:rPr>
              <a:t>at the same time.</a:t>
            </a:r>
          </a:p>
          <a:p>
            <a:pPr eaLnBrk="1" hangingPunct="1"/>
            <a:r>
              <a:rPr lang="en-US" sz="2000">
                <a:latin typeface="Arial" panose="020B0604020202020204" pitchFamily="34" charset="0"/>
              </a:rPr>
              <a:t>Thus used to break tie 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3505200" y="457200"/>
            <a:ext cx="5181600" cy="7109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smtClean="0"/>
              <a:t>Peterson’s Solution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422817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95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95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695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95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95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1695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695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695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1695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5753" grpId="0" build="p"/>
      <p:bldP spid="1695749" grpId="0" build="p"/>
      <p:bldP spid="1695750" grpId="0" build="p"/>
      <p:bldP spid="1695751" grpId="0" build="p"/>
      <p:bldP spid="1695752" grpId="0" animBg="1"/>
      <p:bldP spid="1695752" grpId="1" animBg="1"/>
      <p:bldP spid="1695754" grpId="0" animBg="1"/>
      <p:bldP spid="1695754" grpId="1" animBg="1"/>
      <p:bldP spid="1695755" grpId="0" animBg="1" autoUpdateAnimBg="0"/>
      <p:bldP spid="1695755" grpId="1" animBg="1"/>
      <p:bldP spid="1695755" grpId="2" animBg="1"/>
      <p:bldP spid="1695755" grpId="3" animBg="1"/>
      <p:bldP spid="1695755" grpId="4" animBg="1"/>
      <p:bldP spid="1695755" grpId="5" animBg="1"/>
      <p:bldP spid="1695756" grpId="0" build="p"/>
      <p:bldP spid="1695757" grpId="0" animBg="1"/>
      <p:bldP spid="1695757" grpId="1" animBg="1"/>
      <p:bldP spid="1695759" grpId="0"/>
      <p:bldP spid="1695760" grpId="0" animBg="1"/>
      <p:bldP spid="1695761" grpId="0" animBg="1"/>
      <p:bldP spid="1695762" grpId="0" animBg="1"/>
      <p:bldP spid="169576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E7B7670-B472-472F-B1B0-9544CE1E0BA4}" type="slidenum">
              <a:rPr lang="en-US" sz="1400" b="0">
                <a:solidFill>
                  <a:srgbClr val="CC3300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lang="en-US" sz="1400" b="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sp>
        <p:nvSpPr>
          <p:cNvPr id="171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Multiple Process Solutions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Peterson’s solution solves the critical-section problem for two processes, in software</a:t>
            </a:r>
          </a:p>
          <a:p>
            <a:pPr eaLnBrk="1" hangingPunct="1"/>
            <a:r>
              <a:rPr lang="en-US" smtClean="0"/>
              <a:t>For multiple processes we have “Bakery Algorithm”</a:t>
            </a:r>
          </a:p>
        </p:txBody>
      </p:sp>
    </p:spTree>
    <p:extLst>
      <p:ext uri="{BB962C8B-B14F-4D97-AF65-F5344CB8AC3E}">
        <p14:creationId xmlns:p14="http://schemas.microsoft.com/office/powerpoint/2010/main" val="132515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D8814DE-D7B6-48A7-8331-ED253F4EFA8F}" type="slidenum">
              <a:rPr lang="en-US" sz="1400" b="0">
                <a:solidFill>
                  <a:srgbClr val="CC3300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lang="en-US" sz="1400" b="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sp>
        <p:nvSpPr>
          <p:cNvPr id="171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Bakery Algorithm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basic idea is that of a bakery</a:t>
            </a:r>
          </a:p>
          <a:p>
            <a:pPr eaLnBrk="1" hangingPunct="1"/>
            <a:r>
              <a:rPr lang="en-US" smtClean="0"/>
              <a:t>On entering the bakery, Customers take tokens</a:t>
            </a:r>
          </a:p>
          <a:p>
            <a:pPr eaLnBrk="1" hangingPunct="1"/>
            <a:r>
              <a:rPr lang="en-US" smtClean="0"/>
              <a:t>Whoever has the lowest token gets service next.</a:t>
            </a:r>
          </a:p>
          <a:p>
            <a:pPr eaLnBrk="1" hangingPunct="1"/>
            <a:r>
              <a:rPr lang="en-US" smtClean="0"/>
              <a:t>“Service" means entry to the critical section. </a:t>
            </a:r>
          </a:p>
        </p:txBody>
      </p:sp>
    </p:spTree>
    <p:extLst>
      <p:ext uri="{BB962C8B-B14F-4D97-AF65-F5344CB8AC3E}">
        <p14:creationId xmlns:p14="http://schemas.microsoft.com/office/powerpoint/2010/main" val="65251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648BFD7-950C-478B-9883-4B57AC06AADD}" type="slidenum">
              <a:rPr lang="en-US" sz="1400" b="0">
                <a:solidFill>
                  <a:srgbClr val="CC3300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lang="en-US" sz="1400" b="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sp>
        <p:nvSpPr>
          <p:cNvPr id="171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Bakery Algorithm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anose="02070309020205020404" pitchFamily="49" charset="0"/>
              </a:rPr>
              <a:t>int</a:t>
            </a: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 token[n];</a:t>
            </a:r>
          </a:p>
          <a:p>
            <a:pPr eaLnBrk="1" hangingPunct="1"/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token[0]</a:t>
            </a:r>
            <a:r>
              <a:rPr lang="en-US" smtClean="0"/>
              <a:t> = token given to Process 0</a:t>
            </a:r>
          </a:p>
          <a:p>
            <a:pPr eaLnBrk="1" hangingPunct="1"/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token[1]</a:t>
            </a:r>
            <a:r>
              <a:rPr lang="en-US" smtClean="0"/>
              <a:t> = token given to Process 1</a:t>
            </a:r>
          </a:p>
          <a:p>
            <a:pPr eaLnBrk="1" hangingPunct="1"/>
            <a:r>
              <a:rPr lang="en-US" smtClean="0"/>
              <a:t>…</a:t>
            </a:r>
          </a:p>
          <a:p>
            <a:pPr eaLnBrk="1" hangingPunct="1"/>
            <a:r>
              <a:rPr lang="en-US" smtClean="0"/>
              <a:t>…</a:t>
            </a:r>
          </a:p>
          <a:p>
            <a:pPr eaLnBrk="1" hangingPunct="1"/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token[n-1]</a:t>
            </a:r>
            <a:r>
              <a:rPr lang="en-US" smtClean="0"/>
              <a:t> = token given to Process n – 1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7696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2514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cs typeface="Times New Roman" panose="02020603050405020304" pitchFamily="18" charset="0"/>
              </a:rPr>
              <a:t>Before entering a critical section a process should know if any other is already in the critical section or not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cs typeface="Times New Roman" panose="02020603050405020304" pitchFamily="18" charset="0"/>
              </a:rPr>
              <a:t>Consider having a FLAG (also called lock)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CC3300"/>
                </a:solidFill>
                <a:cs typeface="Times New Roman" panose="02020603050405020304" pitchFamily="18" charset="0"/>
              </a:rPr>
              <a:t>FLAG = TRUE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cs typeface="Times New Roman" panose="02020603050405020304" pitchFamily="18" charset="0"/>
              </a:rPr>
              <a:t>No process is in the critical section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CC3300"/>
                </a:solidFill>
                <a:cs typeface="Times New Roman" panose="02020603050405020304" pitchFamily="18" charset="0"/>
              </a:rPr>
              <a:t>FLAG = FALSE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cs typeface="Times New Roman" panose="02020603050405020304" pitchFamily="18" charset="0"/>
              </a:rPr>
              <a:t>A process is in the critical section</a:t>
            </a:r>
          </a:p>
        </p:txBody>
      </p:sp>
      <p:sp>
        <p:nvSpPr>
          <p:cNvPr id="163430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534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cs typeface="Times New Roman" pitchFamily="18" charset="0"/>
              </a:rPr>
              <a:t>Lock Variables: Software Solution</a:t>
            </a:r>
          </a:p>
        </p:txBody>
      </p:sp>
      <p:sp>
        <p:nvSpPr>
          <p:cNvPr id="1634309" name="Text Box 5"/>
          <p:cNvSpPr txBox="1">
            <a:spLocks noChangeArrowheads="1"/>
          </p:cNvSpPr>
          <p:nvPr/>
        </p:nvSpPr>
        <p:spPr bwMode="auto">
          <a:xfrm>
            <a:off x="1828800" y="3641725"/>
            <a:ext cx="69342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>
                <a:solidFill>
                  <a:srgbClr val="00CC00"/>
                </a:solidFill>
                <a:latin typeface="Courier New" panose="02070309020205020404" pitchFamily="49" charset="0"/>
              </a:rPr>
              <a:t>// wait while someone else is in the </a:t>
            </a:r>
          </a:p>
          <a:p>
            <a:r>
              <a:rPr lang="en-US" sz="2000">
                <a:solidFill>
                  <a:srgbClr val="00CC00"/>
                </a:solidFill>
                <a:latin typeface="Courier New" panose="02070309020205020404" pitchFamily="49" charset="0"/>
              </a:rPr>
              <a:t>// critical region</a:t>
            </a:r>
            <a:r>
              <a:rPr lang="en-US" sz="2000">
                <a:solidFill>
                  <a:srgbClr val="00CC00"/>
                </a:solidFill>
              </a:rPr>
              <a:t> </a:t>
            </a:r>
          </a:p>
          <a:p>
            <a:r>
              <a:rPr lang="en-US" sz="2000">
                <a:latin typeface="Courier New" panose="02070309020205020404" pitchFamily="49" charset="0"/>
              </a:rPr>
              <a:t>1. while (FLAG == FALSE);</a:t>
            </a:r>
          </a:p>
          <a:p>
            <a:r>
              <a:rPr lang="en-US" sz="2000">
                <a:solidFill>
                  <a:srgbClr val="00CC00"/>
                </a:solidFill>
                <a:latin typeface="Courier New" panose="02070309020205020404" pitchFamily="49" charset="0"/>
              </a:rPr>
              <a:t>// stop others from entering critical region </a:t>
            </a:r>
            <a:endParaRPr lang="en-US" sz="2000">
              <a:latin typeface="Courier New" panose="02070309020205020404" pitchFamily="49" charset="0"/>
            </a:endParaRPr>
          </a:p>
          <a:p>
            <a:r>
              <a:rPr lang="en-US" sz="2000">
                <a:latin typeface="Courier New" panose="02070309020205020404" pitchFamily="49" charset="0"/>
              </a:rPr>
              <a:t>2. FLAG = FALSE;</a:t>
            </a:r>
          </a:p>
          <a:p>
            <a:r>
              <a:rPr 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3. critical_section();</a:t>
            </a:r>
          </a:p>
          <a:p>
            <a:r>
              <a:rPr lang="en-US" sz="2000">
                <a:solidFill>
                  <a:srgbClr val="00CC00"/>
                </a:solidFill>
                <a:latin typeface="Courier New" panose="02070309020205020404" pitchFamily="49" charset="0"/>
              </a:rPr>
              <a:t>// after critical section let others enter</a:t>
            </a:r>
          </a:p>
          <a:p>
            <a:r>
              <a:rPr lang="en-US" sz="2000">
                <a:solidFill>
                  <a:srgbClr val="00CC00"/>
                </a:solidFill>
                <a:latin typeface="Courier New" panose="02070309020205020404" pitchFamily="49" charset="0"/>
              </a:rPr>
              <a:t>//the critical region</a:t>
            </a:r>
            <a:endParaRPr lang="en-US" sz="2000">
              <a:latin typeface="Courier New" panose="02070309020205020404" pitchFamily="49" charset="0"/>
            </a:endParaRPr>
          </a:p>
          <a:p>
            <a:r>
              <a:rPr lang="en-US" sz="2000">
                <a:latin typeface="Courier New" panose="02070309020205020404" pitchFamily="49" charset="0"/>
              </a:rPr>
              <a:t>4. FLAG = TRUE;</a:t>
            </a:r>
          </a:p>
          <a:p>
            <a:r>
              <a:rPr lang="en-US" sz="2000">
                <a:latin typeface="Courier New" panose="02070309020205020404" pitchFamily="49" charset="0"/>
              </a:rPr>
              <a:t>5. noncritical_section();</a:t>
            </a:r>
          </a:p>
          <a:p>
            <a:endParaRPr lang="en-US" sz="20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52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34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34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34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34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34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34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634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6343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6343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6343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4307" grpId="0" build="p" bldLvl="2" autoUpdateAnimBg="0"/>
      <p:bldP spid="1634309" grpId="0" build="p" autoUpdateAnimBg="0"/>
      <p:bldP spid="1634309" grpId="1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37433D0-F259-4529-9466-52370827AC26}" type="slidenum">
              <a:rPr lang="en-US" sz="1400" b="0">
                <a:solidFill>
                  <a:srgbClr val="CC3300"/>
                </a:solidFill>
                <a:latin typeface="Arial" panose="020B0604020202020204" pitchFamily="34" charset="0"/>
              </a:rPr>
              <a:pPr eaLnBrk="1" hangingPunct="1"/>
              <a:t>20</a:t>
            </a:fld>
            <a:endParaRPr lang="en-US" sz="1400" b="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sp>
        <p:nvSpPr>
          <p:cNvPr id="171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Algorithm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5250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anose="02070309020205020404" pitchFamily="49" charset="0"/>
              </a:rPr>
              <a:t>while</a:t>
            </a:r>
            <a: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</a:rPr>
              <a:t>(TRUE)</a:t>
            </a:r>
            <a:r>
              <a:rPr lang="en-US" sz="2400" b="1" smtClean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0CC00"/>
                </a:solidFill>
                <a:latin typeface="Courier New" panose="02070309020205020404" pitchFamily="49" charset="0"/>
              </a:rPr>
              <a:t> //1. Receive a token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</a:rPr>
              <a:t> token[OwnID]=	max(token[0],token[1],..,token[n-1])+1;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0CC00"/>
                </a:solidFill>
                <a:latin typeface="Courier New" panose="02070309020205020404" pitchFamily="49" charset="0"/>
              </a:rPr>
              <a:t> //2. Wait for turn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smtClean="0">
                <a:latin typeface="Courier New" panose="02070309020205020404" pitchFamily="49" charset="0"/>
              </a:rPr>
              <a:t>for</a:t>
            </a:r>
            <a: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</a:rPr>
              <a:t> (OthersID = 0;OthersID&lt;n;OthersID++)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smtClean="0">
                <a:latin typeface="Courier New" panose="02070309020205020404" pitchFamily="49" charset="0"/>
              </a:rPr>
              <a:t>while</a:t>
            </a:r>
            <a: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</a:rPr>
              <a:t>(token[OthersID]!=0 &amp;&amp;(token[OthersID],OthersID)&lt; (token[OwnID],OwnID));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0CC00"/>
                </a:solidFill>
                <a:latin typeface="Courier New" panose="02070309020205020404" pitchFamily="49" charset="0"/>
              </a:rPr>
              <a:t> //3. Enter Critical section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smtClean="0">
                <a:solidFill>
                  <a:srgbClr val="CC3300"/>
                </a:solidFill>
                <a:latin typeface="Courier New" panose="02070309020205020404" pitchFamily="49" charset="0"/>
              </a:rPr>
              <a:t>critical_section();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0CC00"/>
                </a:solidFill>
                <a:latin typeface="Courier New" panose="02070309020205020404" pitchFamily="49" charset="0"/>
              </a:rPr>
              <a:t> //4. Leave Critical Section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</a:rPr>
              <a:t> token[OwnID]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sz="2400" b="1" smtClean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718276" name="Rectangle 4"/>
          <p:cNvSpPr>
            <a:spLocks noChangeArrowheads="1"/>
          </p:cNvSpPr>
          <p:nvPr/>
        </p:nvSpPr>
        <p:spPr bwMode="auto">
          <a:xfrm>
            <a:off x="3810000" y="1600200"/>
            <a:ext cx="2895600" cy="990600"/>
          </a:xfrm>
          <a:prstGeom prst="rect">
            <a:avLst/>
          </a:prstGeom>
          <a:solidFill>
            <a:schemeClr val="folHlink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kumimoji="1" lang="en-US" altLang="zh-TW" sz="1800" b="0">
                <a:solidFill>
                  <a:srgbClr val="333333"/>
                </a:solidFill>
                <a:latin typeface="Arial" charset="0"/>
                <a:ea typeface="新細明體" pitchFamily="18" charset="-120"/>
              </a:rPr>
              <a:t>Why multiple waits?</a:t>
            </a:r>
          </a:p>
        </p:txBody>
      </p:sp>
      <p:sp>
        <p:nvSpPr>
          <p:cNvPr id="1718277" name="Line 5"/>
          <p:cNvSpPr>
            <a:spLocks noChangeShapeType="1"/>
          </p:cNvSpPr>
          <p:nvPr/>
        </p:nvSpPr>
        <p:spPr bwMode="auto">
          <a:xfrm flipH="1">
            <a:off x="533400" y="2590800"/>
            <a:ext cx="472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8278" name="Rectangle 6"/>
          <p:cNvSpPr>
            <a:spLocks noChangeArrowheads="1"/>
          </p:cNvSpPr>
          <p:nvPr/>
        </p:nvSpPr>
        <p:spPr bwMode="auto">
          <a:xfrm>
            <a:off x="3733800" y="5257800"/>
            <a:ext cx="4953000" cy="990600"/>
          </a:xfrm>
          <a:prstGeom prst="rect">
            <a:avLst/>
          </a:prstGeom>
          <a:solidFill>
            <a:schemeClr val="folHlink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kumimoji="1" lang="en-US" altLang="zh-TW" sz="1800" b="0">
                <a:solidFill>
                  <a:srgbClr val="333333"/>
                </a:solidFill>
                <a:latin typeface="Arial" charset="0"/>
                <a:ea typeface="新細明體" pitchFamily="18" charset="-120"/>
              </a:rPr>
              <a:t>Because, have to wait for multiple processes</a:t>
            </a:r>
          </a:p>
        </p:txBody>
      </p:sp>
    </p:spTree>
    <p:extLst>
      <p:ext uri="{BB962C8B-B14F-4D97-AF65-F5344CB8AC3E}">
        <p14:creationId xmlns:p14="http://schemas.microsoft.com/office/powerpoint/2010/main" val="25809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8276" grpId="0" animBg="1" autoUpdateAnimBg="0"/>
      <p:bldP spid="1718276" grpId="1" animBg="1"/>
      <p:bldP spid="1718277" grpId="0" animBg="1"/>
      <p:bldP spid="1718277" grpId="1" animBg="1"/>
      <p:bldP spid="1718278" grpId="0" animBg="1" autoUpdateAnimBg="0"/>
      <p:bldP spid="171827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308BECA-F045-44C0-8401-15A1E7835889}" type="slidenum">
              <a:rPr lang="en-US" sz="1400" b="0">
                <a:solidFill>
                  <a:srgbClr val="CC3300"/>
                </a:solidFill>
                <a:latin typeface="Arial" panose="020B0604020202020204" pitchFamily="34" charset="0"/>
              </a:rPr>
              <a:pPr eaLnBrk="1" hangingPunct="1"/>
              <a:t>21</a:t>
            </a:fld>
            <a:endParaRPr lang="en-US" sz="1400" b="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sp>
        <p:nvSpPr>
          <p:cNvPr id="171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Receive a token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8057"/>
            <a:ext cx="8229600" cy="3886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Initially token[0] .. token[n-1] are set to zero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Process </a:t>
            </a:r>
            <a:r>
              <a:rPr lang="en-US" sz="2400" dirty="0" err="1" smtClean="0"/>
              <a:t>i</a:t>
            </a:r>
            <a:r>
              <a:rPr lang="en-US" sz="2400" dirty="0" smtClean="0"/>
              <a:t> chooses token[</a:t>
            </a:r>
            <a:r>
              <a:rPr lang="en-US" sz="2400" dirty="0" err="1" smtClean="0"/>
              <a:t>i</a:t>
            </a:r>
            <a:r>
              <a:rPr lang="en-US" sz="2400" dirty="0" smtClean="0"/>
              <a:t>] 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dirty="0" smtClean="0">
                <a:latin typeface="Courier New" panose="02070309020205020404" pitchFamily="49" charset="0"/>
              </a:rPr>
              <a:t>max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(token[0],token[1],...,token[n-1]) </a:t>
            </a:r>
            <a:r>
              <a:rPr lang="en-US" sz="2400" b="1" dirty="0" smtClean="0">
                <a:latin typeface="Courier New" panose="02070309020205020404" pitchFamily="49" charset="0"/>
              </a:rPr>
              <a:t>+ 1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Let n = 5;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Let the order of execution be P0,P3,P4,P1,P2,P3,P4…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P0 gets token[0] = max(0,0,0,0,0) + 1 = 0+1=1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P3 gets token[3] = max(1,0,0,0,0) + 1 = 1+1=2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P4 gets token[4] = max(1,0,0,2,0) + 1 = 2+1=3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P1 gets token[1] = max(1,0,0,2,3) + 1 = 3+1=4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P2 gets token[2] = max(1,4,0,2,3) + 1 = 4+1=5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P3 gets token[3] = max(1,4,5,2,3) + 1 = 5+1=6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P4 gets token[4] = max(1,4,5,6,3) + 1 = 6+1=7</a:t>
            </a:r>
          </a:p>
        </p:txBody>
      </p:sp>
    </p:spTree>
    <p:extLst>
      <p:ext uri="{BB962C8B-B14F-4D97-AF65-F5344CB8AC3E}">
        <p14:creationId xmlns:p14="http://schemas.microsoft.com/office/powerpoint/2010/main" val="38238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BCE410D-437F-4752-848D-C4BFD93C6C20}" type="slidenum">
              <a:rPr lang="en-US" sz="1400" b="0">
                <a:solidFill>
                  <a:srgbClr val="CC3300"/>
                </a:solidFill>
                <a:latin typeface="Arial" panose="020B0604020202020204" pitchFamily="34" charset="0"/>
              </a:rPr>
              <a:pPr eaLnBrk="1" hangingPunct="1"/>
              <a:t>22</a:t>
            </a:fld>
            <a:endParaRPr lang="en-US" sz="1400" b="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sp>
        <p:nvSpPr>
          <p:cNvPr id="172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1775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Wait for turn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3886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Pi waits until it has the lowest token of all the processes waiting to enter the critical section.</a:t>
            </a:r>
          </a:p>
          <a:p>
            <a:pPr eaLnBrk="1" hangingPunct="1"/>
            <a:r>
              <a:rPr lang="en-US" sz="2800" dirty="0" smtClean="0"/>
              <a:t>Bakery Algorithm does not guarantee that two processes do not receive the same token</a:t>
            </a:r>
          </a:p>
          <a:p>
            <a:pPr eaLnBrk="1" hangingPunct="1"/>
            <a:r>
              <a:rPr lang="en-US" sz="2800" dirty="0" smtClean="0"/>
              <a:t>In case of a tie, the process with the lowest ID is served first. 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for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OthersID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= 0;OthersID &lt; n 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OthersID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++) 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sz="1800" b="1" dirty="0" smtClean="0">
                <a:latin typeface="Courier New" panose="02070309020205020404" pitchFamily="49" charset="0"/>
              </a:rPr>
              <a:t>while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(token[</a:t>
            </a:r>
            <a:r>
              <a:rPr lang="en-US" sz="18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OthersID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]!=0 </a:t>
            </a:r>
            <a:r>
              <a:rPr lang="en-US" sz="1800" b="1" dirty="0" smtClean="0">
                <a:latin typeface="Courier New" panose="02070309020205020404" pitchFamily="49" charset="0"/>
              </a:rPr>
              <a:t>&amp;&amp;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(token[</a:t>
            </a:r>
            <a:r>
              <a:rPr lang="en-US" sz="18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OthersID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],</a:t>
            </a:r>
            <a:r>
              <a:rPr lang="en-US" sz="18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OthersID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)&lt; (token[</a:t>
            </a:r>
            <a:r>
              <a:rPr lang="en-US" sz="18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OwnID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],</a:t>
            </a:r>
            <a:r>
              <a:rPr lang="en-US" sz="18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OwnID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));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(</a:t>
            </a:r>
            <a:r>
              <a:rPr lang="en-US" sz="2800" dirty="0" err="1" smtClean="0"/>
              <a:t>a,b</a:t>
            </a:r>
            <a:r>
              <a:rPr lang="en-US" sz="2800" dirty="0" smtClean="0"/>
              <a:t>) &lt; (</a:t>
            </a:r>
            <a:r>
              <a:rPr lang="en-US" sz="2800" dirty="0" err="1" smtClean="0"/>
              <a:t>c,d</a:t>
            </a:r>
            <a:r>
              <a:rPr lang="en-US" sz="2800" dirty="0" smtClean="0"/>
              <a:t>) = TRUE if a &lt; c or if both a = c and b &lt; d</a:t>
            </a:r>
          </a:p>
          <a:p>
            <a:pPr eaLnBrk="1" hangingPunct="1"/>
            <a:r>
              <a:rPr lang="en-US" sz="2800" dirty="0" smtClean="0"/>
              <a:t>token[</a:t>
            </a:r>
            <a:r>
              <a:rPr lang="en-US" sz="2800" dirty="0" err="1" smtClean="0"/>
              <a:t>OwnID</a:t>
            </a:r>
            <a:r>
              <a:rPr lang="en-US" sz="2800" dirty="0" smtClean="0"/>
              <a:t>] = 0 =&gt; Process is not trying to enter the 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404671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FF9AF9C-F7BD-4ED0-B52F-D481929C6226}" type="slidenum">
              <a:rPr lang="en-US" sz="1400" b="0">
                <a:solidFill>
                  <a:srgbClr val="CC3300"/>
                </a:solidFill>
                <a:latin typeface="Arial" panose="020B0604020202020204" pitchFamily="34" charset="0"/>
              </a:rPr>
              <a:pPr eaLnBrk="1" hangingPunct="1"/>
              <a:t>23</a:t>
            </a:fld>
            <a:endParaRPr lang="en-US" sz="1400" b="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46318"/>
            <a:ext cx="8991600" cy="99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while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(TRUE)</a:t>
            </a:r>
            <a:r>
              <a:rPr lang="en-US" sz="1800" b="1" dirty="0" smtClean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  <a:r>
              <a:rPr lang="en-US" sz="1800" b="1" dirty="0" smtClean="0">
                <a:solidFill>
                  <a:srgbClr val="00CC00"/>
                </a:solidFill>
                <a:latin typeface="Courier New" panose="02070309020205020404" pitchFamily="49" charset="0"/>
              </a:rPr>
              <a:t>//1. Receive a token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token[</a:t>
            </a:r>
            <a:r>
              <a:rPr lang="en-US" sz="18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OwnID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]=	max(token[0],token[1],..,token[n-1])+1;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		 </a:t>
            </a:r>
            <a:endParaRPr lang="en-US" sz="1800" dirty="0" smtClean="0"/>
          </a:p>
        </p:txBody>
      </p:sp>
      <p:sp>
        <p:nvSpPr>
          <p:cNvPr id="1721347" name="Rectangle 3"/>
          <p:cNvSpPr>
            <a:spLocks noChangeArrowheads="1"/>
          </p:cNvSpPr>
          <p:nvPr/>
        </p:nvSpPr>
        <p:spPr bwMode="auto">
          <a:xfrm>
            <a:off x="76200" y="1665518"/>
            <a:ext cx="8077200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800">
                <a:solidFill>
                  <a:srgbClr val="00CC00"/>
                </a:solidFill>
                <a:latin typeface="Courier New" panose="02070309020205020404" pitchFamily="49" charset="0"/>
              </a:rPr>
              <a:t>//2. Wait for turn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>
                <a:latin typeface="Courier New" panose="020703090202050204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800">
                <a:latin typeface="Courier New" panose="02070309020205020404" pitchFamily="49" charset="0"/>
              </a:rPr>
              <a:t> (OthersID = 0;OthersID&lt;n;OthersID++) 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>
                <a:latin typeface="Courier New" panose="02070309020205020404" pitchFamily="49" charset="0"/>
              </a:rPr>
              <a:t>	</a:t>
            </a:r>
            <a:r>
              <a:rPr lang="en-US" sz="180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800">
                <a:latin typeface="Courier New" panose="02070309020205020404" pitchFamily="49" charset="0"/>
              </a:rPr>
              <a:t>(token[OthersID]!=0 &amp;&amp;(token[OthersID],OthersID)&lt; (token[OwnID],OwnID)); </a:t>
            </a:r>
            <a:r>
              <a:rPr lang="en-US" sz="1800">
                <a:solidFill>
                  <a:srgbClr val="00CC00"/>
                </a:solidFill>
                <a:latin typeface="Courier New" panose="02070309020205020404" pitchFamily="49" charset="0"/>
              </a:rPr>
              <a:t> </a:t>
            </a:r>
            <a:endParaRPr lang="en-US" sz="1800">
              <a:latin typeface="Courier New" panose="02070309020205020404" pitchFamily="49" charset="0"/>
            </a:endParaRPr>
          </a:p>
        </p:txBody>
      </p:sp>
      <p:sp>
        <p:nvSpPr>
          <p:cNvPr id="1721348" name="Rectangle 4"/>
          <p:cNvSpPr>
            <a:spLocks noChangeArrowheads="1"/>
          </p:cNvSpPr>
          <p:nvPr/>
        </p:nvSpPr>
        <p:spPr bwMode="auto">
          <a:xfrm>
            <a:off x="0" y="3505200"/>
            <a:ext cx="8991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80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800">
                <a:latin typeface="Courier New" panose="02070309020205020404" pitchFamily="49" charset="0"/>
              </a:rPr>
              <a:t>(TRUE)</a:t>
            </a:r>
            <a:r>
              <a:rPr lang="en-US" sz="180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>
                <a:latin typeface="Courier New" panose="02070309020205020404" pitchFamily="49" charset="0"/>
              </a:rPr>
              <a:t>{</a:t>
            </a:r>
            <a:r>
              <a:rPr lang="en-US" sz="1800">
                <a:solidFill>
                  <a:srgbClr val="00CC00"/>
                </a:solidFill>
                <a:latin typeface="Courier New" panose="02070309020205020404" pitchFamily="49" charset="0"/>
              </a:rPr>
              <a:t>//1. Receive a token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>
                <a:latin typeface="Courier New" panose="02070309020205020404" pitchFamily="49" charset="0"/>
              </a:rPr>
              <a:t> token[OwnID]=	max(token[0],token[1],..,token[n-1])+1; 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>
                <a:solidFill>
                  <a:srgbClr val="00CC00"/>
                </a:solidFill>
                <a:latin typeface="Courier New" panose="02070309020205020404" pitchFamily="49" charset="0"/>
              </a:rPr>
              <a:t> </a:t>
            </a:r>
            <a:endParaRPr lang="en-US" sz="1800" b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721349" name="Rectangle 5"/>
          <p:cNvSpPr>
            <a:spLocks noChangeArrowheads="1"/>
          </p:cNvSpPr>
          <p:nvPr/>
        </p:nvSpPr>
        <p:spPr bwMode="auto">
          <a:xfrm>
            <a:off x="152400" y="4560888"/>
            <a:ext cx="8763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sz="180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800">
                <a:solidFill>
                  <a:srgbClr val="00CC00"/>
                </a:solidFill>
                <a:latin typeface="Courier New" panose="02070309020205020404" pitchFamily="49" charset="0"/>
              </a:rPr>
              <a:t>//2. Wait for turn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>
                <a:latin typeface="Courier New" panose="020703090202050204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800">
                <a:latin typeface="Courier New" panose="02070309020205020404" pitchFamily="49" charset="0"/>
              </a:rPr>
              <a:t> (OthersID = 0;OthersID&lt;n;OthersID++) 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>
                <a:latin typeface="Courier New" panose="02070309020205020404" pitchFamily="49" charset="0"/>
              </a:rPr>
              <a:t>	</a:t>
            </a:r>
            <a:r>
              <a:rPr lang="en-US" sz="180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800">
                <a:latin typeface="Courier New" panose="02070309020205020404" pitchFamily="49" charset="0"/>
              </a:rPr>
              <a:t>(token[OthersID]!=0 &amp;&amp;(token[OthersID],OthersID)&lt; (token[OwnID],OwnID)); </a:t>
            </a:r>
            <a:r>
              <a:rPr lang="en-US" sz="1800">
                <a:solidFill>
                  <a:srgbClr val="00CC00"/>
                </a:solidFill>
                <a:latin typeface="Courier New" panose="02070309020205020404" pitchFamily="49" charset="0"/>
              </a:rPr>
              <a:t>  </a:t>
            </a:r>
            <a:endParaRPr lang="en-US" sz="1800" b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721350" name="Rectangle 6"/>
          <p:cNvSpPr>
            <a:spLocks noChangeArrowheads="1"/>
          </p:cNvSpPr>
          <p:nvPr/>
        </p:nvSpPr>
        <p:spPr bwMode="auto">
          <a:xfrm>
            <a:off x="152400" y="1387251"/>
            <a:ext cx="1831975" cy="376237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 dirty="0">
                <a:latin typeface="Courier New" panose="02070309020205020404" pitchFamily="49" charset="0"/>
              </a:rPr>
              <a:t>token[0] = 1</a:t>
            </a:r>
          </a:p>
        </p:txBody>
      </p:sp>
      <p:sp>
        <p:nvSpPr>
          <p:cNvPr id="1721351" name="Rectangle 7"/>
          <p:cNvSpPr>
            <a:spLocks noChangeArrowheads="1"/>
          </p:cNvSpPr>
          <p:nvPr/>
        </p:nvSpPr>
        <p:spPr bwMode="auto">
          <a:xfrm>
            <a:off x="3505200" y="2960918"/>
            <a:ext cx="1905000" cy="914400"/>
          </a:xfrm>
          <a:prstGeom prst="rect">
            <a:avLst/>
          </a:prstGeom>
          <a:solidFill>
            <a:schemeClr val="folHlink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kumimoji="1" lang="en-US" altLang="zh-TW" sz="1600">
                <a:solidFill>
                  <a:srgbClr val="333333"/>
                </a:solidFill>
                <a:latin typeface="Arial" charset="0"/>
                <a:ea typeface="新細明體" pitchFamily="18" charset="-120"/>
              </a:rPr>
              <a:t>Timeout</a:t>
            </a:r>
          </a:p>
        </p:txBody>
      </p:sp>
      <p:sp>
        <p:nvSpPr>
          <p:cNvPr id="1721352" name="Rectangle 8"/>
          <p:cNvSpPr>
            <a:spLocks noChangeArrowheads="1"/>
          </p:cNvSpPr>
          <p:nvPr/>
        </p:nvSpPr>
        <p:spPr bwMode="auto">
          <a:xfrm>
            <a:off x="228600" y="4544105"/>
            <a:ext cx="1831975" cy="376237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>
                <a:latin typeface="Courier New" panose="02070309020205020404" pitchFamily="49" charset="0"/>
              </a:rPr>
              <a:t>token[1] = 1</a:t>
            </a:r>
          </a:p>
        </p:txBody>
      </p:sp>
      <p:sp>
        <p:nvSpPr>
          <p:cNvPr id="1721353" name="Text Box 9"/>
          <p:cNvSpPr txBox="1">
            <a:spLocks noChangeArrowheads="1"/>
          </p:cNvSpPr>
          <p:nvPr/>
        </p:nvSpPr>
        <p:spPr bwMode="auto">
          <a:xfrm>
            <a:off x="2617788" y="5165725"/>
            <a:ext cx="2182812" cy="3968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/>
              <a:t>F 	&amp;&amp;	T</a:t>
            </a:r>
          </a:p>
        </p:txBody>
      </p:sp>
      <p:sp>
        <p:nvSpPr>
          <p:cNvPr id="1721354" name="Rectangle 10"/>
          <p:cNvSpPr>
            <a:spLocks noChangeArrowheads="1"/>
          </p:cNvSpPr>
          <p:nvPr/>
        </p:nvSpPr>
        <p:spPr bwMode="auto">
          <a:xfrm>
            <a:off x="152400" y="6008690"/>
            <a:ext cx="4572000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CC00"/>
                </a:solidFill>
                <a:latin typeface="Courier New" panose="02070309020205020404" pitchFamily="49" charset="0"/>
              </a:rPr>
              <a:t>//3. Enter Critical section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CC3300"/>
                </a:solidFill>
                <a:latin typeface="Courier New" panose="02070309020205020404" pitchFamily="49" charset="0"/>
              </a:rPr>
              <a:t>critical_section</a:t>
            </a:r>
            <a:r>
              <a:rPr lang="en-US" sz="1800" dirty="0">
                <a:solidFill>
                  <a:srgbClr val="CC3300"/>
                </a:solidFill>
                <a:latin typeface="Courier New" panose="02070309020205020404" pitchFamily="49" charset="0"/>
              </a:rPr>
              <a:t>();</a:t>
            </a:r>
          </a:p>
        </p:txBody>
      </p:sp>
      <p:sp>
        <p:nvSpPr>
          <p:cNvPr id="1721355" name="Text Box 11"/>
          <p:cNvSpPr txBox="1">
            <a:spLocks noChangeArrowheads="1"/>
          </p:cNvSpPr>
          <p:nvPr/>
        </p:nvSpPr>
        <p:spPr bwMode="auto">
          <a:xfrm>
            <a:off x="2998788" y="1937662"/>
            <a:ext cx="2168525" cy="3968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/>
              <a:t>T	&amp;&amp;	F</a:t>
            </a:r>
          </a:p>
        </p:txBody>
      </p:sp>
      <p:sp>
        <p:nvSpPr>
          <p:cNvPr id="1721356" name="Rectangle 12"/>
          <p:cNvSpPr>
            <a:spLocks noChangeArrowheads="1"/>
          </p:cNvSpPr>
          <p:nvPr/>
        </p:nvSpPr>
        <p:spPr bwMode="auto">
          <a:xfrm>
            <a:off x="76200" y="2797410"/>
            <a:ext cx="4572000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CC00"/>
                </a:solidFill>
                <a:latin typeface="Courier New" panose="02070309020205020404" pitchFamily="49" charset="0"/>
              </a:rPr>
              <a:t>//3. Enter Critical section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CC3300"/>
                </a:solidFill>
                <a:latin typeface="Courier New" panose="02070309020205020404" pitchFamily="49" charset="0"/>
              </a:rPr>
              <a:t>critical_section</a:t>
            </a:r>
            <a:r>
              <a:rPr lang="en-US" sz="1800" dirty="0">
                <a:solidFill>
                  <a:srgbClr val="CC3300"/>
                </a:solidFill>
                <a:latin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363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21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21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721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21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21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1721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1347" grpId="0" build="p"/>
      <p:bldP spid="1721348" grpId="0" build="p"/>
      <p:bldP spid="1721349" grpId="0" build="p"/>
      <p:bldP spid="1721350" grpId="0" animBg="1"/>
      <p:bldP spid="1721350" grpId="1" animBg="1"/>
      <p:bldP spid="1721350" grpId="2" animBg="1"/>
      <p:bldP spid="1721351" grpId="0" animBg="1" autoUpdateAnimBg="0"/>
      <p:bldP spid="1721351" grpId="1" animBg="1"/>
      <p:bldP spid="1721351" grpId="2" animBg="1"/>
      <p:bldP spid="1721351" grpId="3" animBg="1"/>
      <p:bldP spid="1721352" grpId="0" animBg="1"/>
      <p:bldP spid="1721353" grpId="0" animBg="1"/>
      <p:bldP spid="1721353" grpId="1" animBg="1"/>
      <p:bldP spid="1721354" grpId="0"/>
      <p:bldP spid="1721355" grpId="0" animBg="1"/>
      <p:bldP spid="1721355" grpId="1" animBg="1"/>
      <p:bldP spid="17213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B77E665-F933-4063-8BEE-823A78FA726F}" type="slidenum">
              <a:rPr lang="en-US" sz="1400" b="0">
                <a:solidFill>
                  <a:srgbClr val="CC3300"/>
                </a:solidFill>
                <a:latin typeface="Arial" panose="020B0604020202020204" pitchFamily="34" charset="0"/>
              </a:rPr>
              <a:pPr eaLnBrk="1" hangingPunct="1"/>
              <a:t>24</a:t>
            </a:fld>
            <a:endParaRPr lang="en-US" sz="1400" b="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sp>
        <p:nvSpPr>
          <p:cNvPr id="172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Bakery Algorithm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3886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while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(TRUE)</a:t>
            </a:r>
            <a:r>
              <a:rPr lang="en-US" sz="2000" b="1" dirty="0" smtClean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00CC00"/>
                </a:solidFill>
                <a:latin typeface="Courier New" panose="02070309020205020404" pitchFamily="49" charset="0"/>
              </a:rPr>
              <a:t> //1. Receive a token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CC3300"/>
                </a:solidFill>
                <a:latin typeface="Courier New" panose="02070309020205020404" pitchFamily="49" charset="0"/>
              </a:rPr>
              <a:t> choosing[</a:t>
            </a:r>
            <a:r>
              <a:rPr lang="en-US" sz="2000" b="1" dirty="0" err="1" smtClean="0">
                <a:solidFill>
                  <a:srgbClr val="CC3300"/>
                </a:solidFill>
                <a:latin typeface="Courier New" panose="02070309020205020404" pitchFamily="49" charset="0"/>
              </a:rPr>
              <a:t>OwnID</a:t>
            </a:r>
            <a:r>
              <a:rPr lang="en-US" sz="2000" b="1" dirty="0" smtClean="0">
                <a:solidFill>
                  <a:srgbClr val="CC3300"/>
                </a:solidFill>
                <a:latin typeface="Courier New" panose="02070309020205020404" pitchFamily="49" charset="0"/>
              </a:rPr>
              <a:t>] = true;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token[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OwnID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]=	max(token[0],token[1],..,token[n-1])+1;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CC3300"/>
                </a:solidFill>
                <a:latin typeface="Courier New" panose="02070309020205020404" pitchFamily="49" charset="0"/>
              </a:rPr>
              <a:t> choosing[</a:t>
            </a:r>
            <a:r>
              <a:rPr lang="en-US" sz="2000" b="1" dirty="0" err="1" smtClean="0">
                <a:solidFill>
                  <a:srgbClr val="CC3300"/>
                </a:solidFill>
                <a:latin typeface="Courier New" panose="02070309020205020404" pitchFamily="49" charset="0"/>
              </a:rPr>
              <a:t>OwnID</a:t>
            </a:r>
            <a:r>
              <a:rPr lang="en-US" sz="2000" b="1" dirty="0" smtClean="0">
                <a:solidFill>
                  <a:srgbClr val="CC3300"/>
                </a:solidFill>
                <a:latin typeface="Courier New" panose="02070309020205020404" pitchFamily="49" charset="0"/>
              </a:rPr>
              <a:t>] = false;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00CC00"/>
                </a:solidFill>
                <a:latin typeface="Courier New" panose="02070309020205020404" pitchFamily="49" charset="0"/>
              </a:rPr>
              <a:t> //2. Wait for turn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</a:rPr>
              <a:t>for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OthersID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= 0;OthersID&lt;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n;OthersID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CC3300"/>
                </a:solidFill>
                <a:latin typeface="Courier New" panose="02070309020205020404" pitchFamily="49" charset="0"/>
              </a:rPr>
              <a:t>  while(choosing[</a:t>
            </a:r>
            <a:r>
              <a:rPr lang="en-US" sz="2000" b="1" dirty="0" err="1" smtClean="0">
                <a:solidFill>
                  <a:srgbClr val="CC3300"/>
                </a:solidFill>
                <a:latin typeface="Courier New" panose="02070309020205020404" pitchFamily="49" charset="0"/>
              </a:rPr>
              <a:t>OthersID</a:t>
            </a:r>
            <a:r>
              <a:rPr lang="en-US" sz="2000" b="1" dirty="0" smtClean="0">
                <a:solidFill>
                  <a:srgbClr val="CC3300"/>
                </a:solidFill>
                <a:latin typeface="Courier New" panose="02070309020205020404" pitchFamily="49" charset="0"/>
              </a:rPr>
              <a:t>]);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</a:rPr>
              <a:t>while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(token[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OthersID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]!=0 &amp;&amp;(token[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OthersID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],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OthersID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)&lt; (token[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OwnID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],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OwnID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));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00CC00"/>
                </a:solidFill>
                <a:latin typeface="Courier New" panose="02070309020205020404" pitchFamily="49" charset="0"/>
              </a:rPr>
              <a:t> //3. Enter Critical section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CC3300"/>
                </a:solidFill>
                <a:latin typeface="Courier New" panose="02070309020205020404" pitchFamily="49" charset="0"/>
              </a:rPr>
              <a:t>critical_section</a:t>
            </a:r>
            <a:r>
              <a:rPr lang="en-US" sz="2000" b="1" dirty="0" smtClean="0">
                <a:solidFill>
                  <a:srgbClr val="CC3300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00CC00"/>
                </a:solidFill>
                <a:latin typeface="Courier New" panose="02070309020205020404" pitchFamily="49" charset="0"/>
              </a:rPr>
              <a:t> //4. Leave Critical Section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token[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OwnID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]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4779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17BFC9E-7D63-48B8-A745-C42AF0552CDD}" type="slidenum">
              <a:rPr lang="en-US" sz="1400" b="0">
                <a:solidFill>
                  <a:srgbClr val="CC3300"/>
                </a:solidFill>
                <a:latin typeface="Arial" panose="020B0604020202020204" pitchFamily="34" charset="0"/>
              </a:rPr>
              <a:pPr eaLnBrk="1" hangingPunct="1"/>
              <a:t>25</a:t>
            </a:fld>
            <a:endParaRPr lang="en-US" sz="1400" b="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sp>
        <p:nvSpPr>
          <p:cNvPr id="172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Bakery Algorithm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82486"/>
            <a:ext cx="8229600" cy="3886200"/>
          </a:xfrm>
        </p:spPr>
        <p:txBody>
          <a:bodyPr/>
          <a:lstStyle/>
          <a:p>
            <a:pPr eaLnBrk="1" hangingPunct="1"/>
            <a:r>
              <a:rPr lang="en-US" dirty="0" smtClean="0"/>
              <a:t>The reason for </a:t>
            </a:r>
            <a:r>
              <a:rPr lang="en-US" b="1" dirty="0" smtClean="0">
                <a:solidFill>
                  <a:srgbClr val="CC3300"/>
                </a:solidFill>
                <a:latin typeface="Courier New" panose="02070309020205020404" pitchFamily="49" charset="0"/>
              </a:rPr>
              <a:t>choosing </a:t>
            </a:r>
            <a:r>
              <a:rPr lang="en-US" dirty="0" smtClean="0"/>
              <a:t>is to prevent the second </a:t>
            </a:r>
            <a:r>
              <a:rPr lang="en-US" b="1" dirty="0" smtClean="0"/>
              <a:t>while </a:t>
            </a:r>
            <a:r>
              <a:rPr lang="en-US" dirty="0" smtClean="0"/>
              <a:t>loop being </a:t>
            </a:r>
            <a:r>
              <a:rPr lang="en-US" i="1" dirty="0" smtClean="0"/>
              <a:t>entered</a:t>
            </a:r>
            <a:r>
              <a:rPr lang="en-US" dirty="0" smtClean="0"/>
              <a:t> when process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OthersID</a:t>
            </a:r>
            <a:r>
              <a:rPr lang="en-US" dirty="0" smtClean="0"/>
              <a:t> is setting its </a:t>
            </a:r>
            <a:r>
              <a:rPr lang="en-US" b="1" dirty="0" smtClean="0">
                <a:solidFill>
                  <a:srgbClr val="CC3300"/>
                </a:solidFill>
                <a:latin typeface="Courier New" panose="02070309020205020404" pitchFamily="49" charset="0"/>
              </a:rPr>
              <a:t>token[</a:t>
            </a:r>
            <a:r>
              <a:rPr lang="en-US" b="1" dirty="0" err="1" smtClean="0">
                <a:solidFill>
                  <a:srgbClr val="CC3300"/>
                </a:solidFill>
                <a:latin typeface="Courier New" panose="02070309020205020404" pitchFamily="49" charset="0"/>
              </a:rPr>
              <a:t>OthersID</a:t>
            </a:r>
            <a:r>
              <a:rPr lang="en-US" b="1" dirty="0" smtClean="0">
                <a:solidFill>
                  <a:srgbClr val="CC3300"/>
                </a:solidFill>
                <a:latin typeface="Courier New" panose="02070309020205020404" pitchFamily="49" charset="0"/>
              </a:rPr>
              <a:t>]</a:t>
            </a:r>
            <a:r>
              <a:rPr lang="en-US" dirty="0" smtClean="0">
                <a:latin typeface="Courier New" panose="02070309020205020404" pitchFamily="49" charset="0"/>
              </a:rPr>
              <a:t>.</a:t>
            </a:r>
          </a:p>
          <a:p>
            <a:pPr eaLnBrk="1" hangingPunct="1"/>
            <a:r>
              <a:rPr lang="en-US" b="1" dirty="0" smtClean="0">
                <a:solidFill>
                  <a:srgbClr val="CC3300"/>
                </a:solidFill>
                <a:latin typeface="Courier New" panose="02070309020205020404" pitchFamily="49" charset="0"/>
              </a:rPr>
              <a:t>choosing[</a:t>
            </a:r>
            <a:r>
              <a:rPr lang="en-US" b="1" dirty="0" err="1" smtClean="0">
                <a:solidFill>
                  <a:srgbClr val="CC3300"/>
                </a:solidFill>
                <a:latin typeface="Courier New" panose="02070309020205020404" pitchFamily="49" charset="0"/>
              </a:rPr>
              <a:t>OthersID</a:t>
            </a:r>
            <a:r>
              <a:rPr lang="en-US" b="1" dirty="0" smtClean="0">
                <a:solidFill>
                  <a:srgbClr val="CC3300"/>
                </a:solidFill>
                <a:latin typeface="Courier New" panose="02070309020205020404" pitchFamily="49" charset="0"/>
              </a:rPr>
              <a:t>]</a:t>
            </a:r>
            <a:r>
              <a:rPr lang="en-US" dirty="0" smtClean="0"/>
              <a:t> is true if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OthersID</a:t>
            </a:r>
            <a:r>
              <a:rPr lang="en-US" dirty="0" smtClean="0"/>
              <a:t> is choosing a token. </a:t>
            </a:r>
          </a:p>
          <a:p>
            <a:pPr eaLnBrk="1" hangingPunct="1"/>
            <a:r>
              <a:rPr lang="en-US" dirty="0" smtClean="0"/>
              <a:t>If a process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OthersID</a:t>
            </a:r>
            <a:r>
              <a:rPr lang="en-US" dirty="0" smtClean="0"/>
              <a:t> is choosing a token when Pi tries to look at it, Pi waits until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OthersID</a:t>
            </a:r>
            <a:r>
              <a:rPr lang="en-US" dirty="0" smtClean="0"/>
              <a:t> has done so before looking</a:t>
            </a:r>
          </a:p>
        </p:txBody>
      </p:sp>
    </p:spTree>
    <p:extLst>
      <p:ext uri="{BB962C8B-B14F-4D97-AF65-F5344CB8AC3E}">
        <p14:creationId xmlns:p14="http://schemas.microsoft.com/office/powerpoint/2010/main" val="145178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346" name="Rectangle 34"/>
          <p:cNvSpPr>
            <a:spLocks noChangeArrowheads="1"/>
          </p:cNvSpPr>
          <p:nvPr/>
        </p:nvSpPr>
        <p:spPr bwMode="auto">
          <a:xfrm>
            <a:off x="6096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Lock Variables</a:t>
            </a:r>
          </a:p>
        </p:txBody>
      </p:sp>
      <p:sp>
        <p:nvSpPr>
          <p:cNvPr id="1677349" name="Text Box 37"/>
          <p:cNvSpPr txBox="1">
            <a:spLocks noChangeArrowheads="1"/>
          </p:cNvSpPr>
          <p:nvPr/>
        </p:nvSpPr>
        <p:spPr bwMode="auto">
          <a:xfrm>
            <a:off x="1239838" y="1524000"/>
            <a:ext cx="4627562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 dirty="0">
                <a:solidFill>
                  <a:srgbClr val="0000FF"/>
                </a:solidFill>
              </a:rPr>
              <a:t>Process 1</a:t>
            </a:r>
            <a:endParaRPr lang="en-US" sz="3200" b="0" dirty="0">
              <a:solidFill>
                <a:srgbClr val="0000FF"/>
              </a:solidFill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1.while (FLAG </a:t>
            </a:r>
            <a:r>
              <a:rPr lang="en-US" sz="1600" dirty="0" smtClean="0">
                <a:latin typeface="Courier New" panose="02070309020205020404" pitchFamily="49" charset="0"/>
              </a:rPr>
              <a:t>== </a:t>
            </a:r>
            <a:r>
              <a:rPr lang="en-US" sz="1600" dirty="0">
                <a:latin typeface="Courier New" panose="02070309020205020404" pitchFamily="49" charset="0"/>
              </a:rPr>
              <a:t>FALSE);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2.FLAG = FALSE;</a:t>
            </a:r>
          </a:p>
          <a:p>
            <a:endParaRPr lang="en-US" sz="1600" dirty="0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  <p:sp>
        <p:nvSpPr>
          <p:cNvPr id="1677352" name="Rectangle 40"/>
          <p:cNvSpPr>
            <a:spLocks noChangeArrowheads="1"/>
          </p:cNvSpPr>
          <p:nvPr/>
        </p:nvSpPr>
        <p:spPr bwMode="auto">
          <a:xfrm>
            <a:off x="1239838" y="2743200"/>
            <a:ext cx="4572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>
                <a:latin typeface="Courier New" panose="02070309020205020404" pitchFamily="49" charset="0"/>
              </a:rPr>
              <a:t>4.FLAG = TRUE;</a:t>
            </a:r>
          </a:p>
          <a:p>
            <a:r>
              <a:rPr lang="en-US" sz="1600">
                <a:latin typeface="Courier New" panose="02070309020205020404" pitchFamily="49" charset="0"/>
              </a:rPr>
              <a:t>5.noncritical_section();</a:t>
            </a:r>
          </a:p>
        </p:txBody>
      </p:sp>
      <p:sp>
        <p:nvSpPr>
          <p:cNvPr id="1677354" name="Text Box 42"/>
          <p:cNvSpPr txBox="1">
            <a:spLocks noChangeArrowheads="1"/>
          </p:cNvSpPr>
          <p:nvPr/>
        </p:nvSpPr>
        <p:spPr bwMode="auto">
          <a:xfrm>
            <a:off x="4211638" y="1524000"/>
            <a:ext cx="4627562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>
                <a:solidFill>
                  <a:srgbClr val="0000FF"/>
                </a:solidFill>
              </a:rPr>
              <a:t>Process 2</a:t>
            </a:r>
            <a:endParaRPr lang="en-US" sz="3200" b="0">
              <a:solidFill>
                <a:srgbClr val="0000FF"/>
              </a:solidFill>
            </a:endParaRPr>
          </a:p>
          <a:p>
            <a:r>
              <a:rPr lang="en-US" sz="1600">
                <a:latin typeface="Courier New" panose="02070309020205020404" pitchFamily="49" charset="0"/>
              </a:rPr>
              <a:t>1.while (FLAG == FALSE);</a:t>
            </a:r>
          </a:p>
        </p:txBody>
      </p:sp>
      <p:sp>
        <p:nvSpPr>
          <p:cNvPr id="1677356" name="Rectangle 44"/>
          <p:cNvSpPr>
            <a:spLocks noChangeArrowheads="1"/>
          </p:cNvSpPr>
          <p:nvPr/>
        </p:nvSpPr>
        <p:spPr bwMode="auto">
          <a:xfrm>
            <a:off x="4211638" y="2009775"/>
            <a:ext cx="4572000" cy="825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dirty="0">
                <a:solidFill>
                  <a:srgbClr val="CC3300"/>
                </a:solidFill>
                <a:latin typeface="Courier New" panose="02070309020205020404" pitchFamily="49" charset="0"/>
              </a:rPr>
              <a:t>1.while (FLAG </a:t>
            </a:r>
            <a:r>
              <a:rPr lang="en-US" sz="1600" dirty="0" smtClean="0">
                <a:solidFill>
                  <a:srgbClr val="CC3300"/>
                </a:solidFill>
                <a:latin typeface="Courier New" panose="02070309020205020404" pitchFamily="49" charset="0"/>
              </a:rPr>
              <a:t>== </a:t>
            </a:r>
            <a:r>
              <a:rPr lang="en-US" sz="1600" dirty="0">
                <a:solidFill>
                  <a:srgbClr val="CC3300"/>
                </a:solidFill>
                <a:latin typeface="Courier New" panose="02070309020205020404" pitchFamily="49" charset="0"/>
              </a:rPr>
              <a:t>FALSE);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2.</a:t>
            </a:r>
            <a:endParaRPr lang="en-US" sz="1600" dirty="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endParaRPr lang="en-US" sz="1600" dirty="0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  <p:sp>
        <p:nvSpPr>
          <p:cNvPr id="1677343" name="Rectangle 31"/>
          <p:cNvSpPr>
            <a:spLocks noChangeArrowheads="1"/>
          </p:cNvSpPr>
          <p:nvPr/>
        </p:nvSpPr>
        <p:spPr bwMode="auto">
          <a:xfrm>
            <a:off x="4191000" y="2971800"/>
            <a:ext cx="1905000" cy="914400"/>
          </a:xfrm>
          <a:prstGeom prst="rect">
            <a:avLst/>
          </a:prstGeom>
          <a:solidFill>
            <a:schemeClr val="folHlink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kumimoji="1" lang="en-US" altLang="zh-TW" sz="1600" b="0">
                <a:solidFill>
                  <a:srgbClr val="333333"/>
                </a:solidFill>
                <a:latin typeface="Arial" charset="0"/>
                <a:ea typeface="新細明體" pitchFamily="18" charset="-120"/>
              </a:rPr>
              <a:t>Timeout</a:t>
            </a:r>
          </a:p>
        </p:txBody>
      </p:sp>
      <p:sp>
        <p:nvSpPr>
          <p:cNvPr id="1677357" name="Rectangle 45"/>
          <p:cNvSpPr>
            <a:spLocks noChangeArrowheads="1"/>
          </p:cNvSpPr>
          <p:nvPr/>
        </p:nvSpPr>
        <p:spPr bwMode="auto">
          <a:xfrm>
            <a:off x="1849438" y="4495800"/>
            <a:ext cx="2895600" cy="990600"/>
          </a:xfrm>
          <a:prstGeom prst="rect">
            <a:avLst/>
          </a:prstGeom>
          <a:solidFill>
            <a:schemeClr val="folHlink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kumimoji="1" lang="en-US" altLang="zh-TW" sz="1800" b="0">
                <a:solidFill>
                  <a:srgbClr val="333333"/>
                </a:solidFill>
                <a:latin typeface="Arial" charset="0"/>
                <a:ea typeface="新細明體" pitchFamily="18" charset="-120"/>
              </a:rPr>
              <a:t>Process 2 Busy Waits  </a:t>
            </a:r>
          </a:p>
        </p:txBody>
      </p:sp>
      <p:sp>
        <p:nvSpPr>
          <p:cNvPr id="1677358" name="Line 46"/>
          <p:cNvSpPr>
            <a:spLocks noChangeShapeType="1"/>
          </p:cNvSpPr>
          <p:nvPr/>
        </p:nvSpPr>
        <p:spPr bwMode="auto">
          <a:xfrm flipV="1">
            <a:off x="3297238" y="2209800"/>
            <a:ext cx="990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Rectangle 47"/>
          <p:cNvSpPr>
            <a:spLocks noChangeArrowheads="1"/>
          </p:cNvSpPr>
          <p:nvPr/>
        </p:nvSpPr>
        <p:spPr bwMode="auto">
          <a:xfrm>
            <a:off x="228600" y="228600"/>
            <a:ext cx="1905000" cy="9144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TW" sz="1800" b="0">
                <a:solidFill>
                  <a:srgbClr val="CC3300"/>
                </a:solidFill>
                <a:latin typeface="Arial" panose="020B0604020202020204" pitchFamily="34" charset="0"/>
                <a:ea typeface="新細明體" pitchFamily="18" charset="-120"/>
              </a:rPr>
              <a:t>FLAG = TRUE</a:t>
            </a:r>
          </a:p>
        </p:txBody>
      </p:sp>
      <p:sp>
        <p:nvSpPr>
          <p:cNvPr id="1677360" name="Rectangle 48"/>
          <p:cNvSpPr>
            <a:spLocks noChangeArrowheads="1"/>
          </p:cNvSpPr>
          <p:nvPr/>
        </p:nvSpPr>
        <p:spPr bwMode="auto">
          <a:xfrm>
            <a:off x="228600" y="228600"/>
            <a:ext cx="1905000" cy="9144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TW" sz="1800" b="0">
                <a:solidFill>
                  <a:srgbClr val="CC3300"/>
                </a:solidFill>
                <a:latin typeface="Arial" panose="020B0604020202020204" pitchFamily="34" charset="0"/>
                <a:ea typeface="新細明體" pitchFamily="18" charset="-120"/>
              </a:rPr>
              <a:t>FLAG = FALSE</a:t>
            </a:r>
          </a:p>
        </p:txBody>
      </p:sp>
      <p:sp>
        <p:nvSpPr>
          <p:cNvPr id="1677362" name="Rectangle 50"/>
          <p:cNvSpPr>
            <a:spLocks noChangeArrowheads="1"/>
          </p:cNvSpPr>
          <p:nvPr/>
        </p:nvSpPr>
        <p:spPr bwMode="auto">
          <a:xfrm>
            <a:off x="1239838" y="2514600"/>
            <a:ext cx="2751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CC3300"/>
                </a:solidFill>
                <a:latin typeface="Courier New" panose="02070309020205020404" pitchFamily="49" charset="0"/>
              </a:rPr>
              <a:t>3.critical_section();</a:t>
            </a:r>
          </a:p>
        </p:txBody>
      </p:sp>
      <p:sp>
        <p:nvSpPr>
          <p:cNvPr id="1677363" name="Rectangle 51"/>
          <p:cNvSpPr>
            <a:spLocks noChangeArrowheads="1"/>
          </p:cNvSpPr>
          <p:nvPr/>
        </p:nvSpPr>
        <p:spPr bwMode="auto">
          <a:xfrm>
            <a:off x="228600" y="228600"/>
            <a:ext cx="1905000" cy="9144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TW" sz="1800" b="0">
                <a:solidFill>
                  <a:srgbClr val="CC3300"/>
                </a:solidFill>
                <a:latin typeface="Arial" panose="020B0604020202020204" pitchFamily="34" charset="0"/>
                <a:ea typeface="新細明體" pitchFamily="18" charset="-120"/>
              </a:rPr>
              <a:t>FLAG = TRUE</a:t>
            </a:r>
          </a:p>
        </p:txBody>
      </p:sp>
      <p:sp>
        <p:nvSpPr>
          <p:cNvPr id="1677369" name="Text Box 57"/>
          <p:cNvSpPr txBox="1">
            <a:spLocks noChangeArrowheads="1"/>
          </p:cNvSpPr>
          <p:nvPr/>
        </p:nvSpPr>
        <p:spPr bwMode="auto">
          <a:xfrm>
            <a:off x="4211638" y="2238375"/>
            <a:ext cx="46275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>
                <a:latin typeface="Courier New" panose="02070309020205020404" pitchFamily="49" charset="0"/>
              </a:rPr>
              <a:t>2.FLAG = FALSE;</a:t>
            </a:r>
          </a:p>
          <a:p>
            <a:endParaRPr lang="en-US" sz="1600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  <p:sp>
        <p:nvSpPr>
          <p:cNvPr id="1677370" name="Rectangle 58"/>
          <p:cNvSpPr>
            <a:spLocks noChangeArrowheads="1"/>
          </p:cNvSpPr>
          <p:nvPr/>
        </p:nvSpPr>
        <p:spPr bwMode="auto">
          <a:xfrm>
            <a:off x="1371600" y="4113213"/>
            <a:ext cx="70231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b="0">
                <a:solidFill>
                  <a:srgbClr val="CC3300"/>
                </a:solidFill>
                <a:latin typeface="Arial" panose="020B0604020202020204" pitchFamily="34" charset="0"/>
              </a:rPr>
              <a:t>No two processes may be simultaneously inside their critical sections</a:t>
            </a:r>
          </a:p>
        </p:txBody>
      </p:sp>
      <p:sp>
        <p:nvSpPr>
          <p:cNvPr id="1677371" name="Rectangle 59"/>
          <p:cNvSpPr>
            <a:spLocks noChangeArrowheads="1"/>
          </p:cNvSpPr>
          <p:nvPr/>
        </p:nvSpPr>
        <p:spPr bwMode="auto">
          <a:xfrm>
            <a:off x="1468438" y="4724400"/>
            <a:ext cx="4876800" cy="990600"/>
          </a:xfrm>
          <a:prstGeom prst="rect">
            <a:avLst/>
          </a:prstGeom>
          <a:solidFill>
            <a:schemeClr val="folHlink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kumimoji="1" lang="en-US" altLang="zh-TW" sz="1800" b="0">
                <a:solidFill>
                  <a:srgbClr val="333333"/>
                </a:solidFill>
                <a:latin typeface="Arial" charset="0"/>
                <a:ea typeface="新細明體" pitchFamily="18" charset="-120"/>
              </a:rPr>
              <a:t>Process 2 ‘s Program counter is at Line 2</a:t>
            </a:r>
          </a:p>
        </p:txBody>
      </p:sp>
      <p:sp>
        <p:nvSpPr>
          <p:cNvPr id="1677372" name="Line 60"/>
          <p:cNvSpPr>
            <a:spLocks noChangeShapeType="1"/>
          </p:cNvSpPr>
          <p:nvPr/>
        </p:nvSpPr>
        <p:spPr bwMode="auto">
          <a:xfrm flipV="1">
            <a:off x="3373438" y="2438400"/>
            <a:ext cx="990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7373" name="Rectangle 61"/>
          <p:cNvSpPr>
            <a:spLocks noChangeArrowheads="1"/>
          </p:cNvSpPr>
          <p:nvPr/>
        </p:nvSpPr>
        <p:spPr bwMode="auto">
          <a:xfrm>
            <a:off x="228600" y="228600"/>
            <a:ext cx="1905000" cy="9144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TW" sz="1800" b="0">
                <a:solidFill>
                  <a:srgbClr val="CC3300"/>
                </a:solidFill>
                <a:latin typeface="Arial" panose="020B0604020202020204" pitchFamily="34" charset="0"/>
                <a:ea typeface="新細明體" pitchFamily="18" charset="-120"/>
              </a:rPr>
              <a:t>FLAG = FALSE</a:t>
            </a:r>
          </a:p>
        </p:txBody>
      </p:sp>
      <p:sp>
        <p:nvSpPr>
          <p:cNvPr id="1677375" name="Rectangle 63"/>
          <p:cNvSpPr>
            <a:spLocks noChangeArrowheads="1"/>
          </p:cNvSpPr>
          <p:nvPr/>
        </p:nvSpPr>
        <p:spPr bwMode="auto">
          <a:xfrm>
            <a:off x="228600" y="228600"/>
            <a:ext cx="1905000" cy="9144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TW" sz="1800" b="0">
                <a:solidFill>
                  <a:srgbClr val="CC3300"/>
                </a:solidFill>
                <a:latin typeface="Arial" panose="020B0604020202020204" pitchFamily="34" charset="0"/>
                <a:ea typeface="新細明體" pitchFamily="18" charset="-120"/>
              </a:rPr>
              <a:t>FLAG = FALSE</a:t>
            </a:r>
          </a:p>
        </p:txBody>
      </p:sp>
      <p:sp>
        <p:nvSpPr>
          <p:cNvPr id="1677376" name="Text Box 64"/>
          <p:cNvSpPr txBox="1">
            <a:spLocks noChangeArrowheads="1"/>
          </p:cNvSpPr>
          <p:nvPr/>
        </p:nvSpPr>
        <p:spPr bwMode="auto">
          <a:xfrm>
            <a:off x="4211638" y="2286000"/>
            <a:ext cx="46275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1600">
              <a:latin typeface="Courier New" panose="02070309020205020404" pitchFamily="49" charset="0"/>
            </a:endParaRPr>
          </a:p>
          <a:p>
            <a:r>
              <a:rPr lang="en-US" sz="1600">
                <a:solidFill>
                  <a:srgbClr val="CC3300"/>
                </a:solidFill>
                <a:latin typeface="Courier New" panose="02070309020205020404" pitchFamily="49" charset="0"/>
              </a:rPr>
              <a:t>3.critical_section();</a:t>
            </a:r>
          </a:p>
        </p:txBody>
      </p:sp>
      <p:sp>
        <p:nvSpPr>
          <p:cNvPr id="1677377" name="Rectangle 65"/>
          <p:cNvSpPr>
            <a:spLocks noChangeArrowheads="1"/>
          </p:cNvSpPr>
          <p:nvPr/>
        </p:nvSpPr>
        <p:spPr bwMode="auto">
          <a:xfrm>
            <a:off x="1676400" y="5867400"/>
            <a:ext cx="5516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0">
                <a:solidFill>
                  <a:srgbClr val="0000FF"/>
                </a:solidFill>
              </a:rPr>
              <a:t>Process 1 forgot that it was Process 2’s turn</a:t>
            </a:r>
          </a:p>
        </p:txBody>
      </p:sp>
    </p:spTree>
    <p:extLst>
      <p:ext uri="{BB962C8B-B14F-4D97-AF65-F5344CB8AC3E}">
        <p14:creationId xmlns:p14="http://schemas.microsoft.com/office/powerpoint/2010/main" val="2244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77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77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77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77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677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77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77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77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77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1677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7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77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77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77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677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1677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167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77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77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1677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67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67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67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677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677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67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1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677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677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9" dur="500"/>
                                        <p:tgtEl>
                                          <p:spTgt spid="1677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677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677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677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677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92" dur="1000" fill="hold"/>
                                        <p:tgtEl>
                                          <p:spTgt spid="167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7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7349" grpId="0" build="p" autoUpdateAnimBg="0"/>
      <p:bldP spid="1677349" grpId="1" build="p"/>
      <p:bldP spid="1677349" grpId="2" build="p"/>
      <p:bldP spid="1677352" grpId="0"/>
      <p:bldP spid="1677352" grpId="1"/>
      <p:bldP spid="1677354" grpId="0" build="p" autoUpdateAnimBg="0"/>
      <p:bldP spid="1677356" grpId="0" animBg="1"/>
      <p:bldP spid="1677343" grpId="0" animBg="1" autoUpdateAnimBg="0"/>
      <p:bldP spid="1677343" grpId="1" animBg="1"/>
      <p:bldP spid="1677343" grpId="2" animBg="1"/>
      <p:bldP spid="1677343" grpId="3" animBg="1"/>
      <p:bldP spid="1677343" grpId="4" animBg="1"/>
      <p:bldP spid="1677343" grpId="5" animBg="1"/>
      <p:bldP spid="1677343" grpId="6" animBg="1"/>
      <p:bldP spid="1677343" grpId="7" animBg="1"/>
      <p:bldP spid="1677343" grpId="8" animBg="1"/>
      <p:bldP spid="1677343" grpId="9" animBg="1"/>
      <p:bldP spid="1677357" grpId="0" animBg="1" autoUpdateAnimBg="0"/>
      <p:bldP spid="1677357" grpId="1" animBg="1"/>
      <p:bldP spid="1677358" grpId="0" animBg="1"/>
      <p:bldP spid="1677358" grpId="1" animBg="1"/>
      <p:bldP spid="1677360" grpId="0" animBg="1" autoUpdateAnimBg="0"/>
      <p:bldP spid="1677362" grpId="0"/>
      <p:bldP spid="1677362" grpId="1"/>
      <p:bldP spid="1677362" grpId="2"/>
      <p:bldP spid="1677363" grpId="0" animBg="1" autoUpdateAnimBg="0"/>
      <p:bldP spid="1677369" grpId="0" build="p" autoUpdateAnimBg="0"/>
      <p:bldP spid="1677370" grpId="0"/>
      <p:bldP spid="1677370" grpId="1"/>
      <p:bldP spid="1677371" grpId="0" animBg="1" autoUpdateAnimBg="0"/>
      <p:bldP spid="1677371" grpId="1" animBg="1"/>
      <p:bldP spid="1677372" grpId="0" animBg="1"/>
      <p:bldP spid="1677372" grpId="1" animBg="1"/>
      <p:bldP spid="1677373" grpId="0" animBg="1" autoUpdateAnimBg="0"/>
      <p:bldP spid="1677375" grpId="0" animBg="1" autoUpdateAnimBg="0"/>
      <p:bldP spid="1677376" grpId="0" build="p" autoUpdateAnimBg="0"/>
      <p:bldP spid="16773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39738" y="1524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Solution: Strict Alternation 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1828800"/>
          </a:xfrm>
        </p:spPr>
        <p:txBody>
          <a:bodyPr/>
          <a:lstStyle/>
          <a:p>
            <a:pPr eaLnBrk="1" hangingPunct="1"/>
            <a:r>
              <a:rPr lang="en-US" sz="2800" smtClean="0"/>
              <a:t>We need to remember “</a:t>
            </a:r>
            <a:r>
              <a:rPr lang="en-US" sz="2800" smtClean="0">
                <a:solidFill>
                  <a:srgbClr val="CC3300"/>
                </a:solidFill>
              </a:rPr>
              <a:t>Who’s turn it is?</a:t>
            </a:r>
            <a:r>
              <a:rPr lang="en-US" sz="2800" smtClean="0"/>
              <a:t>”</a:t>
            </a:r>
          </a:p>
          <a:p>
            <a:pPr eaLnBrk="1" hangingPunct="1"/>
            <a:r>
              <a:rPr lang="en-US" sz="2800" smtClean="0"/>
              <a:t>If its Process 1’s turn then Process 2 should wait</a:t>
            </a:r>
          </a:p>
          <a:p>
            <a:pPr eaLnBrk="1" hangingPunct="1"/>
            <a:r>
              <a:rPr lang="en-US" sz="2800" smtClean="0"/>
              <a:t>If its Process 2’s turn then Process 1 should wait</a:t>
            </a:r>
          </a:p>
        </p:txBody>
      </p:sp>
      <p:sp>
        <p:nvSpPr>
          <p:cNvPr id="1681412" name="Text Box 4"/>
          <p:cNvSpPr txBox="1">
            <a:spLocks noChangeArrowheads="1"/>
          </p:cNvSpPr>
          <p:nvPr/>
        </p:nvSpPr>
        <p:spPr bwMode="auto">
          <a:xfrm>
            <a:off x="0" y="2778125"/>
            <a:ext cx="4627563" cy="36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4000">
                <a:solidFill>
                  <a:srgbClr val="0000FF"/>
                </a:solidFill>
              </a:rPr>
              <a:t>Process 1</a:t>
            </a:r>
            <a:endParaRPr lang="en-US" b="0">
              <a:solidFill>
                <a:srgbClr val="0000FF"/>
              </a:solidFill>
            </a:endParaRPr>
          </a:p>
          <a:p>
            <a:r>
              <a:rPr lang="en-US">
                <a:latin typeface="Courier New" panose="02070309020205020404" pitchFamily="49" charset="0"/>
              </a:rPr>
              <a:t>while(TRUE) </a:t>
            </a:r>
          </a:p>
          <a:p>
            <a:r>
              <a:rPr lang="en-US">
                <a:latin typeface="Courier New" panose="02070309020205020404" pitchFamily="49" charset="0"/>
              </a:rPr>
              <a:t>{</a:t>
            </a:r>
          </a:p>
          <a:p>
            <a:r>
              <a:rPr lang="en-US">
                <a:solidFill>
                  <a:srgbClr val="00CC00"/>
                </a:solidFill>
                <a:latin typeface="Courier New" panose="02070309020205020404" pitchFamily="49" charset="0"/>
              </a:rPr>
              <a:t>  // wait for turn</a:t>
            </a:r>
            <a:r>
              <a:rPr lang="en-US">
                <a:solidFill>
                  <a:srgbClr val="00CC00"/>
                </a:solidFill>
              </a:rPr>
              <a:t> </a:t>
            </a:r>
          </a:p>
          <a:p>
            <a:r>
              <a:rPr lang="en-US">
                <a:latin typeface="Courier New" panose="02070309020205020404" pitchFamily="49" charset="0"/>
              </a:rPr>
              <a:t>  while (</a:t>
            </a:r>
            <a:r>
              <a:rPr lang="en-US">
                <a:solidFill>
                  <a:srgbClr val="CC3300"/>
                </a:solidFill>
                <a:latin typeface="Courier New" panose="02070309020205020404" pitchFamily="49" charset="0"/>
              </a:rPr>
              <a:t>turn</a:t>
            </a:r>
            <a:r>
              <a:rPr lang="en-US">
                <a:latin typeface="Courier New" panose="02070309020205020404" pitchFamily="49" charset="0"/>
              </a:rPr>
              <a:t> != 1);</a:t>
            </a:r>
          </a:p>
          <a:p>
            <a:r>
              <a:rPr lang="en-US">
                <a:latin typeface="Courier New" panose="02070309020205020404" pitchFamily="49" charset="0"/>
              </a:rPr>
              <a:t>  critical_section();</a:t>
            </a:r>
          </a:p>
          <a:p>
            <a:r>
              <a:rPr lang="en-US">
                <a:solidFill>
                  <a:srgbClr val="CC3300"/>
                </a:solidFill>
                <a:latin typeface="Courier New" panose="02070309020205020404" pitchFamily="49" charset="0"/>
              </a:rPr>
              <a:t>  turn</a:t>
            </a:r>
            <a:r>
              <a:rPr lang="en-US">
                <a:latin typeface="Courier New" panose="02070309020205020404" pitchFamily="49" charset="0"/>
              </a:rPr>
              <a:t> = 2;</a:t>
            </a:r>
          </a:p>
          <a:p>
            <a:r>
              <a:rPr lang="en-US">
                <a:latin typeface="Courier New" panose="02070309020205020404" pitchFamily="49" charset="0"/>
              </a:rPr>
              <a:t>  noncritical_section();</a:t>
            </a:r>
          </a:p>
          <a:p>
            <a:r>
              <a:rPr lang="en-US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681413" name="Line 5"/>
          <p:cNvSpPr>
            <a:spLocks noChangeShapeType="1"/>
          </p:cNvSpPr>
          <p:nvPr/>
        </p:nvSpPr>
        <p:spPr bwMode="auto">
          <a:xfrm>
            <a:off x="4554538" y="2843213"/>
            <a:ext cx="0" cy="34782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1414" name="Text Box 6"/>
          <p:cNvSpPr txBox="1">
            <a:spLocks noChangeArrowheads="1"/>
          </p:cNvSpPr>
          <p:nvPr/>
        </p:nvSpPr>
        <p:spPr bwMode="auto">
          <a:xfrm>
            <a:off x="4516438" y="2778125"/>
            <a:ext cx="4627562" cy="36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4000">
                <a:solidFill>
                  <a:srgbClr val="0000FF"/>
                </a:solidFill>
              </a:rPr>
              <a:t>Process 2</a:t>
            </a:r>
            <a:endParaRPr lang="en-US" b="0">
              <a:solidFill>
                <a:srgbClr val="0000FF"/>
              </a:solidFill>
            </a:endParaRPr>
          </a:p>
          <a:p>
            <a:r>
              <a:rPr lang="en-US">
                <a:latin typeface="Courier New" panose="02070309020205020404" pitchFamily="49" charset="0"/>
              </a:rPr>
              <a:t>while(TRUE) </a:t>
            </a:r>
          </a:p>
          <a:p>
            <a:r>
              <a:rPr lang="en-US">
                <a:latin typeface="Courier New" panose="02070309020205020404" pitchFamily="49" charset="0"/>
              </a:rPr>
              <a:t>{</a:t>
            </a:r>
          </a:p>
          <a:p>
            <a:r>
              <a:rPr lang="en-US">
                <a:solidFill>
                  <a:srgbClr val="00CC00"/>
                </a:solidFill>
                <a:latin typeface="Courier New" panose="02070309020205020404" pitchFamily="49" charset="0"/>
              </a:rPr>
              <a:t>  // wait for turn</a:t>
            </a:r>
            <a:endParaRPr lang="en-US">
              <a:solidFill>
                <a:srgbClr val="00CC00"/>
              </a:solidFill>
            </a:endParaRPr>
          </a:p>
          <a:p>
            <a:r>
              <a:rPr lang="en-US">
                <a:latin typeface="Courier New" panose="02070309020205020404" pitchFamily="49" charset="0"/>
              </a:rPr>
              <a:t>  while (</a:t>
            </a:r>
            <a:r>
              <a:rPr lang="en-US">
                <a:solidFill>
                  <a:srgbClr val="CC3300"/>
                </a:solidFill>
                <a:latin typeface="Courier New" panose="02070309020205020404" pitchFamily="49" charset="0"/>
              </a:rPr>
              <a:t>turn</a:t>
            </a:r>
            <a:r>
              <a:rPr lang="en-US">
                <a:latin typeface="Courier New" panose="02070309020205020404" pitchFamily="49" charset="0"/>
              </a:rPr>
              <a:t> != 2);</a:t>
            </a:r>
          </a:p>
          <a:p>
            <a:r>
              <a:rPr lang="en-US">
                <a:latin typeface="Courier New" panose="02070309020205020404" pitchFamily="49" charset="0"/>
              </a:rPr>
              <a:t>  critical_section();</a:t>
            </a:r>
          </a:p>
          <a:p>
            <a:r>
              <a:rPr lang="en-US">
                <a:latin typeface="Courier New" panose="02070309020205020404" pitchFamily="49" charset="0"/>
              </a:rPr>
              <a:t>  </a:t>
            </a:r>
            <a:r>
              <a:rPr lang="en-US">
                <a:solidFill>
                  <a:srgbClr val="CC3300"/>
                </a:solidFill>
                <a:latin typeface="Courier New" panose="02070309020205020404" pitchFamily="49" charset="0"/>
              </a:rPr>
              <a:t>turn</a:t>
            </a:r>
            <a:r>
              <a:rPr lang="en-US">
                <a:latin typeface="Courier New" panose="02070309020205020404" pitchFamily="49" charset="0"/>
              </a:rPr>
              <a:t> = 1;</a:t>
            </a:r>
          </a:p>
          <a:p>
            <a:r>
              <a:rPr lang="en-US">
                <a:latin typeface="Courier New" panose="02070309020205020404" pitchFamily="49" charset="0"/>
              </a:rPr>
              <a:t>  noncritical_section();</a:t>
            </a:r>
          </a:p>
          <a:p>
            <a:r>
              <a:rPr lang="en-US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583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1412" grpId="0" build="p"/>
      <p:bldP spid="1681413" grpId="0" animBg="1"/>
      <p:bldP spid="16814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448" name="Text Box 16"/>
          <p:cNvSpPr txBox="1">
            <a:spLocks noChangeArrowheads="1"/>
          </p:cNvSpPr>
          <p:nvPr/>
        </p:nvSpPr>
        <p:spPr bwMode="auto">
          <a:xfrm>
            <a:off x="4211638" y="2971800"/>
            <a:ext cx="46275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>
                <a:latin typeface="Courier New" panose="02070309020205020404" pitchFamily="49" charset="0"/>
              </a:rPr>
              <a:t>3.Turn = 1;</a:t>
            </a:r>
          </a:p>
          <a:p>
            <a:r>
              <a:rPr lang="en-US" sz="1600">
                <a:latin typeface="Courier New" panose="02070309020205020404" pitchFamily="49" charset="0"/>
              </a:rPr>
              <a:t>4.noncritical_section();</a:t>
            </a:r>
          </a:p>
          <a:p>
            <a:endParaRPr lang="en-US" sz="1600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  <p:sp>
        <p:nvSpPr>
          <p:cNvPr id="1682439" name="Text Box 7"/>
          <p:cNvSpPr txBox="1">
            <a:spLocks noChangeArrowheads="1"/>
          </p:cNvSpPr>
          <p:nvPr/>
        </p:nvSpPr>
        <p:spPr bwMode="auto">
          <a:xfrm>
            <a:off x="4211638" y="1219200"/>
            <a:ext cx="4627562" cy="106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>
                <a:solidFill>
                  <a:srgbClr val="0000FF"/>
                </a:solidFill>
              </a:rPr>
              <a:t>Process 2</a:t>
            </a:r>
            <a:endParaRPr lang="en-US" sz="3200" b="0">
              <a:solidFill>
                <a:srgbClr val="0000FF"/>
              </a:solidFill>
            </a:endParaRPr>
          </a:p>
          <a:p>
            <a:r>
              <a:rPr lang="en-US" sz="1600">
                <a:latin typeface="Courier New" panose="02070309020205020404" pitchFamily="49" charset="0"/>
              </a:rPr>
              <a:t>While(1)</a:t>
            </a:r>
          </a:p>
          <a:p>
            <a:r>
              <a:rPr lang="en-US" sz="1600">
                <a:latin typeface="Courier New" panose="02070309020205020404" pitchFamily="49" charset="0"/>
              </a:rPr>
              <a:t>1.while (Turn != 2);</a:t>
            </a:r>
          </a:p>
        </p:txBody>
      </p:sp>
      <p:sp>
        <p:nvSpPr>
          <p:cNvPr id="1682440" name="Rectangle 8"/>
          <p:cNvSpPr>
            <a:spLocks noChangeArrowheads="1"/>
          </p:cNvSpPr>
          <p:nvPr/>
        </p:nvSpPr>
        <p:spPr bwMode="auto">
          <a:xfrm>
            <a:off x="4191000" y="1981200"/>
            <a:ext cx="4572000" cy="825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>
                <a:solidFill>
                  <a:srgbClr val="CC3300"/>
                </a:solidFill>
                <a:latin typeface="Courier New" panose="02070309020205020404" pitchFamily="49" charset="0"/>
              </a:rPr>
              <a:t>1.while (Turn != 2);</a:t>
            </a:r>
          </a:p>
          <a:p>
            <a:endParaRPr lang="en-US" sz="1600">
              <a:latin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</a:rPr>
              <a:t>2.</a:t>
            </a:r>
            <a:endParaRPr lang="en-US" sz="1600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  <p:sp>
        <p:nvSpPr>
          <p:cNvPr id="1682454" name="Text Box 22"/>
          <p:cNvSpPr txBox="1">
            <a:spLocks noChangeArrowheads="1"/>
          </p:cNvSpPr>
          <p:nvPr/>
        </p:nvSpPr>
        <p:spPr bwMode="auto">
          <a:xfrm>
            <a:off x="4189866" y="2471964"/>
            <a:ext cx="4627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dirty="0">
                <a:solidFill>
                  <a:srgbClr val="CC3300"/>
                </a:solidFill>
                <a:latin typeface="Courier New" panose="02070309020205020404" pitchFamily="49" charset="0"/>
              </a:rPr>
              <a:t>2.critical_section();</a:t>
            </a:r>
          </a:p>
        </p:txBody>
      </p: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228600" y="228600"/>
            <a:ext cx="1905000" cy="9144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TW" sz="1800" b="0">
                <a:solidFill>
                  <a:srgbClr val="CC3300"/>
                </a:solidFill>
                <a:latin typeface="Arial" panose="020B0604020202020204" pitchFamily="34" charset="0"/>
                <a:ea typeface="新細明體" pitchFamily="18" charset="-120"/>
              </a:rPr>
              <a:t>Turn = 1</a:t>
            </a:r>
          </a:p>
        </p:txBody>
      </p:sp>
      <p:sp>
        <p:nvSpPr>
          <p:cNvPr id="1682436" name="Rectangle 4"/>
          <p:cNvSpPr>
            <a:spLocks noGrp="1" noChangeArrowheads="1"/>
          </p:cNvSpPr>
          <p:nvPr>
            <p:ph type="title"/>
          </p:nvPr>
        </p:nvSpPr>
        <p:spPr>
          <a:xfrm>
            <a:off x="544551" y="281782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Strict Alternation</a:t>
            </a:r>
          </a:p>
        </p:txBody>
      </p:sp>
      <p:sp>
        <p:nvSpPr>
          <p:cNvPr id="1682437" name="Text Box 5"/>
          <p:cNvSpPr txBox="1">
            <a:spLocks noChangeArrowheads="1"/>
          </p:cNvSpPr>
          <p:nvPr/>
        </p:nvSpPr>
        <p:spPr bwMode="auto">
          <a:xfrm>
            <a:off x="1239838" y="1295400"/>
            <a:ext cx="4627562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>
                <a:solidFill>
                  <a:srgbClr val="0000FF"/>
                </a:solidFill>
              </a:rPr>
              <a:t>Process 1</a:t>
            </a:r>
            <a:endParaRPr lang="en-US" sz="3200" b="0">
              <a:solidFill>
                <a:srgbClr val="0000FF"/>
              </a:solidFill>
            </a:endParaRPr>
          </a:p>
          <a:p>
            <a:r>
              <a:rPr lang="en-US" sz="1600">
                <a:latin typeface="Courier New" panose="02070309020205020404" pitchFamily="49" charset="0"/>
              </a:rPr>
              <a:t>While(1)</a:t>
            </a:r>
          </a:p>
          <a:p>
            <a:r>
              <a:rPr lang="en-US" sz="1600">
                <a:latin typeface="Courier New" panose="02070309020205020404" pitchFamily="49" charset="0"/>
              </a:rPr>
              <a:t>1.while (Turn != 1);</a:t>
            </a:r>
          </a:p>
          <a:p>
            <a:endParaRPr lang="en-US" sz="1600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  <p:sp>
        <p:nvSpPr>
          <p:cNvPr id="1682438" name="Rectangle 6"/>
          <p:cNvSpPr>
            <a:spLocks noChangeArrowheads="1"/>
          </p:cNvSpPr>
          <p:nvPr/>
        </p:nvSpPr>
        <p:spPr bwMode="auto">
          <a:xfrm>
            <a:off x="1239838" y="2924175"/>
            <a:ext cx="4572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>
                <a:latin typeface="Courier New" panose="02070309020205020404" pitchFamily="49" charset="0"/>
              </a:rPr>
              <a:t>3.Turn = 2;</a:t>
            </a:r>
          </a:p>
          <a:p>
            <a:r>
              <a:rPr lang="en-US" sz="1600">
                <a:latin typeface="Courier New" panose="02070309020205020404" pitchFamily="49" charset="0"/>
              </a:rPr>
              <a:t>4.noncritical_section();</a:t>
            </a:r>
          </a:p>
        </p:txBody>
      </p:sp>
      <p:sp>
        <p:nvSpPr>
          <p:cNvPr id="1682441" name="Rectangle 9"/>
          <p:cNvSpPr>
            <a:spLocks noChangeArrowheads="1"/>
          </p:cNvSpPr>
          <p:nvPr/>
        </p:nvSpPr>
        <p:spPr bwMode="auto">
          <a:xfrm>
            <a:off x="3200400" y="3505200"/>
            <a:ext cx="1905000" cy="914400"/>
          </a:xfrm>
          <a:prstGeom prst="rect">
            <a:avLst/>
          </a:prstGeom>
          <a:solidFill>
            <a:schemeClr val="folHlink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kumimoji="1" lang="en-US" altLang="zh-TW" sz="1600" b="0">
                <a:solidFill>
                  <a:srgbClr val="333333"/>
                </a:solidFill>
                <a:latin typeface="Arial" charset="0"/>
                <a:ea typeface="新細明體" pitchFamily="18" charset="-120"/>
              </a:rPr>
              <a:t>Timeout</a:t>
            </a:r>
          </a:p>
        </p:txBody>
      </p:sp>
      <p:sp>
        <p:nvSpPr>
          <p:cNvPr id="1682442" name="Rectangle 10"/>
          <p:cNvSpPr>
            <a:spLocks noChangeArrowheads="1"/>
          </p:cNvSpPr>
          <p:nvPr/>
        </p:nvSpPr>
        <p:spPr bwMode="auto">
          <a:xfrm>
            <a:off x="1849438" y="4495800"/>
            <a:ext cx="2895600" cy="990600"/>
          </a:xfrm>
          <a:prstGeom prst="rect">
            <a:avLst/>
          </a:prstGeom>
          <a:solidFill>
            <a:schemeClr val="folHlink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kumimoji="1" lang="en-US" altLang="zh-TW" sz="1800" b="0">
                <a:solidFill>
                  <a:srgbClr val="333333"/>
                </a:solidFill>
                <a:latin typeface="Arial" charset="0"/>
                <a:ea typeface="新細明體" pitchFamily="18" charset="-120"/>
              </a:rPr>
              <a:t>Process 2 Busy Waits  </a:t>
            </a:r>
          </a:p>
        </p:txBody>
      </p:sp>
      <p:sp>
        <p:nvSpPr>
          <p:cNvPr id="1682443" name="Line 11"/>
          <p:cNvSpPr>
            <a:spLocks noChangeShapeType="1"/>
          </p:cNvSpPr>
          <p:nvPr/>
        </p:nvSpPr>
        <p:spPr bwMode="auto">
          <a:xfrm flipV="1">
            <a:off x="3297238" y="2209800"/>
            <a:ext cx="990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2446" name="Rectangle 14"/>
          <p:cNvSpPr>
            <a:spLocks noChangeArrowheads="1"/>
          </p:cNvSpPr>
          <p:nvPr/>
        </p:nvSpPr>
        <p:spPr bwMode="auto">
          <a:xfrm>
            <a:off x="1239838" y="2514600"/>
            <a:ext cx="2751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CC3300"/>
                </a:solidFill>
                <a:latin typeface="Courier New" panose="02070309020205020404" pitchFamily="49" charset="0"/>
              </a:rPr>
              <a:t>2.critical_section();</a:t>
            </a:r>
          </a:p>
        </p:txBody>
      </p:sp>
      <p:sp>
        <p:nvSpPr>
          <p:cNvPr id="1682450" name="Rectangle 18"/>
          <p:cNvSpPr>
            <a:spLocks noChangeArrowheads="1"/>
          </p:cNvSpPr>
          <p:nvPr/>
        </p:nvSpPr>
        <p:spPr bwMode="auto">
          <a:xfrm>
            <a:off x="1468438" y="4724400"/>
            <a:ext cx="4876800" cy="990600"/>
          </a:xfrm>
          <a:prstGeom prst="rect">
            <a:avLst/>
          </a:prstGeom>
          <a:solidFill>
            <a:schemeClr val="folHlink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kumimoji="1" lang="en-US" altLang="zh-TW" sz="1800" b="0">
                <a:solidFill>
                  <a:srgbClr val="333333"/>
                </a:solidFill>
                <a:latin typeface="Arial" charset="0"/>
                <a:ea typeface="新細明體" pitchFamily="18" charset="-120"/>
              </a:rPr>
              <a:t>Process 2 ‘s Program counter is at Line 2</a:t>
            </a:r>
          </a:p>
        </p:txBody>
      </p:sp>
      <p:sp>
        <p:nvSpPr>
          <p:cNvPr id="1682451" name="Line 19"/>
          <p:cNvSpPr>
            <a:spLocks noChangeShapeType="1"/>
          </p:cNvSpPr>
          <p:nvPr/>
        </p:nvSpPr>
        <p:spPr bwMode="auto">
          <a:xfrm flipV="1">
            <a:off x="3373438" y="2667000"/>
            <a:ext cx="1046162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2452" name="Rectangle 20"/>
          <p:cNvSpPr>
            <a:spLocks noChangeArrowheads="1"/>
          </p:cNvSpPr>
          <p:nvPr/>
        </p:nvSpPr>
        <p:spPr bwMode="auto">
          <a:xfrm>
            <a:off x="228600" y="228600"/>
            <a:ext cx="1905000" cy="9144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TW" sz="1800" b="0">
                <a:solidFill>
                  <a:srgbClr val="CC3300"/>
                </a:solidFill>
                <a:latin typeface="Arial" panose="020B0604020202020204" pitchFamily="34" charset="0"/>
                <a:ea typeface="新細明體" pitchFamily="18" charset="-120"/>
              </a:rPr>
              <a:t>Turn = 2</a:t>
            </a:r>
          </a:p>
        </p:txBody>
      </p:sp>
      <p:sp>
        <p:nvSpPr>
          <p:cNvPr id="1682455" name="Rectangle 23"/>
          <p:cNvSpPr>
            <a:spLocks noChangeArrowheads="1"/>
          </p:cNvSpPr>
          <p:nvPr/>
        </p:nvSpPr>
        <p:spPr bwMode="auto">
          <a:xfrm>
            <a:off x="1676400" y="4038600"/>
            <a:ext cx="6456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0">
                <a:solidFill>
                  <a:srgbClr val="0000FF"/>
                </a:solidFill>
              </a:rPr>
              <a:t>Only one Process is in the Critical Section at a time</a:t>
            </a:r>
          </a:p>
        </p:txBody>
      </p:sp>
      <p:sp>
        <p:nvSpPr>
          <p:cNvPr id="1682456" name="Rectangle 24"/>
          <p:cNvSpPr>
            <a:spLocks noChangeArrowheads="1"/>
          </p:cNvSpPr>
          <p:nvPr/>
        </p:nvSpPr>
        <p:spPr bwMode="auto">
          <a:xfrm>
            <a:off x="381000" y="5638800"/>
            <a:ext cx="2895600" cy="990600"/>
          </a:xfrm>
          <a:prstGeom prst="rect">
            <a:avLst/>
          </a:prstGeom>
          <a:solidFill>
            <a:schemeClr val="folHlink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kumimoji="1" lang="en-US" altLang="zh-TW" sz="1800" b="0">
                <a:solidFill>
                  <a:srgbClr val="333333"/>
                </a:solidFill>
                <a:latin typeface="Arial" charset="0"/>
                <a:ea typeface="新細明體" pitchFamily="18" charset="-120"/>
              </a:rPr>
              <a:t>Process 1 Busy Waits  </a:t>
            </a:r>
          </a:p>
        </p:txBody>
      </p:sp>
      <p:sp>
        <p:nvSpPr>
          <p:cNvPr id="1682457" name="Line 25"/>
          <p:cNvSpPr>
            <a:spLocks noChangeShapeType="1"/>
          </p:cNvSpPr>
          <p:nvPr/>
        </p:nvSpPr>
        <p:spPr bwMode="auto">
          <a:xfrm flipH="1" flipV="1">
            <a:off x="1447800" y="2209800"/>
            <a:ext cx="3810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2458" name="Rectangle 26"/>
          <p:cNvSpPr>
            <a:spLocks noChangeArrowheads="1"/>
          </p:cNvSpPr>
          <p:nvPr/>
        </p:nvSpPr>
        <p:spPr bwMode="auto">
          <a:xfrm>
            <a:off x="228600" y="228600"/>
            <a:ext cx="1905000" cy="9144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TW" sz="1800" b="0">
                <a:solidFill>
                  <a:srgbClr val="CC3300"/>
                </a:solidFill>
                <a:latin typeface="Arial" panose="020B0604020202020204" pitchFamily="34" charset="0"/>
                <a:ea typeface="新細明體" pitchFamily="18" charset="-120"/>
              </a:rPr>
              <a:t>Turn = 1</a:t>
            </a:r>
          </a:p>
        </p:txBody>
      </p:sp>
    </p:spTree>
    <p:extLst>
      <p:ext uri="{BB962C8B-B14F-4D97-AF65-F5344CB8AC3E}">
        <p14:creationId xmlns:p14="http://schemas.microsoft.com/office/powerpoint/2010/main" val="369298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2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2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2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8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82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82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682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82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82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82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82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82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1682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8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82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82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82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682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1682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68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82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82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1682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682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682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682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1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682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682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0" dur="500"/>
                                        <p:tgtEl>
                                          <p:spTgt spid="1682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682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682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682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682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682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8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682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682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68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68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2448" grpId="0" build="p" autoUpdateAnimBg="0"/>
      <p:bldP spid="1682439" grpId="0" build="p" autoUpdateAnimBg="0"/>
      <p:bldP spid="1682440" grpId="0" animBg="1"/>
      <p:bldP spid="1682454" grpId="0" build="p" autoUpdateAnimBg="0"/>
      <p:bldP spid="1682437" grpId="0" build="p" autoUpdateAnimBg="0"/>
      <p:bldP spid="1682437" grpId="1" build="p"/>
      <p:bldP spid="1682437" grpId="2" build="p"/>
      <p:bldP spid="1682438" grpId="0"/>
      <p:bldP spid="1682438" grpId="1"/>
      <p:bldP spid="1682441" grpId="0" animBg="1" autoUpdateAnimBg="0"/>
      <p:bldP spid="1682441" grpId="1" animBg="1"/>
      <p:bldP spid="1682441" grpId="2" animBg="1"/>
      <p:bldP spid="1682441" grpId="3" animBg="1"/>
      <p:bldP spid="1682441" grpId="4" animBg="1"/>
      <p:bldP spid="1682441" grpId="5" animBg="1"/>
      <p:bldP spid="1682441" grpId="6" animBg="1"/>
      <p:bldP spid="1682441" grpId="7" animBg="1"/>
      <p:bldP spid="1682441" grpId="8" animBg="1"/>
      <p:bldP spid="1682441" grpId="9" animBg="1"/>
      <p:bldP spid="1682441" grpId="10" animBg="1"/>
      <p:bldP spid="1682441" grpId="11" animBg="1"/>
      <p:bldP spid="1682442" grpId="0" animBg="1" autoUpdateAnimBg="0"/>
      <p:bldP spid="1682442" grpId="1" animBg="1"/>
      <p:bldP spid="1682443" grpId="0" animBg="1"/>
      <p:bldP spid="1682443" grpId="1" animBg="1"/>
      <p:bldP spid="1682446" grpId="0"/>
      <p:bldP spid="1682446" grpId="1"/>
      <p:bldP spid="1682446" grpId="2"/>
      <p:bldP spid="1682450" grpId="0" animBg="1" autoUpdateAnimBg="0"/>
      <p:bldP spid="1682450" grpId="1" animBg="1"/>
      <p:bldP spid="1682451" grpId="0" animBg="1"/>
      <p:bldP spid="1682451" grpId="1" animBg="1"/>
      <p:bldP spid="1682452" grpId="0" animBg="1" autoUpdateAnimBg="0"/>
      <p:bldP spid="1682455" grpId="0"/>
      <p:bldP spid="1682456" grpId="0" animBg="1" autoUpdateAnimBg="0"/>
      <p:bldP spid="1682456" grpId="1" animBg="1"/>
      <p:bldP spid="1682457" grpId="0" animBg="1"/>
      <p:bldP spid="1682457" grpId="1" animBg="1"/>
      <p:bldP spid="168245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51676" y="2286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Times New Roman" pitchFamily="18" charset="0"/>
              </a:rPr>
              <a:t>Strict Alternation</a:t>
            </a:r>
            <a:endParaRPr lang="en-GB" dirty="0" smtClean="0"/>
          </a:p>
        </p:txBody>
      </p:sp>
      <p:sp>
        <p:nvSpPr>
          <p:cNvPr id="163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3850371"/>
            <a:ext cx="7772400" cy="1931988"/>
          </a:xfrm>
        </p:spPr>
        <p:txBody>
          <a:bodyPr/>
          <a:lstStyle/>
          <a:p>
            <a:pPr marL="914400" lvl="1" indent="-457200" eaLnBrk="1" hangingPunct="1"/>
            <a:r>
              <a:rPr lang="en-US" sz="4000" b="1" smtClean="0">
                <a:cs typeface="Times New Roman" panose="02020603050405020304" pitchFamily="18" charset="0"/>
              </a:rPr>
              <a:t>Can you see a problem with this?</a:t>
            </a:r>
          </a:p>
          <a:p>
            <a:pPr marL="914400" lvl="1" indent="-457200" eaLnBrk="1" hangingPunct="1"/>
            <a:r>
              <a:rPr lang="en-US" sz="4000" b="1" smtClean="0">
                <a:cs typeface="Times New Roman" panose="02020603050405020304" pitchFamily="18" charset="0"/>
              </a:rPr>
              <a:t>Hint : What if one process is a lot faster than the other</a:t>
            </a:r>
            <a:endParaRPr lang="en-GB" sz="4000" b="1" smtClean="0"/>
          </a:p>
        </p:txBody>
      </p:sp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1011238" y="1338946"/>
            <a:ext cx="4627562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</a:rPr>
              <a:t>Process 1</a:t>
            </a:r>
            <a:endParaRPr lang="en-US" sz="1600" b="0" dirty="0">
              <a:solidFill>
                <a:srgbClr val="0000FF"/>
              </a:solidFill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while(TRUE) 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CC00"/>
                </a:solidFill>
                <a:latin typeface="Courier New" panose="02070309020205020404" pitchFamily="49" charset="0"/>
              </a:rPr>
              <a:t>  // wait</a:t>
            </a:r>
            <a:r>
              <a:rPr lang="en-US" sz="1600" dirty="0">
                <a:solidFill>
                  <a:srgbClr val="00CC00"/>
                </a:solidFill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 while (turn != 1);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</a:rPr>
              <a:t>critical_section</a:t>
            </a:r>
            <a:r>
              <a:rPr lang="en-US" sz="1600" dirty="0">
                <a:latin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 turn = 2;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</a:rPr>
              <a:t>noncritical_section</a:t>
            </a:r>
            <a:r>
              <a:rPr lang="en-US" sz="1600" dirty="0">
                <a:latin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198" name="Text Box 8"/>
          <p:cNvSpPr txBox="1">
            <a:spLocks noChangeArrowheads="1"/>
          </p:cNvSpPr>
          <p:nvPr/>
        </p:nvSpPr>
        <p:spPr bwMode="auto">
          <a:xfrm>
            <a:off x="4549095" y="1338946"/>
            <a:ext cx="4627562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</a:rPr>
              <a:t>Process </a:t>
            </a:r>
            <a:r>
              <a:rPr lang="en-US" sz="1600" dirty="0" smtClean="0">
                <a:solidFill>
                  <a:srgbClr val="0000FF"/>
                </a:solidFill>
              </a:rPr>
              <a:t>2</a:t>
            </a:r>
            <a:endParaRPr lang="en-US" sz="1600" b="0" dirty="0">
              <a:solidFill>
                <a:srgbClr val="0000FF"/>
              </a:solidFill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while(TRUE) 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CC00"/>
                </a:solidFill>
                <a:latin typeface="Courier New" panose="02070309020205020404" pitchFamily="49" charset="0"/>
              </a:rPr>
              <a:t>  // wait</a:t>
            </a:r>
            <a:r>
              <a:rPr lang="en-US" sz="1600" dirty="0">
                <a:solidFill>
                  <a:srgbClr val="00CC00"/>
                </a:solidFill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 while (turn != 2);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</a:rPr>
              <a:t>critical_section</a:t>
            </a:r>
            <a:r>
              <a:rPr lang="en-US" sz="1600" dirty="0">
                <a:latin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 turn = 1;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</a:rPr>
              <a:t>noncritical_section</a:t>
            </a:r>
            <a:r>
              <a:rPr lang="en-US" sz="1600" dirty="0">
                <a:latin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116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7379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1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Times New Roman" pitchFamily="18" charset="0"/>
              </a:rPr>
              <a:t>Strict Alternation</a:t>
            </a:r>
            <a:endParaRPr lang="en-GB" dirty="0" smtClean="0"/>
          </a:p>
        </p:txBody>
      </p:sp>
      <p:sp>
        <p:nvSpPr>
          <p:cNvPr id="163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895600"/>
            <a:ext cx="9144000" cy="39624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400" smtClean="0">
                <a:cs typeface="Times New Roman" panose="02020603050405020304" pitchFamily="18" charset="0"/>
              </a:rPr>
              <a:t>Process 1 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 smtClean="0">
                <a:cs typeface="Times New Roman" panose="02020603050405020304" pitchFamily="18" charset="0"/>
              </a:rPr>
              <a:t>Runs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 smtClean="0">
                <a:cs typeface="Times New Roman" panose="02020603050405020304" pitchFamily="18" charset="0"/>
              </a:rPr>
              <a:t>Enters its critical section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 smtClean="0">
                <a:cs typeface="Times New Roman" panose="02020603050405020304" pitchFamily="18" charset="0"/>
              </a:rPr>
              <a:t>Exits; setting </a:t>
            </a:r>
            <a:r>
              <a:rPr lang="en-US" sz="2000" smtClean="0">
                <a:solidFill>
                  <a:srgbClr val="CC3300"/>
                </a:solidFill>
                <a:cs typeface="Times New Roman" panose="02020603050405020304" pitchFamily="18" charset="0"/>
              </a:rPr>
              <a:t>turn</a:t>
            </a:r>
            <a:r>
              <a:rPr lang="en-US" sz="2000" smtClean="0">
                <a:cs typeface="Times New Roman" panose="02020603050405020304" pitchFamily="18" charset="0"/>
              </a:rPr>
              <a:t> to 2.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smtClean="0">
                <a:cs typeface="Times New Roman" panose="02020603050405020304" pitchFamily="18" charset="0"/>
              </a:rPr>
              <a:t>Process 1 is now in its </a:t>
            </a:r>
            <a:r>
              <a:rPr lang="en-US" sz="2400" smtClean="0">
                <a:solidFill>
                  <a:srgbClr val="CC3300"/>
                </a:solidFill>
                <a:cs typeface="Times New Roman" panose="02020603050405020304" pitchFamily="18" charset="0"/>
              </a:rPr>
              <a:t>non-critical section</a:t>
            </a:r>
            <a:r>
              <a:rPr lang="en-US" sz="2400" smtClean="0">
                <a:cs typeface="Times New Roman" panose="02020603050405020304" pitchFamily="18" charset="0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smtClean="0">
                <a:cs typeface="Times New Roman" panose="02020603050405020304" pitchFamily="18" charset="0"/>
              </a:rPr>
              <a:t>Assume this non-critical procedure takes a long time.</a:t>
            </a:r>
            <a:endParaRPr lang="en-GB" sz="240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smtClean="0">
                <a:cs typeface="Times New Roman" panose="02020603050405020304" pitchFamily="18" charset="0"/>
              </a:rPr>
              <a:t>Process 2, which is a much faster process, now runs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smtClean="0">
                <a:cs typeface="Times New Roman" panose="02020603050405020304" pitchFamily="18" charset="0"/>
              </a:rPr>
              <a:t>Once it has left its critical section, sets </a:t>
            </a:r>
            <a:r>
              <a:rPr lang="en-US" sz="2400" smtClean="0">
                <a:solidFill>
                  <a:srgbClr val="CC3300"/>
                </a:solidFill>
                <a:cs typeface="Times New Roman" panose="02020603050405020304" pitchFamily="18" charset="0"/>
              </a:rPr>
              <a:t>turn</a:t>
            </a:r>
            <a:r>
              <a:rPr lang="en-US" sz="2400" smtClean="0">
                <a:cs typeface="Times New Roman" panose="02020603050405020304" pitchFamily="18" charset="0"/>
              </a:rPr>
              <a:t> to 1.</a:t>
            </a:r>
            <a:endParaRPr lang="en-GB" sz="240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smtClean="0">
                <a:cs typeface="Times New Roman" panose="02020603050405020304" pitchFamily="18" charset="0"/>
              </a:rPr>
              <a:t>Process 2 executes its </a:t>
            </a:r>
            <a:r>
              <a:rPr lang="en-US" sz="2400" smtClean="0">
                <a:solidFill>
                  <a:srgbClr val="CC3300"/>
                </a:solidFill>
                <a:cs typeface="Times New Roman" panose="02020603050405020304" pitchFamily="18" charset="0"/>
              </a:rPr>
              <a:t>non-critical section</a:t>
            </a:r>
            <a:r>
              <a:rPr lang="en-US" sz="2400" smtClean="0">
                <a:cs typeface="Times New Roman" panose="02020603050405020304" pitchFamily="18" charset="0"/>
              </a:rPr>
              <a:t> very </a:t>
            </a:r>
            <a:r>
              <a:rPr lang="en-US" sz="2400" smtClean="0">
                <a:solidFill>
                  <a:srgbClr val="CC3300"/>
                </a:solidFill>
                <a:cs typeface="Times New Roman" panose="02020603050405020304" pitchFamily="18" charset="0"/>
              </a:rPr>
              <a:t>quickly</a:t>
            </a:r>
            <a:r>
              <a:rPr lang="en-US" sz="2400" smtClean="0">
                <a:cs typeface="Times New Roman" panose="02020603050405020304" pitchFamily="18" charset="0"/>
              </a:rPr>
              <a:t> and returns to the top of the procedure.</a:t>
            </a:r>
            <a:endParaRPr lang="en-GB" sz="2400" smtClean="0"/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1011238" y="679450"/>
            <a:ext cx="4627562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</a:rPr>
              <a:t>Process 1</a:t>
            </a:r>
            <a:endParaRPr lang="en-US" sz="1600" b="0">
              <a:solidFill>
                <a:srgbClr val="0000FF"/>
              </a:solidFill>
            </a:endParaRPr>
          </a:p>
          <a:p>
            <a:r>
              <a:rPr lang="en-US" sz="1600">
                <a:latin typeface="Courier New" panose="02070309020205020404" pitchFamily="49" charset="0"/>
              </a:rPr>
              <a:t>while(TRUE) </a:t>
            </a:r>
          </a:p>
          <a:p>
            <a:r>
              <a:rPr lang="en-US" sz="1600">
                <a:latin typeface="Courier New" panose="02070309020205020404" pitchFamily="49" charset="0"/>
              </a:rPr>
              <a:t>{</a:t>
            </a:r>
          </a:p>
          <a:p>
            <a:r>
              <a:rPr lang="en-US" sz="1600">
                <a:solidFill>
                  <a:srgbClr val="00CC00"/>
                </a:solidFill>
                <a:latin typeface="Courier New" panose="02070309020205020404" pitchFamily="49" charset="0"/>
              </a:rPr>
              <a:t>  // wait</a:t>
            </a:r>
            <a:r>
              <a:rPr lang="en-US" sz="1600">
                <a:solidFill>
                  <a:srgbClr val="00CC00"/>
                </a:solidFill>
              </a:rPr>
              <a:t> </a:t>
            </a:r>
          </a:p>
          <a:p>
            <a:r>
              <a:rPr lang="en-US" sz="1600">
                <a:latin typeface="Courier New" panose="02070309020205020404" pitchFamily="49" charset="0"/>
              </a:rPr>
              <a:t>  while (turn != 1);</a:t>
            </a:r>
          </a:p>
          <a:p>
            <a:r>
              <a:rPr lang="en-US" sz="1600">
                <a:latin typeface="Courier New" panose="02070309020205020404" pitchFamily="49" charset="0"/>
              </a:rPr>
              <a:t>  critical_section();</a:t>
            </a:r>
          </a:p>
          <a:p>
            <a:r>
              <a:rPr lang="en-US" sz="1600">
                <a:latin typeface="Courier New" panose="02070309020205020404" pitchFamily="49" charset="0"/>
              </a:rPr>
              <a:t>  turn = 2;</a:t>
            </a:r>
          </a:p>
          <a:p>
            <a:r>
              <a:rPr lang="en-US" sz="1600">
                <a:latin typeface="Courier New" panose="02070309020205020404" pitchFamily="49" charset="0"/>
              </a:rPr>
              <a:t>  noncritical_section();</a:t>
            </a:r>
          </a:p>
          <a:p>
            <a:r>
              <a:rPr lang="en-US" sz="16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222" name="Text Box 8"/>
          <p:cNvSpPr txBox="1">
            <a:spLocks noChangeArrowheads="1"/>
          </p:cNvSpPr>
          <p:nvPr/>
        </p:nvSpPr>
        <p:spPr bwMode="auto">
          <a:xfrm>
            <a:off x="4516438" y="685800"/>
            <a:ext cx="4627562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</a:rPr>
              <a:t>Process 2</a:t>
            </a:r>
            <a:endParaRPr lang="en-US" sz="1600" b="0">
              <a:solidFill>
                <a:srgbClr val="0000FF"/>
              </a:solidFill>
            </a:endParaRPr>
          </a:p>
          <a:p>
            <a:r>
              <a:rPr lang="en-US" sz="1600">
                <a:latin typeface="Courier New" panose="02070309020205020404" pitchFamily="49" charset="0"/>
              </a:rPr>
              <a:t>while(TRUE) </a:t>
            </a:r>
          </a:p>
          <a:p>
            <a:r>
              <a:rPr lang="en-US" sz="1600">
                <a:latin typeface="Courier New" panose="02070309020205020404" pitchFamily="49" charset="0"/>
              </a:rPr>
              <a:t>{</a:t>
            </a:r>
          </a:p>
          <a:p>
            <a:r>
              <a:rPr lang="en-US" sz="1600">
                <a:solidFill>
                  <a:srgbClr val="00CC00"/>
                </a:solidFill>
                <a:latin typeface="Courier New" panose="02070309020205020404" pitchFamily="49" charset="0"/>
              </a:rPr>
              <a:t>  // wait</a:t>
            </a:r>
            <a:r>
              <a:rPr lang="en-US" sz="1600">
                <a:solidFill>
                  <a:srgbClr val="00CC00"/>
                </a:solidFill>
              </a:rPr>
              <a:t> </a:t>
            </a:r>
          </a:p>
          <a:p>
            <a:r>
              <a:rPr lang="en-US" sz="1600">
                <a:latin typeface="Courier New" panose="02070309020205020404" pitchFamily="49" charset="0"/>
              </a:rPr>
              <a:t>  while (turn != 2);</a:t>
            </a:r>
          </a:p>
          <a:p>
            <a:r>
              <a:rPr lang="en-US" sz="1600">
                <a:latin typeface="Courier New" panose="02070309020205020404" pitchFamily="49" charset="0"/>
              </a:rPr>
              <a:t>  critical_section();</a:t>
            </a:r>
          </a:p>
          <a:p>
            <a:r>
              <a:rPr lang="en-US" sz="1600">
                <a:latin typeface="Courier New" panose="02070309020205020404" pitchFamily="49" charset="0"/>
              </a:rPr>
              <a:t>  turn = 1;</a:t>
            </a:r>
          </a:p>
          <a:p>
            <a:r>
              <a:rPr lang="en-US" sz="1600">
                <a:latin typeface="Courier New" panose="02070309020205020404" pitchFamily="49" charset="0"/>
              </a:rPr>
              <a:t>  noncritical_section();</a:t>
            </a:r>
          </a:p>
          <a:p>
            <a:r>
              <a:rPr lang="en-US" sz="16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638409" name="Rectangle 9"/>
          <p:cNvSpPr>
            <a:spLocks noChangeArrowheads="1"/>
          </p:cNvSpPr>
          <p:nvPr/>
        </p:nvSpPr>
        <p:spPr bwMode="auto">
          <a:xfrm>
            <a:off x="152400" y="152400"/>
            <a:ext cx="1676400" cy="5334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TW" sz="1800" b="0">
                <a:solidFill>
                  <a:srgbClr val="CC3300"/>
                </a:solidFill>
                <a:latin typeface="Arial" panose="020B0604020202020204" pitchFamily="34" charset="0"/>
                <a:ea typeface="新細明體" pitchFamily="18" charset="-120"/>
              </a:rPr>
              <a:t>turn = 1</a:t>
            </a:r>
          </a:p>
        </p:txBody>
      </p:sp>
      <p:sp>
        <p:nvSpPr>
          <p:cNvPr id="1638410" name="Line 10"/>
          <p:cNvSpPr>
            <a:spLocks noChangeShapeType="1"/>
          </p:cNvSpPr>
          <p:nvPr/>
        </p:nvSpPr>
        <p:spPr bwMode="auto">
          <a:xfrm>
            <a:off x="685800" y="2590800"/>
            <a:ext cx="609600" cy="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411" name="Line 11"/>
          <p:cNvSpPr>
            <a:spLocks noChangeShapeType="1"/>
          </p:cNvSpPr>
          <p:nvPr/>
        </p:nvSpPr>
        <p:spPr bwMode="auto">
          <a:xfrm>
            <a:off x="4114800" y="1828800"/>
            <a:ext cx="6096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3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8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8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03" grpId="0" build="p" bldLvl="2" autoUpdateAnimBg="0"/>
      <p:bldP spid="1638409" grpId="0" animBg="1" autoUpdateAnimBg="0"/>
      <p:bldP spid="1638410" grpId="0" animBg="1"/>
      <p:bldP spid="16384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268" name="Rectangle 4"/>
          <p:cNvSpPr>
            <a:spLocks noChangeArrowheads="1"/>
          </p:cNvSpPr>
          <p:nvPr/>
        </p:nvSpPr>
        <p:spPr bwMode="auto">
          <a:xfrm>
            <a:off x="457200" y="111510"/>
            <a:ext cx="82296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Strict Alternation</a:t>
            </a:r>
            <a:endParaRPr lang="en-GB" sz="44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675269" name="Rectangle 5"/>
          <p:cNvSpPr>
            <a:spLocks noChangeArrowheads="1"/>
          </p:cNvSpPr>
          <p:nvPr/>
        </p:nvSpPr>
        <p:spPr bwMode="auto">
          <a:xfrm>
            <a:off x="0" y="3429000"/>
            <a:ext cx="9144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b="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Process 1 is in its non-critical section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b="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Process 2 is waiting for turn to be set to 2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b="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 fact, there is no reason why process 2 cannot enter its critical region as process 1 is not in its critical region.</a:t>
            </a:r>
            <a:endParaRPr lang="en-GB" b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Line 9"/>
          <p:cNvSpPr>
            <a:spLocks noChangeShapeType="1"/>
          </p:cNvSpPr>
          <p:nvPr/>
        </p:nvSpPr>
        <p:spPr bwMode="auto">
          <a:xfrm>
            <a:off x="685800" y="2702310"/>
            <a:ext cx="609600" cy="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Line 10"/>
          <p:cNvSpPr>
            <a:spLocks noChangeShapeType="1"/>
          </p:cNvSpPr>
          <p:nvPr/>
        </p:nvSpPr>
        <p:spPr bwMode="auto">
          <a:xfrm>
            <a:off x="4114800" y="1940310"/>
            <a:ext cx="6096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Text Box 11"/>
          <p:cNvSpPr txBox="1">
            <a:spLocks noChangeArrowheads="1"/>
          </p:cNvSpPr>
          <p:nvPr/>
        </p:nvSpPr>
        <p:spPr bwMode="auto">
          <a:xfrm>
            <a:off x="1011238" y="790960"/>
            <a:ext cx="4627562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</a:rPr>
              <a:t>Process 1</a:t>
            </a:r>
            <a:endParaRPr lang="en-US" sz="1600" b="0">
              <a:solidFill>
                <a:srgbClr val="0000FF"/>
              </a:solidFill>
            </a:endParaRPr>
          </a:p>
          <a:p>
            <a:r>
              <a:rPr lang="en-US" sz="1600">
                <a:latin typeface="Courier New" panose="02070309020205020404" pitchFamily="49" charset="0"/>
              </a:rPr>
              <a:t>while(TRUE) </a:t>
            </a:r>
          </a:p>
          <a:p>
            <a:r>
              <a:rPr lang="en-US" sz="1600">
                <a:latin typeface="Courier New" panose="02070309020205020404" pitchFamily="49" charset="0"/>
              </a:rPr>
              <a:t>{</a:t>
            </a:r>
          </a:p>
          <a:p>
            <a:r>
              <a:rPr lang="en-US" sz="1600">
                <a:solidFill>
                  <a:srgbClr val="00CC00"/>
                </a:solidFill>
                <a:latin typeface="Courier New" panose="02070309020205020404" pitchFamily="49" charset="0"/>
              </a:rPr>
              <a:t>  // wait</a:t>
            </a:r>
            <a:r>
              <a:rPr lang="en-US" sz="1600">
                <a:solidFill>
                  <a:srgbClr val="00CC00"/>
                </a:solidFill>
              </a:rPr>
              <a:t> </a:t>
            </a:r>
          </a:p>
          <a:p>
            <a:r>
              <a:rPr lang="en-US" sz="1600">
                <a:latin typeface="Courier New" panose="02070309020205020404" pitchFamily="49" charset="0"/>
              </a:rPr>
              <a:t>  while (turn != 1);</a:t>
            </a:r>
          </a:p>
          <a:p>
            <a:r>
              <a:rPr lang="en-US" sz="1600">
                <a:latin typeface="Courier New" panose="02070309020205020404" pitchFamily="49" charset="0"/>
              </a:rPr>
              <a:t>  critical_section();</a:t>
            </a:r>
          </a:p>
          <a:p>
            <a:r>
              <a:rPr lang="en-US" sz="1600">
                <a:latin typeface="Courier New" panose="02070309020205020404" pitchFamily="49" charset="0"/>
              </a:rPr>
              <a:t>  turn = 2;</a:t>
            </a:r>
          </a:p>
          <a:p>
            <a:r>
              <a:rPr lang="en-US" sz="1600">
                <a:latin typeface="Courier New" panose="02070309020205020404" pitchFamily="49" charset="0"/>
              </a:rPr>
              <a:t>  noncritical_section();</a:t>
            </a:r>
          </a:p>
          <a:p>
            <a:r>
              <a:rPr lang="en-US" sz="16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248" name="Text Box 12"/>
          <p:cNvSpPr txBox="1">
            <a:spLocks noChangeArrowheads="1"/>
          </p:cNvSpPr>
          <p:nvPr/>
        </p:nvSpPr>
        <p:spPr bwMode="auto">
          <a:xfrm>
            <a:off x="4516438" y="863441"/>
            <a:ext cx="4627562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</a:rPr>
              <a:t>Process 2</a:t>
            </a:r>
            <a:endParaRPr lang="en-US" sz="1600" b="0" dirty="0">
              <a:solidFill>
                <a:srgbClr val="0000FF"/>
              </a:solidFill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while(TRUE) 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CC00"/>
                </a:solidFill>
                <a:latin typeface="Courier New" panose="02070309020205020404" pitchFamily="49" charset="0"/>
              </a:rPr>
              <a:t>  // wait</a:t>
            </a:r>
            <a:r>
              <a:rPr lang="en-US" sz="1600" dirty="0">
                <a:solidFill>
                  <a:srgbClr val="00CC00"/>
                </a:solidFill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 while (turn != 2);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</a:rPr>
              <a:t>critical_section</a:t>
            </a:r>
            <a:r>
              <a:rPr lang="en-US" sz="1600" dirty="0">
                <a:latin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 turn = 1;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</a:rPr>
              <a:t>noncritical_section</a:t>
            </a:r>
            <a:r>
              <a:rPr lang="en-US" sz="1600" dirty="0">
                <a:latin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675277" name="Rectangle 13"/>
          <p:cNvSpPr>
            <a:spLocks noChangeArrowheads="1"/>
          </p:cNvSpPr>
          <p:nvPr/>
        </p:nvSpPr>
        <p:spPr bwMode="auto">
          <a:xfrm>
            <a:off x="152400" y="263910"/>
            <a:ext cx="1676400" cy="5334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zh-TW" sz="1800" b="0">
                <a:solidFill>
                  <a:srgbClr val="CC3300"/>
                </a:solidFill>
                <a:latin typeface="Arial" panose="020B0604020202020204" pitchFamily="34" charset="0"/>
                <a:ea typeface="新細明體" pitchFamily="18" charset="-120"/>
              </a:rPr>
              <a:t>turn = 1</a:t>
            </a:r>
          </a:p>
        </p:txBody>
      </p:sp>
    </p:spTree>
    <p:extLst>
      <p:ext uri="{BB962C8B-B14F-4D97-AF65-F5344CB8AC3E}">
        <p14:creationId xmlns:p14="http://schemas.microsoft.com/office/powerpoint/2010/main" val="220731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75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75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5269" grpId="0" build="p" bldLvl="2" autoUpdateAnimBg="0"/>
      <p:bldP spid="167527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Times New Roman" pitchFamily="18" charset="0"/>
              </a:rPr>
              <a:t>Strict Alternation</a:t>
            </a:r>
            <a:endParaRPr lang="en-GB" smtClean="0"/>
          </a:p>
        </p:txBody>
      </p:sp>
      <p:sp>
        <p:nvSpPr>
          <p:cNvPr id="163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886200"/>
          </a:xfrm>
        </p:spPr>
        <p:txBody>
          <a:bodyPr/>
          <a:lstStyle/>
          <a:p>
            <a:pPr marL="609600" indent="-609600" eaLnBrk="1" hangingPunct="1"/>
            <a:r>
              <a:rPr lang="en-US" dirty="0" smtClean="0">
                <a:cs typeface="Times New Roman" panose="02020603050405020304" pitchFamily="18" charset="0"/>
              </a:rPr>
              <a:t>What we have is a violation of one of the conditions that we listed above</a:t>
            </a:r>
            <a:endParaRPr lang="en-US" dirty="0" smtClean="0"/>
          </a:p>
          <a:p>
            <a:pPr marL="609600" indent="-609600" eaLnBrk="1" hangingPunct="1"/>
            <a:endParaRPr lang="en-US" dirty="0" smtClean="0"/>
          </a:p>
          <a:p>
            <a:pPr marL="609600" indent="-609600" eaLnBrk="1" hangingPunct="1"/>
            <a:endParaRPr lang="en-US" dirty="0" smtClean="0"/>
          </a:p>
        </p:txBody>
      </p:sp>
      <p:sp>
        <p:nvSpPr>
          <p:cNvPr id="1639429" name="Rectangle 5"/>
          <p:cNvSpPr>
            <a:spLocks noChangeArrowheads="1"/>
          </p:cNvSpPr>
          <p:nvPr/>
        </p:nvSpPr>
        <p:spPr bwMode="auto">
          <a:xfrm>
            <a:off x="685800" y="2667000"/>
            <a:ext cx="7467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3200" b="0" dirty="0">
                <a:solidFill>
                  <a:srgbClr val="CC33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No process running outside its critical section may block other processes</a:t>
            </a:r>
            <a:endParaRPr lang="en-GB" sz="3200" b="0" dirty="0">
              <a:solidFill>
                <a:srgbClr val="CC33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39430" name="Rectangle 6"/>
          <p:cNvSpPr>
            <a:spLocks noChangeArrowheads="1"/>
          </p:cNvSpPr>
          <p:nvPr/>
        </p:nvSpPr>
        <p:spPr bwMode="auto">
          <a:xfrm>
            <a:off x="152400" y="3733800"/>
            <a:ext cx="8991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3200" b="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This algorithm requires that the processes </a:t>
            </a:r>
            <a:r>
              <a:rPr lang="en-US" sz="3200" i="1">
                <a:solidFill>
                  <a:srgbClr val="CC33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strictly alternate</a:t>
            </a:r>
            <a:r>
              <a:rPr lang="en-US" sz="3200" b="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in entering the critical section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3200" b="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Taking turns is not a good idea if one of the processes is </a:t>
            </a:r>
            <a:r>
              <a:rPr lang="en-US" sz="3200" i="1">
                <a:solidFill>
                  <a:srgbClr val="CC33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slower</a:t>
            </a:r>
            <a:r>
              <a:rPr lang="en-US" sz="3200" b="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US" sz="3200" b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 b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4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63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27" grpId="0" build="p" autoUpdateAnimBg="0"/>
      <p:bldP spid="1639429" grpId="0"/>
      <p:bldP spid="1639429" grpId="1"/>
      <p:bldP spid="1639429" grpId="2"/>
      <p:bldP spid="1639430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6522</TotalTime>
  <Words>1710</Words>
  <Application>Microsoft Office PowerPoint</Application>
  <PresentationFormat>On-screen Show (4:3)</PresentationFormat>
  <Paragraphs>411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Black</vt:lpstr>
      <vt:lpstr>Arial Narrow</vt:lpstr>
      <vt:lpstr>Courier New</vt:lpstr>
      <vt:lpstr>新細明體</vt:lpstr>
      <vt:lpstr>Times New Roman</vt:lpstr>
      <vt:lpstr>Wingdings</vt:lpstr>
      <vt:lpstr>Pixel</vt:lpstr>
      <vt:lpstr>Lecture 11 Busy Waiting Algorithms</vt:lpstr>
      <vt:lpstr>Lock Variables: Software Solution</vt:lpstr>
      <vt:lpstr>PowerPoint Presentation</vt:lpstr>
      <vt:lpstr>Solution: Strict Alternation </vt:lpstr>
      <vt:lpstr>Strict Alternation</vt:lpstr>
      <vt:lpstr>Strict Alternation</vt:lpstr>
      <vt:lpstr>Strict Alternation</vt:lpstr>
      <vt:lpstr>PowerPoint Presentation</vt:lpstr>
      <vt:lpstr>Strict Alternation</vt:lpstr>
      <vt:lpstr>Reason</vt:lpstr>
      <vt:lpstr>Algorithm 2</vt:lpstr>
      <vt:lpstr>Algorithm 2</vt:lpstr>
      <vt:lpstr>PowerPoint Presentation</vt:lpstr>
      <vt:lpstr>Peterson’s Solution</vt:lpstr>
      <vt:lpstr>Peterson’s Solution</vt:lpstr>
      <vt:lpstr>PowerPoint Presentation</vt:lpstr>
      <vt:lpstr>Multiple Process Solutions</vt:lpstr>
      <vt:lpstr>Bakery Algorithm</vt:lpstr>
      <vt:lpstr>Bakery Algorithm</vt:lpstr>
      <vt:lpstr>Algorithm</vt:lpstr>
      <vt:lpstr>Receive a token</vt:lpstr>
      <vt:lpstr>Wait for turn</vt:lpstr>
      <vt:lpstr>PowerPoint Presentation</vt:lpstr>
      <vt:lpstr>Bakery Algorithm</vt:lpstr>
      <vt:lpstr>Bakery Algorithm</vt:lpstr>
    </vt:vector>
  </TitlesOfParts>
  <Company>IIUI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Computer Architectures</dc:title>
  <dc:creator>Asim Munir</dc:creator>
  <cp:lastModifiedBy>Asim Munir</cp:lastModifiedBy>
  <cp:revision>278</cp:revision>
  <cp:lastPrinted>1999-12-17T13:56:08Z</cp:lastPrinted>
  <dcterms:created xsi:type="dcterms:W3CDTF">1998-09-21T10:37:54Z</dcterms:created>
  <dcterms:modified xsi:type="dcterms:W3CDTF">2016-04-24T18:36:22Z</dcterms:modified>
</cp:coreProperties>
</file>