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27"/>
  </p:notesMasterIdLst>
  <p:handoutMasterIdLst>
    <p:handoutMasterId r:id="rId28"/>
  </p:handoutMasterIdLst>
  <p:sldIdLst>
    <p:sldId id="327" r:id="rId2"/>
    <p:sldId id="564" r:id="rId3"/>
    <p:sldId id="565" r:id="rId4"/>
    <p:sldId id="566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58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6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4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F02D995-69B7-4E01-9988-22B45D512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6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CC54E07-1C02-4A87-B550-C870A1351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2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Give qualifications of instructors:</a:t>
            </a:r>
          </a:p>
          <a:p>
            <a:endParaRPr lang="en-US" smtClean="0"/>
          </a:p>
          <a:p>
            <a:r>
              <a:rPr lang="en-US" smtClean="0"/>
              <a:t>DAP</a:t>
            </a:r>
          </a:p>
          <a:p>
            <a:pPr>
              <a:buFontTx/>
              <a:buChar char="•"/>
            </a:pPr>
            <a:r>
              <a:rPr lang="en-US" smtClean="0"/>
              <a:t> teaching computer architecture at Berkeley since 1977</a:t>
            </a:r>
          </a:p>
          <a:p>
            <a:pPr>
              <a:buFontTx/>
              <a:buChar char="•"/>
            </a:pPr>
            <a:r>
              <a:rPr lang="en-US" smtClean="0"/>
              <a:t> Co-athor of textbook used in class</a:t>
            </a:r>
          </a:p>
          <a:p>
            <a:pPr>
              <a:buFontTx/>
              <a:buChar char="•"/>
            </a:pPr>
            <a:r>
              <a:rPr lang="en-US" smtClean="0"/>
              <a:t> Best known for being one of pioneers of RISC</a:t>
            </a:r>
          </a:p>
          <a:p>
            <a:pPr>
              <a:buFontTx/>
              <a:buChar char="•"/>
            </a:pPr>
            <a:r>
              <a:rPr lang="en-US" smtClean="0"/>
              <a:t> currently author of article on future of microprocessors in SciAm Sept 1995</a:t>
            </a:r>
          </a:p>
          <a:p>
            <a:r>
              <a:rPr lang="en-US" smtClean="0"/>
              <a:t>RY</a:t>
            </a:r>
          </a:p>
          <a:p>
            <a:pPr>
              <a:buFontTx/>
              <a:buChar char="•"/>
            </a:pPr>
            <a:r>
              <a:rPr lang="en-US" smtClean="0"/>
              <a:t> took 152 as student, TAed 152,instructor in 152</a:t>
            </a:r>
          </a:p>
          <a:p>
            <a:pPr>
              <a:buFontTx/>
              <a:buChar char="•"/>
            </a:pPr>
            <a:r>
              <a:rPr lang="en-US" smtClean="0"/>
              <a:t> undergrad and grad work at Berkeley</a:t>
            </a:r>
          </a:p>
          <a:p>
            <a:pPr>
              <a:buFontTx/>
              <a:buChar char="•"/>
            </a:pPr>
            <a:r>
              <a:rPr lang="en-US" smtClean="0"/>
              <a:t> joined NextGen to design fact 80x86 microprocessors</a:t>
            </a:r>
          </a:p>
          <a:p>
            <a:pPr>
              <a:buFontTx/>
              <a:buChar char="•"/>
            </a:pPr>
            <a:r>
              <a:rPr lang="en-US" smtClean="0"/>
              <a:t> one of architects of UltraSPARC fastest SPARC mper shipping this Fall</a:t>
            </a:r>
          </a:p>
          <a:p>
            <a:r>
              <a:rPr lang="en-US" smtClean="0"/>
              <a:t>	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8458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54E07-1C02-4A87-B550-C870A13518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54E07-1C02-4A87-B550-C870A13518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64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96861-1A34-4066-A089-754B2BCBD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CE8AF-06CC-4185-B9E5-ED8B5987E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EF26F-5DC5-46BF-B6B4-406914765E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DA847-2DEC-41EE-884C-6740ADBFA9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D1C1E-6BE4-4F7F-9EDB-D809BA650C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B9A5C-616D-4902-B5C4-F109359E52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FC832-B691-4D26-8CA3-B6BB38C42A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7BB69-89A3-45D8-AED3-F3DDD7AD8E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8ECA7-7BAA-4AAF-8779-A01100E1C5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F4B3E-D11F-4957-A4A1-65155DDEA2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AB39A-836F-42E6-85C2-37D9754CB0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5777939-D9E6-4516-923E-4163D2C1EBB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590800"/>
            <a:ext cx="7086600" cy="1003300"/>
          </a:xfrm>
          <a:noFill/>
        </p:spPr>
        <p:txBody>
          <a:bodyPr/>
          <a:lstStyle/>
          <a:p>
            <a:pPr algn="ctr"/>
            <a:r>
              <a:rPr lang="en-US" sz="4000" dirty="0" smtClean="0"/>
              <a:t>Lecture 12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>Semaphores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638800"/>
            <a:ext cx="8839200" cy="1219200"/>
          </a:xfrm>
          <a:noFill/>
        </p:spPr>
        <p:txBody>
          <a:bodyPr/>
          <a:lstStyle/>
          <a:p>
            <a:pPr marL="203200" indent="-203200" algn="ctr"/>
            <a:r>
              <a:rPr lang="en-US" sz="4000" b="1" dirty="0" smtClean="0"/>
              <a:t>Operating Systems</a:t>
            </a:r>
          </a:p>
          <a:p>
            <a:pPr marL="203200" indent="-20320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Semaphores</a:t>
            </a:r>
            <a:endParaRPr lang="en-GB" dirty="0" smtClean="0">
              <a:cs typeface="Times New Roman" pitchFamily="18" charset="0"/>
            </a:endParaRPr>
          </a:p>
        </p:txBody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886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dirty="0" err="1" smtClean="0">
                <a:cs typeface="Times New Roman" panose="02020603050405020304" pitchFamily="18" charset="0"/>
              </a:rPr>
              <a:t>Dijkstra</a:t>
            </a:r>
            <a:r>
              <a:rPr lang="en-US" dirty="0" smtClean="0">
                <a:cs typeface="Times New Roman" panose="02020603050405020304" pitchFamily="18" charset="0"/>
              </a:rPr>
              <a:t> suggested an integer variable, which he called a </a:t>
            </a:r>
            <a:r>
              <a:rPr lang="en-US" b="1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Semaphore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Semaphore == 0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No wakeups were saved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Semaphore &gt; 0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One or more wakeups are pending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dirty="0" smtClean="0">
                <a:cs typeface="Times New Roman" panose="02020603050405020304" pitchFamily="18" charset="0"/>
              </a:rPr>
              <a:t>Semaphore has only two operations: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dirty="0" smtClean="0">
                <a:cs typeface="Times New Roman" panose="02020603050405020304" pitchFamily="18" charset="0"/>
              </a:rPr>
              <a:t>P() </a:t>
            </a:r>
            <a:r>
              <a:rPr lang="en-US" i="1" dirty="0" err="1" smtClean="0"/>
              <a:t>proberen</a:t>
            </a:r>
            <a:r>
              <a:rPr lang="en-US" i="1" dirty="0" smtClean="0"/>
              <a:t> </a:t>
            </a:r>
            <a:r>
              <a:rPr lang="en-GB" dirty="0" smtClean="0">
                <a:cs typeface="Times New Roman" panose="02020603050405020304" pitchFamily="18" charset="0"/>
              </a:rPr>
              <a:t>(or down())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GB" dirty="0" smtClean="0">
                <a:cs typeface="Times New Roman" panose="02020603050405020304" pitchFamily="18" charset="0"/>
              </a:rPr>
              <a:t>Generalization of sleep()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dirty="0" smtClean="0">
                <a:cs typeface="Times New Roman" panose="02020603050405020304" pitchFamily="18" charset="0"/>
              </a:rPr>
              <a:t>V() </a:t>
            </a:r>
            <a:r>
              <a:rPr lang="en-US" i="1" dirty="0" err="1" smtClean="0"/>
              <a:t>verhogen</a:t>
            </a:r>
            <a:r>
              <a:rPr lang="en-US" i="1" dirty="0" smtClean="0"/>
              <a:t> </a:t>
            </a:r>
            <a:r>
              <a:rPr lang="en-GB" dirty="0" smtClean="0">
                <a:cs typeface="Times New Roman" panose="02020603050405020304" pitchFamily="18" charset="0"/>
              </a:rPr>
              <a:t>(or up())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GB" dirty="0" smtClean="0">
                <a:cs typeface="Times New Roman" panose="02020603050405020304" pitchFamily="18" charset="0"/>
              </a:rPr>
              <a:t>Generalization of wakeup()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3965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075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pitchFamily="18" charset="0"/>
              </a:rPr>
              <a:t>Semaphore </a:t>
            </a:r>
            <a:r>
              <a:rPr lang="en-US" smtClean="0">
                <a:latin typeface="Courier New" pitchFamily="49" charset="0"/>
                <a:cs typeface="Times New Roman" pitchFamily="18" charset="0"/>
              </a:rPr>
              <a:t>P()/V()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semaphore-&gt;P(): </a:t>
            </a:r>
          </a:p>
          <a:p>
            <a:pPr lvl="1" eaLnBrk="1" hangingPunct="1"/>
            <a:r>
              <a:rPr lang="en-US" smtClean="0"/>
              <a:t>An atomic operation that waits for semaphore to become positive</a:t>
            </a:r>
          </a:p>
          <a:p>
            <a:pPr lvl="1" eaLnBrk="1" hangingPunct="1"/>
            <a:r>
              <a:rPr lang="en-US" smtClean="0"/>
              <a:t>then decrements it by 1 </a:t>
            </a:r>
          </a:p>
          <a:p>
            <a:pPr eaLnBrk="1" hangingPunct="1"/>
            <a:r>
              <a:rPr lang="en-US" smtClean="0"/>
              <a:t>semaphore-&gt;V(): </a:t>
            </a:r>
          </a:p>
          <a:p>
            <a:pPr lvl="1" eaLnBrk="1" hangingPunct="1"/>
            <a:r>
              <a:rPr lang="en-US" smtClean="0"/>
              <a:t>An atomic operation that increments semaphore by 1</a:t>
            </a:r>
          </a:p>
          <a:p>
            <a:pPr lvl="1" eaLnBrk="1" hangingPunct="1"/>
            <a:r>
              <a:rPr lang="en-US" smtClean="0"/>
              <a:t>wakes up a waiting P, if any</a:t>
            </a:r>
          </a:p>
        </p:txBody>
      </p:sp>
      <p:sp>
        <p:nvSpPr>
          <p:cNvPr id="1726468" name="AutoShape 4"/>
          <p:cNvSpPr>
            <a:spLocks/>
          </p:cNvSpPr>
          <p:nvPr/>
        </p:nvSpPr>
        <p:spPr bwMode="auto">
          <a:xfrm>
            <a:off x="7086600" y="1905000"/>
            <a:ext cx="533400" cy="1219200"/>
          </a:xfrm>
          <a:prstGeom prst="rightBrace">
            <a:avLst>
              <a:gd name="adj1" fmla="val 1904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26469" name="Text Box 5"/>
          <p:cNvSpPr txBox="1">
            <a:spLocks noChangeArrowheads="1"/>
          </p:cNvSpPr>
          <p:nvPr/>
        </p:nvSpPr>
        <p:spPr bwMode="auto">
          <a:xfrm rot="2259937">
            <a:off x="6629400" y="1676400"/>
            <a:ext cx="17526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3300"/>
                </a:solidFill>
              </a:rPr>
              <a:t>Atomic</a:t>
            </a:r>
          </a:p>
        </p:txBody>
      </p:sp>
      <p:sp>
        <p:nvSpPr>
          <p:cNvPr id="1726470" name="AutoShape 6"/>
          <p:cNvSpPr>
            <a:spLocks/>
          </p:cNvSpPr>
          <p:nvPr/>
        </p:nvSpPr>
        <p:spPr bwMode="auto">
          <a:xfrm>
            <a:off x="7086600" y="4038600"/>
            <a:ext cx="533400" cy="1219200"/>
          </a:xfrm>
          <a:prstGeom prst="rightBrace">
            <a:avLst>
              <a:gd name="adj1" fmla="val 1904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26471" name="Text Box 7"/>
          <p:cNvSpPr txBox="1">
            <a:spLocks noChangeArrowheads="1"/>
          </p:cNvSpPr>
          <p:nvPr/>
        </p:nvSpPr>
        <p:spPr bwMode="auto">
          <a:xfrm rot="2259937">
            <a:off x="6629400" y="3810000"/>
            <a:ext cx="17526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3300"/>
                </a:solidFill>
              </a:rPr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5288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6468" grpId="0" animBg="1"/>
      <p:bldP spid="1726469" grpId="0" animBg="1"/>
      <p:bldP spid="1726470" grpId="0" animBg="1"/>
      <p:bldP spid="17264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Semaphores are like integers, except: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1. No negative values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2. Only operations are P and V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sz="2800" dirty="0" smtClean="0"/>
              <a:t>Can't read or write value, except to set it initially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3. Operations must be atomic</a:t>
            </a:r>
          </a:p>
          <a:p>
            <a:pPr lvl="1" eaLnBrk="1" hangingPunct="1"/>
            <a:r>
              <a:rPr lang="en-US" dirty="0" smtClean="0"/>
              <a:t>Two P's that occur together can't decrement the value below zero. </a:t>
            </a:r>
          </a:p>
          <a:p>
            <a:pPr lvl="1" eaLnBrk="1" hangingPunct="1"/>
            <a:r>
              <a:rPr lang="en-US" dirty="0" smtClean="0"/>
              <a:t>Similarly, thread going to sleep in P won't miss wakeup from V, even if they both happen at about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2566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730" name="Rectangle 2"/>
          <p:cNvSpPr>
            <a:spLocks noChangeArrowheads="1"/>
          </p:cNvSpPr>
          <p:nvPr/>
        </p:nvSpPr>
        <p:spPr bwMode="auto">
          <a:xfrm>
            <a:off x="4191000" y="5181600"/>
            <a:ext cx="4724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37731" name="Rectangle 3"/>
          <p:cNvSpPr>
            <a:spLocks noGrp="1" noChangeArrowheads="1"/>
          </p:cNvSpPr>
          <p:nvPr>
            <p:ph type="title"/>
          </p:nvPr>
        </p:nvSpPr>
        <p:spPr>
          <a:xfrm>
            <a:off x="1509712" y="0"/>
            <a:ext cx="70246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Semaphore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1905000" y="1905000"/>
            <a:ext cx="51054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737733" name="Picture 5" descr="adclick?clickurl=http%3A%2F%2Fwww%2Eagcomputer%2Ecom%2Fprinters%2Ftektronix%2Fimages%2F840%5F123x110%2Ejpg&amp;cid=000206a655c2bcc100000000&amp;area=resul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419350"/>
            <a:ext cx="1295400" cy="1158875"/>
          </a:xfrm>
          <a:noFill/>
        </p:spPr>
      </p:pic>
      <p:pic>
        <p:nvPicPr>
          <p:cNvPr id="1737734" name="Picture 6" descr="adclick?clickurl=http%3A%2F%2Fwww%2Eagcomputer%2Ecom%2Fprinters%2Ftektronix%2Fimages%2F840%5F123x110%2Ejpg&amp;cid=000206a655c2bcc100000000&amp;area=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65525"/>
            <a:ext cx="1295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7735" name="Picture 7" descr="adclick?clickurl=http%3A%2F%2Fwww%2Eagcomputer%2Ecom%2Fprinters%2Ftektronix%2Fimages%2F840%5F123x110%2Ejpg&amp;cid=000206a655c2bcc100000000&amp;area=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74925"/>
            <a:ext cx="1295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3581400" y="1489075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Printer Pool</a:t>
            </a:r>
          </a:p>
        </p:txBody>
      </p:sp>
      <p:sp>
        <p:nvSpPr>
          <p:cNvPr id="1737737" name="Text Box 9"/>
          <p:cNvSpPr txBox="1">
            <a:spLocks noChangeArrowheads="1"/>
          </p:cNvSpPr>
          <p:nvPr/>
        </p:nvSpPr>
        <p:spPr bwMode="auto">
          <a:xfrm>
            <a:off x="228600" y="152400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37738" name="Text Box 10"/>
          <p:cNvSpPr txBox="1">
            <a:spLocks noChangeArrowheads="1"/>
          </p:cNvSpPr>
          <p:nvPr/>
        </p:nvSpPr>
        <p:spPr bwMode="auto">
          <a:xfrm>
            <a:off x="7718425" y="152400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37739" name="Text Box 11"/>
          <p:cNvSpPr txBox="1">
            <a:spLocks noChangeArrowheads="1"/>
          </p:cNvSpPr>
          <p:nvPr/>
        </p:nvSpPr>
        <p:spPr bwMode="auto">
          <a:xfrm>
            <a:off x="457200" y="28638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37740" name="Text Box 12"/>
          <p:cNvSpPr txBox="1">
            <a:spLocks noChangeArrowheads="1"/>
          </p:cNvSpPr>
          <p:nvPr/>
        </p:nvSpPr>
        <p:spPr bwMode="auto">
          <a:xfrm>
            <a:off x="457200" y="2895600"/>
            <a:ext cx="8921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</a:t>
            </a:r>
            <a:endParaRPr lang="en-US" sz="6600"/>
          </a:p>
        </p:txBody>
      </p:sp>
      <p:sp>
        <p:nvSpPr>
          <p:cNvPr id="1737741" name="Text Box 13"/>
          <p:cNvSpPr txBox="1">
            <a:spLocks noChangeArrowheads="1"/>
          </p:cNvSpPr>
          <p:nvPr/>
        </p:nvSpPr>
        <p:spPr bwMode="auto">
          <a:xfrm>
            <a:off x="7870825" y="32448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37742" name="Text Box 14"/>
          <p:cNvSpPr txBox="1">
            <a:spLocks noChangeArrowheads="1"/>
          </p:cNvSpPr>
          <p:nvPr/>
        </p:nvSpPr>
        <p:spPr bwMode="auto">
          <a:xfrm>
            <a:off x="7848600" y="3244850"/>
            <a:ext cx="8921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</a:t>
            </a:r>
            <a:endParaRPr lang="en-US" sz="6600"/>
          </a:p>
        </p:txBody>
      </p:sp>
      <p:sp>
        <p:nvSpPr>
          <p:cNvPr id="1737743" name="Text Box 15"/>
          <p:cNvSpPr txBox="1">
            <a:spLocks noChangeArrowheads="1"/>
          </p:cNvSpPr>
          <p:nvPr/>
        </p:nvSpPr>
        <p:spPr bwMode="auto">
          <a:xfrm>
            <a:off x="7870825" y="427990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37744" name="Text Box 16"/>
          <p:cNvSpPr txBox="1">
            <a:spLocks noChangeArrowheads="1"/>
          </p:cNvSpPr>
          <p:nvPr/>
        </p:nvSpPr>
        <p:spPr bwMode="auto">
          <a:xfrm>
            <a:off x="7848600" y="4311650"/>
            <a:ext cx="8921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</a:t>
            </a:r>
            <a:endParaRPr lang="en-US" sz="6600"/>
          </a:p>
        </p:txBody>
      </p:sp>
      <p:sp>
        <p:nvSpPr>
          <p:cNvPr id="1737745" name="Text Box 17"/>
          <p:cNvSpPr txBox="1">
            <a:spLocks noChangeArrowheads="1"/>
          </p:cNvSpPr>
          <p:nvPr/>
        </p:nvSpPr>
        <p:spPr bwMode="auto">
          <a:xfrm>
            <a:off x="457200" y="54546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37746" name="Text Box 18"/>
          <p:cNvSpPr txBox="1">
            <a:spLocks noChangeArrowheads="1"/>
          </p:cNvSpPr>
          <p:nvPr/>
        </p:nvSpPr>
        <p:spPr bwMode="auto">
          <a:xfrm>
            <a:off x="365125" y="8255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1737747" name="Text Box 19"/>
          <p:cNvSpPr txBox="1">
            <a:spLocks noChangeArrowheads="1"/>
          </p:cNvSpPr>
          <p:nvPr/>
        </p:nvSpPr>
        <p:spPr bwMode="auto">
          <a:xfrm>
            <a:off x="304800" y="7620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1737748" name="Text Box 20"/>
          <p:cNvSpPr txBox="1">
            <a:spLocks noChangeArrowheads="1"/>
          </p:cNvSpPr>
          <p:nvPr/>
        </p:nvSpPr>
        <p:spPr bwMode="auto">
          <a:xfrm>
            <a:off x="228600" y="7620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1737749" name="Text Box 21"/>
          <p:cNvSpPr txBox="1">
            <a:spLocks noChangeArrowheads="1"/>
          </p:cNvSpPr>
          <p:nvPr/>
        </p:nvSpPr>
        <p:spPr bwMode="auto">
          <a:xfrm>
            <a:off x="228600" y="7620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1737750" name="Text Box 22"/>
          <p:cNvSpPr txBox="1">
            <a:spLocks noChangeArrowheads="1"/>
          </p:cNvSpPr>
          <p:nvPr/>
        </p:nvSpPr>
        <p:spPr bwMode="auto">
          <a:xfrm>
            <a:off x="152400" y="7620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1737751" name="Text Box 23"/>
          <p:cNvSpPr txBox="1">
            <a:spLocks noChangeArrowheads="1"/>
          </p:cNvSpPr>
          <p:nvPr/>
        </p:nvSpPr>
        <p:spPr bwMode="auto">
          <a:xfrm>
            <a:off x="152400" y="7620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1737752" name="Text Box 24"/>
          <p:cNvSpPr txBox="1">
            <a:spLocks noChangeArrowheads="1"/>
          </p:cNvSpPr>
          <p:nvPr/>
        </p:nvSpPr>
        <p:spPr bwMode="auto">
          <a:xfrm>
            <a:off x="152400" y="7620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00CC00"/>
                </a:solidFill>
                <a:latin typeface="Courier New" panose="02070309020205020404" pitchFamily="49" charset="0"/>
              </a:rPr>
              <a:t>V()</a:t>
            </a:r>
          </a:p>
        </p:txBody>
      </p:sp>
      <p:sp>
        <p:nvSpPr>
          <p:cNvPr id="15386" name="Rectangle 25"/>
          <p:cNvSpPr>
            <a:spLocks noChangeArrowheads="1"/>
          </p:cNvSpPr>
          <p:nvPr/>
        </p:nvSpPr>
        <p:spPr bwMode="auto">
          <a:xfrm>
            <a:off x="6096000" y="5334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3</a:t>
            </a:r>
          </a:p>
        </p:txBody>
      </p:sp>
      <p:sp>
        <p:nvSpPr>
          <p:cNvPr id="1737754" name="Rectangle 26"/>
          <p:cNvSpPr>
            <a:spLocks noChangeArrowheads="1"/>
          </p:cNvSpPr>
          <p:nvPr/>
        </p:nvSpPr>
        <p:spPr bwMode="auto">
          <a:xfrm>
            <a:off x="6096000" y="5334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2</a:t>
            </a:r>
          </a:p>
        </p:txBody>
      </p:sp>
      <p:sp>
        <p:nvSpPr>
          <p:cNvPr id="1737755" name="Rectangle 27"/>
          <p:cNvSpPr>
            <a:spLocks noChangeArrowheads="1"/>
          </p:cNvSpPr>
          <p:nvPr/>
        </p:nvSpPr>
        <p:spPr bwMode="auto">
          <a:xfrm>
            <a:off x="6096000" y="5334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1</a:t>
            </a:r>
          </a:p>
        </p:txBody>
      </p:sp>
      <p:sp>
        <p:nvSpPr>
          <p:cNvPr id="1737756" name="Rectangle 28"/>
          <p:cNvSpPr>
            <a:spLocks noChangeArrowheads="1"/>
          </p:cNvSpPr>
          <p:nvPr/>
        </p:nvSpPr>
        <p:spPr bwMode="auto">
          <a:xfrm>
            <a:off x="6096000" y="5334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184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225 0.34445 " pathEditMode="relative" ptsTypes="AA">
                                      <p:cBhvr>
                                        <p:cTn id="16" dur="2000" fill="hold"/>
                                        <p:tgtEl>
                                          <p:spTgt spid="1737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3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7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7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85185E-6 L -0.30834 -0.22222 " pathEditMode="relative" ptsTypes="AA">
                                      <p:cBhvr>
                                        <p:cTn id="37" dur="2000" fill="hold"/>
                                        <p:tgtEl>
                                          <p:spTgt spid="1737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3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37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37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3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3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92593E-6 L 0.175 -0.12221 " pathEditMode="relative" ptsTypes="AA">
                                      <p:cBhvr>
                                        <p:cTn id="58" dur="2000" fill="hold"/>
                                        <p:tgtEl>
                                          <p:spTgt spid="1737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3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3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3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44289 0.3643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3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3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73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24045 0.3263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737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37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37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3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3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3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10712 0.1689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7377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73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73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73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73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34445 L 0.00834 0.01111 " pathEditMode="relative" ptsTypes="AA">
                                      <p:cBhvr>
                                        <p:cTn id="154" dur="2000" fill="hold"/>
                                        <p:tgtEl>
                                          <p:spTgt spid="1737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88 0.36435 L 0.03455 0.36435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73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0834 0.41111 " pathEditMode="relative" ptsTypes="AA">
                                      <p:cBhvr>
                                        <p:cTn id="169" dur="2000" fill="hold"/>
                                        <p:tgtEl>
                                          <p:spTgt spid="1737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7730" grpId="0" animBg="1"/>
      <p:bldP spid="1737737" grpId="0"/>
      <p:bldP spid="1737738" grpId="0"/>
      <p:bldP spid="1737739" grpId="0"/>
      <p:bldP spid="1737739" grpId="1"/>
      <p:bldP spid="1737740" grpId="0" animBg="1"/>
      <p:bldP spid="1737740" grpId="1" animBg="1"/>
      <p:bldP spid="1737740" grpId="2" animBg="1"/>
      <p:bldP spid="1737740" grpId="3" animBg="1"/>
      <p:bldP spid="1737741" grpId="0"/>
      <p:bldP spid="1737741" grpId="1"/>
      <p:bldP spid="1737742" grpId="0" animBg="1"/>
      <p:bldP spid="1737742" grpId="1" animBg="1"/>
      <p:bldP spid="1737743" grpId="0"/>
      <p:bldP spid="1737743" grpId="1"/>
      <p:bldP spid="1737744" grpId="0" animBg="1"/>
      <p:bldP spid="1737744" grpId="1" animBg="1"/>
      <p:bldP spid="1737745" grpId="0"/>
      <p:bldP spid="1737745" grpId="1"/>
      <p:bldP spid="1737745" grpId="2"/>
      <p:bldP spid="1737746" grpId="0" animBg="1"/>
      <p:bldP spid="1737747" grpId="0" animBg="1"/>
      <p:bldP spid="1737748" grpId="0" animBg="1"/>
      <p:bldP spid="1737749" grpId="0" animBg="1"/>
      <p:bldP spid="1737750" grpId="0" animBg="1"/>
      <p:bldP spid="1737751" grpId="0" animBg="1"/>
      <p:bldP spid="1737752" grpId="0" animBg="1"/>
      <p:bldP spid="1737754" grpId="0" animBg="1"/>
      <p:bldP spid="1737755" grpId="0" animBg="1"/>
      <p:bldP spid="17377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Semaphore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If there are n processes blocked at P() what is the value of Semaphore?</a:t>
            </a:r>
          </a:p>
          <a:p>
            <a:pPr eaLnBrk="1" hangingPunct="1"/>
            <a:r>
              <a:rPr lang="en-US" dirty="0" smtClean="0"/>
              <a:t>0</a:t>
            </a:r>
          </a:p>
          <a:p>
            <a:pPr eaLnBrk="1" hangingPunct="1"/>
            <a:r>
              <a:rPr lang="en-US" dirty="0" smtClean="0"/>
              <a:t>If a process now calls V() what will be the new value of the semaphore?</a:t>
            </a:r>
          </a:p>
          <a:p>
            <a:pPr eaLnBrk="1" hangingPunct="1"/>
            <a:r>
              <a:rPr lang="en-US" dirty="0" smtClean="0"/>
              <a:t>0</a:t>
            </a:r>
          </a:p>
          <a:p>
            <a:pPr eaLnBrk="1" hangingPunct="1"/>
            <a:r>
              <a:rPr lang="en-US" dirty="0" smtClean="0"/>
              <a:t>However, the number of processes now waiting on the semaphore are n-1</a:t>
            </a:r>
          </a:p>
        </p:txBody>
      </p:sp>
    </p:spTree>
    <p:extLst>
      <p:ext uri="{BB962C8B-B14F-4D97-AF65-F5344CB8AC3E}">
        <p14:creationId xmlns:p14="http://schemas.microsoft.com/office/powerpoint/2010/main" val="15547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is the atomicity achieved in Uniprocessors 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anose="02070309020205020404" pitchFamily="49" charset="0"/>
              </a:rPr>
              <a:t>P()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</a:rPr>
              <a:t>V()</a:t>
            </a:r>
            <a:r>
              <a:rPr lang="en-US" dirty="0" smtClean="0"/>
              <a:t> are implemented as system calls</a:t>
            </a:r>
          </a:p>
          <a:p>
            <a:pPr eaLnBrk="1" hangingPunct="1"/>
            <a:r>
              <a:rPr lang="en-US" dirty="0" smtClean="0"/>
              <a:t>Thus, interrupt enabling/disabling is safe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9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Two uses of Semaphores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971" y="1219200"/>
            <a:ext cx="8229600" cy="3886200"/>
          </a:xfrm>
        </p:spPr>
        <p:txBody>
          <a:bodyPr/>
          <a:lstStyle/>
          <a:p>
            <a:pPr eaLnBrk="1" hangingPunct="1"/>
            <a:r>
              <a:rPr lang="en-US" b="1" dirty="0" smtClean="0"/>
              <a:t>Mutual exclusion</a:t>
            </a:r>
          </a:p>
          <a:p>
            <a:pPr eaLnBrk="1" hangingPunct="1"/>
            <a:r>
              <a:rPr lang="en-US" dirty="0" smtClean="0"/>
              <a:t>When semaphores are used for mutual exclusion: “One process in Critical Section”</a:t>
            </a:r>
          </a:p>
          <a:p>
            <a:pPr eaLnBrk="1" hangingPunct="1"/>
            <a:r>
              <a:rPr lang="en-US" dirty="0" smtClean="0"/>
              <a:t>The semaphore has an initial value of 1</a:t>
            </a:r>
          </a:p>
          <a:p>
            <a:pPr eaLnBrk="1" hangingPunct="1"/>
            <a:r>
              <a:rPr lang="en-US" dirty="0" smtClean="0"/>
              <a:t>P() is called before the critical section</a:t>
            </a:r>
          </a:p>
          <a:p>
            <a:pPr eaLnBrk="1" hangingPunct="1"/>
            <a:r>
              <a:rPr lang="en-US" dirty="0" smtClean="0"/>
              <a:t>V() is called after the critical section.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semaphore-&gt;P();</a:t>
            </a:r>
          </a:p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// critical section goes here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semaphore-&gt;V();</a:t>
            </a:r>
          </a:p>
        </p:txBody>
      </p:sp>
    </p:spTree>
    <p:extLst>
      <p:ext uri="{BB962C8B-B14F-4D97-AF65-F5344CB8AC3E}">
        <p14:creationId xmlns:p14="http://schemas.microsoft.com/office/powerpoint/2010/main" val="36962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74" name="Rectangle 2"/>
          <p:cNvSpPr>
            <a:spLocks noChangeArrowheads="1"/>
          </p:cNvSpPr>
          <p:nvPr/>
        </p:nvSpPr>
        <p:spPr bwMode="auto">
          <a:xfrm>
            <a:off x="4191000" y="5181600"/>
            <a:ext cx="4724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Semaphore as Mutual Exclusion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1905000" y="1905000"/>
            <a:ext cx="51054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743877" name="Picture 5" descr="adclick?clickurl=http%3A%2F%2Fwww%2Eagcomputer%2Ecom%2Fprinters%2Ftektronix%2Fimages%2F840%5F123x110%2Ejpg&amp;cid=000206a655c2bcc100000000&amp;area=resul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419350"/>
            <a:ext cx="1295400" cy="1158875"/>
          </a:xfrm>
          <a:noFill/>
        </p:spPr>
      </p:pic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581400" y="1489075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Printer Pool</a:t>
            </a:r>
          </a:p>
        </p:txBody>
      </p:sp>
      <p:sp>
        <p:nvSpPr>
          <p:cNvPr id="1743879" name="Text Box 7"/>
          <p:cNvSpPr txBox="1">
            <a:spLocks noChangeArrowheads="1"/>
          </p:cNvSpPr>
          <p:nvPr/>
        </p:nvSpPr>
        <p:spPr bwMode="auto">
          <a:xfrm>
            <a:off x="457200" y="28638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43880" name="Text Box 8"/>
          <p:cNvSpPr txBox="1">
            <a:spLocks noChangeArrowheads="1"/>
          </p:cNvSpPr>
          <p:nvPr/>
        </p:nvSpPr>
        <p:spPr bwMode="auto">
          <a:xfrm>
            <a:off x="457200" y="2895600"/>
            <a:ext cx="8921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</a:t>
            </a:r>
            <a:endParaRPr lang="en-US" sz="6600"/>
          </a:p>
        </p:txBody>
      </p:sp>
      <p:sp>
        <p:nvSpPr>
          <p:cNvPr id="1743881" name="Text Box 9"/>
          <p:cNvSpPr txBox="1">
            <a:spLocks noChangeArrowheads="1"/>
          </p:cNvSpPr>
          <p:nvPr/>
        </p:nvSpPr>
        <p:spPr bwMode="auto">
          <a:xfrm>
            <a:off x="7870825" y="32448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43882" name="Text Box 10"/>
          <p:cNvSpPr txBox="1">
            <a:spLocks noChangeArrowheads="1"/>
          </p:cNvSpPr>
          <p:nvPr/>
        </p:nvSpPr>
        <p:spPr bwMode="auto">
          <a:xfrm>
            <a:off x="7848600" y="3244850"/>
            <a:ext cx="8921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</a:t>
            </a:r>
            <a:endParaRPr lang="en-US" sz="6600"/>
          </a:p>
        </p:txBody>
      </p:sp>
      <p:sp>
        <p:nvSpPr>
          <p:cNvPr id="1743883" name="Text Box 11"/>
          <p:cNvSpPr txBox="1">
            <a:spLocks noChangeArrowheads="1"/>
          </p:cNvSpPr>
          <p:nvPr/>
        </p:nvSpPr>
        <p:spPr bwMode="auto">
          <a:xfrm>
            <a:off x="7870825" y="427990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43884" name="Text Box 12"/>
          <p:cNvSpPr txBox="1">
            <a:spLocks noChangeArrowheads="1"/>
          </p:cNvSpPr>
          <p:nvPr/>
        </p:nvSpPr>
        <p:spPr bwMode="auto">
          <a:xfrm>
            <a:off x="7848600" y="4311650"/>
            <a:ext cx="8921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</a:t>
            </a:r>
            <a:endParaRPr lang="en-US" sz="6600"/>
          </a:p>
        </p:txBody>
      </p:sp>
      <p:sp>
        <p:nvSpPr>
          <p:cNvPr id="1743885" name="Text Box 13"/>
          <p:cNvSpPr txBox="1">
            <a:spLocks noChangeArrowheads="1"/>
          </p:cNvSpPr>
          <p:nvPr/>
        </p:nvSpPr>
        <p:spPr bwMode="auto">
          <a:xfrm>
            <a:off x="457200" y="54546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43886" name="Text Box 14"/>
          <p:cNvSpPr txBox="1">
            <a:spLocks noChangeArrowheads="1"/>
          </p:cNvSpPr>
          <p:nvPr/>
        </p:nvSpPr>
        <p:spPr bwMode="auto">
          <a:xfrm>
            <a:off x="152400" y="88265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1743887" name="Text Box 15"/>
          <p:cNvSpPr txBox="1">
            <a:spLocks noChangeArrowheads="1"/>
          </p:cNvSpPr>
          <p:nvPr/>
        </p:nvSpPr>
        <p:spPr bwMode="auto">
          <a:xfrm>
            <a:off x="152400" y="99060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CC00"/>
                </a:solidFill>
                <a:latin typeface="Courier New" panose="02070309020205020404" pitchFamily="49" charset="0"/>
              </a:rPr>
              <a:t>V()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5334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1</a:t>
            </a:r>
          </a:p>
        </p:txBody>
      </p:sp>
      <p:sp>
        <p:nvSpPr>
          <p:cNvPr id="1743889" name="Rectangle 17"/>
          <p:cNvSpPr>
            <a:spLocks noChangeArrowheads="1"/>
          </p:cNvSpPr>
          <p:nvPr/>
        </p:nvSpPr>
        <p:spPr bwMode="auto">
          <a:xfrm>
            <a:off x="6096000" y="5334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968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225 0.34445 " pathEditMode="relative" ptsTypes="AA">
                                      <p:cBhvr>
                                        <p:cTn id="12" dur="2000" fill="hold"/>
                                        <p:tgtEl>
                                          <p:spTgt spid="1743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3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4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44289 0.3643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43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3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4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24045 0.32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743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3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4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3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43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4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10712 0.168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743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43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4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43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4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34445 L 0.00834 0.01111 " pathEditMode="relative" ptsTypes="AA">
                                      <p:cBhvr>
                                        <p:cTn id="96" dur="2000" fill="hold"/>
                                        <p:tgtEl>
                                          <p:spTgt spid="1743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88 0.36435 L 0.03455 0.3643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743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74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0834 0.41111 " pathEditMode="relative" ptsTypes="AA">
                                      <p:cBhvr>
                                        <p:cTn id="111" dur="2000" fill="hold"/>
                                        <p:tgtEl>
                                          <p:spTgt spid="1743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74" grpId="0" animBg="1"/>
      <p:bldP spid="1743879" grpId="0"/>
      <p:bldP spid="1743879" grpId="1"/>
      <p:bldP spid="1743880" grpId="0" animBg="1"/>
      <p:bldP spid="1743880" grpId="1" animBg="1"/>
      <p:bldP spid="1743880" grpId="2" animBg="1"/>
      <p:bldP spid="1743880" grpId="3" animBg="1"/>
      <p:bldP spid="1743881" grpId="0"/>
      <p:bldP spid="1743881" grpId="1"/>
      <p:bldP spid="1743882" grpId="0" animBg="1"/>
      <p:bldP spid="1743882" grpId="1" animBg="1"/>
      <p:bldP spid="1743883" grpId="0"/>
      <p:bldP spid="1743883" grpId="1"/>
      <p:bldP spid="1743884" grpId="0" animBg="1"/>
      <p:bldP spid="1743884" grpId="1" animBg="1"/>
      <p:bldP spid="1743885" grpId="0"/>
      <p:bldP spid="1743885" grpId="1"/>
      <p:bldP spid="1743885" grpId="2"/>
      <p:bldP spid="1743886" grpId="0" animBg="1"/>
      <p:bldP spid="1743887" grpId="0" animBg="1"/>
      <p:bldP spid="17438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Two uses of Semaphores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Scheduling constraints</a:t>
            </a:r>
          </a:p>
          <a:p>
            <a:pPr eaLnBrk="1" hangingPunct="1"/>
            <a:r>
              <a:rPr lang="en-US" sz="2800" b="1" dirty="0" smtClean="0"/>
              <a:t>“</a:t>
            </a:r>
            <a:r>
              <a:rPr lang="en-US" sz="2800" dirty="0" smtClean="0">
                <a:solidFill>
                  <a:srgbClr val="CC3300"/>
                </a:solidFill>
              </a:rPr>
              <a:t>When a Process is dependent on another process</a:t>
            </a:r>
            <a:r>
              <a:rPr lang="en-US" sz="2800" b="1" dirty="0" smtClean="0"/>
              <a:t>”</a:t>
            </a:r>
          </a:p>
          <a:p>
            <a:pPr eaLnBrk="1" hangingPunct="1"/>
            <a:r>
              <a:rPr lang="en-US" sz="2800" dirty="0" smtClean="0"/>
              <a:t>Semaphores provide a way for a thread to wait for something. </a:t>
            </a:r>
          </a:p>
          <a:p>
            <a:pPr eaLnBrk="1" hangingPunct="1"/>
            <a:r>
              <a:rPr lang="en-US" sz="2800" dirty="0" smtClean="0"/>
              <a:t>Usually, in this case, the initial value of the semaphore is 0, but not always!</a:t>
            </a:r>
          </a:p>
          <a:p>
            <a:pPr eaLnBrk="1" hangingPunct="1"/>
            <a:r>
              <a:rPr lang="en-US" sz="2800" dirty="0" smtClean="0"/>
              <a:t>For example, you can implement Thread::Join using semaphores:</a:t>
            </a:r>
          </a:p>
          <a:p>
            <a:pPr eaLnBrk="1" hangingPunct="1"/>
            <a:r>
              <a:rPr lang="en-US" sz="2800" dirty="0" smtClean="0"/>
              <a:t>Initial value of semaphore = 0</a:t>
            </a:r>
          </a:p>
          <a:p>
            <a:pPr eaLnBrk="1" hangingPunct="1"/>
            <a:r>
              <a:rPr lang="en-US" sz="2800" dirty="0" smtClean="0"/>
              <a:t>Parent Process’s </a:t>
            </a:r>
            <a:r>
              <a:rPr lang="en-US" sz="2800" b="1" dirty="0" err="1" smtClean="0">
                <a:latin typeface="Courier New" panose="02070309020205020404" pitchFamily="49" charset="0"/>
              </a:rPr>
              <a:t>waitpid</a:t>
            </a:r>
            <a:r>
              <a:rPr lang="en-US" sz="2800" b="1" dirty="0" smtClean="0">
                <a:latin typeface="Courier New" panose="02070309020205020404" pitchFamily="49" charset="0"/>
              </a:rPr>
              <a:t>()</a:t>
            </a:r>
            <a:r>
              <a:rPr lang="en-US" sz="2800" dirty="0" smtClean="0"/>
              <a:t> calls </a:t>
            </a:r>
            <a:r>
              <a:rPr lang="en-US" sz="2800" b="1" dirty="0" smtClean="0">
                <a:latin typeface="Courier New" panose="02070309020205020404" pitchFamily="49" charset="0"/>
              </a:rPr>
              <a:t>P()</a:t>
            </a:r>
          </a:p>
          <a:p>
            <a:pPr eaLnBrk="1" hangingPunct="1"/>
            <a:r>
              <a:rPr lang="en-US" sz="2800" dirty="0" smtClean="0"/>
              <a:t>Child Process’s </a:t>
            </a:r>
            <a:r>
              <a:rPr lang="en-US" sz="2800" b="1" dirty="0" smtClean="0">
                <a:latin typeface="Courier New" panose="02070309020205020404" pitchFamily="49" charset="0"/>
              </a:rPr>
              <a:t>exit()</a:t>
            </a:r>
            <a:r>
              <a:rPr lang="en-US" sz="2800" dirty="0" smtClean="0"/>
              <a:t> calls </a:t>
            </a:r>
            <a:r>
              <a:rPr lang="en-US" sz="2800" b="1" dirty="0" smtClean="0">
                <a:latin typeface="Courier New" panose="02070309020205020404" pitchFamily="49" charset="0"/>
              </a:rPr>
              <a:t>V()</a:t>
            </a:r>
          </a:p>
        </p:txBody>
      </p:sp>
    </p:spTree>
    <p:extLst>
      <p:ext uri="{BB962C8B-B14F-4D97-AF65-F5344CB8AC3E}">
        <p14:creationId xmlns:p14="http://schemas.microsoft.com/office/powerpoint/2010/main" val="3342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22" name="Rectangle 2"/>
          <p:cNvSpPr>
            <a:spLocks noChangeArrowheads="1"/>
          </p:cNvSpPr>
          <p:nvPr/>
        </p:nvSpPr>
        <p:spPr bwMode="auto">
          <a:xfrm>
            <a:off x="4191000" y="5181600"/>
            <a:ext cx="4724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59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0" smtClean="0"/>
              <a:t>Semaphore for Scheduling Constraints</a:t>
            </a:r>
          </a:p>
        </p:txBody>
      </p:sp>
      <p:sp>
        <p:nvSpPr>
          <p:cNvPr id="1745924" name="Text Box 4"/>
          <p:cNvSpPr txBox="1">
            <a:spLocks noChangeArrowheads="1"/>
          </p:cNvSpPr>
          <p:nvPr/>
        </p:nvSpPr>
        <p:spPr bwMode="auto">
          <a:xfrm>
            <a:off x="457200" y="28638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45925" name="Text Box 5"/>
          <p:cNvSpPr txBox="1">
            <a:spLocks noChangeArrowheads="1"/>
          </p:cNvSpPr>
          <p:nvPr/>
        </p:nvSpPr>
        <p:spPr bwMode="auto">
          <a:xfrm>
            <a:off x="457200" y="2895600"/>
            <a:ext cx="8921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</a:t>
            </a:r>
            <a:endParaRPr lang="en-US" sz="6600"/>
          </a:p>
        </p:txBody>
      </p:sp>
      <p:sp>
        <p:nvSpPr>
          <p:cNvPr id="1745926" name="Text Box 6"/>
          <p:cNvSpPr txBox="1">
            <a:spLocks noChangeArrowheads="1"/>
          </p:cNvSpPr>
          <p:nvPr/>
        </p:nvSpPr>
        <p:spPr bwMode="auto">
          <a:xfrm>
            <a:off x="457200" y="54546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45927" name="Text Box 7"/>
          <p:cNvSpPr txBox="1">
            <a:spLocks noChangeArrowheads="1"/>
          </p:cNvSpPr>
          <p:nvPr/>
        </p:nvSpPr>
        <p:spPr bwMode="auto">
          <a:xfrm>
            <a:off x="152400" y="88265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1745928" name="Text Box 8"/>
          <p:cNvSpPr txBox="1">
            <a:spLocks noChangeArrowheads="1"/>
          </p:cNvSpPr>
          <p:nvPr/>
        </p:nvSpPr>
        <p:spPr bwMode="auto">
          <a:xfrm>
            <a:off x="7221538" y="990600"/>
            <a:ext cx="1008062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CC00"/>
                </a:solidFill>
                <a:latin typeface="Courier New" panose="02070309020205020404" pitchFamily="49" charset="0"/>
              </a:rPr>
              <a:t>V()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4572000" y="9144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0</a:t>
            </a:r>
          </a:p>
        </p:txBody>
      </p:sp>
      <p:sp>
        <p:nvSpPr>
          <p:cNvPr id="1745930" name="Text Box 10"/>
          <p:cNvSpPr txBox="1">
            <a:spLocks noChangeArrowheads="1"/>
          </p:cNvSpPr>
          <p:nvPr/>
        </p:nvSpPr>
        <p:spPr bwMode="auto">
          <a:xfrm>
            <a:off x="7108825" y="28638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45931" name="Rectangle 11"/>
          <p:cNvSpPr>
            <a:spLocks noChangeArrowheads="1"/>
          </p:cNvSpPr>
          <p:nvPr/>
        </p:nvSpPr>
        <p:spPr bwMode="auto">
          <a:xfrm>
            <a:off x="4572000" y="9144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1</a:t>
            </a:r>
          </a:p>
        </p:txBody>
      </p:sp>
      <p:sp>
        <p:nvSpPr>
          <p:cNvPr id="1745932" name="Rectangle 12"/>
          <p:cNvSpPr>
            <a:spLocks noChangeArrowheads="1"/>
          </p:cNvSpPr>
          <p:nvPr/>
        </p:nvSpPr>
        <p:spPr bwMode="auto">
          <a:xfrm>
            <a:off x="4572000" y="9144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110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4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44289 0.3643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745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5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5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4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88 0.36435 L 0.03455 0.3643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45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4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4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22" grpId="0" animBg="1"/>
      <p:bldP spid="1745924" grpId="0"/>
      <p:bldP spid="1745924" grpId="1"/>
      <p:bldP spid="1745925" grpId="0" animBg="1"/>
      <p:bldP spid="1745925" grpId="1" animBg="1"/>
      <p:bldP spid="1745925" grpId="2" animBg="1"/>
      <p:bldP spid="1745925" grpId="3" animBg="1"/>
      <p:bldP spid="1745926" grpId="0"/>
      <p:bldP spid="1745927" grpId="0" animBg="1"/>
      <p:bldP spid="1745928" grpId="0" animBg="1"/>
      <p:bldP spid="1745930" grpId="0"/>
      <p:bldP spid="1745931" grpId="0" animBg="1"/>
      <p:bldP spid="174593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IPC issues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314" y="12192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1. How do the processes communicate?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2. One process should not get into the way of another process when doing critical activities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3. </a:t>
            </a:r>
            <a:r>
              <a:rPr lang="en-US" sz="2800" dirty="0" smtClean="0">
                <a:solidFill>
                  <a:srgbClr val="CC3300"/>
                </a:solidFill>
              </a:rPr>
              <a:t>Proper sequence of execution when dependencies are present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 produces data, B prints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Before printing B should wait while A is producing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A and B are sharing a </a:t>
            </a:r>
            <a:r>
              <a:rPr lang="en-US" sz="2400" dirty="0" smtClean="0">
                <a:solidFill>
                  <a:srgbClr val="CC3300"/>
                </a:solidFill>
              </a:rPr>
              <a:t>common buffer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As long as the Buffer is </a:t>
            </a:r>
            <a:r>
              <a:rPr lang="en-US" sz="2400" dirty="0" smtClean="0">
                <a:solidFill>
                  <a:srgbClr val="CC3300"/>
                </a:solidFill>
              </a:rPr>
              <a:t>Empty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B  has to wait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Thus, B is dependent on 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As long as the Buffer is </a:t>
            </a:r>
            <a:r>
              <a:rPr lang="en-US" sz="2400" dirty="0" smtClean="0">
                <a:solidFill>
                  <a:srgbClr val="CC3300"/>
                </a:solidFill>
              </a:rPr>
              <a:t>Full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A has to wait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Thus, A is also dependent on B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60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4" name="Text Box 2"/>
          <p:cNvSpPr txBox="1">
            <a:spLocks noChangeArrowheads="1"/>
          </p:cNvSpPr>
          <p:nvPr/>
        </p:nvSpPr>
        <p:spPr bwMode="auto">
          <a:xfrm>
            <a:off x="4953000" y="3613150"/>
            <a:ext cx="4095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4000">
                <a:solidFill>
                  <a:srgbClr val="00CC00"/>
                </a:solidFill>
              </a:rPr>
              <a:t>Enable Interrupts</a:t>
            </a:r>
          </a:p>
        </p:txBody>
      </p:sp>
      <p:sp>
        <p:nvSpPr>
          <p:cNvPr id="1764355" name="Rectangle 3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Semaphore </a:t>
            </a:r>
            <a:r>
              <a:rPr lang="en-US" sz="4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P()</a:t>
            </a:r>
            <a:r>
              <a:rPr lang="en-US" sz="4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Implementation</a:t>
            </a:r>
          </a:p>
        </p:txBody>
      </p:sp>
      <p:sp>
        <p:nvSpPr>
          <p:cNvPr id="1764356" name="Rectangle 4"/>
          <p:cNvSpPr>
            <a:spLocks noChangeArrowheads="1"/>
          </p:cNvSpPr>
          <p:nvPr/>
        </p:nvSpPr>
        <p:spPr bwMode="auto">
          <a:xfrm>
            <a:off x="2286000" y="5257800"/>
            <a:ext cx="426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1905000" y="2057400"/>
            <a:ext cx="25908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764358" name="Picture 6" descr="adclick?clickurl=http%3A%2F%2Fwww%2Eagcomputer%2Ecom%2Fprinters%2Ftektronix%2Fimages%2F840%5F123x110%2Ejpg&amp;cid=000206a655c2bcc100000000&amp;area=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74925"/>
            <a:ext cx="1295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1676400" y="1489075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Printer Pool</a:t>
            </a:r>
          </a:p>
        </p:txBody>
      </p:sp>
      <p:sp>
        <p:nvSpPr>
          <p:cNvPr id="1764360" name="Text Box 8"/>
          <p:cNvSpPr txBox="1">
            <a:spLocks noChangeArrowheads="1"/>
          </p:cNvSpPr>
          <p:nvPr/>
        </p:nvSpPr>
        <p:spPr bwMode="auto">
          <a:xfrm>
            <a:off x="457200" y="28638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64361" name="Text Box 9"/>
          <p:cNvSpPr txBox="1">
            <a:spLocks noChangeArrowheads="1"/>
          </p:cNvSpPr>
          <p:nvPr/>
        </p:nvSpPr>
        <p:spPr bwMode="auto">
          <a:xfrm>
            <a:off x="457200" y="2895600"/>
            <a:ext cx="8921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</a:t>
            </a:r>
            <a:endParaRPr lang="en-US" sz="6600"/>
          </a:p>
        </p:txBody>
      </p:sp>
      <p:sp>
        <p:nvSpPr>
          <p:cNvPr id="1764362" name="Text Box 10"/>
          <p:cNvSpPr txBox="1">
            <a:spLocks noChangeArrowheads="1"/>
          </p:cNvSpPr>
          <p:nvPr/>
        </p:nvSpPr>
        <p:spPr bwMode="auto">
          <a:xfrm>
            <a:off x="457200" y="5454650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  <a:endParaRPr lang="en-US" sz="6600"/>
          </a:p>
        </p:txBody>
      </p:sp>
      <p:sp>
        <p:nvSpPr>
          <p:cNvPr id="1764363" name="Text Box 11"/>
          <p:cNvSpPr txBox="1">
            <a:spLocks noChangeArrowheads="1"/>
          </p:cNvSpPr>
          <p:nvPr/>
        </p:nvSpPr>
        <p:spPr bwMode="auto">
          <a:xfrm>
            <a:off x="363538" y="2057400"/>
            <a:ext cx="1008062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3505200" y="12192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1</a:t>
            </a:r>
          </a:p>
        </p:txBody>
      </p:sp>
      <p:sp>
        <p:nvSpPr>
          <p:cNvPr id="1764365" name="Rectangle 13"/>
          <p:cNvSpPr>
            <a:spLocks noChangeArrowheads="1"/>
          </p:cNvSpPr>
          <p:nvPr/>
        </p:nvSpPr>
        <p:spPr bwMode="auto">
          <a:xfrm>
            <a:off x="3505200" y="12192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0</a:t>
            </a:r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5546725" y="1260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64367" name="Text Box 15"/>
          <p:cNvSpPr txBox="1">
            <a:spLocks noChangeArrowheads="1"/>
          </p:cNvSpPr>
          <p:nvPr/>
        </p:nvSpPr>
        <p:spPr bwMode="auto">
          <a:xfrm>
            <a:off x="4800600" y="1031875"/>
            <a:ext cx="495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If value &gt; 0</a:t>
            </a:r>
          </a:p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   values --;</a:t>
            </a:r>
          </a:p>
        </p:txBody>
      </p:sp>
      <p:sp>
        <p:nvSpPr>
          <p:cNvPr id="1764368" name="Text Box 16"/>
          <p:cNvSpPr txBox="1">
            <a:spLocks noChangeArrowheads="1"/>
          </p:cNvSpPr>
          <p:nvPr/>
        </p:nvSpPr>
        <p:spPr bwMode="auto">
          <a:xfrm>
            <a:off x="363538" y="4616450"/>
            <a:ext cx="1008062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</a:p>
        </p:txBody>
      </p:sp>
      <p:sp>
        <p:nvSpPr>
          <p:cNvPr id="1764369" name="Text Box 17"/>
          <p:cNvSpPr txBox="1">
            <a:spLocks noChangeArrowheads="1"/>
          </p:cNvSpPr>
          <p:nvPr/>
        </p:nvSpPr>
        <p:spPr bwMode="auto">
          <a:xfrm>
            <a:off x="4800600" y="1692275"/>
            <a:ext cx="419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   change status from </a:t>
            </a:r>
          </a:p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   </a:t>
            </a:r>
            <a:r>
              <a:rPr lang="en-US" sz="2000">
                <a:solidFill>
                  <a:srgbClr val="00CC00"/>
                </a:solidFill>
                <a:latin typeface="Courier New" panose="02070309020205020404" pitchFamily="49" charset="0"/>
              </a:rPr>
              <a:t>Run</a:t>
            </a:r>
            <a:r>
              <a:rPr lang="en-US" sz="2000">
                <a:latin typeface="Courier New" panose="02070309020205020404" pitchFamily="49" charset="0"/>
              </a:rPr>
              <a:t> to 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Block</a:t>
            </a:r>
          </a:p>
        </p:txBody>
      </p:sp>
      <p:sp>
        <p:nvSpPr>
          <p:cNvPr id="1764370" name="Text Box 18"/>
          <p:cNvSpPr txBox="1">
            <a:spLocks noChangeArrowheads="1"/>
          </p:cNvSpPr>
          <p:nvPr/>
        </p:nvSpPr>
        <p:spPr bwMode="auto">
          <a:xfrm>
            <a:off x="4800600" y="257492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   Sleep:</a:t>
            </a:r>
          </a:p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	( Add to Block list</a:t>
            </a:r>
            <a:endParaRPr lang="en-US" sz="20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764371" name="Rectangle 19"/>
          <p:cNvSpPr>
            <a:spLocks noChangeArrowheads="1"/>
          </p:cNvSpPr>
          <p:nvPr/>
        </p:nvSpPr>
        <p:spPr bwMode="auto">
          <a:xfrm>
            <a:off x="5715000" y="3184525"/>
            <a:ext cx="323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Run another Process)</a:t>
            </a:r>
          </a:p>
        </p:txBody>
      </p:sp>
      <p:sp>
        <p:nvSpPr>
          <p:cNvPr id="1764372" name="Rectangle 20"/>
          <p:cNvSpPr>
            <a:spLocks noChangeArrowheads="1"/>
          </p:cNvSpPr>
          <p:nvPr/>
        </p:nvSpPr>
        <p:spPr bwMode="auto">
          <a:xfrm>
            <a:off x="5302250" y="3489325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values --;</a:t>
            </a:r>
          </a:p>
        </p:txBody>
      </p:sp>
      <p:sp>
        <p:nvSpPr>
          <p:cNvPr id="1764373" name="Rectangle 21"/>
          <p:cNvSpPr>
            <a:spLocks noChangeArrowheads="1"/>
          </p:cNvSpPr>
          <p:nvPr/>
        </p:nvSpPr>
        <p:spPr bwMode="auto">
          <a:xfrm>
            <a:off x="3505200" y="12192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1</a:t>
            </a:r>
          </a:p>
        </p:txBody>
      </p:sp>
      <p:sp>
        <p:nvSpPr>
          <p:cNvPr id="1764374" name="Rectangle 22"/>
          <p:cNvSpPr>
            <a:spLocks noChangeArrowheads="1"/>
          </p:cNvSpPr>
          <p:nvPr/>
        </p:nvSpPr>
        <p:spPr bwMode="auto">
          <a:xfrm>
            <a:off x="5638800" y="4303713"/>
            <a:ext cx="2849563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Arial" panose="020B0604020202020204" pitchFamily="34" charset="0"/>
              </a:rPr>
              <a:t>Comes out from sleep</a:t>
            </a:r>
          </a:p>
        </p:txBody>
      </p:sp>
      <p:sp>
        <p:nvSpPr>
          <p:cNvPr id="1764375" name="Line 23"/>
          <p:cNvSpPr>
            <a:spLocks noChangeShapeType="1"/>
          </p:cNvSpPr>
          <p:nvPr/>
        </p:nvSpPr>
        <p:spPr bwMode="auto">
          <a:xfrm flipH="1" flipV="1">
            <a:off x="6096000" y="3429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376" name="Line 24"/>
          <p:cNvSpPr>
            <a:spLocks noChangeShapeType="1"/>
          </p:cNvSpPr>
          <p:nvPr/>
        </p:nvSpPr>
        <p:spPr bwMode="auto">
          <a:xfrm flipH="1">
            <a:off x="1219200" y="4648200"/>
            <a:ext cx="5791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377" name="Rectangle 25"/>
          <p:cNvSpPr>
            <a:spLocks noChangeArrowheads="1"/>
          </p:cNvSpPr>
          <p:nvPr/>
        </p:nvSpPr>
        <p:spPr bwMode="auto">
          <a:xfrm>
            <a:off x="3505200" y="12192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0</a:t>
            </a:r>
          </a:p>
        </p:txBody>
      </p:sp>
      <p:sp>
        <p:nvSpPr>
          <p:cNvPr id="1764378" name="Text Box 26"/>
          <p:cNvSpPr txBox="1">
            <a:spLocks noChangeArrowheads="1"/>
          </p:cNvSpPr>
          <p:nvPr/>
        </p:nvSpPr>
        <p:spPr bwMode="auto">
          <a:xfrm>
            <a:off x="6689725" y="4841875"/>
            <a:ext cx="1997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3300"/>
                </a:solidFill>
                <a:latin typeface="Courier New" panose="02070309020205020404" pitchFamily="49" charset="0"/>
              </a:rPr>
              <a:t>P()</a:t>
            </a:r>
            <a:r>
              <a:rPr lang="en-US">
                <a:solidFill>
                  <a:srgbClr val="CC3300"/>
                </a:solidFill>
              </a:rPr>
              <a:t> should be atomic</a:t>
            </a:r>
          </a:p>
        </p:txBody>
      </p:sp>
      <p:sp>
        <p:nvSpPr>
          <p:cNvPr id="1764379" name="Text Box 27"/>
          <p:cNvSpPr txBox="1">
            <a:spLocks noChangeArrowheads="1"/>
          </p:cNvSpPr>
          <p:nvPr/>
        </p:nvSpPr>
        <p:spPr bwMode="auto">
          <a:xfrm>
            <a:off x="4937125" y="530225"/>
            <a:ext cx="4181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4000">
                <a:solidFill>
                  <a:srgbClr val="CC3300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4205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225 0.34445 " pathEditMode="relative" ptsTypes="AA">
                                      <p:cBhvr>
                                        <p:cTn id="22" dur="2000" fill="hold"/>
                                        <p:tgtEl>
                                          <p:spTgt spid="1764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6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6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44289 0.3643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764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6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6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34445 L 0.00834 0.01111 " pathEditMode="relative" ptsTypes="AA">
                                      <p:cBhvr>
                                        <p:cTn id="78" dur="2000" fill="hold"/>
                                        <p:tgtEl>
                                          <p:spTgt spid="1764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6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88 0.36435 L 0.03455 0.3643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764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76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0834 0.41111 " pathEditMode="relative" ptsTypes="AA">
                                      <p:cBhvr>
                                        <p:cTn id="116" dur="2000" fill="hold"/>
                                        <p:tgtEl>
                                          <p:spTgt spid="1764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76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76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76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4354" grpId="0"/>
      <p:bldP spid="1764356" grpId="0" animBg="1"/>
      <p:bldP spid="1764360" grpId="0"/>
      <p:bldP spid="1764360" grpId="1"/>
      <p:bldP spid="1764361" grpId="0" animBg="1"/>
      <p:bldP spid="1764361" grpId="1" animBg="1"/>
      <p:bldP spid="1764361" grpId="2" animBg="1"/>
      <p:bldP spid="1764361" grpId="3" animBg="1"/>
      <p:bldP spid="1764362" grpId="0"/>
      <p:bldP spid="1764362" grpId="1"/>
      <p:bldP spid="1764362" grpId="2"/>
      <p:bldP spid="1764363" grpId="0" animBg="1"/>
      <p:bldP spid="1764365" grpId="0" animBg="1"/>
      <p:bldP spid="1764367" grpId="0"/>
      <p:bldP spid="1764368" grpId="0" animBg="1"/>
      <p:bldP spid="1764368" grpId="1" animBg="1"/>
      <p:bldP spid="1764369" grpId="0"/>
      <p:bldP spid="1764370" grpId="0"/>
      <p:bldP spid="1764371" grpId="0"/>
      <p:bldP spid="1764372" grpId="0"/>
      <p:bldP spid="1764373" grpId="0" animBg="1"/>
      <p:bldP spid="1764374" grpId="0" animBg="1"/>
      <p:bldP spid="1764374" grpId="1" animBg="1"/>
      <p:bldP spid="1764375" grpId="0" animBg="1"/>
      <p:bldP spid="1764375" grpId="1" animBg="1"/>
      <p:bldP spid="1764376" grpId="0" animBg="1"/>
      <p:bldP spid="1764376" grpId="1" animBg="1"/>
      <p:bldP spid="1764377" grpId="0" animBg="1"/>
      <p:bldP spid="17643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Semaphore </a:t>
            </a:r>
            <a:r>
              <a:rPr lang="en-US" sz="4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V()</a:t>
            </a:r>
            <a:r>
              <a:rPr lang="en-US" sz="4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Implementation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286000" y="5257800"/>
            <a:ext cx="426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905000" y="2057400"/>
            <a:ext cx="25908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765381" name="Picture 5" descr="adclick?clickurl=http%3A%2F%2Fwww%2Eagcomputer%2Ecom%2Fprinters%2Ftektronix%2Fimages%2F840%5F123x110%2Ejpg&amp;cid=000206a655c2bcc100000000&amp;area=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73475"/>
            <a:ext cx="1295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676400" y="1489075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Printer Pool</a:t>
            </a:r>
          </a:p>
        </p:txBody>
      </p:sp>
      <p:sp>
        <p:nvSpPr>
          <p:cNvPr id="1765383" name="Text Box 7"/>
          <p:cNvSpPr txBox="1">
            <a:spLocks noChangeArrowheads="1"/>
          </p:cNvSpPr>
          <p:nvPr/>
        </p:nvSpPr>
        <p:spPr bwMode="auto">
          <a:xfrm>
            <a:off x="2994025" y="5410200"/>
            <a:ext cx="8921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</a:t>
            </a:r>
            <a:endParaRPr lang="en-US" sz="6600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228600" y="4054475"/>
            <a:ext cx="11303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 dirty="0">
                <a:sym typeface="Wingdings" panose="05000000000000000000" pitchFamily="2" charset="2"/>
              </a:rPr>
              <a:t></a:t>
            </a:r>
          </a:p>
          <a:p>
            <a:pPr eaLnBrk="1" hangingPunct="1"/>
            <a:r>
              <a:rPr lang="en-US" sz="2000" dirty="0">
                <a:solidFill>
                  <a:srgbClr val="00CC00"/>
                </a:solidFill>
                <a:sym typeface="Wingdings" panose="05000000000000000000" pitchFamily="2" charset="2"/>
              </a:rPr>
              <a:t>Running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3505200" y="12192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1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3505200" y="12192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0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5546725" y="1549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65388" name="Text Box 12"/>
          <p:cNvSpPr txBox="1">
            <a:spLocks noChangeArrowheads="1"/>
          </p:cNvSpPr>
          <p:nvPr/>
        </p:nvSpPr>
        <p:spPr bwMode="auto">
          <a:xfrm>
            <a:off x="4800600" y="1320800"/>
            <a:ext cx="434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If Block Queue Not Empty</a:t>
            </a:r>
          </a:p>
          <a:p>
            <a:pPr eaLnBrk="1" hangingPunct="1"/>
            <a:r>
              <a:rPr lang="en-US" sz="2000">
                <a:latin typeface="Courier New" panose="02070309020205020404" pitchFamily="49" charset="0"/>
              </a:rPr>
              <a:t>	Remove a Process from 	the </a:t>
            </a:r>
            <a:r>
              <a:rPr 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Block</a:t>
            </a:r>
            <a:r>
              <a:rPr lang="en-US" sz="2000">
                <a:latin typeface="Courier New" panose="02070309020205020404" pitchFamily="49" charset="0"/>
              </a:rPr>
              <a:t> Queue</a:t>
            </a:r>
          </a:p>
        </p:txBody>
      </p:sp>
      <p:sp>
        <p:nvSpPr>
          <p:cNvPr id="1765389" name="Text Box 13"/>
          <p:cNvSpPr txBox="1">
            <a:spLocks noChangeArrowheads="1"/>
          </p:cNvSpPr>
          <p:nvPr/>
        </p:nvSpPr>
        <p:spPr bwMode="auto">
          <a:xfrm>
            <a:off x="0" y="3048000"/>
            <a:ext cx="1008063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CC00"/>
                </a:solidFill>
                <a:latin typeface="Courier New" panose="02070309020205020404" pitchFamily="49" charset="0"/>
              </a:rPr>
              <a:t>V()</a:t>
            </a:r>
          </a:p>
        </p:txBody>
      </p:sp>
      <p:sp>
        <p:nvSpPr>
          <p:cNvPr id="1765390" name="Rectangle 14"/>
          <p:cNvSpPr>
            <a:spLocks noChangeArrowheads="1"/>
          </p:cNvSpPr>
          <p:nvPr/>
        </p:nvSpPr>
        <p:spPr bwMode="auto">
          <a:xfrm>
            <a:off x="4942114" y="2940050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dirty="0" smtClean="0"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sz="2000" dirty="0" smtClean="0">
                <a:latin typeface="Courier New" panose="02070309020205020404" pitchFamily="49" charset="0"/>
              </a:rPr>
              <a:t>values </a:t>
            </a:r>
            <a:r>
              <a:rPr lang="en-US" sz="2000" dirty="0">
                <a:latin typeface="Courier New" panose="02070309020205020404" pitchFamily="49" charset="0"/>
              </a:rPr>
              <a:t>++;</a:t>
            </a:r>
          </a:p>
        </p:txBody>
      </p:sp>
      <p:sp>
        <p:nvSpPr>
          <p:cNvPr id="23568" name="Rectangle 15"/>
          <p:cNvSpPr>
            <a:spLocks noChangeArrowheads="1"/>
          </p:cNvSpPr>
          <p:nvPr/>
        </p:nvSpPr>
        <p:spPr bwMode="auto">
          <a:xfrm>
            <a:off x="3505200" y="12192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0</a:t>
            </a:r>
          </a:p>
        </p:txBody>
      </p:sp>
      <p:sp>
        <p:nvSpPr>
          <p:cNvPr id="1765392" name="Text Box 16"/>
          <p:cNvSpPr txBox="1">
            <a:spLocks noChangeArrowheads="1"/>
          </p:cNvSpPr>
          <p:nvPr/>
        </p:nvSpPr>
        <p:spPr bwMode="auto">
          <a:xfrm>
            <a:off x="6689725" y="4841875"/>
            <a:ext cx="1997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CC3300"/>
                </a:solidFill>
                <a:latin typeface="Courier New" panose="02070309020205020404" pitchFamily="49" charset="0"/>
              </a:rPr>
              <a:t>V()</a:t>
            </a:r>
            <a:r>
              <a:rPr lang="en-US">
                <a:solidFill>
                  <a:srgbClr val="CC3300"/>
                </a:solidFill>
              </a:rPr>
              <a:t> should be atomic</a:t>
            </a:r>
          </a:p>
        </p:txBody>
      </p:sp>
      <p:sp>
        <p:nvSpPr>
          <p:cNvPr id="1765393" name="Text Box 17"/>
          <p:cNvSpPr txBox="1">
            <a:spLocks noChangeArrowheads="1"/>
          </p:cNvSpPr>
          <p:nvPr/>
        </p:nvSpPr>
        <p:spPr bwMode="auto">
          <a:xfrm>
            <a:off x="4937125" y="530225"/>
            <a:ext cx="4181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4000">
                <a:solidFill>
                  <a:srgbClr val="CC3300"/>
                </a:solidFill>
              </a:rPr>
              <a:t>Disable Interrupts</a:t>
            </a:r>
          </a:p>
        </p:txBody>
      </p:sp>
      <p:sp>
        <p:nvSpPr>
          <p:cNvPr id="1765394" name="Text Box 18"/>
          <p:cNvSpPr txBox="1">
            <a:spLocks noChangeArrowheads="1"/>
          </p:cNvSpPr>
          <p:nvPr/>
        </p:nvSpPr>
        <p:spPr bwMode="auto">
          <a:xfrm>
            <a:off x="4953000" y="3613150"/>
            <a:ext cx="4095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4000">
                <a:solidFill>
                  <a:srgbClr val="00CC00"/>
                </a:solidFill>
              </a:rPr>
              <a:t>Enable Interrupts</a:t>
            </a:r>
          </a:p>
        </p:txBody>
      </p:sp>
      <p:sp>
        <p:nvSpPr>
          <p:cNvPr id="1765395" name="Text Box 19"/>
          <p:cNvSpPr txBox="1">
            <a:spLocks noChangeArrowheads="1"/>
          </p:cNvSpPr>
          <p:nvPr/>
        </p:nvSpPr>
        <p:spPr bwMode="auto">
          <a:xfrm>
            <a:off x="4800600" y="225425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	Change Status from 	</a:t>
            </a:r>
            <a:r>
              <a:rPr lang="en-US" sz="2000" dirty="0">
                <a:solidFill>
                  <a:srgbClr val="CC3300"/>
                </a:solidFill>
                <a:latin typeface="Courier New" panose="02070309020205020404" pitchFamily="49" charset="0"/>
              </a:rPr>
              <a:t>Block</a:t>
            </a:r>
            <a:r>
              <a:rPr lang="en-US" sz="2000" dirty="0">
                <a:latin typeface="Courier New" panose="02070309020205020404" pitchFamily="49" charset="0"/>
              </a:rPr>
              <a:t> to </a:t>
            </a:r>
            <a:r>
              <a:rPr lang="en-US" sz="2000" dirty="0">
                <a:solidFill>
                  <a:srgbClr val="FF6600"/>
                </a:solidFill>
                <a:latin typeface="Courier New" panose="02070309020205020404" pitchFamily="49" charset="0"/>
              </a:rPr>
              <a:t>Ready</a:t>
            </a:r>
          </a:p>
        </p:txBody>
      </p:sp>
      <p:sp>
        <p:nvSpPr>
          <p:cNvPr id="1765396" name="Text Box 20"/>
          <p:cNvSpPr txBox="1">
            <a:spLocks noChangeArrowheads="1"/>
          </p:cNvSpPr>
          <p:nvPr/>
        </p:nvSpPr>
        <p:spPr bwMode="auto">
          <a:xfrm>
            <a:off x="228600" y="5378450"/>
            <a:ext cx="892175" cy="1403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6600">
                <a:sym typeface="Wingdings" panose="05000000000000000000" pitchFamily="2" charset="2"/>
              </a:rPr>
              <a:t></a:t>
            </a:r>
          </a:p>
          <a:p>
            <a:pPr eaLnBrk="1" hangingPunct="1"/>
            <a:r>
              <a:rPr lang="en-US" sz="2000">
                <a:solidFill>
                  <a:srgbClr val="FF6600"/>
                </a:solidFill>
                <a:sym typeface="Wingdings" panose="05000000000000000000" pitchFamily="2" charset="2"/>
              </a:rPr>
              <a:t>Ready</a:t>
            </a:r>
            <a:endParaRPr lang="en-US" sz="2000">
              <a:solidFill>
                <a:srgbClr val="FF6600"/>
              </a:solidFill>
            </a:endParaRPr>
          </a:p>
        </p:txBody>
      </p:sp>
      <p:sp>
        <p:nvSpPr>
          <p:cNvPr id="1765397" name="Rectangle 21"/>
          <p:cNvSpPr>
            <a:spLocks noChangeArrowheads="1"/>
          </p:cNvSpPr>
          <p:nvPr/>
        </p:nvSpPr>
        <p:spPr bwMode="auto">
          <a:xfrm>
            <a:off x="3505200" y="1219200"/>
            <a:ext cx="121920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6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59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6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65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29167 3.7037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765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6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6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0834 -0.16666 " pathEditMode="relative" ptsTypes="AA">
                                      <p:cBhvr>
                                        <p:cTn id="44" dur="2000" fill="hold"/>
                                        <p:tgtEl>
                                          <p:spTgt spid="1765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6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6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383" grpId="0" animBg="1"/>
      <p:bldP spid="1765388" grpId="0" build="p"/>
      <p:bldP spid="1765389" grpId="0" animBg="1"/>
      <p:bldP spid="1765390" grpId="0"/>
      <p:bldP spid="1765392" grpId="0"/>
      <p:bldP spid="1765393" grpId="0"/>
      <p:bldP spid="1765394" grpId="0"/>
      <p:bldP spid="1765395" grpId="0" build="p"/>
      <p:bldP spid="1765396" grpId="0" animBg="1" autoUpdateAnimBg="0"/>
      <p:bldP spid="176539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Producer/Consumer Problem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Consumer must wait for producer to fill buffers, if none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(scheduling constraint)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Producer must wait for consumer to empty buffers, if all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(scheduling constraint)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Only one thread can manipulate buffer queue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(mutual exclusion)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Use a separate semaphore for each constraint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81" name="Rectangle 9"/>
          <p:cNvSpPr>
            <a:spLocks noChangeArrowheads="1"/>
          </p:cNvSpPr>
          <p:nvPr/>
        </p:nvSpPr>
        <p:spPr bwMode="auto">
          <a:xfrm>
            <a:off x="990600" y="2743200"/>
            <a:ext cx="4724400" cy="6096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82" name="Rectangle 10"/>
          <p:cNvSpPr>
            <a:spLocks noChangeArrowheads="1"/>
          </p:cNvSpPr>
          <p:nvPr/>
        </p:nvSpPr>
        <p:spPr bwMode="auto">
          <a:xfrm>
            <a:off x="990600" y="4419600"/>
            <a:ext cx="4648200" cy="6096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77" name="Rectangle 5"/>
          <p:cNvSpPr>
            <a:spLocks noChangeArrowheads="1"/>
          </p:cNvSpPr>
          <p:nvPr/>
        </p:nvSpPr>
        <p:spPr bwMode="auto">
          <a:xfrm>
            <a:off x="990600" y="1371600"/>
            <a:ext cx="4724400" cy="609600"/>
          </a:xfrm>
          <a:prstGeom prst="rect">
            <a:avLst/>
          </a:prstGeom>
          <a:solidFill>
            <a:srgbClr val="FFCCFF"/>
          </a:soli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78" name="Rectangle 6"/>
          <p:cNvSpPr>
            <a:spLocks noChangeArrowheads="1"/>
          </p:cNvSpPr>
          <p:nvPr/>
        </p:nvSpPr>
        <p:spPr bwMode="auto">
          <a:xfrm>
            <a:off x="1066800" y="5715000"/>
            <a:ext cx="4648200" cy="609600"/>
          </a:xfrm>
          <a:prstGeom prst="rect">
            <a:avLst/>
          </a:prstGeom>
          <a:solidFill>
            <a:srgbClr val="FFCCFF"/>
          </a:soli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79" name="AutoShape 7"/>
          <p:cNvSpPr>
            <a:spLocks/>
          </p:cNvSpPr>
          <p:nvPr/>
        </p:nvSpPr>
        <p:spPr bwMode="auto">
          <a:xfrm>
            <a:off x="5715000" y="1524000"/>
            <a:ext cx="2667000" cy="4648200"/>
          </a:xfrm>
          <a:prstGeom prst="rightBrace">
            <a:avLst>
              <a:gd name="adj1" fmla="val 14524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80" name="Text Box 8"/>
          <p:cNvSpPr txBox="1">
            <a:spLocks noChangeArrowheads="1"/>
          </p:cNvSpPr>
          <p:nvPr/>
        </p:nvSpPr>
        <p:spPr bwMode="auto">
          <a:xfrm>
            <a:off x="7251700" y="3352800"/>
            <a:ext cx="17399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C3300"/>
                </a:solidFill>
              </a:rPr>
              <a:t>Scheduling</a:t>
            </a:r>
          </a:p>
          <a:p>
            <a:pPr eaLnBrk="1" hangingPunct="1"/>
            <a:endParaRPr lang="en-US" sz="2000">
              <a:solidFill>
                <a:srgbClr val="CC3300"/>
              </a:solidFill>
            </a:endParaRPr>
          </a:p>
          <a:p>
            <a:pPr eaLnBrk="1" hangingPunct="1"/>
            <a:r>
              <a:rPr lang="en-US" sz="2000">
                <a:solidFill>
                  <a:srgbClr val="CC3300"/>
                </a:solidFill>
              </a:rPr>
              <a:t>Constraint 1</a:t>
            </a:r>
          </a:p>
        </p:txBody>
      </p:sp>
      <p:sp>
        <p:nvSpPr>
          <p:cNvPr id="1743883" name="AutoShape 11"/>
          <p:cNvSpPr>
            <a:spLocks/>
          </p:cNvSpPr>
          <p:nvPr/>
        </p:nvSpPr>
        <p:spPr bwMode="auto">
          <a:xfrm>
            <a:off x="5638800" y="2895600"/>
            <a:ext cx="287338" cy="1981200"/>
          </a:xfrm>
          <a:prstGeom prst="rightBrace">
            <a:avLst>
              <a:gd name="adj1" fmla="val 5745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84" name="Text Box 12"/>
          <p:cNvSpPr txBox="1">
            <a:spLocks noChangeArrowheads="1"/>
          </p:cNvSpPr>
          <p:nvPr/>
        </p:nvSpPr>
        <p:spPr bwMode="auto">
          <a:xfrm>
            <a:off x="5727700" y="3489325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Scheduling Constraint 2</a:t>
            </a:r>
          </a:p>
        </p:txBody>
      </p:sp>
      <p:sp>
        <p:nvSpPr>
          <p:cNvPr id="1743887" name="AutoShape 15"/>
          <p:cNvSpPr>
            <a:spLocks/>
          </p:cNvSpPr>
          <p:nvPr/>
        </p:nvSpPr>
        <p:spPr bwMode="auto">
          <a:xfrm rot="-1374532">
            <a:off x="1946275" y="1135063"/>
            <a:ext cx="5678488" cy="3200400"/>
          </a:xfrm>
          <a:prstGeom prst="rightBrace">
            <a:avLst>
              <a:gd name="adj1" fmla="val 24431"/>
              <a:gd name="adj2" fmla="val 48856"/>
            </a:avLst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88" name="Text Box 16"/>
          <p:cNvSpPr txBox="1">
            <a:spLocks noChangeArrowheads="1"/>
          </p:cNvSpPr>
          <p:nvPr/>
        </p:nvSpPr>
        <p:spPr bwMode="auto">
          <a:xfrm>
            <a:off x="6191250" y="1066800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CC00"/>
                </a:solidFill>
              </a:rPr>
              <a:t>Mutual Exclusion</a:t>
            </a:r>
          </a:p>
        </p:txBody>
      </p:sp>
      <p:sp>
        <p:nvSpPr>
          <p:cNvPr id="1743889" name="Text Box 17"/>
          <p:cNvSpPr txBox="1">
            <a:spLocks noChangeArrowheads="1"/>
          </p:cNvSpPr>
          <p:nvPr/>
        </p:nvSpPr>
        <p:spPr bwMode="auto">
          <a:xfrm>
            <a:off x="6248400" y="0"/>
            <a:ext cx="2311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latin typeface="Courier New" panose="02070309020205020404" pitchFamily="49" charset="0"/>
              </a:rPr>
              <a:t>P()</a:t>
            </a:r>
            <a:r>
              <a:rPr lang="en-US"/>
              <a:t> is a Generalization of </a:t>
            </a:r>
            <a:r>
              <a:rPr lang="en-US">
                <a:latin typeface="Courier New" panose="02070309020205020404" pitchFamily="49" charset="0"/>
              </a:rPr>
              <a:t>Sleep()</a:t>
            </a:r>
          </a:p>
        </p:txBody>
      </p:sp>
      <p:sp>
        <p:nvSpPr>
          <p:cNvPr id="1743890" name="Text Box 18"/>
          <p:cNvSpPr txBox="1">
            <a:spLocks noChangeArrowheads="1"/>
          </p:cNvSpPr>
          <p:nvPr/>
        </p:nvSpPr>
        <p:spPr bwMode="auto">
          <a:xfrm>
            <a:off x="6324600" y="4679950"/>
            <a:ext cx="25447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latin typeface="Courier New" panose="02070309020205020404" pitchFamily="49" charset="0"/>
              </a:rPr>
              <a:t>V()</a:t>
            </a:r>
            <a:r>
              <a:rPr lang="en-US"/>
              <a:t> is a Generalization of </a:t>
            </a:r>
            <a:r>
              <a:rPr lang="en-US">
                <a:latin typeface="Courier New" panose="02070309020205020404" pitchFamily="49" charset="0"/>
              </a:rPr>
              <a:t>Wakeup()</a:t>
            </a:r>
          </a:p>
        </p:txBody>
      </p:sp>
      <p:sp>
        <p:nvSpPr>
          <p:cNvPr id="1743891" name="Rectangle 19"/>
          <p:cNvSpPr>
            <a:spLocks noChangeArrowheads="1"/>
          </p:cNvSpPr>
          <p:nvPr/>
        </p:nvSpPr>
        <p:spPr bwMode="auto">
          <a:xfrm>
            <a:off x="990600" y="2057400"/>
            <a:ext cx="30480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3892" name="Rectangle 20"/>
          <p:cNvSpPr>
            <a:spLocks noChangeArrowheads="1"/>
          </p:cNvSpPr>
          <p:nvPr/>
        </p:nvSpPr>
        <p:spPr bwMode="auto">
          <a:xfrm>
            <a:off x="1066800" y="5029200"/>
            <a:ext cx="2998788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13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BUFFER_SIZE = 100;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 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producer(void) {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produce_item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(&amp;item);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if(count == BUFFER_SIZE)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sleep ();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enter_item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if(count == 1)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wakeup(consumer);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}} 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consumer(void) {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if(count == 0)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sleep ();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remove_item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(&amp;item);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count--;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if(count == BUFFER_SIZE - 1)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wakeup(producer);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consume_item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(&amp;item);</a:t>
            </a:r>
            <a:endParaRPr 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}}</a:t>
            </a:r>
            <a:endParaRPr lang="en-GB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4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4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4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4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4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4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4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3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3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81" grpId="0" animBg="1"/>
      <p:bldP spid="1743882" grpId="0" animBg="1"/>
      <p:bldP spid="1743877" grpId="0" animBg="1"/>
      <p:bldP spid="1743878" grpId="0" animBg="1"/>
      <p:bldP spid="1743879" grpId="0" animBg="1"/>
      <p:bldP spid="1743880" grpId="0"/>
      <p:bldP spid="1743883" grpId="0" animBg="1"/>
      <p:bldP spid="1743884" grpId="0"/>
      <p:bldP spid="1743887" grpId="0" animBg="1"/>
      <p:bldP spid="1743888" grpId="0"/>
      <p:bldP spid="1743889" grpId="0"/>
      <p:bldP spid="1743890" grpId="0"/>
      <p:bldP spid="1743891" grpId="0" animBg="1"/>
      <p:bldP spid="17438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990600" y="2743200"/>
            <a:ext cx="4724400" cy="6096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990600" y="4419600"/>
            <a:ext cx="4648200" cy="6096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990600" y="1371600"/>
            <a:ext cx="4724400" cy="609600"/>
          </a:xfrm>
          <a:prstGeom prst="rect">
            <a:avLst/>
          </a:prstGeom>
          <a:solidFill>
            <a:srgbClr val="FFCCFF"/>
          </a:soli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1066800" y="5715000"/>
            <a:ext cx="4648200" cy="609600"/>
          </a:xfrm>
          <a:prstGeom prst="rect">
            <a:avLst/>
          </a:prstGeom>
          <a:solidFill>
            <a:srgbClr val="FFCCFF"/>
          </a:soli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7" name="Rectangle 32"/>
          <p:cNvSpPr>
            <a:spLocks noChangeArrowheads="1"/>
          </p:cNvSpPr>
          <p:nvPr/>
        </p:nvSpPr>
        <p:spPr bwMode="auto">
          <a:xfrm>
            <a:off x="1066800" y="5334000"/>
            <a:ext cx="2998788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8" name="Rectangle 31"/>
          <p:cNvSpPr>
            <a:spLocks noChangeArrowheads="1"/>
          </p:cNvSpPr>
          <p:nvPr/>
        </p:nvSpPr>
        <p:spPr bwMode="auto">
          <a:xfrm>
            <a:off x="990600" y="2362200"/>
            <a:ext cx="30480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int BUFFER_SIZE = 100; int count = 0;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producer(void)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produce_item(&amp;item);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if(count == BUFFER_SIZE)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	sleep ();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enter_item(item);		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if(count == 1)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	wakeup(consumer);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}}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consumer(void)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if(count == 0)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	sleep ();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remove_item(&amp;item);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if(count == BUFFER_SIZE - 1)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	wakeup(producer);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consume_item(&amp;item);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}}</a:t>
            </a:r>
            <a:endParaRPr lang="en-GB" sz="2000">
              <a:latin typeface="Courier New" panose="02070309020205020404" pitchFamily="49" charset="0"/>
            </a:endParaRPr>
          </a:p>
        </p:txBody>
      </p:sp>
      <p:sp>
        <p:nvSpPr>
          <p:cNvPr id="5130" name="AutoShape 11"/>
          <p:cNvSpPr>
            <a:spLocks/>
          </p:cNvSpPr>
          <p:nvPr/>
        </p:nvSpPr>
        <p:spPr bwMode="auto">
          <a:xfrm>
            <a:off x="5715000" y="1524000"/>
            <a:ext cx="2667000" cy="4648200"/>
          </a:xfrm>
          <a:prstGeom prst="rightBrace">
            <a:avLst>
              <a:gd name="adj1" fmla="val 14524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7251700" y="3352800"/>
            <a:ext cx="17399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C3300"/>
                </a:solidFill>
              </a:rPr>
              <a:t>Scheduling</a:t>
            </a:r>
          </a:p>
          <a:p>
            <a:pPr eaLnBrk="1" hangingPunct="1"/>
            <a:endParaRPr lang="en-US" sz="2000">
              <a:solidFill>
                <a:srgbClr val="CC3300"/>
              </a:solidFill>
            </a:endParaRPr>
          </a:p>
          <a:p>
            <a:pPr eaLnBrk="1" hangingPunct="1"/>
            <a:r>
              <a:rPr lang="en-US" sz="2000">
                <a:solidFill>
                  <a:srgbClr val="CC3300"/>
                </a:solidFill>
              </a:rPr>
              <a:t>Constraint 1</a:t>
            </a:r>
          </a:p>
        </p:txBody>
      </p:sp>
      <p:sp>
        <p:nvSpPr>
          <p:cNvPr id="5132" name="AutoShape 13"/>
          <p:cNvSpPr>
            <a:spLocks/>
          </p:cNvSpPr>
          <p:nvPr/>
        </p:nvSpPr>
        <p:spPr bwMode="auto">
          <a:xfrm>
            <a:off x="5638800" y="2895600"/>
            <a:ext cx="287338" cy="1981200"/>
          </a:xfrm>
          <a:prstGeom prst="rightBrace">
            <a:avLst>
              <a:gd name="adj1" fmla="val 5745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33" name="Text Box 14"/>
          <p:cNvSpPr txBox="1">
            <a:spLocks noChangeArrowheads="1"/>
          </p:cNvSpPr>
          <p:nvPr/>
        </p:nvSpPr>
        <p:spPr bwMode="auto">
          <a:xfrm>
            <a:off x="5727700" y="3489325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Scheduling Constraint 2</a:t>
            </a:r>
          </a:p>
        </p:txBody>
      </p:sp>
      <p:sp>
        <p:nvSpPr>
          <p:cNvPr id="5134" name="AutoShape 15"/>
          <p:cNvSpPr>
            <a:spLocks/>
          </p:cNvSpPr>
          <p:nvPr/>
        </p:nvSpPr>
        <p:spPr bwMode="auto">
          <a:xfrm rot="-1374532">
            <a:off x="1946275" y="1135063"/>
            <a:ext cx="5678488" cy="3200400"/>
          </a:xfrm>
          <a:prstGeom prst="rightBrace">
            <a:avLst>
              <a:gd name="adj1" fmla="val 24431"/>
              <a:gd name="adj2" fmla="val 48856"/>
            </a:avLst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35" name="Text Box 16"/>
          <p:cNvSpPr txBox="1">
            <a:spLocks noChangeArrowheads="1"/>
          </p:cNvSpPr>
          <p:nvPr/>
        </p:nvSpPr>
        <p:spPr bwMode="auto">
          <a:xfrm>
            <a:off x="6191250" y="1066800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CC00"/>
                </a:solidFill>
              </a:rPr>
              <a:t>Mutual Exclusion</a:t>
            </a:r>
          </a:p>
        </p:txBody>
      </p:sp>
      <p:sp>
        <p:nvSpPr>
          <p:cNvPr id="5136" name="Text Box 17"/>
          <p:cNvSpPr txBox="1">
            <a:spLocks noChangeArrowheads="1"/>
          </p:cNvSpPr>
          <p:nvPr/>
        </p:nvSpPr>
        <p:spPr bwMode="auto">
          <a:xfrm>
            <a:off x="6248400" y="0"/>
            <a:ext cx="2311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latin typeface="Courier New" panose="02070309020205020404" pitchFamily="49" charset="0"/>
              </a:rPr>
              <a:t>P()</a:t>
            </a:r>
            <a:r>
              <a:rPr lang="en-US"/>
              <a:t> is a Generalization of </a:t>
            </a:r>
            <a:r>
              <a:rPr lang="en-US">
                <a:latin typeface="Courier New" panose="02070309020205020404" pitchFamily="49" charset="0"/>
              </a:rPr>
              <a:t>Sleep()</a:t>
            </a:r>
          </a:p>
        </p:txBody>
      </p:sp>
      <p:sp>
        <p:nvSpPr>
          <p:cNvPr id="5137" name="Text Box 18"/>
          <p:cNvSpPr txBox="1">
            <a:spLocks noChangeArrowheads="1"/>
          </p:cNvSpPr>
          <p:nvPr/>
        </p:nvSpPr>
        <p:spPr bwMode="auto">
          <a:xfrm>
            <a:off x="6324600" y="4679950"/>
            <a:ext cx="25447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latin typeface="Courier New" panose="02070309020205020404" pitchFamily="49" charset="0"/>
              </a:rPr>
              <a:t>V()</a:t>
            </a:r>
            <a:r>
              <a:rPr lang="en-US"/>
              <a:t> is a Generalization of </a:t>
            </a:r>
            <a:r>
              <a:rPr lang="en-US">
                <a:latin typeface="Courier New" panose="02070309020205020404" pitchFamily="49" charset="0"/>
              </a:rPr>
              <a:t>Wakeup()</a:t>
            </a:r>
          </a:p>
        </p:txBody>
      </p:sp>
      <p:sp>
        <p:nvSpPr>
          <p:cNvPr id="1744915" name="Rectangle 19"/>
          <p:cNvSpPr>
            <a:spLocks noChangeArrowheads="1"/>
          </p:cNvSpPr>
          <p:nvPr/>
        </p:nvSpPr>
        <p:spPr bwMode="auto">
          <a:xfrm>
            <a:off x="990600" y="1371600"/>
            <a:ext cx="4724400" cy="609600"/>
          </a:xfrm>
          <a:prstGeom prst="rect">
            <a:avLst/>
          </a:prstGeom>
          <a:solidFill>
            <a:srgbClr val="FFCCFF"/>
          </a:soli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Sleep if buffer full</a:t>
            </a:r>
          </a:p>
        </p:txBody>
      </p:sp>
      <p:sp>
        <p:nvSpPr>
          <p:cNvPr id="1744917" name="Rectangle 21"/>
          <p:cNvSpPr>
            <a:spLocks noChangeArrowheads="1"/>
          </p:cNvSpPr>
          <p:nvPr/>
        </p:nvSpPr>
        <p:spPr bwMode="auto">
          <a:xfrm>
            <a:off x="990600" y="5715000"/>
            <a:ext cx="4724400" cy="609600"/>
          </a:xfrm>
          <a:prstGeom prst="rect">
            <a:avLst/>
          </a:prstGeom>
          <a:solidFill>
            <a:srgbClr val="FFCCFF"/>
          </a:soli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Wake up if space in buffer</a:t>
            </a:r>
          </a:p>
        </p:txBody>
      </p:sp>
      <p:sp>
        <p:nvSpPr>
          <p:cNvPr id="1744918" name="Rectangle 22"/>
          <p:cNvSpPr>
            <a:spLocks noChangeArrowheads="1"/>
          </p:cNvSpPr>
          <p:nvPr/>
        </p:nvSpPr>
        <p:spPr bwMode="auto">
          <a:xfrm>
            <a:off x="990600" y="2743200"/>
            <a:ext cx="4724400" cy="6096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Wake up if first item in buffer</a:t>
            </a:r>
          </a:p>
        </p:txBody>
      </p:sp>
      <p:sp>
        <p:nvSpPr>
          <p:cNvPr id="1744920" name="Rectangle 24"/>
          <p:cNvSpPr>
            <a:spLocks noChangeArrowheads="1"/>
          </p:cNvSpPr>
          <p:nvPr/>
        </p:nvSpPr>
        <p:spPr bwMode="auto">
          <a:xfrm>
            <a:off x="990600" y="4419600"/>
            <a:ext cx="4724400" cy="6096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Sleep if buffer empty</a:t>
            </a:r>
          </a:p>
        </p:txBody>
      </p:sp>
      <p:sp>
        <p:nvSpPr>
          <p:cNvPr id="1744922" name="Rectangle 26"/>
          <p:cNvSpPr>
            <a:spLocks noChangeArrowheads="1"/>
          </p:cNvSpPr>
          <p:nvPr/>
        </p:nvSpPr>
        <p:spPr bwMode="auto">
          <a:xfrm>
            <a:off x="990600" y="2057400"/>
            <a:ext cx="42672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Get Exclusive Access of Queue</a:t>
            </a:r>
          </a:p>
        </p:txBody>
      </p:sp>
      <p:sp>
        <p:nvSpPr>
          <p:cNvPr id="1744924" name="Rectangle 28"/>
          <p:cNvSpPr>
            <a:spLocks noChangeArrowheads="1"/>
          </p:cNvSpPr>
          <p:nvPr/>
        </p:nvSpPr>
        <p:spPr bwMode="auto">
          <a:xfrm>
            <a:off x="990600" y="2667000"/>
            <a:ext cx="42672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Leave Exclusive Access of Queue</a:t>
            </a:r>
          </a:p>
        </p:txBody>
      </p:sp>
      <p:sp>
        <p:nvSpPr>
          <p:cNvPr id="1744925" name="Rectangle 29"/>
          <p:cNvSpPr>
            <a:spLocks noChangeArrowheads="1"/>
          </p:cNvSpPr>
          <p:nvPr/>
        </p:nvSpPr>
        <p:spPr bwMode="auto">
          <a:xfrm>
            <a:off x="990600" y="5029200"/>
            <a:ext cx="42672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Get Exclusive Access of Queue</a:t>
            </a:r>
          </a:p>
        </p:txBody>
      </p:sp>
      <p:sp>
        <p:nvSpPr>
          <p:cNvPr id="1744926" name="Rectangle 30"/>
          <p:cNvSpPr>
            <a:spLocks noChangeArrowheads="1"/>
          </p:cNvSpPr>
          <p:nvPr/>
        </p:nvSpPr>
        <p:spPr bwMode="auto">
          <a:xfrm>
            <a:off x="990600" y="5638800"/>
            <a:ext cx="42672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Leave Exclusive Access of Queue</a:t>
            </a:r>
          </a:p>
        </p:txBody>
      </p:sp>
    </p:spTree>
    <p:extLst>
      <p:ext uri="{BB962C8B-B14F-4D97-AF65-F5344CB8AC3E}">
        <p14:creationId xmlns:p14="http://schemas.microsoft.com/office/powerpoint/2010/main" val="7511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918" grpId="0" animBg="1"/>
      <p:bldP spid="1744920" grpId="0" animBg="1"/>
      <p:bldP spid="1744922" grpId="0" animBg="1"/>
      <p:bldP spid="1744924" grpId="0" animBg="1"/>
      <p:bldP spid="1744925" grpId="0" animBg="1"/>
      <p:bldP spid="17449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28" name="Rectangle 8"/>
          <p:cNvSpPr>
            <a:spLocks noChangeArrowheads="1"/>
          </p:cNvSpPr>
          <p:nvPr/>
        </p:nvSpPr>
        <p:spPr bwMode="auto">
          <a:xfrm>
            <a:off x="990600" y="2362200"/>
            <a:ext cx="30480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5929" name="Rectangle 9"/>
          <p:cNvSpPr>
            <a:spLocks noChangeArrowheads="1"/>
          </p:cNvSpPr>
          <p:nvPr/>
        </p:nvSpPr>
        <p:spPr bwMode="auto">
          <a:xfrm>
            <a:off x="1066800" y="5334000"/>
            <a:ext cx="2998788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int BUFFER_SIZE = 100; int count = 0;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producer(void)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produce_item(&amp;item);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empty-&gt;P();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CountMutex-&gt;P();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enter_item(item);		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CountMutex-&gt;V();</a:t>
            </a:r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full-&gt;V();</a:t>
            </a:r>
            <a:endParaRPr lang="en-US" sz="200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}}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consumer(void)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full-&gt;P();</a:t>
            </a:r>
            <a:endParaRPr lang="en-US" sz="200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CountMutex-&gt;P();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GB" sz="200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remove_item(&amp;item);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CountMutex-&gt;V();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empty-&gt;V();</a:t>
            </a:r>
            <a:endParaRPr lang="en-US" sz="2000">
              <a:solidFill>
                <a:srgbClr val="CC33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consume_item(&amp;item);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}}</a:t>
            </a:r>
          </a:p>
        </p:txBody>
      </p:sp>
      <p:sp>
        <p:nvSpPr>
          <p:cNvPr id="1745931" name="AutoShape 11"/>
          <p:cNvSpPr>
            <a:spLocks/>
          </p:cNvSpPr>
          <p:nvPr/>
        </p:nvSpPr>
        <p:spPr bwMode="auto">
          <a:xfrm>
            <a:off x="5715000" y="1524000"/>
            <a:ext cx="2667000" cy="4648200"/>
          </a:xfrm>
          <a:prstGeom prst="rightBrace">
            <a:avLst>
              <a:gd name="adj1" fmla="val 14524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5932" name="Text Box 12"/>
          <p:cNvSpPr txBox="1">
            <a:spLocks noChangeArrowheads="1"/>
          </p:cNvSpPr>
          <p:nvPr/>
        </p:nvSpPr>
        <p:spPr bwMode="auto">
          <a:xfrm>
            <a:off x="7251700" y="3352800"/>
            <a:ext cx="17399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C3300"/>
                </a:solidFill>
              </a:rPr>
              <a:t>Scheduling</a:t>
            </a:r>
          </a:p>
          <a:p>
            <a:pPr eaLnBrk="1" hangingPunct="1"/>
            <a:endParaRPr lang="en-US" sz="2000">
              <a:solidFill>
                <a:srgbClr val="CC3300"/>
              </a:solidFill>
            </a:endParaRPr>
          </a:p>
          <a:p>
            <a:pPr eaLnBrk="1" hangingPunct="1"/>
            <a:r>
              <a:rPr lang="en-US" sz="2000">
                <a:solidFill>
                  <a:srgbClr val="CC3300"/>
                </a:solidFill>
              </a:rPr>
              <a:t>Constraint 1</a:t>
            </a:r>
          </a:p>
        </p:txBody>
      </p:sp>
      <p:sp>
        <p:nvSpPr>
          <p:cNvPr id="1745933" name="AutoShape 13"/>
          <p:cNvSpPr>
            <a:spLocks/>
          </p:cNvSpPr>
          <p:nvPr/>
        </p:nvSpPr>
        <p:spPr bwMode="auto">
          <a:xfrm>
            <a:off x="5638800" y="2895600"/>
            <a:ext cx="287338" cy="1981200"/>
          </a:xfrm>
          <a:prstGeom prst="rightBrace">
            <a:avLst>
              <a:gd name="adj1" fmla="val 5745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5934" name="Text Box 14"/>
          <p:cNvSpPr txBox="1">
            <a:spLocks noChangeArrowheads="1"/>
          </p:cNvSpPr>
          <p:nvPr/>
        </p:nvSpPr>
        <p:spPr bwMode="auto">
          <a:xfrm>
            <a:off x="5727700" y="3489325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FF"/>
                </a:solidFill>
              </a:rPr>
              <a:t>Scheduling Constraint 2</a:t>
            </a:r>
          </a:p>
        </p:txBody>
      </p:sp>
      <p:sp>
        <p:nvSpPr>
          <p:cNvPr id="1745935" name="AutoShape 15"/>
          <p:cNvSpPr>
            <a:spLocks/>
          </p:cNvSpPr>
          <p:nvPr/>
        </p:nvSpPr>
        <p:spPr bwMode="auto">
          <a:xfrm rot="-1374532">
            <a:off x="1946275" y="1135063"/>
            <a:ext cx="5678488" cy="3200400"/>
          </a:xfrm>
          <a:prstGeom prst="rightBrace">
            <a:avLst>
              <a:gd name="adj1" fmla="val 24431"/>
              <a:gd name="adj2" fmla="val 48856"/>
            </a:avLst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5936" name="Text Box 16"/>
          <p:cNvSpPr txBox="1">
            <a:spLocks noChangeArrowheads="1"/>
          </p:cNvSpPr>
          <p:nvPr/>
        </p:nvSpPr>
        <p:spPr bwMode="auto">
          <a:xfrm>
            <a:off x="6191250" y="1066800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CC00"/>
                </a:solidFill>
              </a:rPr>
              <a:t>Mutual Exclusion</a:t>
            </a:r>
          </a:p>
        </p:txBody>
      </p:sp>
      <p:sp>
        <p:nvSpPr>
          <p:cNvPr id="1745937" name="Text Box 17"/>
          <p:cNvSpPr txBox="1">
            <a:spLocks noChangeArrowheads="1"/>
          </p:cNvSpPr>
          <p:nvPr/>
        </p:nvSpPr>
        <p:spPr bwMode="auto">
          <a:xfrm>
            <a:off x="6019800" y="0"/>
            <a:ext cx="3657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CC3300"/>
                </a:solidFill>
                <a:latin typeface="Courier New" panose="02070309020205020404" pitchFamily="49" charset="0"/>
              </a:rPr>
              <a:t>Semaphore Empty(BUFFER_SIZE);</a:t>
            </a:r>
          </a:p>
        </p:txBody>
      </p:sp>
      <p:sp>
        <p:nvSpPr>
          <p:cNvPr id="1745947" name="Text Box 27"/>
          <p:cNvSpPr txBox="1">
            <a:spLocks noChangeArrowheads="1"/>
          </p:cNvSpPr>
          <p:nvPr/>
        </p:nvSpPr>
        <p:spPr bwMode="auto">
          <a:xfrm>
            <a:off x="6019800" y="42545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Semaphore full(0);</a:t>
            </a:r>
          </a:p>
        </p:txBody>
      </p:sp>
      <p:sp>
        <p:nvSpPr>
          <p:cNvPr id="1745948" name="Text Box 28"/>
          <p:cNvSpPr txBox="1">
            <a:spLocks noChangeArrowheads="1"/>
          </p:cNvSpPr>
          <p:nvPr/>
        </p:nvSpPr>
        <p:spPr bwMode="auto">
          <a:xfrm>
            <a:off x="6019800" y="65405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CC00"/>
                </a:solidFill>
                <a:latin typeface="Courier New" panose="02070309020205020404" pitchFamily="49" charset="0"/>
              </a:rPr>
              <a:t>Semaphore CountMutex(1);</a:t>
            </a:r>
          </a:p>
        </p:txBody>
      </p:sp>
      <p:sp>
        <p:nvSpPr>
          <p:cNvPr id="1745949" name="Rectangle 29"/>
          <p:cNvSpPr>
            <a:spLocks noChangeArrowheads="1"/>
          </p:cNvSpPr>
          <p:nvPr/>
        </p:nvSpPr>
        <p:spPr bwMode="auto">
          <a:xfrm>
            <a:off x="990600" y="1371600"/>
            <a:ext cx="4724400" cy="609600"/>
          </a:xfrm>
          <a:prstGeom prst="rect">
            <a:avLst/>
          </a:prstGeom>
          <a:solidFill>
            <a:srgbClr val="FFCCFF"/>
          </a:soli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Sleep if buffer full</a:t>
            </a:r>
          </a:p>
        </p:txBody>
      </p:sp>
      <p:sp>
        <p:nvSpPr>
          <p:cNvPr id="1745950" name="Rectangle 30"/>
          <p:cNvSpPr>
            <a:spLocks noChangeArrowheads="1"/>
          </p:cNvSpPr>
          <p:nvPr/>
        </p:nvSpPr>
        <p:spPr bwMode="auto">
          <a:xfrm>
            <a:off x="990600" y="5715000"/>
            <a:ext cx="4724400" cy="609600"/>
          </a:xfrm>
          <a:prstGeom prst="rect">
            <a:avLst/>
          </a:prstGeom>
          <a:solidFill>
            <a:srgbClr val="FFCCFF"/>
          </a:soli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Wake up if space in buffer</a:t>
            </a:r>
          </a:p>
        </p:txBody>
      </p:sp>
      <p:sp>
        <p:nvSpPr>
          <p:cNvPr id="1745951" name="Rectangle 31"/>
          <p:cNvSpPr>
            <a:spLocks noChangeArrowheads="1"/>
          </p:cNvSpPr>
          <p:nvPr/>
        </p:nvSpPr>
        <p:spPr bwMode="auto">
          <a:xfrm>
            <a:off x="990600" y="2743200"/>
            <a:ext cx="4724400" cy="6096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Wake up if first item in buffer</a:t>
            </a:r>
          </a:p>
        </p:txBody>
      </p:sp>
      <p:sp>
        <p:nvSpPr>
          <p:cNvPr id="1745952" name="Rectangle 32"/>
          <p:cNvSpPr>
            <a:spLocks noChangeArrowheads="1"/>
          </p:cNvSpPr>
          <p:nvPr/>
        </p:nvSpPr>
        <p:spPr bwMode="auto">
          <a:xfrm>
            <a:off x="990600" y="4419600"/>
            <a:ext cx="4724400" cy="6096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Sleep if buffer empty</a:t>
            </a:r>
          </a:p>
        </p:txBody>
      </p:sp>
      <p:sp>
        <p:nvSpPr>
          <p:cNvPr id="1745953" name="Rectangle 33"/>
          <p:cNvSpPr>
            <a:spLocks noChangeArrowheads="1"/>
          </p:cNvSpPr>
          <p:nvPr/>
        </p:nvSpPr>
        <p:spPr bwMode="auto">
          <a:xfrm>
            <a:off x="990600" y="1905000"/>
            <a:ext cx="42672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Get Exclusive Access of Queue</a:t>
            </a:r>
          </a:p>
        </p:txBody>
      </p:sp>
      <p:sp>
        <p:nvSpPr>
          <p:cNvPr id="1745954" name="Rectangle 34"/>
          <p:cNvSpPr>
            <a:spLocks noChangeArrowheads="1"/>
          </p:cNvSpPr>
          <p:nvPr/>
        </p:nvSpPr>
        <p:spPr bwMode="auto">
          <a:xfrm>
            <a:off x="990600" y="2667000"/>
            <a:ext cx="42672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Leave Exclusive Access of Queue</a:t>
            </a:r>
          </a:p>
        </p:txBody>
      </p:sp>
      <p:sp>
        <p:nvSpPr>
          <p:cNvPr id="1745955" name="Rectangle 35"/>
          <p:cNvSpPr>
            <a:spLocks noChangeArrowheads="1"/>
          </p:cNvSpPr>
          <p:nvPr/>
        </p:nvSpPr>
        <p:spPr bwMode="auto">
          <a:xfrm>
            <a:off x="990600" y="4876800"/>
            <a:ext cx="42672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Get Exclusive Access of Queue</a:t>
            </a:r>
          </a:p>
        </p:txBody>
      </p:sp>
      <p:sp>
        <p:nvSpPr>
          <p:cNvPr id="1745956" name="Rectangle 36"/>
          <p:cNvSpPr>
            <a:spLocks noChangeArrowheads="1"/>
          </p:cNvSpPr>
          <p:nvPr/>
        </p:nvSpPr>
        <p:spPr bwMode="auto">
          <a:xfrm>
            <a:off x="990600" y="5638800"/>
            <a:ext cx="4267200" cy="304800"/>
          </a:xfrm>
          <a:prstGeom prst="rect">
            <a:avLst/>
          </a:prstGeom>
          <a:solidFill>
            <a:srgbClr val="99FF66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Leave Exclusive Access of Queue</a:t>
            </a:r>
          </a:p>
        </p:txBody>
      </p:sp>
      <p:sp>
        <p:nvSpPr>
          <p:cNvPr id="1745957" name="Text Box 37"/>
          <p:cNvSpPr txBox="1">
            <a:spLocks noChangeArrowheads="1"/>
          </p:cNvSpPr>
          <p:nvPr/>
        </p:nvSpPr>
        <p:spPr bwMode="auto">
          <a:xfrm rot="2694488">
            <a:off x="5257800" y="2835275"/>
            <a:ext cx="4332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Producer/Consumer Problem solved with Semaphores</a:t>
            </a:r>
          </a:p>
        </p:txBody>
      </p:sp>
    </p:spTree>
    <p:extLst>
      <p:ext uri="{BB962C8B-B14F-4D97-AF65-F5344CB8AC3E}">
        <p14:creationId xmlns:p14="http://schemas.microsoft.com/office/powerpoint/2010/main" val="5108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4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4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74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74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74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74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4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74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74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74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74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74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74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74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745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74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70" decel="100000"/>
                                        <p:tgtEl>
                                          <p:spTgt spid="17459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770" decel="100000"/>
                                        <p:tgtEl>
                                          <p:spTgt spid="174595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1" dur="770" fill="hold"/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3" dur="770" fill="hold"/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28" grpId="0" animBg="1"/>
      <p:bldP spid="1745929" grpId="0" animBg="1"/>
      <p:bldP spid="1745931" grpId="0" animBg="1"/>
      <p:bldP spid="1745932" grpId="0"/>
      <p:bldP spid="1745933" grpId="0" animBg="1"/>
      <p:bldP spid="1745934" grpId="0"/>
      <p:bldP spid="1745935" grpId="0" animBg="1"/>
      <p:bldP spid="1745936" grpId="0"/>
      <p:bldP spid="1745937" grpId="0"/>
      <p:bldP spid="1745947" grpId="0"/>
      <p:bldP spid="1745948" grpId="0"/>
      <p:bldP spid="1745949" grpId="0" animBg="1"/>
      <p:bldP spid="1745950" grpId="0" animBg="1"/>
      <p:bldP spid="1745951" grpId="0" animBg="1"/>
      <p:bldP spid="1745952" grpId="0" animBg="1"/>
      <p:bldP spid="1745953" grpId="0" animBg="1"/>
      <p:bldP spid="1745954" grpId="0" animBg="1"/>
      <p:bldP spid="1745955" grpId="0" animBg="1"/>
      <p:bldP spid="1745956" grpId="0" animBg="1"/>
      <p:bldP spid="17459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Producer/Consumer Problem</a:t>
            </a:r>
            <a:endParaRPr lang="en-GB" dirty="0" smtClean="0">
              <a:cs typeface="Times New Roman" pitchFamily="18" charset="0"/>
            </a:endParaRPr>
          </a:p>
        </p:txBody>
      </p:sp>
      <p:sp>
        <p:nvSpPr>
          <p:cNvPr id="1652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One of the Classical IPC Problem</a:t>
            </a:r>
          </a:p>
          <a:p>
            <a:pPr eaLnBrk="1" hangingPunct="1"/>
            <a:r>
              <a:rPr lang="en-US" dirty="0" smtClean="0"/>
              <a:t>A producer process generates information that is to be processed by the consumer process</a:t>
            </a:r>
          </a:p>
          <a:p>
            <a:pPr eaLnBrk="1" hangingPunct="1"/>
            <a:r>
              <a:rPr lang="en-US" dirty="0" smtClean="0"/>
              <a:t>The processes can run concurrently through the use of a buffer</a:t>
            </a:r>
          </a:p>
          <a:p>
            <a:pPr eaLnBrk="1" hangingPunct="1"/>
            <a:r>
              <a:rPr lang="en-US" dirty="0" smtClean="0"/>
              <a:t>The consumer must wait on an empty buffer</a:t>
            </a:r>
          </a:p>
          <a:p>
            <a:pPr eaLnBrk="1" hangingPunct="1"/>
            <a:r>
              <a:rPr lang="en-US" dirty="0" smtClean="0"/>
              <a:t>The producer must wait on a full buffer</a:t>
            </a:r>
          </a:p>
        </p:txBody>
      </p:sp>
    </p:spTree>
    <p:extLst>
      <p:ext uri="{BB962C8B-B14F-4D97-AF65-F5344CB8AC3E}">
        <p14:creationId xmlns:p14="http://schemas.microsoft.com/office/powerpoint/2010/main" val="9880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213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pitchFamily="18" charset="0"/>
              </a:rPr>
              <a:t>Producer/Consumer Problem</a:t>
            </a:r>
            <a:endParaRPr lang="en-GB" smtClean="0">
              <a:cs typeface="Times New Roman" pitchFamily="18" charset="0"/>
            </a:endParaRPr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1403350"/>
          </a:xfrm>
        </p:spPr>
        <p:txBody>
          <a:bodyPr/>
          <a:lstStyle/>
          <a:p>
            <a:pPr marL="609600" indent="-609600" eaLnBrk="1" hangingPunct="1"/>
            <a:r>
              <a:rPr lang="en-US" smtClean="0">
                <a:cs typeface="Times New Roman" panose="02020603050405020304" pitchFamily="18" charset="0"/>
              </a:rPr>
              <a:t>Also known as the bounded buffer problem </a:t>
            </a:r>
            <a:endParaRPr lang="en-GB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332038" y="2816225"/>
            <a:ext cx="4064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0">
                <a:solidFill>
                  <a:srgbClr val="FF3300"/>
                </a:solidFill>
                <a:latin typeface="Helvetica" panose="020B0604020202020204" pitchFamily="34" charset="0"/>
              </a:rPr>
              <a:t>0    1    2     3    4    5    6     7</a:t>
            </a:r>
          </a:p>
        </p:txBody>
      </p:sp>
      <p:grpSp>
        <p:nvGrpSpPr>
          <p:cNvPr id="6150" name="Group 5"/>
          <p:cNvGrpSpPr>
            <a:grpSpLocks/>
          </p:cNvGrpSpPr>
          <p:nvPr/>
        </p:nvGrpSpPr>
        <p:grpSpPr bwMode="auto">
          <a:xfrm>
            <a:off x="2214563" y="3363913"/>
            <a:ext cx="4254500" cy="520700"/>
            <a:chOff x="1252" y="964"/>
            <a:chExt cx="2680" cy="328"/>
          </a:xfrm>
        </p:grpSpPr>
        <p:sp>
          <p:nvSpPr>
            <p:cNvPr id="6156" name="Rectangle 6"/>
            <p:cNvSpPr>
              <a:spLocks noChangeArrowheads="1"/>
            </p:cNvSpPr>
            <p:nvPr/>
          </p:nvSpPr>
          <p:spPr bwMode="auto">
            <a:xfrm>
              <a:off x="1252" y="964"/>
              <a:ext cx="2680" cy="328"/>
            </a:xfrm>
            <a:prstGeom prst="rect">
              <a:avLst/>
            </a:prstGeom>
            <a:noFill/>
            <a:ln w="12700" cap="rnd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157" name="Line 7"/>
            <p:cNvSpPr>
              <a:spLocks noChangeShapeType="1"/>
            </p:cNvSpPr>
            <p:nvPr/>
          </p:nvSpPr>
          <p:spPr bwMode="auto">
            <a:xfrm>
              <a:off x="1584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8"/>
            <p:cNvSpPr>
              <a:spLocks noChangeShapeType="1"/>
            </p:cNvSpPr>
            <p:nvPr/>
          </p:nvSpPr>
          <p:spPr bwMode="auto">
            <a:xfrm>
              <a:off x="1920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9"/>
            <p:cNvSpPr>
              <a:spLocks noChangeShapeType="1"/>
            </p:cNvSpPr>
            <p:nvPr/>
          </p:nvSpPr>
          <p:spPr bwMode="auto">
            <a:xfrm>
              <a:off x="2256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10"/>
            <p:cNvSpPr>
              <a:spLocks noChangeShapeType="1"/>
            </p:cNvSpPr>
            <p:nvPr/>
          </p:nvSpPr>
          <p:spPr bwMode="auto">
            <a:xfrm>
              <a:off x="2592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1"/>
            <p:cNvSpPr>
              <a:spLocks noChangeShapeType="1"/>
            </p:cNvSpPr>
            <p:nvPr/>
          </p:nvSpPr>
          <p:spPr bwMode="auto">
            <a:xfrm>
              <a:off x="2928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2"/>
            <p:cNvSpPr>
              <a:spLocks noChangeShapeType="1"/>
            </p:cNvSpPr>
            <p:nvPr/>
          </p:nvSpPr>
          <p:spPr bwMode="auto">
            <a:xfrm>
              <a:off x="3264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3"/>
            <p:cNvSpPr>
              <a:spLocks noChangeShapeType="1"/>
            </p:cNvSpPr>
            <p:nvPr/>
          </p:nvSpPr>
          <p:spPr bwMode="auto">
            <a:xfrm>
              <a:off x="3600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3775" name="Arc 15"/>
          <p:cNvSpPr>
            <a:spLocks/>
          </p:cNvSpPr>
          <p:nvPr/>
        </p:nvSpPr>
        <p:spPr bwMode="auto">
          <a:xfrm>
            <a:off x="4918075" y="3994150"/>
            <a:ext cx="755650" cy="603250"/>
          </a:xfrm>
          <a:custGeom>
            <a:avLst/>
            <a:gdLst>
              <a:gd name="T0" fmla="*/ 26435505 w 21600"/>
              <a:gd name="T1" fmla="*/ 0 h 21600"/>
              <a:gd name="T2" fmla="*/ 0 w 21600"/>
              <a:gd name="T3" fmla="*/ 1684771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53776" name="Arc 16"/>
          <p:cNvSpPr>
            <a:spLocks/>
          </p:cNvSpPr>
          <p:nvPr/>
        </p:nvSpPr>
        <p:spPr bwMode="auto">
          <a:xfrm>
            <a:off x="1743075" y="3994150"/>
            <a:ext cx="755650" cy="603250"/>
          </a:xfrm>
          <a:custGeom>
            <a:avLst/>
            <a:gdLst>
              <a:gd name="T0" fmla="*/ 26435505 w 21600"/>
              <a:gd name="T1" fmla="*/ 0 h 21600"/>
              <a:gd name="T2" fmla="*/ 0 w 21600"/>
              <a:gd name="T3" fmla="*/ 1684771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53777" name="Text Box 17"/>
          <p:cNvSpPr txBox="1">
            <a:spLocks noChangeArrowheads="1"/>
          </p:cNvSpPr>
          <p:nvPr/>
        </p:nvSpPr>
        <p:spPr bwMode="auto">
          <a:xfrm>
            <a:off x="1173163" y="439578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b="0"/>
              <a:t>out</a:t>
            </a:r>
            <a:endParaRPr lang="en-US" b="0"/>
          </a:p>
        </p:txBody>
      </p:sp>
      <p:sp>
        <p:nvSpPr>
          <p:cNvPr id="6154" name="Text Box 18"/>
          <p:cNvSpPr txBox="1">
            <a:spLocks noChangeArrowheads="1"/>
          </p:cNvSpPr>
          <p:nvPr/>
        </p:nvSpPr>
        <p:spPr bwMode="auto">
          <a:xfrm>
            <a:off x="2239963" y="3394075"/>
            <a:ext cx="306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b="0"/>
              <a:t> A    B    C    D     E    F</a:t>
            </a:r>
            <a:endParaRPr lang="en-US" b="0"/>
          </a:p>
        </p:txBody>
      </p:sp>
      <p:sp>
        <p:nvSpPr>
          <p:cNvPr id="1653779" name="Text Box 19"/>
          <p:cNvSpPr txBox="1">
            <a:spLocks noChangeArrowheads="1"/>
          </p:cNvSpPr>
          <p:nvPr/>
        </p:nvSpPr>
        <p:spPr bwMode="auto">
          <a:xfrm>
            <a:off x="4522788" y="438626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b="0"/>
              <a:t>in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86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5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5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5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5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3" grpId="0" build="p" autoUpdateAnimBg="0"/>
      <p:bldP spid="1653775" grpId="0" animBg="1"/>
      <p:bldP spid="1653776" grpId="0" animBg="1"/>
      <p:bldP spid="1653777" grpId="0"/>
      <p:bldP spid="16537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543" y="3048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cs typeface="Times New Roman" pitchFamily="18" charset="0"/>
              </a:rPr>
              <a:t>Producer Consumer using Sleep/Wakeup</a:t>
            </a:r>
            <a:endParaRPr lang="en-GB" sz="4000" dirty="0" smtClean="0"/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543" y="1524000"/>
            <a:ext cx="8229600" cy="3886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800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Count</a:t>
            </a:r>
            <a:r>
              <a:rPr lang="en-US" sz="2800" dirty="0" smtClean="0">
                <a:cs typeface="Times New Roman" panose="02020603050405020304" pitchFamily="18" charset="0"/>
              </a:rPr>
              <a:t> keeps track of the number of items in the buffer</a:t>
            </a:r>
            <a:endParaRPr lang="en-GB" sz="2800" dirty="0" smtClean="0"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n</a:t>
            </a:r>
            <a:r>
              <a:rPr lang="en-US" sz="2800" dirty="0" smtClean="0">
                <a:cs typeface="Times New Roman" panose="02020603050405020304" pitchFamily="18" charset="0"/>
              </a:rPr>
              <a:t>  = maximum items in the buffer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The producer checks against </a:t>
            </a:r>
            <a:r>
              <a:rPr lang="en-US" sz="2800" i="1" dirty="0" smtClean="0">
                <a:cs typeface="Times New Roman" panose="02020603050405020304" pitchFamily="18" charset="0"/>
              </a:rPr>
              <a:t>n</a:t>
            </a:r>
            <a:r>
              <a:rPr lang="en-US" sz="2800" dirty="0" smtClean="0">
                <a:cs typeface="Times New Roman" panose="02020603050405020304" pitchFamily="18" charset="0"/>
              </a:rPr>
              <a:t>.</a:t>
            </a:r>
            <a:endParaRPr lang="en-GB" sz="2800" dirty="0" smtClean="0"/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If </a:t>
            </a:r>
            <a:r>
              <a:rPr lang="en-US" sz="2400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count</a:t>
            </a:r>
            <a:r>
              <a:rPr lang="en-US" sz="2400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 == </a:t>
            </a:r>
            <a:r>
              <a:rPr lang="en-US" sz="2400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then the producer </a:t>
            </a:r>
            <a:r>
              <a:rPr lang="en-US" sz="2000" dirty="0" smtClean="0">
                <a:solidFill>
                  <a:srgbClr val="00CC00"/>
                </a:solidFill>
                <a:cs typeface="Times New Roman" panose="02020603050405020304" pitchFamily="18" charset="0"/>
              </a:rPr>
              <a:t>sleeps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Else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Adds the item to the buffer and increments count.</a:t>
            </a:r>
            <a:endParaRPr lang="en-GB" sz="20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When the consumer retrieves an item from the buffer</a:t>
            </a:r>
            <a:endParaRPr lang="en-GB" sz="2800" dirty="0" smtClean="0"/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If </a:t>
            </a:r>
            <a:r>
              <a:rPr lang="en-US" sz="2400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count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== 0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then the consumer </a:t>
            </a:r>
            <a:r>
              <a:rPr lang="en-US" sz="2000" dirty="0" smtClean="0">
                <a:solidFill>
                  <a:srgbClr val="00CC00"/>
                </a:solidFill>
                <a:cs typeface="Times New Roman" panose="02020603050405020304" pitchFamily="18" charset="0"/>
              </a:rPr>
              <a:t>sleeps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Else 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Removes an item from the buffer and decrements count.</a:t>
            </a:r>
            <a:endParaRPr lang="en-GB" sz="2000" dirty="0" smtClean="0"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GB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907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cs typeface="Times New Roman" pitchFamily="18" charset="0"/>
              </a:rPr>
              <a:t>Producer Consumer using Sleep/Wakeup</a:t>
            </a:r>
            <a:endParaRPr lang="en-GB" sz="4000" dirty="0" smtClean="0">
              <a:cs typeface="Times New Roman" pitchFamily="18" charset="0"/>
            </a:endParaRPr>
          </a:p>
        </p:txBody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pPr marL="609600" indent="-609600" eaLnBrk="1" hangingPunct="1"/>
            <a:r>
              <a:rPr lang="en-US" sz="2800" dirty="0" smtClean="0">
                <a:cs typeface="Times New Roman" panose="02020603050405020304" pitchFamily="18" charset="0"/>
              </a:rPr>
              <a:t>Calls to WAKEUP occur under the following conditions.</a:t>
            </a:r>
            <a:endParaRPr lang="en-GB" sz="2800" dirty="0" smtClean="0"/>
          </a:p>
          <a:p>
            <a:pPr marL="609600" indent="-609600" eaLnBrk="1" hangingPunct="1"/>
            <a:r>
              <a:rPr 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solidFill>
                  <a:srgbClr val="990099"/>
                </a:solidFill>
                <a:cs typeface="Times New Roman" panose="02020603050405020304" pitchFamily="18" charset="0"/>
              </a:rPr>
              <a:t>producer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</a:p>
          <a:p>
            <a:pPr marL="914400" lvl="1" indent="-457200" eaLnBrk="1" hangingPunct="1"/>
            <a:r>
              <a:rPr lang="en-US" sz="2400" dirty="0" smtClean="0">
                <a:cs typeface="Times New Roman" panose="02020603050405020304" pitchFamily="18" charset="0"/>
              </a:rPr>
              <a:t>Adds an item to the buffer</a:t>
            </a:r>
          </a:p>
          <a:p>
            <a:pPr marL="914400" lvl="1" indent="-457200" eaLnBrk="1" hangingPunct="1"/>
            <a:r>
              <a:rPr lang="en-US" sz="2400" dirty="0" smtClean="0">
                <a:cs typeface="Times New Roman" panose="02020603050405020304" pitchFamily="18" charset="0"/>
              </a:rPr>
              <a:t>Incremented </a:t>
            </a:r>
            <a:r>
              <a:rPr lang="en-US" sz="2400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count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marL="914400" lvl="1" indent="-457200" eaLnBrk="1" hangingPunct="1"/>
            <a:r>
              <a:rPr lang="en-US" sz="2400" dirty="0" smtClean="0">
                <a:cs typeface="Times New Roman" panose="02020603050405020304" pitchFamily="18" charset="0"/>
              </a:rPr>
              <a:t>if </a:t>
            </a:r>
            <a:r>
              <a:rPr lang="en-US" sz="2400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count = 1</a:t>
            </a:r>
            <a:r>
              <a:rPr lang="en-US" sz="2400" dirty="0" smtClean="0">
                <a:cs typeface="Times New Roman" panose="02020603050405020304" pitchFamily="18" charset="0"/>
              </a:rPr>
              <a:t> (i.e. the buffer was empty before).</a:t>
            </a:r>
          </a:p>
          <a:p>
            <a:pPr marL="1295400" lvl="2" indent="-381000" eaLnBrk="1" hangingPunct="1"/>
            <a:r>
              <a:rPr lang="en-US" sz="2000" dirty="0" smtClean="0">
                <a:cs typeface="Times New Roman" panose="02020603050405020304" pitchFamily="18" charset="0"/>
              </a:rPr>
              <a:t>wakes up the </a:t>
            </a:r>
            <a:r>
              <a:rPr lang="en-US" sz="2000" dirty="0" smtClean="0">
                <a:solidFill>
                  <a:srgbClr val="00CC00"/>
                </a:solidFill>
                <a:cs typeface="Times New Roman" panose="02020603050405020304" pitchFamily="18" charset="0"/>
              </a:rPr>
              <a:t>consumer.</a:t>
            </a:r>
            <a:endParaRPr lang="en-GB" sz="2000" dirty="0" smtClean="0">
              <a:solidFill>
                <a:srgbClr val="00CC00"/>
              </a:solidFill>
              <a:cs typeface="Times New Roman" panose="02020603050405020304" pitchFamily="18" charset="0"/>
            </a:endParaRPr>
          </a:p>
          <a:p>
            <a:pPr marL="609600" indent="-609600" eaLnBrk="1" hangingPunct="1"/>
            <a:r>
              <a:rPr lang="en-US" sz="2800" dirty="0" smtClean="0"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solidFill>
                  <a:srgbClr val="00CC00"/>
                </a:solidFill>
                <a:cs typeface="Times New Roman" panose="02020603050405020304" pitchFamily="18" charset="0"/>
              </a:rPr>
              <a:t>consumer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</a:p>
          <a:p>
            <a:pPr marL="914400" lvl="1" indent="-457200" eaLnBrk="1" hangingPunct="1"/>
            <a:r>
              <a:rPr lang="en-US" sz="2400" dirty="0" smtClean="0">
                <a:cs typeface="Times New Roman" panose="02020603050405020304" pitchFamily="18" charset="0"/>
              </a:rPr>
              <a:t>Removes an item from the buffer</a:t>
            </a:r>
          </a:p>
          <a:p>
            <a:pPr marL="914400" lvl="1" indent="-457200" eaLnBrk="1" hangingPunct="1"/>
            <a:r>
              <a:rPr lang="en-US" sz="2400" dirty="0" smtClean="0">
                <a:cs typeface="Times New Roman" panose="02020603050405020304" pitchFamily="18" charset="0"/>
              </a:rPr>
              <a:t>Decrements </a:t>
            </a:r>
            <a:r>
              <a:rPr lang="en-US" sz="2400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count</a:t>
            </a:r>
            <a:r>
              <a:rPr lang="en-US" sz="2400" dirty="0" smtClean="0">
                <a:cs typeface="Times New Roman" panose="02020603050405020304" pitchFamily="18" charset="0"/>
              </a:rPr>
              <a:t>. </a:t>
            </a:r>
          </a:p>
          <a:p>
            <a:pPr marL="914400" lvl="1" indent="-457200" eaLnBrk="1" hangingPunct="1"/>
            <a:r>
              <a:rPr lang="en-US" sz="2400" dirty="0" smtClean="0">
                <a:cs typeface="Times New Roman" panose="02020603050405020304" pitchFamily="18" charset="0"/>
              </a:rPr>
              <a:t>if </a:t>
            </a:r>
            <a:r>
              <a:rPr lang="en-US" sz="2400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count == n-1</a:t>
            </a:r>
            <a:r>
              <a:rPr lang="en-US" sz="2400" dirty="0" smtClean="0">
                <a:cs typeface="Times New Roman" panose="02020603050405020304" pitchFamily="18" charset="0"/>
              </a:rPr>
              <a:t> (i.e. the buffer was full)</a:t>
            </a:r>
          </a:p>
          <a:p>
            <a:pPr marL="1295400" lvl="2" indent="-381000" eaLnBrk="1" hangingPunct="1"/>
            <a:r>
              <a:rPr lang="en-US" sz="2000" dirty="0" smtClean="0">
                <a:cs typeface="Times New Roman" panose="02020603050405020304" pitchFamily="18" charset="0"/>
              </a:rPr>
              <a:t>Wakes up the </a:t>
            </a:r>
            <a:r>
              <a:rPr lang="en-US" sz="2000" dirty="0" smtClean="0">
                <a:solidFill>
                  <a:srgbClr val="990099"/>
                </a:solidFill>
                <a:cs typeface="Times New Roman" panose="02020603050405020304" pitchFamily="18" charset="0"/>
              </a:rPr>
              <a:t>producer</a:t>
            </a:r>
            <a:r>
              <a:rPr lang="en-US" sz="2000" dirty="0" smtClean="0">
                <a:solidFill>
                  <a:srgbClr val="00CC00"/>
                </a:solidFill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CC00"/>
                </a:solidFill>
              </a:rPr>
              <a:t> </a:t>
            </a:r>
            <a:endParaRPr lang="en-GB" sz="2000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7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955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991600" cy="6324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BUFFER_SIZE = 100; </a:t>
            </a:r>
            <a:r>
              <a:rPr lang="en-GB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 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800" b="1" dirty="0" smtClean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{	</a:t>
            </a:r>
            <a:r>
              <a:rPr lang="en-GB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produce_item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(&amp;item);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BUFFER_SIZE)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18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()</a:t>
            </a:r>
            <a:r>
              <a:rPr lang="en-GB" sz="1800" b="1" dirty="0" smtClean="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dirty="0" smtClean="0">
              <a:solidFill>
                <a:srgbClr val="6600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enter_item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18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wakeup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(consumer);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}} 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800" b="1" dirty="0" smtClean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 {	</a:t>
            </a:r>
            <a:r>
              <a:rPr lang="en-GB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18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remove_item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(&amp;item);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BUFFER_SIZE - 1)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18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wakeup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(producer);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consume_item</a:t>
            </a: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(&amp;item);</a:t>
            </a:r>
            <a:endParaRPr lang="en-US" sz="1800" b="1" dirty="0" smtClean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}}</a:t>
            </a:r>
            <a:endParaRPr lang="en-GB" sz="18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5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62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62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62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62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62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62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629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629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629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629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6297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5"/>
          <p:cNvGrpSpPr>
            <a:grpSpLocks/>
          </p:cNvGrpSpPr>
          <p:nvPr/>
        </p:nvGrpSpPr>
        <p:grpSpPr bwMode="auto">
          <a:xfrm>
            <a:off x="6229350" y="2974975"/>
            <a:ext cx="2662238" cy="303213"/>
            <a:chOff x="1252" y="964"/>
            <a:chExt cx="2680" cy="328"/>
          </a:xfrm>
        </p:grpSpPr>
        <p:sp>
          <p:nvSpPr>
            <p:cNvPr id="10278" name="Rectangle 6"/>
            <p:cNvSpPr>
              <a:spLocks noChangeArrowheads="1"/>
            </p:cNvSpPr>
            <p:nvPr/>
          </p:nvSpPr>
          <p:spPr bwMode="auto">
            <a:xfrm>
              <a:off x="1252" y="964"/>
              <a:ext cx="2680" cy="328"/>
            </a:xfrm>
            <a:prstGeom prst="rect">
              <a:avLst/>
            </a:prstGeom>
            <a:noFill/>
            <a:ln w="12700" cap="rnd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79" name="Line 7"/>
            <p:cNvSpPr>
              <a:spLocks noChangeShapeType="1"/>
            </p:cNvSpPr>
            <p:nvPr/>
          </p:nvSpPr>
          <p:spPr bwMode="auto">
            <a:xfrm>
              <a:off x="1584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Line 8"/>
            <p:cNvSpPr>
              <a:spLocks noChangeShapeType="1"/>
            </p:cNvSpPr>
            <p:nvPr/>
          </p:nvSpPr>
          <p:spPr bwMode="auto">
            <a:xfrm>
              <a:off x="1920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Line 9"/>
            <p:cNvSpPr>
              <a:spLocks noChangeShapeType="1"/>
            </p:cNvSpPr>
            <p:nvPr/>
          </p:nvSpPr>
          <p:spPr bwMode="auto">
            <a:xfrm>
              <a:off x="2256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Line 10"/>
            <p:cNvSpPr>
              <a:spLocks noChangeShapeType="1"/>
            </p:cNvSpPr>
            <p:nvPr/>
          </p:nvSpPr>
          <p:spPr bwMode="auto">
            <a:xfrm>
              <a:off x="2592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Line 11"/>
            <p:cNvSpPr>
              <a:spLocks noChangeShapeType="1"/>
            </p:cNvSpPr>
            <p:nvPr/>
          </p:nvSpPr>
          <p:spPr bwMode="auto">
            <a:xfrm>
              <a:off x="2928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Line 12"/>
            <p:cNvSpPr>
              <a:spLocks noChangeShapeType="1"/>
            </p:cNvSpPr>
            <p:nvPr/>
          </p:nvSpPr>
          <p:spPr bwMode="auto">
            <a:xfrm>
              <a:off x="3264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Line 13"/>
            <p:cNvSpPr>
              <a:spLocks noChangeShapeType="1"/>
            </p:cNvSpPr>
            <p:nvPr/>
          </p:nvSpPr>
          <p:spPr bwMode="auto">
            <a:xfrm>
              <a:off x="3600" y="964"/>
              <a:ext cx="0" cy="328"/>
            </a:xfrm>
            <a:prstGeom prst="line">
              <a:avLst/>
            </a:prstGeom>
            <a:noFill/>
            <a:ln w="127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4432" name="Rectangle 16"/>
          <p:cNvSpPr>
            <a:spLocks noChangeArrowheads="1"/>
          </p:cNvSpPr>
          <p:nvPr/>
        </p:nvSpPr>
        <p:spPr bwMode="auto">
          <a:xfrm>
            <a:off x="0" y="3505200"/>
            <a:ext cx="69342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00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(void) {int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== 0) 		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34" name="Rectangle 18"/>
          <p:cNvSpPr>
            <a:spLocks noChangeArrowheads="1"/>
          </p:cNvSpPr>
          <p:nvPr/>
        </p:nvSpPr>
        <p:spPr bwMode="auto">
          <a:xfrm>
            <a:off x="76200" y="4510088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sleep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37" name="Rectangle 21"/>
          <p:cNvSpPr>
            <a:spLocks noChangeArrowheads="1"/>
          </p:cNvSpPr>
          <p:nvPr/>
        </p:nvSpPr>
        <p:spPr bwMode="auto">
          <a:xfrm>
            <a:off x="152400" y="123825"/>
            <a:ext cx="7239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00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produce_item(&amp;item);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== 3)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()</a:t>
            </a:r>
            <a:r>
              <a:rPr lang="en-GB" sz="200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>
              <a:solidFill>
                <a:srgbClr val="6600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enter_item(item);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38" name="Text Box 22"/>
          <p:cNvSpPr txBox="1">
            <a:spLocks noChangeArrowheads="1"/>
          </p:cNvSpPr>
          <p:nvPr/>
        </p:nvSpPr>
        <p:spPr bwMode="auto">
          <a:xfrm>
            <a:off x="6172200" y="29098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</p:txBody>
      </p:sp>
      <p:grpSp>
        <p:nvGrpSpPr>
          <p:cNvPr id="10248" name="Group 25"/>
          <p:cNvGrpSpPr>
            <a:grpSpLocks/>
          </p:cNvGrpSpPr>
          <p:nvPr/>
        </p:nvGrpSpPr>
        <p:grpSpPr bwMode="auto">
          <a:xfrm>
            <a:off x="6858000" y="381000"/>
            <a:ext cx="1676400" cy="914400"/>
            <a:chOff x="4320" y="240"/>
            <a:chExt cx="1056" cy="576"/>
          </a:xfrm>
        </p:grpSpPr>
        <p:sp>
          <p:nvSpPr>
            <p:cNvPr id="10276" name="Rectangle 23"/>
            <p:cNvSpPr>
              <a:spLocks noChangeArrowheads="1"/>
            </p:cNvSpPr>
            <p:nvPr/>
          </p:nvSpPr>
          <p:spPr bwMode="auto">
            <a:xfrm>
              <a:off x="4320" y="2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77" name="Text Box 24"/>
            <p:cNvSpPr txBox="1">
              <a:spLocks noChangeArrowheads="1"/>
            </p:cNvSpPr>
            <p:nvPr/>
          </p:nvSpPr>
          <p:spPr bwMode="auto">
            <a:xfrm>
              <a:off x="4416" y="384"/>
              <a:ext cx="93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Count = 0</a:t>
              </a:r>
            </a:p>
          </p:txBody>
        </p:sp>
      </p:grpSp>
      <p:sp>
        <p:nvSpPr>
          <p:cNvPr id="1724443" name="Rectangle 27"/>
          <p:cNvSpPr>
            <a:spLocks noChangeArrowheads="1"/>
          </p:cNvSpPr>
          <p:nvPr/>
        </p:nvSpPr>
        <p:spPr bwMode="auto">
          <a:xfrm>
            <a:off x="152400" y="2057400"/>
            <a:ext cx="685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45" name="Rectangle 29"/>
          <p:cNvSpPr>
            <a:spLocks noChangeArrowheads="1"/>
          </p:cNvSpPr>
          <p:nvPr/>
        </p:nvSpPr>
        <p:spPr bwMode="auto">
          <a:xfrm>
            <a:off x="228600" y="2346325"/>
            <a:ext cx="48768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if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wakeup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(consumer);	}}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52" name="Rectangle 36"/>
          <p:cNvSpPr>
            <a:spLocks noChangeArrowheads="1"/>
          </p:cNvSpPr>
          <p:nvPr/>
        </p:nvSpPr>
        <p:spPr bwMode="auto">
          <a:xfrm>
            <a:off x="2057400" y="26670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wakeup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(consumer);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53" name="Rectangle 37"/>
          <p:cNvSpPr>
            <a:spLocks noChangeArrowheads="1"/>
          </p:cNvSpPr>
          <p:nvPr/>
        </p:nvSpPr>
        <p:spPr bwMode="auto">
          <a:xfrm rot="3508620">
            <a:off x="5468938" y="4719638"/>
            <a:ext cx="3838575" cy="8223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b="0">
                <a:solidFill>
                  <a:srgbClr val="0000FF"/>
                </a:solidFill>
              </a:rPr>
              <a:t>But Consumer is not Sleeping</a:t>
            </a:r>
          </a:p>
          <a:p>
            <a:pPr algn="ctr" eaLnBrk="1" hangingPunct="1"/>
            <a:r>
              <a:rPr lang="en-US" b="0">
                <a:solidFill>
                  <a:srgbClr val="0000FF"/>
                </a:solidFill>
              </a:rPr>
              <a:t>Wakeup Signal lost</a:t>
            </a:r>
          </a:p>
        </p:txBody>
      </p:sp>
      <p:sp>
        <p:nvSpPr>
          <p:cNvPr id="1724454" name="Rectangle 38"/>
          <p:cNvSpPr>
            <a:spLocks noChangeArrowheads="1"/>
          </p:cNvSpPr>
          <p:nvPr/>
        </p:nvSpPr>
        <p:spPr bwMode="auto">
          <a:xfrm>
            <a:off x="152400" y="153988"/>
            <a:ext cx="7239000" cy="2041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00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produce_item(&amp;item);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== 3)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()</a:t>
            </a:r>
            <a:r>
              <a:rPr lang="en-GB" sz="200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>
              <a:solidFill>
                <a:srgbClr val="6600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enter_item(item);	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55" name="Rectangle 39"/>
          <p:cNvSpPr>
            <a:spLocks noChangeArrowheads="1"/>
          </p:cNvSpPr>
          <p:nvPr/>
        </p:nvSpPr>
        <p:spPr bwMode="auto">
          <a:xfrm>
            <a:off x="152400" y="2087563"/>
            <a:ext cx="68580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56" name="Rectangle 40"/>
          <p:cNvSpPr>
            <a:spLocks noChangeArrowheads="1"/>
          </p:cNvSpPr>
          <p:nvPr/>
        </p:nvSpPr>
        <p:spPr bwMode="auto">
          <a:xfrm>
            <a:off x="228600" y="2452688"/>
            <a:ext cx="487680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if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== 1)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	}}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57" name="Text Box 41"/>
          <p:cNvSpPr txBox="1">
            <a:spLocks noChangeArrowheads="1"/>
          </p:cNvSpPr>
          <p:nvPr/>
        </p:nvSpPr>
        <p:spPr bwMode="auto">
          <a:xfrm>
            <a:off x="6553200" y="29098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B</a:t>
            </a:r>
          </a:p>
        </p:txBody>
      </p:sp>
      <p:sp>
        <p:nvSpPr>
          <p:cNvPr id="10257" name="Rectangle 42"/>
          <p:cNvSpPr>
            <a:spLocks noChangeArrowheads="1"/>
          </p:cNvSpPr>
          <p:nvPr/>
        </p:nvSpPr>
        <p:spPr bwMode="auto">
          <a:xfrm>
            <a:off x="7239000" y="28956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858000" y="381000"/>
            <a:ext cx="1676400" cy="914400"/>
            <a:chOff x="4320" y="240"/>
            <a:chExt cx="1056" cy="576"/>
          </a:xfrm>
        </p:grpSpPr>
        <p:sp>
          <p:nvSpPr>
            <p:cNvPr id="10274" name="Rectangle 31"/>
            <p:cNvSpPr>
              <a:spLocks noChangeArrowheads="1"/>
            </p:cNvSpPr>
            <p:nvPr/>
          </p:nvSpPr>
          <p:spPr bwMode="auto">
            <a:xfrm>
              <a:off x="4320" y="2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75" name="Text Box 32"/>
            <p:cNvSpPr txBox="1">
              <a:spLocks noChangeArrowheads="1"/>
            </p:cNvSpPr>
            <p:nvPr/>
          </p:nvSpPr>
          <p:spPr bwMode="auto">
            <a:xfrm>
              <a:off x="4416" y="384"/>
              <a:ext cx="93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Count = 1</a:t>
              </a:r>
            </a:p>
          </p:txBody>
        </p:sp>
      </p:grpSp>
      <p:sp>
        <p:nvSpPr>
          <p:cNvPr id="1724462" name="Rectangle 46"/>
          <p:cNvSpPr>
            <a:spLocks noChangeArrowheads="1"/>
          </p:cNvSpPr>
          <p:nvPr/>
        </p:nvSpPr>
        <p:spPr bwMode="auto">
          <a:xfrm>
            <a:off x="76200" y="152400"/>
            <a:ext cx="7239000" cy="2041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00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produce_item(&amp;item);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== 3)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()</a:t>
            </a:r>
            <a:r>
              <a:rPr lang="en-GB" sz="200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>
              <a:solidFill>
                <a:srgbClr val="6600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enter_item(item);	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4463" name="Rectangle 47"/>
          <p:cNvSpPr>
            <a:spLocks noChangeArrowheads="1"/>
          </p:cNvSpPr>
          <p:nvPr/>
        </p:nvSpPr>
        <p:spPr bwMode="auto">
          <a:xfrm>
            <a:off x="76200" y="2147888"/>
            <a:ext cx="6858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++;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6858000" y="381000"/>
            <a:ext cx="1676400" cy="914400"/>
            <a:chOff x="4320" y="240"/>
            <a:chExt cx="1056" cy="576"/>
          </a:xfrm>
        </p:grpSpPr>
        <p:sp>
          <p:nvSpPr>
            <p:cNvPr id="10272" name="Rectangle 44"/>
            <p:cNvSpPr>
              <a:spLocks noChangeArrowheads="1"/>
            </p:cNvSpPr>
            <p:nvPr/>
          </p:nvSpPr>
          <p:spPr bwMode="auto">
            <a:xfrm>
              <a:off x="4320" y="2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73" name="Text Box 45"/>
            <p:cNvSpPr txBox="1">
              <a:spLocks noChangeArrowheads="1"/>
            </p:cNvSpPr>
            <p:nvPr/>
          </p:nvSpPr>
          <p:spPr bwMode="auto">
            <a:xfrm>
              <a:off x="4416" y="384"/>
              <a:ext cx="93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Count = 2</a:t>
              </a:r>
            </a:p>
          </p:txBody>
        </p:sp>
      </p:grpSp>
      <p:sp>
        <p:nvSpPr>
          <p:cNvPr id="1724465" name="Text Box 49"/>
          <p:cNvSpPr txBox="1">
            <a:spLocks noChangeArrowheads="1"/>
          </p:cNvSpPr>
          <p:nvPr/>
        </p:nvSpPr>
        <p:spPr bwMode="auto">
          <a:xfrm>
            <a:off x="6826250" y="29098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1724469" name="Rectangle 53"/>
          <p:cNvSpPr>
            <a:spLocks noChangeArrowheads="1"/>
          </p:cNvSpPr>
          <p:nvPr/>
        </p:nvSpPr>
        <p:spPr bwMode="auto">
          <a:xfrm>
            <a:off x="76200" y="152400"/>
            <a:ext cx="7239000" cy="1706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200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produce_item(&amp;item);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== 3)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()</a:t>
            </a:r>
            <a:r>
              <a:rPr lang="en-GB" sz="200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858000" y="381000"/>
            <a:ext cx="1676400" cy="914400"/>
            <a:chOff x="4320" y="240"/>
            <a:chExt cx="1056" cy="576"/>
          </a:xfrm>
        </p:grpSpPr>
        <p:sp>
          <p:nvSpPr>
            <p:cNvPr id="10270" name="Rectangle 51"/>
            <p:cNvSpPr>
              <a:spLocks noChangeArrowheads="1"/>
            </p:cNvSpPr>
            <p:nvPr/>
          </p:nvSpPr>
          <p:spPr bwMode="auto">
            <a:xfrm>
              <a:off x="4320" y="240"/>
              <a:ext cx="10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71" name="Text Box 52"/>
            <p:cNvSpPr txBox="1">
              <a:spLocks noChangeArrowheads="1"/>
            </p:cNvSpPr>
            <p:nvPr/>
          </p:nvSpPr>
          <p:spPr bwMode="auto">
            <a:xfrm>
              <a:off x="4416" y="384"/>
              <a:ext cx="93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/>
                <a:t>Count = 3</a:t>
              </a:r>
            </a:p>
          </p:txBody>
        </p:sp>
      </p:grpSp>
      <p:sp>
        <p:nvSpPr>
          <p:cNvPr id="1724470" name="Rectangle 54"/>
          <p:cNvSpPr>
            <a:spLocks noChangeArrowheads="1"/>
          </p:cNvSpPr>
          <p:nvPr/>
        </p:nvSpPr>
        <p:spPr bwMode="auto">
          <a:xfrm rot="3508620">
            <a:off x="5246687" y="1535113"/>
            <a:ext cx="3375025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</a:rPr>
              <a:t>Producer is Sleeping Now</a:t>
            </a:r>
          </a:p>
        </p:txBody>
      </p:sp>
      <p:sp>
        <p:nvSpPr>
          <p:cNvPr id="1724435" name="Rectangle 19"/>
          <p:cNvSpPr>
            <a:spLocks noChangeArrowheads="1"/>
          </p:cNvSpPr>
          <p:nvPr/>
        </p:nvSpPr>
        <p:spPr bwMode="auto">
          <a:xfrm>
            <a:off x="4191000" y="2971800"/>
            <a:ext cx="1905000" cy="914400"/>
          </a:xfrm>
          <a:prstGeom prst="rect">
            <a:avLst/>
          </a:prstGeom>
          <a:solidFill>
            <a:schemeClr val="fol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en-US" altLang="zh-TW" sz="1600" b="0">
                <a:solidFill>
                  <a:srgbClr val="333333"/>
                </a:solidFill>
                <a:latin typeface="Arial" charset="0"/>
                <a:ea typeface="新細明體" pitchFamily="18" charset="-120"/>
              </a:rPr>
              <a:t>Timeout</a:t>
            </a:r>
          </a:p>
        </p:txBody>
      </p:sp>
      <p:sp>
        <p:nvSpPr>
          <p:cNvPr id="1724471" name="Rectangle 55"/>
          <p:cNvSpPr>
            <a:spLocks noChangeArrowheads="1"/>
          </p:cNvSpPr>
          <p:nvPr/>
        </p:nvSpPr>
        <p:spPr bwMode="auto">
          <a:xfrm rot="3508620">
            <a:off x="4941887" y="5094288"/>
            <a:ext cx="3527425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</a:rPr>
              <a:t>Consumer is Sleeping Now</a:t>
            </a:r>
          </a:p>
        </p:txBody>
      </p:sp>
      <p:sp>
        <p:nvSpPr>
          <p:cNvPr id="10268" name="Rectangle 4"/>
          <p:cNvSpPr>
            <a:spLocks noChangeArrowheads="1"/>
          </p:cNvSpPr>
          <p:nvPr/>
        </p:nvSpPr>
        <p:spPr bwMode="auto">
          <a:xfrm>
            <a:off x="6194425" y="2667000"/>
            <a:ext cx="12620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solidFill>
                  <a:srgbClr val="FF3300"/>
                </a:solidFill>
                <a:latin typeface="Helvetica" panose="020B0604020202020204" pitchFamily="34" charset="0"/>
              </a:rPr>
              <a:t>0    1    2     </a:t>
            </a:r>
          </a:p>
        </p:txBody>
      </p:sp>
      <p:sp>
        <p:nvSpPr>
          <p:cNvPr id="1724472" name="Text Box 56"/>
          <p:cNvSpPr txBox="1">
            <a:spLocks noChangeArrowheads="1"/>
          </p:cNvSpPr>
          <p:nvPr/>
        </p:nvSpPr>
        <p:spPr bwMode="auto">
          <a:xfrm>
            <a:off x="3276600" y="5026025"/>
            <a:ext cx="23622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6000"/>
              </a:lnSpc>
              <a:spcBef>
                <a:spcPct val="50000"/>
              </a:spcBef>
              <a:defRPr/>
            </a:pPr>
            <a:r>
              <a:rPr lang="en-US" sz="34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28123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4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4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4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724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2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2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2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2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2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2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2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2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2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2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24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24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-0.05601 C 0.01649 -0.0824 0.04861 -0.10833 0.08194 -0.11018 C 0.1151 -0.11203 0.15902 -0.09097 0.1842 -0.06713 C 0.2092 -0.04351 0.22448 -0.00648 0.23264 0.03241 C 0.24097 0.07153 0.23819 0.13218 0.2335 0.16737 C 0.22882 0.20255 0.22673 0.23334 0.2052 0.24399 C 0.18385 0.25463 0.13923 0.24676 0.10538 0.23149 C 0.07152 0.21621 0.0368 0.18426 0.00208 0.15255 " pathEditMode="relative" rAng="959325" ptsTypes="aaaaaaaA">
                                      <p:cBhvr>
                                        <p:cTn id="98" dur="2000" fill="hold"/>
                                        <p:tgtEl>
                                          <p:spTgt spid="1724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2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2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72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244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72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24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724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724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724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24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2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2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72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7244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72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724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7244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72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724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724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724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24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724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72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72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72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7244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72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724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724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724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724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72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72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72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72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72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7244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4432" grpId="0" build="p"/>
      <p:bldP spid="1724434" grpId="0"/>
      <p:bldP spid="1724437" grpId="0" build="p"/>
      <p:bldP spid="1724437" grpId="1" build="allAtOnce"/>
      <p:bldP spid="1724438" grpId="0"/>
      <p:bldP spid="1724443" grpId="0"/>
      <p:bldP spid="1724443" grpId="1"/>
      <p:bldP spid="1724445" grpId="0" build="p"/>
      <p:bldP spid="1724445" grpId="1" build="allAtOnce"/>
      <p:bldP spid="1724452" grpId="0"/>
      <p:bldP spid="1724452" grpId="1"/>
      <p:bldP spid="1724452" grpId="2"/>
      <p:bldP spid="1724453" grpId="0" animBg="1"/>
      <p:bldP spid="1724453" grpId="1" animBg="1"/>
      <p:bldP spid="1724454" grpId="0" build="p" animBg="1"/>
      <p:bldP spid="1724454" grpId="1" build="allAtOnce" animBg="1"/>
      <p:bldP spid="1724455" grpId="0" animBg="1"/>
      <p:bldP spid="1724455" grpId="1" animBg="1"/>
      <p:bldP spid="1724456" grpId="0" build="p" animBg="1"/>
      <p:bldP spid="1724456" grpId="1" build="allAtOnce" animBg="1"/>
      <p:bldP spid="1724457" grpId="0"/>
      <p:bldP spid="1724462" grpId="0" build="p" animBg="1"/>
      <p:bldP spid="1724462" grpId="1" build="allAtOnce" animBg="1"/>
      <p:bldP spid="1724463" grpId="0" animBg="1"/>
      <p:bldP spid="1724463" grpId="1" animBg="1"/>
      <p:bldP spid="1724465" grpId="0"/>
      <p:bldP spid="1724469" grpId="0" build="p" animBg="1"/>
      <p:bldP spid="1724470" grpId="0" animBg="1"/>
      <p:bldP spid="1724435" grpId="0" animBg="1"/>
      <p:bldP spid="1724435" grpId="1" animBg="1"/>
      <p:bldP spid="1724471" grpId="0" animBg="1"/>
      <p:bldP spid="17244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Producer Consumer using Sleep/Wakeup</a:t>
            </a:r>
            <a:endParaRPr lang="en-GB" dirty="0" smtClean="0">
              <a:cs typeface="Times New Roman" pitchFamily="18" charset="0"/>
            </a:endParaRPr>
          </a:p>
        </p:txBody>
      </p:sp>
      <p:sp>
        <p:nvSpPr>
          <p:cNvPr id="1665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… we have the problem of race conditions with </a:t>
            </a:r>
            <a:r>
              <a:rPr lang="en-US" i="1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count</a:t>
            </a:r>
          </a:p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Solution</a:t>
            </a:r>
          </a:p>
          <a:p>
            <a:pPr lvl="1" eaLnBrk="1" hangingPunct="1"/>
            <a:r>
              <a:rPr lang="en-GB" dirty="0" smtClean="0"/>
              <a:t>Caution!!! We can no more use the Peterson’s Algorithm</a:t>
            </a:r>
          </a:p>
          <a:p>
            <a:pPr eaLnBrk="1" hangingPunct="1"/>
            <a:r>
              <a:rPr lang="en-GB" dirty="0" smtClean="0"/>
              <a:t>The Problem is that the wakeup sent to a process was </a:t>
            </a:r>
            <a:r>
              <a:rPr lang="en-GB" dirty="0" smtClean="0">
                <a:solidFill>
                  <a:srgbClr val="CC3300"/>
                </a:solidFill>
              </a:rPr>
              <a:t>lost</a:t>
            </a:r>
            <a:r>
              <a:rPr lang="en-GB" dirty="0" smtClean="0"/>
              <a:t>.</a:t>
            </a:r>
          </a:p>
          <a:p>
            <a:pPr eaLnBrk="1" hangingPunct="1"/>
            <a:r>
              <a:rPr lang="en-GB" dirty="0" smtClean="0"/>
              <a:t>Plus checking and </a:t>
            </a:r>
            <a:r>
              <a:rPr lang="en-GB" dirty="0" err="1" smtClean="0"/>
              <a:t>updation</a:t>
            </a:r>
            <a:r>
              <a:rPr lang="en-GB" dirty="0" smtClean="0"/>
              <a:t> is not atomic </a:t>
            </a:r>
          </a:p>
        </p:txBody>
      </p:sp>
    </p:spTree>
    <p:extLst>
      <p:ext uri="{BB962C8B-B14F-4D97-AF65-F5344CB8AC3E}">
        <p14:creationId xmlns:p14="http://schemas.microsoft.com/office/powerpoint/2010/main" val="269000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8" grpId="0" build="p" bldLvl="5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6547</TotalTime>
  <Words>1247</Words>
  <Application>Microsoft Office PowerPoint</Application>
  <PresentationFormat>On-screen Show (4:3)</PresentationFormat>
  <Paragraphs>402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Arial Narrow</vt:lpstr>
      <vt:lpstr>Courier New</vt:lpstr>
      <vt:lpstr>Helvetica</vt:lpstr>
      <vt:lpstr>新細明體</vt:lpstr>
      <vt:lpstr>Times New Roman</vt:lpstr>
      <vt:lpstr>Wingdings</vt:lpstr>
      <vt:lpstr>Pixel</vt:lpstr>
      <vt:lpstr>Lecture 12 Semaphores</vt:lpstr>
      <vt:lpstr>IPC issues</vt:lpstr>
      <vt:lpstr>Producer/Consumer Problem</vt:lpstr>
      <vt:lpstr>Producer/Consumer Problem</vt:lpstr>
      <vt:lpstr>Producer Consumer using Sleep/Wakeup</vt:lpstr>
      <vt:lpstr>Producer Consumer using Sleep/Wakeup</vt:lpstr>
      <vt:lpstr>PowerPoint Presentation</vt:lpstr>
      <vt:lpstr>PowerPoint Presentation</vt:lpstr>
      <vt:lpstr>Producer Consumer using Sleep/Wakeup</vt:lpstr>
      <vt:lpstr>Semaphores</vt:lpstr>
      <vt:lpstr>Semaphore P()/V()</vt:lpstr>
      <vt:lpstr>Semaphores are like integers, except:</vt:lpstr>
      <vt:lpstr>Semaphore</vt:lpstr>
      <vt:lpstr>Semaphore</vt:lpstr>
      <vt:lpstr>How is the atomicity achieved in Uniprocessors ?</vt:lpstr>
      <vt:lpstr>Two uses of Semaphores</vt:lpstr>
      <vt:lpstr>Semaphore as Mutual Exclusion</vt:lpstr>
      <vt:lpstr>Two uses of Semaphores</vt:lpstr>
      <vt:lpstr>Semaphore for Scheduling Constraints</vt:lpstr>
      <vt:lpstr>PowerPoint Presentation</vt:lpstr>
      <vt:lpstr>PowerPoint Presentation</vt:lpstr>
      <vt:lpstr>Producer/Consumer Problem</vt:lpstr>
      <vt:lpstr>PowerPoint Presentation</vt:lpstr>
      <vt:lpstr>PowerPoint Presentation</vt:lpstr>
      <vt:lpstr>PowerPoint Presentation</vt:lpstr>
    </vt:vector>
  </TitlesOfParts>
  <Company>IIUI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Architectures</dc:title>
  <dc:creator>Asim Munir</dc:creator>
  <cp:lastModifiedBy>Asim Munir</cp:lastModifiedBy>
  <cp:revision>285</cp:revision>
  <cp:lastPrinted>1999-12-17T13:56:08Z</cp:lastPrinted>
  <dcterms:created xsi:type="dcterms:W3CDTF">1998-09-21T10:37:54Z</dcterms:created>
  <dcterms:modified xsi:type="dcterms:W3CDTF">2016-05-06T06:19:35Z</dcterms:modified>
</cp:coreProperties>
</file>