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21"/>
  </p:notesMasterIdLst>
  <p:handoutMasterIdLst>
    <p:handoutMasterId r:id="rId22"/>
  </p:handoutMasterIdLst>
  <p:sldIdLst>
    <p:sldId id="327" r:id="rId2"/>
    <p:sldId id="588" r:id="rId3"/>
    <p:sldId id="589" r:id="rId4"/>
    <p:sldId id="590" r:id="rId5"/>
    <p:sldId id="591" r:id="rId6"/>
    <p:sldId id="592" r:id="rId7"/>
    <p:sldId id="593" r:id="rId8"/>
    <p:sldId id="594" r:id="rId9"/>
    <p:sldId id="595" r:id="rId10"/>
    <p:sldId id="596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46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4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F02D995-69B7-4E01-9988-22B45D512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6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CC54E07-1C02-4A87-B550-C870A1351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2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Give qualifications of instructors:</a:t>
            </a:r>
          </a:p>
          <a:p>
            <a:endParaRPr lang="en-US" smtClean="0"/>
          </a:p>
          <a:p>
            <a:r>
              <a:rPr lang="en-US" smtClean="0"/>
              <a:t>DAP</a:t>
            </a:r>
          </a:p>
          <a:p>
            <a:pPr>
              <a:buFontTx/>
              <a:buChar char="•"/>
            </a:pPr>
            <a:r>
              <a:rPr lang="en-US" smtClean="0"/>
              <a:t> teaching computer architecture at Berkeley since 1977</a:t>
            </a:r>
          </a:p>
          <a:p>
            <a:pPr>
              <a:buFontTx/>
              <a:buChar char="•"/>
            </a:pPr>
            <a:r>
              <a:rPr lang="en-US" smtClean="0"/>
              <a:t> Co-athor of textbook used in class</a:t>
            </a:r>
          </a:p>
          <a:p>
            <a:pPr>
              <a:buFontTx/>
              <a:buChar char="•"/>
            </a:pPr>
            <a:r>
              <a:rPr lang="en-US" smtClean="0"/>
              <a:t> Best known for being one of pioneers of RISC</a:t>
            </a:r>
          </a:p>
          <a:p>
            <a:pPr>
              <a:buFontTx/>
              <a:buChar char="•"/>
            </a:pPr>
            <a:r>
              <a:rPr lang="en-US" smtClean="0"/>
              <a:t> currently author of article on future of microprocessors in SciAm Sept 1995</a:t>
            </a:r>
          </a:p>
          <a:p>
            <a:r>
              <a:rPr lang="en-US" smtClean="0"/>
              <a:t>RY</a:t>
            </a:r>
          </a:p>
          <a:p>
            <a:pPr>
              <a:buFontTx/>
              <a:buChar char="•"/>
            </a:pPr>
            <a:r>
              <a:rPr lang="en-US" smtClean="0"/>
              <a:t> took 152 as student, TAed 152,instructor in 152</a:t>
            </a:r>
          </a:p>
          <a:p>
            <a:pPr>
              <a:buFontTx/>
              <a:buChar char="•"/>
            </a:pPr>
            <a:r>
              <a:rPr lang="en-US" smtClean="0"/>
              <a:t> undergrad and grad work at Berkeley</a:t>
            </a:r>
          </a:p>
          <a:p>
            <a:pPr>
              <a:buFontTx/>
              <a:buChar char="•"/>
            </a:pPr>
            <a:r>
              <a:rPr lang="en-US" smtClean="0"/>
              <a:t> joined NextGen to design fact 80x86 microprocessors</a:t>
            </a:r>
          </a:p>
          <a:p>
            <a:pPr>
              <a:buFontTx/>
              <a:buChar char="•"/>
            </a:pPr>
            <a:r>
              <a:rPr lang="en-US" smtClean="0"/>
              <a:t> one of architects of UltraSPARC fastest SPARC mper shipping this Fall</a:t>
            </a:r>
          </a:p>
          <a:p>
            <a:r>
              <a:rPr lang="en-US" smtClean="0"/>
              <a:t>	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8458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54E07-1C02-4A87-B550-C870A13518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2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54E07-1C02-4A87-B550-C870A13518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15B82F-DE94-4C45-910C-08A90728F9E6}" type="slidenum">
              <a:rPr lang="en-US" sz="1200" b="0"/>
              <a:pPr eaLnBrk="1" hangingPunct="1"/>
              <a:t>13</a:t>
            </a:fld>
            <a:endParaRPr 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607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F8EFD7-0125-46C5-90EE-B1A5FF8F3206}" type="slidenum">
              <a:rPr lang="en-US" sz="1200" b="0"/>
              <a:pPr eaLnBrk="1" hangingPunct="1"/>
              <a:t>15</a:t>
            </a:fld>
            <a:endParaRPr lang="en-US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779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64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96861-1A34-4066-A089-754B2BCBD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CE8AF-06CC-4185-B9E5-ED8B5987E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EF26F-5DC5-46BF-B6B4-406914765E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DA847-2DEC-41EE-884C-6740ADBFA9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D1C1E-6BE4-4F7F-9EDB-D809BA650C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B9A5C-616D-4902-B5C4-F109359E52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FC832-B691-4D26-8CA3-B6BB38C42A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7BB69-89A3-45D8-AED3-F3DDD7AD8E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8ECA7-7BAA-4AAF-8779-A01100E1C5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F4B3E-D11F-4957-A4A1-65155DDEA2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AB39A-836F-42E6-85C2-37D9754CB0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5777939-D9E6-4516-923E-4163D2C1EBB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590800"/>
            <a:ext cx="7086600" cy="1003300"/>
          </a:xfrm>
          <a:noFill/>
        </p:spPr>
        <p:txBody>
          <a:bodyPr/>
          <a:lstStyle/>
          <a:p>
            <a:pPr algn="ctr"/>
            <a:r>
              <a:rPr lang="en-US" sz="4000" dirty="0" smtClean="0"/>
              <a:t>Lecture 13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Semaphores II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638800"/>
            <a:ext cx="8839200" cy="1219200"/>
          </a:xfrm>
          <a:noFill/>
        </p:spPr>
        <p:txBody>
          <a:bodyPr/>
          <a:lstStyle/>
          <a:p>
            <a:pPr marL="203200" indent="-203200" algn="ctr"/>
            <a:r>
              <a:rPr lang="en-US" sz="4000" b="1" dirty="0" smtClean="0"/>
              <a:t>Operating Systems</a:t>
            </a:r>
          </a:p>
          <a:p>
            <a:pPr marL="203200" indent="-20320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5791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A simple example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AddToQueue</a:t>
            </a:r>
            <a:r>
              <a:rPr lang="en-US" sz="24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()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lock.Acquire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(); </a:t>
            </a:r>
            <a:r>
              <a:rPr lang="en-US" sz="24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// lock before using shared 			   //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put item on queue; </a:t>
            </a:r>
            <a:r>
              <a:rPr lang="en-US" sz="24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// ok to access shared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condition.signal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lock.Release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();    </a:t>
            </a:r>
            <a:r>
              <a:rPr lang="en-US" sz="24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// unlock after done with  					 // shared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RemoveFromQueue</a:t>
            </a:r>
            <a:r>
              <a:rPr lang="en-US" sz="2400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()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lock.Acquire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while nothing on queue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</a:rPr>
              <a:t>condition.wait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(&amp;lock);</a:t>
            </a:r>
            <a:r>
              <a:rPr lang="en-US" sz="24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// release lock; go 					  // to sleep;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CC00"/>
                </a:solidFill>
                <a:latin typeface="Courier New" panose="02070309020205020404" pitchFamily="49" charset="0"/>
              </a:rPr>
              <a:t>						  // re-acquire lock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remove item from queue;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lock.Release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return item;}</a:t>
            </a:r>
          </a:p>
        </p:txBody>
      </p:sp>
    </p:spTree>
    <p:extLst>
      <p:ext uri="{BB962C8B-B14F-4D97-AF65-F5344CB8AC3E}">
        <p14:creationId xmlns:p14="http://schemas.microsoft.com/office/powerpoint/2010/main" val="16024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Producer/Consumer Problem with Monitor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  <a:p>
            <a:pPr lvl="1" eaLnBrk="1" hangingPunct="1"/>
            <a:r>
              <a:rPr lang="en-US" smtClean="0"/>
              <a:t>1. Producers can produce if buffer not full</a:t>
            </a:r>
          </a:p>
          <a:p>
            <a:pPr lvl="2" eaLnBrk="1" hangingPunct="1"/>
            <a:r>
              <a:rPr lang="en-US" smtClean="0"/>
              <a:t>Condition: </a:t>
            </a:r>
            <a:r>
              <a:rPr lang="en-US" smtClean="0">
                <a:solidFill>
                  <a:srgbClr val="CC3300"/>
                </a:solidFill>
              </a:rPr>
              <a:t>okToProduce</a:t>
            </a:r>
          </a:p>
          <a:p>
            <a:pPr lvl="1" eaLnBrk="1" hangingPunct="1"/>
            <a:r>
              <a:rPr lang="en-US" smtClean="0"/>
              <a:t>2. Consumers can consume if buffer not empty</a:t>
            </a:r>
          </a:p>
          <a:p>
            <a:pPr lvl="2" eaLnBrk="1" hangingPunct="1"/>
            <a:r>
              <a:rPr lang="en-US" smtClean="0"/>
              <a:t>Condition: </a:t>
            </a:r>
            <a:r>
              <a:rPr lang="en-US" smtClean="0">
                <a:solidFill>
                  <a:srgbClr val="CC3300"/>
                </a:solidFill>
              </a:rPr>
              <a:t>okToConsume</a:t>
            </a:r>
          </a:p>
          <a:p>
            <a:pPr lvl="1" eaLnBrk="1" hangingPunct="1"/>
            <a:r>
              <a:rPr lang="en-US" smtClean="0"/>
              <a:t>3. Only one thread manipulates state variables at a time.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74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124" name="Rectangle 4"/>
          <p:cNvSpPr>
            <a:spLocks noChangeArrowheads="1"/>
          </p:cNvSpPr>
          <p:nvPr/>
        </p:nvSpPr>
        <p:spPr bwMode="auto">
          <a:xfrm>
            <a:off x="152400" y="-7620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int empty = BUFFER_SIZE; 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producer(void)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produce_item(&amp;item);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mutex-&gt;lock();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while(empty &lt;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okToProduce-&gt;Wait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(&amp;mutex);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enter_item(item);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empty--;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okToConsume-&gt;Signal();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mutex-&gt;unlock();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}}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consumer(void)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mutex-&gt;lock();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while(empty &gt; BUFFER_SIZE)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okToConsume-&gt;Wait(&amp;mutex);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remove_item(&amp;item);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empty++;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okToProduce-&gt;Signal();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mutex-&gt;unlock();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consume_item(&amp;item);}}</a:t>
            </a:r>
          </a:p>
        </p:txBody>
      </p:sp>
    </p:spTree>
    <p:extLst>
      <p:ext uri="{BB962C8B-B14F-4D97-AF65-F5344CB8AC3E}">
        <p14:creationId xmlns:p14="http://schemas.microsoft.com/office/powerpoint/2010/main" val="289112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7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7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97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7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7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7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7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7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7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97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97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7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97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97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97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97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97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97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97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97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1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1319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 b="0" dirty="0" smtClean="0"/>
              <a:t>Readers/Writers</a:t>
            </a:r>
            <a:endParaRPr lang="en-GB" sz="3200" b="0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2123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smtClean="0"/>
              <a:t>Motivation</a:t>
            </a:r>
          </a:p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Shared database (for example, bank balances, or airline seats)</a:t>
            </a:r>
          </a:p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Two classes of users:</a:t>
            </a:r>
          </a:p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Readers -- never modify database</a:t>
            </a:r>
          </a:p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Writers -- read and modify database</a:t>
            </a:r>
          </a:p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Using a single lock on the database would be overly restrictive.</a:t>
            </a:r>
          </a:p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Want:</a:t>
            </a:r>
          </a:p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many readers at same time</a:t>
            </a:r>
          </a:p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/>
              <a:t>only one writer at same time</a:t>
            </a:r>
          </a:p>
          <a:p>
            <a:pPr marL="341313" indent="-341313" defTabSz="457200" eaLnBrk="1" hangingPunct="1">
              <a:lnSpc>
                <a:spcPct val="89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18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Readers/Writers </a:t>
            </a:r>
            <a:r>
              <a:rPr lang="en-GB" sz="4000" dirty="0" smtClean="0"/>
              <a:t>(2)</a:t>
            </a:r>
            <a:endParaRPr lang="en-US" sz="40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86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b="1" dirty="0" smtClean="0"/>
              <a:t>Constraints</a:t>
            </a:r>
          </a:p>
          <a:p>
            <a:pPr lvl="1" eaLnBrk="1" hangingPunct="1"/>
            <a:r>
              <a:rPr lang="en-US" dirty="0" smtClean="0"/>
              <a:t>1. Readers can access database when no writers</a:t>
            </a:r>
          </a:p>
          <a:p>
            <a:pPr lvl="2" eaLnBrk="1" hangingPunct="1"/>
            <a:r>
              <a:rPr lang="en-US" dirty="0" smtClean="0"/>
              <a:t>(Condition </a:t>
            </a:r>
            <a:r>
              <a:rPr lang="en-US" dirty="0" err="1" smtClean="0">
                <a:solidFill>
                  <a:srgbClr val="CC3300"/>
                </a:solidFill>
              </a:rPr>
              <a:t>okToRead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2. Writers can access database when no readers or writers</a:t>
            </a:r>
          </a:p>
          <a:p>
            <a:pPr lvl="2" eaLnBrk="1" hangingPunct="1"/>
            <a:r>
              <a:rPr lang="en-US" dirty="0" smtClean="0"/>
              <a:t>(Condition </a:t>
            </a:r>
            <a:r>
              <a:rPr lang="en-US" dirty="0" err="1" smtClean="0">
                <a:solidFill>
                  <a:srgbClr val="CC3300"/>
                </a:solidFill>
              </a:rPr>
              <a:t>okToWrite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3. Only one thread manipulates state variables at a time.</a:t>
            </a:r>
          </a:p>
          <a:p>
            <a:pPr lvl="1" eaLnBrk="1" hangingPunct="1"/>
            <a:r>
              <a:rPr lang="en-US" dirty="0" smtClean="0"/>
              <a:t>Waiting/Active Writers should be given priority over the readers</a:t>
            </a:r>
          </a:p>
        </p:txBody>
      </p:sp>
    </p:spTree>
    <p:extLst>
      <p:ext uri="{BB962C8B-B14F-4D97-AF65-F5344CB8AC3E}">
        <p14:creationId xmlns:p14="http://schemas.microsoft.com/office/powerpoint/2010/main" val="18258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9600" cy="96202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0" dirty="0" smtClean="0"/>
              <a:t>Readers/Writers </a:t>
            </a:r>
            <a:r>
              <a:rPr lang="en-GB" sz="3600" dirty="0" smtClean="0"/>
              <a:t>(</a:t>
            </a:r>
            <a:r>
              <a:rPr lang="en-GB" sz="3600" dirty="0" smtClean="0"/>
              <a:t>3)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662613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Basic structure of solution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Reader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wait until no writers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access database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check out -- wake up waiting writer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Writer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wait until no readers or writers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access database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check out -- wake up waiting readers or writer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State variables: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# of active readers -- AR = 0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# of active writers -- AW = 0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# of waiting readers -- WR = 0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# of waiting writers -- WW = 0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Condition okToRead = NIL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Condition okToWrite = NIL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/>
              <a:t>Lock lock = FREE</a:t>
            </a:r>
          </a:p>
          <a:p>
            <a:pPr marL="341313" indent="-341313" defTabSz="457200" eaLnBrk="1" hangingPunct="1">
              <a:lnSpc>
                <a:spcPct val="79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smtClean="0"/>
          </a:p>
        </p:txBody>
      </p:sp>
    </p:spTree>
    <p:extLst>
      <p:ext uri="{BB962C8B-B14F-4D97-AF65-F5344CB8AC3E}">
        <p14:creationId xmlns:p14="http://schemas.microsoft.com/office/powerpoint/2010/main" val="3038480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Readers/Writers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Shared database (for example, bank balances, or airline seats)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classes of users: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Readers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never modify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Writers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read and modify database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Using a single lock on the database would be overly restrictive.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Want: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many readers at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only one writer at same time</a:t>
            </a:r>
          </a:p>
        </p:txBody>
      </p:sp>
    </p:spTree>
    <p:extLst>
      <p:ext uri="{BB962C8B-B14F-4D97-AF65-F5344CB8AC3E}">
        <p14:creationId xmlns:p14="http://schemas.microsoft.com/office/powerpoint/2010/main" val="24495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76200" y="-7620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Reader()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solidFill>
                  <a:srgbClr val="6600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lock.Acquire();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solidFill>
                  <a:srgbClr val="00CC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WR++;</a:t>
            </a:r>
            <a:endParaRPr lang="en-GB">
              <a:solidFill>
                <a:srgbClr val="00CC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	while (AW &gt; 0) { // check if safe to read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			          // if any writers, wait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en-GB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okToRead.Wait(&amp;lock);</a:t>
            </a: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	WR--;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	AR++;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solidFill>
                  <a:srgbClr val="00CC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lock.Release();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	Access DB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solidFill>
                  <a:srgbClr val="00CC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lock.Acquire();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	AR--;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	if (AR == 0)//if no other readers still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			     // active, wake up writer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okToWrite.Signal(&amp;lock);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solidFill>
                  <a:srgbClr val="00CC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lock.Release();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10435" name="Rectangle 3"/>
          <p:cNvSpPr>
            <a:spLocks noChangeArrowheads="1"/>
          </p:cNvSpPr>
          <p:nvPr/>
        </p:nvSpPr>
        <p:spPr bwMode="auto">
          <a:xfrm>
            <a:off x="685800" y="4800600"/>
            <a:ext cx="2209800" cy="3048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10436" name="Text Box 4"/>
          <p:cNvSpPr txBox="1">
            <a:spLocks noChangeArrowheads="1"/>
          </p:cNvSpPr>
          <p:nvPr/>
        </p:nvSpPr>
        <p:spPr bwMode="auto">
          <a:xfrm>
            <a:off x="4495800" y="3241675"/>
            <a:ext cx="4624388" cy="11874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What if there’s always an AR</a:t>
            </a:r>
          </a:p>
          <a:p>
            <a:pPr eaLnBrk="1" hangingPunct="1"/>
            <a:r>
              <a:rPr lang="en-US"/>
              <a:t>Waiting Writer will starve</a:t>
            </a:r>
          </a:p>
          <a:p>
            <a:pPr eaLnBrk="1" hangingPunct="1"/>
            <a:r>
              <a:rPr lang="en-US"/>
              <a:t>So give priority to Waiting Writer</a:t>
            </a:r>
          </a:p>
        </p:txBody>
      </p:sp>
    </p:spTree>
    <p:extLst>
      <p:ext uri="{BB962C8B-B14F-4D97-AF65-F5344CB8AC3E}">
        <p14:creationId xmlns:p14="http://schemas.microsoft.com/office/powerpoint/2010/main" val="147575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0435" grpId="0" animBg="1"/>
      <p:bldP spid="181043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458" name="Rectangle 2"/>
          <p:cNvSpPr>
            <a:spLocks noChangeArrowheads="1"/>
          </p:cNvSpPr>
          <p:nvPr/>
        </p:nvSpPr>
        <p:spPr bwMode="auto">
          <a:xfrm>
            <a:off x="152400" y="-7620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Reader()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solidFill>
                  <a:srgbClr val="660033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lock.Acquire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solidFill>
                  <a:srgbClr val="00CC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WR++;</a:t>
            </a:r>
            <a:endParaRPr lang="en-GB" dirty="0">
              <a:solidFill>
                <a:srgbClr val="00CC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	while (AW &gt; 0 || </a:t>
            </a:r>
            <a:r>
              <a:rPr lang="en-GB" dirty="0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WW &gt; 0</a:t>
            </a: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) 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					// check if safe to read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			          // if any writers, wait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en-GB" dirty="0" err="1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okToRead.Wait</a:t>
            </a:r>
            <a:r>
              <a:rPr lang="en-GB" dirty="0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(&amp;lock);</a:t>
            </a: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	WR--;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	AR++;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solidFill>
                  <a:srgbClr val="00CC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lock.Release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	Access DB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solidFill>
                  <a:srgbClr val="00CC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lock.Acquire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	AR--;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	if (AR == 0 &amp;&amp; </a:t>
            </a:r>
            <a:r>
              <a:rPr lang="en-GB" dirty="0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WW &gt; 0</a:t>
            </a: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)		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okToWrite.Signal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(&amp;lock);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solidFill>
                  <a:srgbClr val="00CC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lock.Release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11459" name="Rectangle 3"/>
          <p:cNvSpPr>
            <a:spLocks noChangeArrowheads="1"/>
          </p:cNvSpPr>
          <p:nvPr/>
        </p:nvSpPr>
        <p:spPr bwMode="auto">
          <a:xfrm>
            <a:off x="3276600" y="1175656"/>
            <a:ext cx="2057400" cy="3048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1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1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1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11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11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11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11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11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1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11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11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114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114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114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114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1458" grpId="0" build="p"/>
      <p:bldP spid="18114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Rectangle 2"/>
          <p:cNvSpPr>
            <a:spLocks noChangeArrowheads="1"/>
          </p:cNvSpPr>
          <p:nvPr/>
        </p:nvSpPr>
        <p:spPr bwMode="auto">
          <a:xfrm>
            <a:off x="152400" y="685800"/>
            <a:ext cx="8991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Writer() { // symmetrical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lock.Acquire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WW++;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while ((AW + AR) &gt; 0)// check if safe to write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			// if any readers or </a:t>
            </a:r>
            <a:r>
              <a:rPr lang="en-GB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writers,wait</a:t>
            </a:r>
            <a:endParaRPr lang="en-GB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GB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okToWrite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-&gt;Wait(&amp;lock);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WW--; AW++;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lock.Release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Access DB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// check </a:t>
            </a:r>
            <a:r>
              <a:rPr lang="en-GB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outs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lock.Acquire</a:t>
            </a:r>
            <a:r>
              <a:rPr lang="en-GB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AW--;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 smtClean="0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If(WW </a:t>
            </a:r>
            <a:r>
              <a:rPr lang="en-GB" sz="2000" dirty="0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 sz="200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okToWrite</a:t>
            </a: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-&gt;Signal(&amp;lock);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else if (WR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GB" sz="2000" dirty="0" err="1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okToRead</a:t>
            </a:r>
            <a:r>
              <a:rPr lang="en-GB" sz="2000" dirty="0">
                <a:solidFill>
                  <a:srgbClr val="CC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-&gt;Broadcast(&amp;lock);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lock.Release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152400" y="4724400"/>
            <a:ext cx="2209800" cy="3048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12484" name="Rectangle 4"/>
          <p:cNvSpPr>
            <a:spLocks noChangeArrowheads="1"/>
          </p:cNvSpPr>
          <p:nvPr/>
        </p:nvSpPr>
        <p:spPr bwMode="auto">
          <a:xfrm>
            <a:off x="914400" y="5372100"/>
            <a:ext cx="2209800" cy="3048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12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12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12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12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12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2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12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12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12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12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12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12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12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1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1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482" grpId="0" build="p"/>
      <p:bldP spid="1812483" grpId="0" animBg="1"/>
      <p:bldP spid="18124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int BUFFER_SIZE = 100; int count = 0;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producer(void)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produce_item(&amp;item);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empty-&gt;P();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CountMutex-&gt;P();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enter_item(item);		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CountMutex-&gt;V();</a:t>
            </a:r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full-&gt;V();</a:t>
            </a:r>
            <a:endParaRPr lang="en-US" sz="200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}}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consumer(void)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full-&gt;P();</a:t>
            </a:r>
            <a:endParaRPr lang="en-US" sz="200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CountMutex-&gt;P();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GB" sz="200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remove_item(&amp;item);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CountMutex-&gt;V();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empty-&gt;V();</a:t>
            </a:r>
            <a:endParaRPr lang="en-US" sz="2000">
              <a:solidFill>
                <a:srgbClr val="CC33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consume_item(&amp;item);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}}</a:t>
            </a:r>
          </a:p>
        </p:txBody>
      </p:sp>
      <p:sp>
        <p:nvSpPr>
          <p:cNvPr id="4100" name="Text Box 17"/>
          <p:cNvSpPr txBox="1">
            <a:spLocks noChangeArrowheads="1"/>
          </p:cNvSpPr>
          <p:nvPr/>
        </p:nvSpPr>
        <p:spPr bwMode="auto">
          <a:xfrm>
            <a:off x="6019800" y="0"/>
            <a:ext cx="3657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CC3300"/>
                </a:solidFill>
                <a:latin typeface="Courier New" panose="02070309020205020404" pitchFamily="49" charset="0"/>
              </a:rPr>
              <a:t>Semaphore Empty(BUFFER_SIZE);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auto">
          <a:xfrm>
            <a:off x="6019800" y="42545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Semaphore full(0);</a:t>
            </a:r>
          </a:p>
        </p:txBody>
      </p:sp>
      <p:sp>
        <p:nvSpPr>
          <p:cNvPr id="4102" name="Text Box 28"/>
          <p:cNvSpPr txBox="1">
            <a:spLocks noChangeArrowheads="1"/>
          </p:cNvSpPr>
          <p:nvPr/>
        </p:nvSpPr>
        <p:spPr bwMode="auto">
          <a:xfrm>
            <a:off x="6019800" y="65405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CC00"/>
                </a:solidFill>
                <a:latin typeface="Courier New" panose="02070309020205020404" pitchFamily="49" charset="0"/>
              </a:rPr>
              <a:t>Semaphore CountMutex(1);</a:t>
            </a:r>
          </a:p>
        </p:txBody>
      </p:sp>
      <p:sp>
        <p:nvSpPr>
          <p:cNvPr id="1745957" name="Text Box 37"/>
          <p:cNvSpPr txBox="1">
            <a:spLocks noChangeArrowheads="1"/>
          </p:cNvSpPr>
          <p:nvPr/>
        </p:nvSpPr>
        <p:spPr bwMode="auto">
          <a:xfrm rot="1289643">
            <a:off x="4876800" y="2362200"/>
            <a:ext cx="4332288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Arial" panose="020B0604020202020204" pitchFamily="34" charset="0"/>
                <a:cs typeface="Courier New" panose="02070309020205020404" pitchFamily="49" charset="0"/>
              </a:rPr>
              <a:t>What will happen if we swap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empty-&gt;P();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CountMutex-&gt;P();</a:t>
            </a:r>
            <a:endParaRPr lang="en-US" sz="200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9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7459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74595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int BUFFER_SIZE = 100; int count = 0;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producer(void)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produce_item(&amp;item);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CountMutex-&gt;P();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empty-&gt;P();</a:t>
            </a:r>
            <a:endParaRPr lang="en-GB" sz="200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enter_item(item);		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CountMutex-&gt;V();</a:t>
            </a:r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full-&gt;V();</a:t>
            </a:r>
            <a:endParaRPr lang="en-US" sz="200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}} 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void consumer(void) {	int item;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while(TRUE) {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full-&gt;P();</a:t>
            </a:r>
            <a:endParaRPr lang="en-US" sz="200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CountMutex-&gt;P();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GB" sz="200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remove_item(&amp;item);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CountMutex-&gt;V();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empty-&gt;V();</a:t>
            </a:r>
            <a:endParaRPr lang="en-US" sz="2000">
              <a:solidFill>
                <a:srgbClr val="CC33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	consume_item(&amp;item);</a:t>
            </a:r>
            <a:endParaRPr 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}}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019800" y="0"/>
            <a:ext cx="3657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CC3300"/>
                </a:solidFill>
                <a:latin typeface="Courier New" panose="02070309020205020404" pitchFamily="49" charset="0"/>
              </a:rPr>
              <a:t>Semaphore Empty(BUFFER_SIZE);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6019800" y="42545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Semaphore full(0);</a:t>
            </a: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6019800" y="654050"/>
            <a:ext cx="365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CC00"/>
                </a:solidFill>
                <a:latin typeface="Courier New" panose="02070309020205020404" pitchFamily="49" charset="0"/>
              </a:rPr>
              <a:t>Semaphore CountMutex(1);</a:t>
            </a:r>
          </a:p>
        </p:txBody>
      </p:sp>
      <p:sp>
        <p:nvSpPr>
          <p:cNvPr id="1793033" name="Text Box 9"/>
          <p:cNvSpPr txBox="1">
            <a:spLocks noChangeArrowheads="1"/>
          </p:cNvSpPr>
          <p:nvPr/>
        </p:nvSpPr>
        <p:spPr bwMode="auto">
          <a:xfrm>
            <a:off x="4800600" y="2362200"/>
            <a:ext cx="495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800" b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Suppose the buffer is full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800" b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Where is the producer???</a:t>
            </a:r>
          </a:p>
        </p:txBody>
      </p:sp>
      <p:sp>
        <p:nvSpPr>
          <p:cNvPr id="1793034" name="Line 10"/>
          <p:cNvSpPr>
            <a:spLocks noChangeShapeType="1"/>
          </p:cNvSpPr>
          <p:nvPr/>
        </p:nvSpPr>
        <p:spPr bwMode="auto">
          <a:xfrm>
            <a:off x="76200" y="1828800"/>
            <a:ext cx="990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3035" name="Line 11"/>
          <p:cNvSpPr>
            <a:spLocks noChangeShapeType="1"/>
          </p:cNvSpPr>
          <p:nvPr/>
        </p:nvSpPr>
        <p:spPr bwMode="auto">
          <a:xfrm>
            <a:off x="76200" y="4876800"/>
            <a:ext cx="990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3036" name="Text Box 12"/>
          <p:cNvSpPr txBox="1">
            <a:spLocks noChangeArrowheads="1"/>
          </p:cNvSpPr>
          <p:nvPr/>
        </p:nvSpPr>
        <p:spPr bwMode="auto">
          <a:xfrm>
            <a:off x="4800600" y="3257550"/>
            <a:ext cx="4953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2800" b="0">
                <a:solidFill>
                  <a:srgbClr val="0000FF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Where is the consumer???</a:t>
            </a:r>
            <a:endParaRPr lang="en-US" sz="2800" b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3038" name="Text Box 14"/>
          <p:cNvSpPr txBox="1">
            <a:spLocks noChangeArrowheads="1"/>
          </p:cNvSpPr>
          <p:nvPr/>
        </p:nvSpPr>
        <p:spPr bwMode="auto">
          <a:xfrm>
            <a:off x="3581400" y="4114800"/>
            <a:ext cx="23622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6000"/>
              </a:lnSpc>
              <a:spcBef>
                <a:spcPct val="50000"/>
              </a:spcBef>
              <a:defRPr/>
            </a:pPr>
            <a:r>
              <a:rPr lang="en-US" sz="3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317644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3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93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9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793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33" grpId="0" build="p"/>
      <p:bldP spid="1793034" grpId="0" animBg="1"/>
      <p:bldP spid="1793035" grpId="0" animBg="1"/>
      <p:bldP spid="1793036" grpId="0" build="p"/>
      <p:bldP spid="17930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Solution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One has to be really careful while working with the Semaphores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Problem with semaphores: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for both </a:t>
            </a:r>
            <a:r>
              <a:rPr lang="en-US" sz="2400" dirty="0" err="1" smtClean="0"/>
              <a:t>mutex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and scheduling constraints.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This makes the code hard to read, and hard to get right.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CC3300"/>
                </a:solidFill>
              </a:rPr>
              <a:t>Monitor:</a:t>
            </a:r>
            <a:r>
              <a:rPr lang="en-US" sz="2800" dirty="0" smtClean="0"/>
              <a:t> A higher level synchronization primitive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Separate these 2 concepts: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CC3300"/>
                </a:solidFill>
              </a:rPr>
              <a:t>locks</a:t>
            </a:r>
            <a:r>
              <a:rPr lang="en-US" sz="2400" dirty="0" smtClean="0"/>
              <a:t> for mutual exclusion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CC3300"/>
                </a:solidFill>
              </a:rPr>
              <a:t>condition variables</a:t>
            </a:r>
            <a:r>
              <a:rPr lang="en-US" sz="2400" dirty="0" smtClean="0"/>
              <a:t> for scheduling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22515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429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Monitor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429" y="12192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Monitor consists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Zero or more condition variables</a:t>
            </a:r>
            <a:r>
              <a:rPr lang="en-US" sz="3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 managing concurrent access to shared data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Only one process can be active in the monitor at a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Acquire</a:t>
            </a:r>
            <a:r>
              <a:rPr lang="en-US" sz="2800" dirty="0" smtClean="0"/>
              <a:t> the lock on entry and </a:t>
            </a:r>
            <a:r>
              <a:rPr lang="en-US" sz="2800" i="1" dirty="0" smtClean="0"/>
              <a:t>Release</a:t>
            </a:r>
            <a:r>
              <a:rPr lang="en-US" sz="2800" dirty="0" smtClean="0"/>
              <a:t> the lock before returning.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With </a:t>
            </a:r>
            <a:r>
              <a:rPr lang="en-US" sz="2800" i="1" dirty="0" smtClean="0"/>
              <a:t>condition variables</a:t>
            </a:r>
            <a:r>
              <a:rPr lang="en-US" sz="2800" dirty="0" smtClean="0"/>
              <a:t>, the module methods may wait and signal on multiple independent conditions.</a:t>
            </a:r>
          </a:p>
        </p:txBody>
      </p:sp>
    </p:spTree>
    <p:extLst>
      <p:ext uri="{BB962C8B-B14F-4D97-AF65-F5344CB8AC3E}">
        <p14:creationId xmlns:p14="http://schemas.microsoft.com/office/powerpoint/2010/main" val="13564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Locks: A simple 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CC3300"/>
                </a:solidFill>
                <a:latin typeface="Courier New" panose="02070309020205020404" pitchFamily="49" charset="0"/>
              </a:rPr>
              <a:t>AddToQueue()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	lock.Acquire(); </a:t>
            </a:r>
            <a:r>
              <a:rPr lang="en-US" sz="20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// lock before using shared data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	put item on queue; </a:t>
            </a:r>
            <a:r>
              <a:rPr lang="en-US" sz="20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// ok to access shared data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	lock.Release(); </a:t>
            </a:r>
            <a:r>
              <a:rPr lang="en-US" sz="20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// unlock after done with shared data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CC3300"/>
                </a:solidFill>
                <a:latin typeface="Courier New" panose="02070309020205020404" pitchFamily="49" charset="0"/>
              </a:rPr>
              <a:t>RemoveFromQueue()</a:t>
            </a: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	lock.Acquire(); </a:t>
            </a:r>
            <a:r>
              <a:rPr lang="en-US" sz="20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// lock before using shared data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	if something on queue </a:t>
            </a:r>
            <a:r>
              <a:rPr lang="en-US" sz="20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// ok to access shared data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		remove it;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	lock.Release(); </a:t>
            </a:r>
            <a:r>
              <a:rPr lang="en-US" sz="2000" b="1" smtClean="0">
                <a:solidFill>
                  <a:srgbClr val="00CC00"/>
                </a:solidFill>
                <a:latin typeface="Courier New" panose="02070309020205020404" pitchFamily="49" charset="0"/>
              </a:rPr>
              <a:t>// unlock after done with shared data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	return item;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sz="2800" smtClean="0"/>
              <a:t>“Roughly Equivalent” to a semaphore with value 1</a:t>
            </a:r>
          </a:p>
          <a:p>
            <a:pPr lvl="1" eaLnBrk="1" hangingPunct="1"/>
            <a:r>
              <a:rPr lang="en-US" sz="2400" smtClean="0"/>
              <a:t>Restriction that the thread that “locks” must be the one that unlocks it.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0200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429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simple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How do we change </a:t>
            </a:r>
            <a:r>
              <a:rPr lang="en-US" b="1" dirty="0" err="1" smtClean="0">
                <a:solidFill>
                  <a:srgbClr val="CC3300"/>
                </a:solidFill>
                <a:latin typeface="Courier New" panose="02070309020205020404" pitchFamily="49" charset="0"/>
              </a:rPr>
              <a:t>RemoveFromQueue</a:t>
            </a:r>
            <a:r>
              <a:rPr lang="en-US" b="1" dirty="0" smtClean="0">
                <a:solidFill>
                  <a:srgbClr val="CC3300"/>
                </a:solidFill>
                <a:latin typeface="Courier New" panose="02070309020205020404" pitchFamily="49" charset="0"/>
              </a:rPr>
              <a:t>()</a:t>
            </a:r>
            <a:r>
              <a:rPr lang="en-US" dirty="0" smtClean="0"/>
              <a:t> to wait until something is on the queue?</a:t>
            </a:r>
          </a:p>
          <a:p>
            <a:pPr eaLnBrk="1" hangingPunct="1"/>
            <a:r>
              <a:rPr lang="en-US" dirty="0" smtClean="0"/>
              <a:t>Logically, want to go to sleep inside of critical section</a:t>
            </a:r>
          </a:p>
          <a:p>
            <a:pPr eaLnBrk="1" hangingPunct="1"/>
            <a:r>
              <a:rPr lang="en-US" dirty="0" smtClean="0"/>
              <a:t>But if hold lock when go to sleep?</a:t>
            </a:r>
          </a:p>
          <a:p>
            <a:pPr lvl="1" eaLnBrk="1" hangingPunct="1"/>
            <a:r>
              <a:rPr lang="en-US" dirty="0" smtClean="0"/>
              <a:t>other threads won't be able to get in to add things to the queue</a:t>
            </a:r>
          </a:p>
          <a:p>
            <a:pPr lvl="1" eaLnBrk="1" hangingPunct="1"/>
            <a:r>
              <a:rPr lang="en-US" dirty="0" smtClean="0"/>
              <a:t>And then wake up the sleeping thread</a:t>
            </a:r>
          </a:p>
        </p:txBody>
      </p:sp>
    </p:spTree>
    <p:extLst>
      <p:ext uri="{BB962C8B-B14F-4D97-AF65-F5344CB8AC3E}">
        <p14:creationId xmlns:p14="http://schemas.microsoft.com/office/powerpoint/2010/main" val="38001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Condition Variables: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Sleep inside critical section, by </a:t>
            </a:r>
            <a:r>
              <a:rPr lang="en-US" b="1" smtClean="0">
                <a:solidFill>
                  <a:srgbClr val="CC3300"/>
                </a:solidFill>
              </a:rPr>
              <a:t>atomically</a:t>
            </a:r>
            <a:r>
              <a:rPr lang="en-US" b="1" smtClean="0"/>
              <a:t> </a:t>
            </a:r>
            <a:r>
              <a:rPr lang="en-US" smtClean="0"/>
              <a:t>releasing lock at same time we go to sleep </a:t>
            </a:r>
          </a:p>
          <a:p>
            <a:pPr eaLnBrk="1" hangingPunct="1"/>
            <a:r>
              <a:rPr lang="en-US" b="1" smtClean="0"/>
              <a:t>Condition variable</a:t>
            </a:r>
            <a:r>
              <a:rPr lang="en-US" smtClean="0"/>
              <a:t>: </a:t>
            </a:r>
          </a:p>
          <a:p>
            <a:pPr lvl="1" eaLnBrk="1" hangingPunct="1"/>
            <a:r>
              <a:rPr lang="en-US" smtClean="0"/>
              <a:t>A queue of threads </a:t>
            </a:r>
          </a:p>
          <a:p>
            <a:pPr lvl="1" eaLnBrk="1" hangingPunct="1"/>
            <a:r>
              <a:rPr lang="en-US" smtClean="0"/>
              <a:t>Waiting for something </a:t>
            </a:r>
            <a:r>
              <a:rPr lang="en-US" b="1" smtClean="0"/>
              <a:t>inside </a:t>
            </a:r>
            <a:r>
              <a:rPr lang="en-US" smtClean="0"/>
              <a:t>a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23987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Condition Variables: Support three operations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Wait()</a:t>
            </a:r>
          </a:p>
          <a:p>
            <a:pPr lvl="1" eaLnBrk="1" hangingPunct="1"/>
            <a:r>
              <a:rPr lang="en-US" smtClean="0"/>
              <a:t>release lock,  go to sleep, re-acquire lock</a:t>
            </a:r>
          </a:p>
          <a:p>
            <a:pPr lvl="2" eaLnBrk="1" hangingPunct="1"/>
            <a:r>
              <a:rPr lang="en-US" smtClean="0"/>
              <a:t>Releasing lock and going to sleep is atomic</a:t>
            </a:r>
          </a:p>
          <a:p>
            <a:pPr eaLnBrk="1" hangingPunct="1"/>
            <a:r>
              <a:rPr lang="en-US" smtClean="0"/>
              <a:t>Signal()</a:t>
            </a:r>
          </a:p>
          <a:p>
            <a:pPr lvl="1" eaLnBrk="1" hangingPunct="1"/>
            <a:r>
              <a:rPr lang="en-US" smtClean="0"/>
              <a:t>wake up a waiter, if any</a:t>
            </a:r>
          </a:p>
          <a:p>
            <a:pPr eaLnBrk="1" hangingPunct="1"/>
            <a:r>
              <a:rPr lang="en-US" smtClean="0"/>
              <a:t>Broadcast()</a:t>
            </a:r>
          </a:p>
          <a:p>
            <a:pPr lvl="1" eaLnBrk="1" hangingPunct="1"/>
            <a:r>
              <a:rPr lang="en-US" smtClean="0"/>
              <a:t>wake up all waiters</a:t>
            </a:r>
          </a:p>
          <a:p>
            <a:pPr eaLnBrk="1" hangingPunct="1"/>
            <a:r>
              <a:rPr lang="en-US" smtClean="0"/>
              <a:t>Rule: must hold lock when doing condition variable operations.</a:t>
            </a:r>
          </a:p>
        </p:txBody>
      </p:sp>
    </p:spTree>
    <p:extLst>
      <p:ext uri="{BB962C8B-B14F-4D97-AF65-F5344CB8AC3E}">
        <p14:creationId xmlns:p14="http://schemas.microsoft.com/office/powerpoint/2010/main" val="27097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6571</TotalTime>
  <Words>770</Words>
  <Application>Microsoft Office PowerPoint</Application>
  <PresentationFormat>On-screen Show (4:3)</PresentationFormat>
  <Paragraphs>272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Arial Narrow</vt:lpstr>
      <vt:lpstr>Courier New</vt:lpstr>
      <vt:lpstr>Times New Roman</vt:lpstr>
      <vt:lpstr>Wingdings</vt:lpstr>
      <vt:lpstr>Pixel</vt:lpstr>
      <vt:lpstr>Lecture 13 Semaphores II</vt:lpstr>
      <vt:lpstr>PowerPoint Presentation</vt:lpstr>
      <vt:lpstr>PowerPoint Presentation</vt:lpstr>
      <vt:lpstr>Solution</vt:lpstr>
      <vt:lpstr>Monitor</vt:lpstr>
      <vt:lpstr>Locks: A simple example</vt:lpstr>
      <vt:lpstr>A simple example</vt:lpstr>
      <vt:lpstr>Condition Variables:</vt:lpstr>
      <vt:lpstr>Condition Variables: Support three operations</vt:lpstr>
      <vt:lpstr>A simple example</vt:lpstr>
      <vt:lpstr>Producer/Consumer Problem with Monitor</vt:lpstr>
      <vt:lpstr>PowerPoint Presentation</vt:lpstr>
      <vt:lpstr>Readers/Writers</vt:lpstr>
      <vt:lpstr>Readers/Writers (2)</vt:lpstr>
      <vt:lpstr>Readers/Writers (3)</vt:lpstr>
      <vt:lpstr>Readers/Writers</vt:lpstr>
      <vt:lpstr>PowerPoint Presentation</vt:lpstr>
      <vt:lpstr>PowerPoint Presentation</vt:lpstr>
      <vt:lpstr>PowerPoint Presentation</vt:lpstr>
    </vt:vector>
  </TitlesOfParts>
  <Company>IIUI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Architectures</dc:title>
  <dc:creator>Asim Munir</dc:creator>
  <cp:lastModifiedBy>Asim Munir</cp:lastModifiedBy>
  <cp:revision>290</cp:revision>
  <cp:lastPrinted>1999-12-17T13:56:08Z</cp:lastPrinted>
  <dcterms:created xsi:type="dcterms:W3CDTF">1998-09-21T10:37:54Z</dcterms:created>
  <dcterms:modified xsi:type="dcterms:W3CDTF">2016-05-08T17:36:57Z</dcterms:modified>
</cp:coreProperties>
</file>