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5" r:id="rId1"/>
  </p:sldMasterIdLst>
  <p:notesMasterIdLst>
    <p:notesMasterId r:id="rId44"/>
  </p:notesMasterIdLst>
  <p:handoutMasterIdLst>
    <p:handoutMasterId r:id="rId45"/>
  </p:handoutMasterIdLst>
  <p:sldIdLst>
    <p:sldId id="327" r:id="rId2"/>
    <p:sldId id="609" r:id="rId3"/>
    <p:sldId id="610" r:id="rId4"/>
    <p:sldId id="611" r:id="rId5"/>
    <p:sldId id="612" r:id="rId6"/>
    <p:sldId id="613" r:id="rId7"/>
    <p:sldId id="614" r:id="rId8"/>
    <p:sldId id="615" r:id="rId9"/>
    <p:sldId id="616" r:id="rId10"/>
    <p:sldId id="617" r:id="rId11"/>
    <p:sldId id="618" r:id="rId12"/>
    <p:sldId id="619" r:id="rId13"/>
    <p:sldId id="620" r:id="rId14"/>
    <p:sldId id="621" r:id="rId15"/>
    <p:sldId id="622" r:id="rId16"/>
    <p:sldId id="623" r:id="rId17"/>
    <p:sldId id="624" r:id="rId18"/>
    <p:sldId id="625" r:id="rId19"/>
    <p:sldId id="626" r:id="rId20"/>
    <p:sldId id="627" r:id="rId21"/>
    <p:sldId id="628" r:id="rId22"/>
    <p:sldId id="629" r:id="rId23"/>
    <p:sldId id="630" r:id="rId24"/>
    <p:sldId id="631" r:id="rId25"/>
    <p:sldId id="632" r:id="rId26"/>
    <p:sldId id="633" r:id="rId27"/>
    <p:sldId id="635" r:id="rId28"/>
    <p:sldId id="636" r:id="rId29"/>
    <p:sldId id="637" r:id="rId30"/>
    <p:sldId id="638" r:id="rId31"/>
    <p:sldId id="639" r:id="rId32"/>
    <p:sldId id="640" r:id="rId33"/>
    <p:sldId id="641" r:id="rId34"/>
    <p:sldId id="642" r:id="rId35"/>
    <p:sldId id="643" r:id="rId36"/>
    <p:sldId id="644" r:id="rId37"/>
    <p:sldId id="650" r:id="rId38"/>
    <p:sldId id="651" r:id="rId39"/>
    <p:sldId id="652" r:id="rId40"/>
    <p:sldId id="653" r:id="rId41"/>
    <p:sldId id="654" r:id="rId42"/>
    <p:sldId id="655" r:id="rId4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46" autoAdjust="0"/>
  </p:normalViewPr>
  <p:slideViewPr>
    <p:cSldViewPr>
      <p:cViewPr varScale="1">
        <p:scale>
          <a:sx n="87" d="100"/>
          <a:sy n="87" d="100"/>
        </p:scale>
        <p:origin x="1464" y="66"/>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7" d="100"/>
          <a:sy n="87" d="100"/>
        </p:scale>
        <p:origin x="-194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Times New Roman" pitchFamily="18" charset="0"/>
              </a:defRPr>
            </a:lvl1pPr>
          </a:lstStyle>
          <a:p>
            <a:pPr>
              <a:defRPr/>
            </a:pPr>
            <a:endParaRPr lang="en-US"/>
          </a:p>
        </p:txBody>
      </p:sp>
      <p:sp>
        <p:nvSpPr>
          <p:cNvPr id="7578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Times New Roman" panose="02020603050405020304" pitchFamily="18" charset="0"/>
              </a:defRPr>
            </a:lvl1pPr>
          </a:lstStyle>
          <a:p>
            <a:fld id="{AF02D995-69B7-4E01-9988-22B45D5125F8}" type="slidenum">
              <a:rPr lang="en-US"/>
              <a:pPr/>
              <a:t>‹#›</a:t>
            </a:fld>
            <a:endParaRPr lang="en-US"/>
          </a:p>
        </p:txBody>
      </p:sp>
    </p:spTree>
    <p:extLst>
      <p:ext uri="{BB962C8B-B14F-4D97-AF65-F5344CB8AC3E}">
        <p14:creationId xmlns:p14="http://schemas.microsoft.com/office/powerpoint/2010/main" val="979576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15257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8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258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15258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ACC54E07-1C02-4A87-B550-C870A135182A}" type="slidenum">
              <a:rPr lang="en-US"/>
              <a:pPr/>
              <a:t>‹#›</a:t>
            </a:fld>
            <a:endParaRPr lang="en-US"/>
          </a:p>
        </p:txBody>
      </p:sp>
    </p:spTree>
    <p:extLst>
      <p:ext uri="{BB962C8B-B14F-4D97-AF65-F5344CB8AC3E}">
        <p14:creationId xmlns:p14="http://schemas.microsoft.com/office/powerpoint/2010/main" val="36448226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Give qualifications of instructors:</a:t>
            </a:r>
          </a:p>
          <a:p>
            <a:endParaRPr lang="en-US" smtClean="0"/>
          </a:p>
          <a:p>
            <a:r>
              <a:rPr lang="en-US" smtClean="0"/>
              <a:t>DAP</a:t>
            </a:r>
          </a:p>
          <a:p>
            <a:pPr>
              <a:buFontTx/>
              <a:buChar char="•"/>
            </a:pPr>
            <a:r>
              <a:rPr lang="en-US" smtClean="0"/>
              <a:t> teaching computer architecture at Berkeley since 1977</a:t>
            </a:r>
          </a:p>
          <a:p>
            <a:pPr>
              <a:buFontTx/>
              <a:buChar char="•"/>
            </a:pPr>
            <a:r>
              <a:rPr lang="en-US" smtClean="0"/>
              <a:t> Co-athor of textbook used in class</a:t>
            </a:r>
          </a:p>
          <a:p>
            <a:pPr>
              <a:buFontTx/>
              <a:buChar char="•"/>
            </a:pPr>
            <a:r>
              <a:rPr lang="en-US" smtClean="0"/>
              <a:t> Best known for being one of pioneers of RISC</a:t>
            </a:r>
          </a:p>
          <a:p>
            <a:pPr>
              <a:buFontTx/>
              <a:buChar char="•"/>
            </a:pPr>
            <a:r>
              <a:rPr lang="en-US" smtClean="0"/>
              <a:t> currently author of article on future of microprocessors in SciAm Sept 1995</a:t>
            </a:r>
          </a:p>
          <a:p>
            <a:r>
              <a:rPr lang="en-US" smtClean="0"/>
              <a:t>RY</a:t>
            </a:r>
          </a:p>
          <a:p>
            <a:pPr>
              <a:buFontTx/>
              <a:buChar char="•"/>
            </a:pPr>
            <a:r>
              <a:rPr lang="en-US" smtClean="0"/>
              <a:t> took 152 as student, TAed 152,instructor in 152</a:t>
            </a:r>
          </a:p>
          <a:p>
            <a:pPr>
              <a:buFontTx/>
              <a:buChar char="•"/>
            </a:pPr>
            <a:r>
              <a:rPr lang="en-US" smtClean="0"/>
              <a:t> undergrad and grad work at Berkeley</a:t>
            </a:r>
          </a:p>
          <a:p>
            <a:pPr>
              <a:buFontTx/>
              <a:buChar char="•"/>
            </a:pPr>
            <a:r>
              <a:rPr lang="en-US" smtClean="0"/>
              <a:t> joined NextGen to design fact 80x86 microprocessors</a:t>
            </a:r>
          </a:p>
          <a:p>
            <a:pPr>
              <a:buFontTx/>
              <a:buChar char="•"/>
            </a:pPr>
            <a:r>
              <a:rPr lang="en-US" smtClean="0"/>
              <a:t> one of architects of UltraSPARC fastest SPARC mper shipping this Fall</a:t>
            </a:r>
          </a:p>
          <a:p>
            <a:r>
              <a:rPr lang="en-US" smtClean="0"/>
              <a:t>	</a:t>
            </a:r>
          </a:p>
        </p:txBody>
      </p:sp>
      <p:sp>
        <p:nvSpPr>
          <p:cNvPr id="31747" name="Rectangle 3"/>
          <p:cNvSpPr>
            <a:spLocks noGrp="1" noRot="1" noChangeAspect="1" noChangeArrowheads="1" noTextEdit="1"/>
          </p:cNvSpPr>
          <p:nvPr>
            <p:ph type="sldImg"/>
          </p:nvPr>
        </p:nvSpPr>
        <p:spPr>
          <a:xfrm>
            <a:off x="1157288" y="587375"/>
            <a:ext cx="4556125" cy="3416300"/>
          </a:xfrm>
          <a:ln/>
        </p:spPr>
      </p:sp>
    </p:spTree>
    <p:extLst>
      <p:ext uri="{BB962C8B-B14F-4D97-AF65-F5344CB8AC3E}">
        <p14:creationId xmlns:p14="http://schemas.microsoft.com/office/powerpoint/2010/main" val="84582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grpSp>
      </p:grpSp>
      <p:sp>
        <p:nvSpPr>
          <p:cNvPr id="16488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164884"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9" name="Rectangle 17"/>
          <p:cNvSpPr>
            <a:spLocks noGrp="1" noChangeArrowheads="1"/>
          </p:cNvSpPr>
          <p:nvPr>
            <p:ph type="ftr" sz="quarter" idx="11"/>
          </p:nvPr>
        </p:nvSpPr>
        <p:spPr/>
        <p:txBody>
          <a:bodyPr/>
          <a:lstStyle>
            <a:lvl1pPr>
              <a:defRPr/>
            </a:lvl1pPr>
          </a:lstStyle>
          <a:p>
            <a:pPr>
              <a:defRPr/>
            </a:pPr>
            <a:endParaRPr lang="en-US"/>
          </a:p>
        </p:txBody>
      </p:sp>
      <p:sp>
        <p:nvSpPr>
          <p:cNvPr id="20" name="Rectangle 18"/>
          <p:cNvSpPr>
            <a:spLocks noGrp="1" noChangeArrowheads="1"/>
          </p:cNvSpPr>
          <p:nvPr>
            <p:ph type="sldNum" sz="quarter" idx="12"/>
          </p:nvPr>
        </p:nvSpPr>
        <p:spPr/>
        <p:txBody>
          <a:bodyPr/>
          <a:lstStyle>
            <a:lvl1pPr>
              <a:defRPr/>
            </a:lvl1pPr>
          </a:lstStyle>
          <a:p>
            <a:fld id="{3DD96861-1A34-4066-A089-754B2BCBDCDB}" type="slidenum">
              <a:rPr lang="en-US"/>
              <a:pPr/>
              <a:t>‹#›</a:t>
            </a:fld>
            <a:endParaRPr lang="en-US"/>
          </a:p>
        </p:txBody>
      </p:sp>
    </p:spTree>
    <p:extLst>
      <p:ext uri="{BB962C8B-B14F-4D97-AF65-F5344CB8AC3E}">
        <p14:creationId xmlns:p14="http://schemas.microsoft.com/office/powerpoint/2010/main" val="3817580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fld id="{88ACE8AF-06CC-4185-B9E5-ED8B5987EA97}" type="slidenum">
              <a:rPr lang="en-US"/>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24489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fld id="{3F3EF26F-5DC5-46BF-B6B4-406914765E0A}" type="slidenum">
              <a:rPr lang="en-US"/>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95843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fld id="{79BDA847-2DEC-41EE-884C-6740ADBFA97E}" type="slidenum">
              <a:rPr lang="en-US"/>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9344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fld id="{A38D1C1E-6BE4-4F7F-9EDB-D809BA650CE5}" type="slidenum">
              <a:rPr lang="en-US"/>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6112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fld id="{FE2B9A5C-616D-4902-B5C4-F109359E52ED}" type="slidenum">
              <a:rPr lang="en-US"/>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55398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fld id="{8E6FC832-B691-4D26-8CA3-B6BB38C42AC1}" type="slidenum">
              <a:rPr lang="en-US"/>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75430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fld id="{8AA7BB69-89A3-45D8-AED3-F3DDD7AD8E16}" type="slidenum">
              <a:rPr lang="en-US"/>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297826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fld id="{7E38ECA7-7BAA-4AAF-8779-A01100E1C51B}" type="slidenum">
              <a:rPr lang="en-US"/>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97410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fld id="{89AF4B3E-D11F-4957-A4A1-65155DDEA204}" type="slidenum">
              <a:rPr lang="en-US"/>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92786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fld id="{E73AB39A-836F-42E6-85C2-37D9754CB0D3}" type="slidenum">
              <a:rPr lang="en-US"/>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37185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p>
        </p:txBody>
      </p:sp>
      <p:sp>
        <p:nvSpPr>
          <p:cNvPr id="163843"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C5777939-D9E6-4516-923E-4163D2C1EBB6}" type="slidenum">
              <a:rPr lang="en-US"/>
              <a:pPr/>
              <a:t>‹#›</a:t>
            </a:fld>
            <a:endParaRPr lang="en-US"/>
          </a:p>
        </p:txBody>
      </p:sp>
      <p:grpSp>
        <p:nvGrpSpPr>
          <p:cNvPr id="1028" name="Group 4"/>
          <p:cNvGrpSpPr>
            <a:grpSpLocks/>
          </p:cNvGrpSpPr>
          <p:nvPr/>
        </p:nvGrpSpPr>
        <p:grpSpPr bwMode="auto">
          <a:xfrm>
            <a:off x="0" y="0"/>
            <a:ext cx="9144000" cy="546100"/>
            <a:chOff x="0" y="0"/>
            <a:chExt cx="5760" cy="344"/>
          </a:xfrm>
        </p:grpSpPr>
        <p:sp>
          <p:nvSpPr>
            <p:cNvPr id="163845"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163846"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eaLnBrk="1" hangingPunct="1">
                <a:defRPr/>
              </a:pPr>
              <a:endParaRPr lang="en-US" sz="2400">
                <a:latin typeface="Times New Roman" pitchFamily="18" charset="0"/>
              </a:endParaRPr>
            </a:p>
          </p:txBody>
        </p:sp>
        <p:sp>
          <p:nvSpPr>
            <p:cNvPr id="163847"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latin typeface="Arial" charset="0"/>
              </a:endParaRPr>
            </a:p>
          </p:txBody>
        </p:sp>
        <p:sp>
          <p:nvSpPr>
            <p:cNvPr id="163848"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latin typeface="Arial" charset="0"/>
              </a:endParaRPr>
            </a:p>
          </p:txBody>
        </p:sp>
        <p:sp>
          <p:nvSpPr>
            <p:cNvPr id="163849"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latin typeface="Arial" charset="0"/>
              </a:endParaRPr>
            </a:p>
          </p:txBody>
        </p:sp>
        <p:sp>
          <p:nvSpPr>
            <p:cNvPr id="163850"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latin typeface="Arial" charset="0"/>
              </a:endParaRPr>
            </a:p>
          </p:txBody>
        </p:sp>
        <p:sp>
          <p:nvSpPr>
            <p:cNvPr id="163851"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163852"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latin typeface="Arial" charset="0"/>
              </a:endParaRPr>
            </a:p>
          </p:txBody>
        </p:sp>
        <p:sp>
          <p:nvSpPr>
            <p:cNvPr id="163853"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latin typeface="Arial" charset="0"/>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3856"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712"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24000" y="2590800"/>
            <a:ext cx="7086600" cy="1003300"/>
          </a:xfrm>
          <a:noFill/>
        </p:spPr>
        <p:txBody>
          <a:bodyPr/>
          <a:lstStyle/>
          <a:p>
            <a:pPr algn="ctr"/>
            <a:r>
              <a:rPr lang="en-US" sz="4000" dirty="0" smtClean="0"/>
              <a:t>Lecture 14</a:t>
            </a:r>
            <a:r>
              <a:rPr lang="en-US" sz="5400" dirty="0" smtClean="0"/>
              <a:t/>
            </a:r>
            <a:br>
              <a:rPr lang="en-US" sz="5400" dirty="0" smtClean="0"/>
            </a:br>
            <a:r>
              <a:rPr lang="en-US" sz="5400" dirty="0" smtClean="0"/>
              <a:t>Deadlocks</a:t>
            </a:r>
            <a:endParaRPr lang="en-US" dirty="0" smtClean="0"/>
          </a:p>
        </p:txBody>
      </p:sp>
      <p:sp>
        <p:nvSpPr>
          <p:cNvPr id="3075" name="Rectangle 3"/>
          <p:cNvSpPr>
            <a:spLocks noGrp="1" noChangeArrowheads="1"/>
          </p:cNvSpPr>
          <p:nvPr>
            <p:ph type="subTitle" idx="1"/>
          </p:nvPr>
        </p:nvSpPr>
        <p:spPr>
          <a:xfrm>
            <a:off x="152400" y="5638800"/>
            <a:ext cx="8839200" cy="1219200"/>
          </a:xfrm>
          <a:noFill/>
        </p:spPr>
        <p:txBody>
          <a:bodyPr/>
          <a:lstStyle/>
          <a:p>
            <a:pPr marL="203200" indent="-203200" algn="ctr"/>
            <a:r>
              <a:rPr lang="en-US" sz="4000" b="1" dirty="0" smtClean="0"/>
              <a:t>Operating Systems</a:t>
            </a:r>
          </a:p>
          <a:p>
            <a:pPr marL="203200" indent="-203200"/>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4" name="Rectangle 2"/>
          <p:cNvSpPr>
            <a:spLocks noGrp="1" noChangeArrowheads="1"/>
          </p:cNvSpPr>
          <p:nvPr>
            <p:ph type="title"/>
          </p:nvPr>
        </p:nvSpPr>
        <p:spPr>
          <a:xfrm>
            <a:off x="457200" y="457200"/>
            <a:ext cx="8229600" cy="811213"/>
          </a:xfrm>
        </p:spPr>
        <p:txBody>
          <a:bodyPr/>
          <a:lstStyle/>
          <a:p>
            <a:r>
              <a:rPr lang="en-US" dirty="0"/>
              <a:t>Resource-Allocation Graph</a:t>
            </a:r>
          </a:p>
        </p:txBody>
      </p:sp>
      <p:sp>
        <p:nvSpPr>
          <p:cNvPr id="1231875" name="Rectangle 3"/>
          <p:cNvSpPr>
            <a:spLocks noGrp="1" noChangeArrowheads="1"/>
          </p:cNvSpPr>
          <p:nvPr>
            <p:ph type="body" idx="1"/>
          </p:nvPr>
        </p:nvSpPr>
        <p:spPr>
          <a:xfrm>
            <a:off x="457200" y="1268413"/>
            <a:ext cx="8229600" cy="3883025"/>
          </a:xfrm>
        </p:spPr>
        <p:txBody>
          <a:bodyPr/>
          <a:lstStyle/>
          <a:p>
            <a:r>
              <a:rPr lang="en-US" sz="2800"/>
              <a:t>Process</a:t>
            </a:r>
            <a:br>
              <a:rPr lang="en-US" sz="2800"/>
            </a:br>
            <a:endParaRPr lang="en-US" sz="2800"/>
          </a:p>
          <a:p>
            <a:r>
              <a:rPr lang="en-US" sz="2800"/>
              <a:t>Resource Type with 4 instances</a:t>
            </a:r>
          </a:p>
          <a:p>
            <a:pPr>
              <a:buFontTx/>
              <a:buNone/>
            </a:pPr>
            <a:endParaRPr lang="en-US" sz="2800"/>
          </a:p>
          <a:p>
            <a:r>
              <a:rPr lang="en-US" sz="2800" i="1"/>
              <a:t>P</a:t>
            </a:r>
            <a:r>
              <a:rPr lang="en-US" sz="2800" i="1" baseline="-25000"/>
              <a:t>i</a:t>
            </a:r>
            <a:r>
              <a:rPr lang="en-US" sz="2800" i="1"/>
              <a:t> </a:t>
            </a:r>
            <a:r>
              <a:rPr lang="en-US" sz="2800"/>
              <a:t>requests instance of </a:t>
            </a:r>
            <a:r>
              <a:rPr lang="en-US" sz="2800" i="1"/>
              <a:t>R</a:t>
            </a:r>
            <a:r>
              <a:rPr lang="en-US" sz="2800" i="1" baseline="-25000"/>
              <a:t>j</a:t>
            </a:r>
            <a:endParaRPr lang="en-US" sz="2800"/>
          </a:p>
          <a:p>
            <a:pPr>
              <a:buFontTx/>
              <a:buNone/>
            </a:pPr>
            <a:endParaRPr lang="en-US" sz="2800"/>
          </a:p>
          <a:p>
            <a:pPr>
              <a:buFontTx/>
              <a:buNone/>
            </a:pPr>
            <a:endParaRPr lang="en-US" sz="2800"/>
          </a:p>
          <a:p>
            <a:r>
              <a:rPr lang="en-US" sz="2800" i="1"/>
              <a:t>P</a:t>
            </a:r>
            <a:r>
              <a:rPr lang="en-US" sz="2800" i="1" baseline="-25000"/>
              <a:t>i</a:t>
            </a:r>
            <a:r>
              <a:rPr lang="en-US" sz="2800"/>
              <a:t> is holding an instance of </a:t>
            </a:r>
            <a:r>
              <a:rPr lang="en-US" sz="2800" i="1"/>
              <a:t>R</a:t>
            </a:r>
            <a:r>
              <a:rPr lang="en-US" sz="2800" i="1" baseline="-25000"/>
              <a:t>j</a:t>
            </a:r>
            <a:endParaRPr lang="en-US" sz="2800" i="1"/>
          </a:p>
        </p:txBody>
      </p:sp>
      <p:sp>
        <p:nvSpPr>
          <p:cNvPr id="1231876" name="Oval 4"/>
          <p:cNvSpPr>
            <a:spLocks noChangeArrowheads="1"/>
          </p:cNvSpPr>
          <p:nvPr/>
        </p:nvSpPr>
        <p:spPr bwMode="auto">
          <a:xfrm>
            <a:off x="2627313" y="1484313"/>
            <a:ext cx="495300" cy="4953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877" name="Oval 5"/>
          <p:cNvSpPr>
            <a:spLocks noChangeArrowheads="1"/>
          </p:cNvSpPr>
          <p:nvPr/>
        </p:nvSpPr>
        <p:spPr bwMode="auto">
          <a:xfrm>
            <a:off x="3657600" y="5300663"/>
            <a:ext cx="495300" cy="4953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sz="1800" b="0" i="1">
                <a:solidFill>
                  <a:schemeClr val="tx1"/>
                </a:solidFill>
                <a:latin typeface="Helvetica" panose="020B0604020202020204" pitchFamily="34" charset="0"/>
              </a:rPr>
              <a:t>P</a:t>
            </a:r>
            <a:r>
              <a:rPr lang="en-US" sz="1800" b="0" i="1" baseline="-25000">
                <a:solidFill>
                  <a:schemeClr val="tx1"/>
                </a:solidFill>
                <a:latin typeface="Helvetica" panose="020B0604020202020204" pitchFamily="34" charset="0"/>
              </a:rPr>
              <a:t>i</a:t>
            </a:r>
            <a:endParaRPr lang="en-US" sz="1800" b="0">
              <a:solidFill>
                <a:schemeClr val="tx1"/>
              </a:solidFill>
              <a:latin typeface="Helvetica" panose="020B0604020202020204" pitchFamily="34" charset="0"/>
            </a:endParaRPr>
          </a:p>
        </p:txBody>
      </p:sp>
      <p:sp>
        <p:nvSpPr>
          <p:cNvPr id="1231878" name="Oval 6"/>
          <p:cNvSpPr>
            <a:spLocks noChangeArrowheads="1"/>
          </p:cNvSpPr>
          <p:nvPr/>
        </p:nvSpPr>
        <p:spPr bwMode="auto">
          <a:xfrm>
            <a:off x="4814888" y="3789363"/>
            <a:ext cx="495300" cy="4953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sz="1800" b="0" i="1">
                <a:solidFill>
                  <a:schemeClr val="tx1"/>
                </a:solidFill>
                <a:latin typeface="Helvetica" panose="020B0604020202020204" pitchFamily="34" charset="0"/>
              </a:rPr>
              <a:t>P</a:t>
            </a:r>
            <a:r>
              <a:rPr lang="en-US" sz="1800" b="0" i="1" baseline="-25000">
                <a:solidFill>
                  <a:schemeClr val="tx1"/>
                </a:solidFill>
                <a:latin typeface="Helvetica" panose="020B0604020202020204" pitchFamily="34" charset="0"/>
              </a:rPr>
              <a:t>i</a:t>
            </a:r>
            <a:endParaRPr lang="en-US" sz="1800" b="0" i="1">
              <a:solidFill>
                <a:schemeClr val="tx1"/>
              </a:solidFill>
              <a:latin typeface="Helvetica" panose="020B0604020202020204" pitchFamily="34" charset="0"/>
            </a:endParaRPr>
          </a:p>
        </p:txBody>
      </p:sp>
      <p:grpSp>
        <p:nvGrpSpPr>
          <p:cNvPr id="1231879" name="Group 7"/>
          <p:cNvGrpSpPr>
            <a:grpSpLocks/>
          </p:cNvGrpSpPr>
          <p:nvPr/>
        </p:nvGrpSpPr>
        <p:grpSpPr bwMode="auto">
          <a:xfrm>
            <a:off x="4232275" y="2636838"/>
            <a:ext cx="438150" cy="419100"/>
            <a:chOff x="2666" y="1966"/>
            <a:chExt cx="276" cy="264"/>
          </a:xfrm>
        </p:grpSpPr>
        <p:sp>
          <p:nvSpPr>
            <p:cNvPr id="1231880" name="Rectangle 8"/>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881" name="Rectangle 9"/>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882" name="Rectangle 10"/>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883" name="Rectangle 11"/>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884" name="Rectangle 12"/>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31885" name="Group 13"/>
          <p:cNvGrpSpPr>
            <a:grpSpLocks/>
          </p:cNvGrpSpPr>
          <p:nvPr/>
        </p:nvGrpSpPr>
        <p:grpSpPr bwMode="auto">
          <a:xfrm>
            <a:off x="5646738" y="3852863"/>
            <a:ext cx="438150" cy="419100"/>
            <a:chOff x="2666" y="1966"/>
            <a:chExt cx="276" cy="264"/>
          </a:xfrm>
        </p:grpSpPr>
        <p:sp>
          <p:nvSpPr>
            <p:cNvPr id="1231886" name="Rectangle 14"/>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887" name="Rectangle 15"/>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888" name="Rectangle 16"/>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889" name="Rectangle 17"/>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890" name="Rectangle 18"/>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31891" name="Line 19"/>
          <p:cNvSpPr>
            <a:spLocks noChangeShapeType="1"/>
          </p:cNvSpPr>
          <p:nvPr/>
        </p:nvSpPr>
        <p:spPr bwMode="auto">
          <a:xfrm>
            <a:off x="5319713" y="4056063"/>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892" name="Text Box 20"/>
          <p:cNvSpPr txBox="1">
            <a:spLocks noChangeArrowheads="1"/>
          </p:cNvSpPr>
          <p:nvPr/>
        </p:nvSpPr>
        <p:spPr bwMode="auto">
          <a:xfrm>
            <a:off x="5707063" y="4270375"/>
            <a:ext cx="338137"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r>
              <a:rPr lang="en-US" sz="1400" b="0" i="1">
                <a:solidFill>
                  <a:schemeClr val="tx1"/>
                </a:solidFill>
                <a:latin typeface="Helvetica" panose="020B0604020202020204" pitchFamily="34" charset="0"/>
              </a:rPr>
              <a:t>R</a:t>
            </a:r>
            <a:r>
              <a:rPr lang="en-US" sz="1400" b="0" i="1" baseline="-25000">
                <a:solidFill>
                  <a:schemeClr val="tx1"/>
                </a:solidFill>
                <a:latin typeface="Helvetica" panose="020B0604020202020204" pitchFamily="34" charset="0"/>
              </a:rPr>
              <a:t>j</a:t>
            </a:r>
            <a:endParaRPr lang="en-US" sz="1400" b="0" i="1">
              <a:solidFill>
                <a:schemeClr val="tx1"/>
              </a:solidFill>
              <a:latin typeface="Helvetica" panose="020B0604020202020204" pitchFamily="34" charset="0"/>
            </a:endParaRPr>
          </a:p>
        </p:txBody>
      </p:sp>
      <p:grpSp>
        <p:nvGrpSpPr>
          <p:cNvPr id="1231893" name="Group 21"/>
          <p:cNvGrpSpPr>
            <a:grpSpLocks/>
          </p:cNvGrpSpPr>
          <p:nvPr/>
        </p:nvGrpSpPr>
        <p:grpSpPr bwMode="auto">
          <a:xfrm>
            <a:off x="4451350" y="5364163"/>
            <a:ext cx="438150" cy="419100"/>
            <a:chOff x="2666" y="1966"/>
            <a:chExt cx="276" cy="264"/>
          </a:xfrm>
        </p:grpSpPr>
        <p:sp>
          <p:nvSpPr>
            <p:cNvPr id="1231894" name="Rectangle 22"/>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895" name="Rectangle 23"/>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896" name="Rectangle 24"/>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897" name="Rectangle 25"/>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898" name="Rectangle 26"/>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31899" name="Line 27"/>
          <p:cNvSpPr>
            <a:spLocks noChangeShapeType="1"/>
          </p:cNvSpPr>
          <p:nvPr/>
        </p:nvSpPr>
        <p:spPr bwMode="auto">
          <a:xfrm flipH="1">
            <a:off x="4124325" y="5510213"/>
            <a:ext cx="476250" cy="104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900" name="Text Box 28"/>
          <p:cNvSpPr txBox="1">
            <a:spLocks noChangeArrowheads="1"/>
          </p:cNvSpPr>
          <p:nvPr/>
        </p:nvSpPr>
        <p:spPr bwMode="auto">
          <a:xfrm>
            <a:off x="4502150" y="5753100"/>
            <a:ext cx="338138"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r>
              <a:rPr lang="en-US" sz="1400" b="0" i="1">
                <a:solidFill>
                  <a:schemeClr val="tx1"/>
                </a:solidFill>
                <a:latin typeface="Helvetica" panose="020B0604020202020204" pitchFamily="34" charset="0"/>
              </a:rPr>
              <a:t>R</a:t>
            </a:r>
            <a:r>
              <a:rPr lang="en-US" sz="1400" b="0" i="1" baseline="-25000">
                <a:solidFill>
                  <a:schemeClr val="tx1"/>
                </a:solidFill>
                <a:latin typeface="Helvetica" panose="020B0604020202020204" pitchFamily="34" charset="0"/>
              </a:rPr>
              <a:t>j</a:t>
            </a:r>
            <a:endParaRPr lang="en-US" sz="1400" b="0" i="1">
              <a:solidFill>
                <a:schemeClr val="tx1"/>
              </a:solidFill>
              <a:latin typeface="Helvetica" panose="020B0604020202020204" pitchFamily="34" charset="0"/>
            </a:endParaRPr>
          </a:p>
        </p:txBody>
      </p:sp>
    </p:spTree>
    <p:extLst>
      <p:ext uri="{BB962C8B-B14F-4D97-AF65-F5344CB8AC3E}">
        <p14:creationId xmlns:p14="http://schemas.microsoft.com/office/powerpoint/2010/main" val="37857776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898" name="Rectangle 2"/>
          <p:cNvSpPr>
            <a:spLocks noGrp="1" noChangeArrowheads="1"/>
          </p:cNvSpPr>
          <p:nvPr>
            <p:ph type="title"/>
          </p:nvPr>
        </p:nvSpPr>
        <p:spPr>
          <a:xfrm>
            <a:off x="457200" y="249237"/>
            <a:ext cx="8229600" cy="793751"/>
          </a:xfrm>
        </p:spPr>
        <p:txBody>
          <a:bodyPr/>
          <a:lstStyle/>
          <a:p>
            <a:r>
              <a:rPr lang="en-US" dirty="0"/>
              <a:t>Example</a:t>
            </a:r>
          </a:p>
        </p:txBody>
      </p:sp>
      <p:pic>
        <p:nvPicPr>
          <p:cNvPr id="1232899" name="Picture 3"/>
          <p:cNvPicPr>
            <a:picLocks noChangeAspect="1" noChangeArrowheads="1"/>
          </p:cNvPicPr>
          <p:nvPr/>
        </p:nvPicPr>
        <p:blipFill>
          <a:blip r:embed="rId2">
            <a:extLst>
              <a:ext uri="{28A0092B-C50C-407E-A947-70E740481C1C}">
                <a14:useLocalDpi xmlns:a14="http://schemas.microsoft.com/office/drawing/2010/main" val="0"/>
              </a:ext>
            </a:extLst>
          </a:blip>
          <a:srcRect l="25198" t="703" r="60855" b="90863"/>
          <a:stretch>
            <a:fillRect/>
          </a:stretch>
        </p:blipFill>
        <p:spPr bwMode="auto">
          <a:xfrm>
            <a:off x="1506538" y="1196975"/>
            <a:ext cx="1617662" cy="1470025"/>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2900" name="Picture 4"/>
          <p:cNvPicPr>
            <a:picLocks noChangeAspect="1" noChangeArrowheads="1"/>
          </p:cNvPicPr>
          <p:nvPr/>
        </p:nvPicPr>
        <p:blipFill>
          <a:blip r:embed="rId2">
            <a:extLst>
              <a:ext uri="{28A0092B-C50C-407E-A947-70E740481C1C}">
                <a14:useLocalDpi xmlns:a14="http://schemas.microsoft.com/office/drawing/2010/main" val="0"/>
              </a:ext>
            </a:extLst>
          </a:blip>
          <a:srcRect l="53090" t="703" r="33765" b="90863"/>
          <a:stretch>
            <a:fillRect/>
          </a:stretch>
        </p:blipFill>
        <p:spPr bwMode="auto">
          <a:xfrm>
            <a:off x="3886200" y="1196975"/>
            <a:ext cx="1524000" cy="14700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2901" name="Picture 5"/>
          <p:cNvPicPr>
            <a:picLocks noChangeAspect="1" noChangeArrowheads="1"/>
          </p:cNvPicPr>
          <p:nvPr/>
        </p:nvPicPr>
        <p:blipFill>
          <a:blip r:embed="rId2">
            <a:extLst>
              <a:ext uri="{28A0092B-C50C-407E-A947-70E740481C1C}">
                <a14:useLocalDpi xmlns:a14="http://schemas.microsoft.com/office/drawing/2010/main" val="0"/>
              </a:ext>
            </a:extLst>
          </a:blip>
          <a:srcRect l="81030" t="703" r="5823" b="90863"/>
          <a:stretch>
            <a:fillRect/>
          </a:stretch>
        </p:blipFill>
        <p:spPr bwMode="auto">
          <a:xfrm>
            <a:off x="6248400" y="1196975"/>
            <a:ext cx="1524000" cy="147002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2902" name="Text Box 6"/>
          <p:cNvSpPr txBox="1">
            <a:spLocks noChangeArrowheads="1"/>
          </p:cNvSpPr>
          <p:nvPr/>
        </p:nvSpPr>
        <p:spPr bwMode="auto">
          <a:xfrm>
            <a:off x="2109788" y="762000"/>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a:solidFill>
                  <a:srgbClr val="CC3300"/>
                </a:solidFill>
                <a:latin typeface="Arial" panose="020B0604020202020204" pitchFamily="34" charset="0"/>
              </a:rPr>
              <a:t>A</a:t>
            </a:r>
          </a:p>
        </p:txBody>
      </p:sp>
      <p:sp>
        <p:nvSpPr>
          <p:cNvPr id="1232903" name="Text Box 7"/>
          <p:cNvSpPr txBox="1">
            <a:spLocks noChangeArrowheads="1"/>
          </p:cNvSpPr>
          <p:nvPr/>
        </p:nvSpPr>
        <p:spPr bwMode="auto">
          <a:xfrm>
            <a:off x="4419600" y="79692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a:solidFill>
                  <a:srgbClr val="0000FF"/>
                </a:solidFill>
                <a:latin typeface="Arial" panose="020B0604020202020204" pitchFamily="34" charset="0"/>
              </a:rPr>
              <a:t>B</a:t>
            </a:r>
          </a:p>
        </p:txBody>
      </p:sp>
      <p:sp>
        <p:nvSpPr>
          <p:cNvPr id="1232904" name="Text Box 8"/>
          <p:cNvSpPr txBox="1">
            <a:spLocks noChangeArrowheads="1"/>
          </p:cNvSpPr>
          <p:nvPr/>
        </p:nvSpPr>
        <p:spPr bwMode="auto">
          <a:xfrm>
            <a:off x="6781800" y="79692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a:solidFill>
                  <a:srgbClr val="008000"/>
                </a:solidFill>
                <a:latin typeface="Arial" panose="020B0604020202020204" pitchFamily="34" charset="0"/>
              </a:rPr>
              <a:t>C</a:t>
            </a:r>
          </a:p>
        </p:txBody>
      </p:sp>
      <p:pic>
        <p:nvPicPr>
          <p:cNvPr id="1232905" name="Picture 9"/>
          <p:cNvPicPr>
            <a:picLocks noChangeAspect="1" noChangeArrowheads="1"/>
          </p:cNvPicPr>
          <p:nvPr/>
        </p:nvPicPr>
        <p:blipFill>
          <a:blip r:embed="rId2">
            <a:extLst>
              <a:ext uri="{28A0092B-C50C-407E-A947-70E740481C1C}">
                <a14:useLocalDpi xmlns:a14="http://schemas.microsoft.com/office/drawing/2010/main" val="0"/>
              </a:ext>
            </a:extLst>
          </a:blip>
          <a:srcRect t="13727" r="82408" b="84044"/>
          <a:stretch>
            <a:fillRect/>
          </a:stretch>
        </p:blipFill>
        <p:spPr bwMode="auto">
          <a:xfrm>
            <a:off x="685800" y="3200400"/>
            <a:ext cx="2800350" cy="533400"/>
          </a:xfrm>
          <a:prstGeom prst="rect">
            <a:avLst/>
          </a:prstGeom>
          <a:noFill/>
          <a:ln w="2857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2906" name="Picture 10"/>
          <p:cNvPicPr>
            <a:picLocks noChangeAspect="1" noChangeArrowheads="1"/>
          </p:cNvPicPr>
          <p:nvPr/>
        </p:nvPicPr>
        <p:blipFill>
          <a:blip r:embed="rId2">
            <a:extLst>
              <a:ext uri="{28A0092B-C50C-407E-A947-70E740481C1C}">
                <a14:useLocalDpi xmlns:a14="http://schemas.microsoft.com/office/drawing/2010/main" val="0"/>
              </a:ext>
            </a:extLst>
          </a:blip>
          <a:srcRect t="15637" r="82408" b="82452"/>
          <a:stretch>
            <a:fillRect/>
          </a:stretch>
        </p:blipFill>
        <p:spPr bwMode="auto">
          <a:xfrm>
            <a:off x="685800" y="3810000"/>
            <a:ext cx="2800350" cy="457200"/>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2907" name="Picture 11"/>
          <p:cNvPicPr>
            <a:picLocks noChangeAspect="1" noChangeArrowheads="1"/>
          </p:cNvPicPr>
          <p:nvPr/>
        </p:nvPicPr>
        <p:blipFill>
          <a:blip r:embed="rId2">
            <a:extLst>
              <a:ext uri="{28A0092B-C50C-407E-A947-70E740481C1C}">
                <a14:useLocalDpi xmlns:a14="http://schemas.microsoft.com/office/drawing/2010/main" val="0"/>
              </a:ext>
            </a:extLst>
          </a:blip>
          <a:srcRect t="17549" r="82408" b="80858"/>
          <a:stretch>
            <a:fillRect/>
          </a:stretch>
        </p:blipFill>
        <p:spPr bwMode="auto">
          <a:xfrm>
            <a:off x="685800" y="4343400"/>
            <a:ext cx="2800350" cy="381000"/>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2908" name="Picture 12"/>
          <p:cNvPicPr>
            <a:picLocks noChangeAspect="1" noChangeArrowheads="1"/>
          </p:cNvPicPr>
          <p:nvPr/>
        </p:nvPicPr>
        <p:blipFill>
          <a:blip r:embed="rId2">
            <a:extLst>
              <a:ext uri="{28A0092B-C50C-407E-A947-70E740481C1C}">
                <a14:useLocalDpi xmlns:a14="http://schemas.microsoft.com/office/drawing/2010/main" val="0"/>
              </a:ext>
            </a:extLst>
          </a:blip>
          <a:srcRect t="19142" r="82408" b="78946"/>
          <a:stretch>
            <a:fillRect/>
          </a:stretch>
        </p:blipFill>
        <p:spPr bwMode="auto">
          <a:xfrm>
            <a:off x="685800" y="4800600"/>
            <a:ext cx="2800350" cy="457200"/>
          </a:xfrm>
          <a:prstGeom prst="rect">
            <a:avLst/>
          </a:prstGeom>
          <a:noFill/>
          <a:ln w="2857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2909" name="Picture 13"/>
          <p:cNvPicPr>
            <a:picLocks noChangeAspect="1" noChangeArrowheads="1"/>
          </p:cNvPicPr>
          <p:nvPr/>
        </p:nvPicPr>
        <p:blipFill>
          <a:blip r:embed="rId2">
            <a:extLst>
              <a:ext uri="{28A0092B-C50C-407E-A947-70E740481C1C}">
                <a14:useLocalDpi xmlns:a14="http://schemas.microsoft.com/office/drawing/2010/main" val="0"/>
              </a:ext>
            </a:extLst>
          </a:blip>
          <a:srcRect t="21053" r="82408" b="77354"/>
          <a:stretch>
            <a:fillRect/>
          </a:stretch>
        </p:blipFill>
        <p:spPr bwMode="auto">
          <a:xfrm>
            <a:off x="685800" y="5334000"/>
            <a:ext cx="2800350" cy="381000"/>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2910" name="Picture 14"/>
          <p:cNvPicPr>
            <a:picLocks noChangeAspect="1" noChangeArrowheads="1"/>
          </p:cNvPicPr>
          <p:nvPr/>
        </p:nvPicPr>
        <p:blipFill>
          <a:blip r:embed="rId2">
            <a:extLst>
              <a:ext uri="{28A0092B-C50C-407E-A947-70E740481C1C}">
                <a14:useLocalDpi xmlns:a14="http://schemas.microsoft.com/office/drawing/2010/main" val="0"/>
              </a:ext>
            </a:extLst>
          </a:blip>
          <a:srcRect t="22964" r="82408" b="75443"/>
          <a:stretch>
            <a:fillRect/>
          </a:stretch>
        </p:blipFill>
        <p:spPr bwMode="auto">
          <a:xfrm>
            <a:off x="685800" y="5791200"/>
            <a:ext cx="2800350" cy="381000"/>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232911" name="Group 15"/>
          <p:cNvGrpSpPr>
            <a:grpSpLocks/>
          </p:cNvGrpSpPr>
          <p:nvPr/>
        </p:nvGrpSpPr>
        <p:grpSpPr bwMode="auto">
          <a:xfrm>
            <a:off x="4572000" y="5181600"/>
            <a:ext cx="533400" cy="533400"/>
            <a:chOff x="2880" y="3264"/>
            <a:chExt cx="336" cy="336"/>
          </a:xfrm>
        </p:grpSpPr>
        <p:sp>
          <p:nvSpPr>
            <p:cNvPr id="1232912" name="Rectangle 16"/>
            <p:cNvSpPr>
              <a:spLocks noChangeArrowheads="1"/>
            </p:cNvSpPr>
            <p:nvPr/>
          </p:nvSpPr>
          <p:spPr bwMode="auto">
            <a:xfrm>
              <a:off x="2880" y="3264"/>
              <a:ext cx="336" cy="33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913" name="Text Box 17"/>
            <p:cNvSpPr txBox="1">
              <a:spLocks noChangeArrowheads="1"/>
            </p:cNvSpPr>
            <p:nvPr/>
          </p:nvSpPr>
          <p:spPr bwMode="auto">
            <a:xfrm>
              <a:off x="2928" y="328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a:solidFill>
                    <a:schemeClr val="tx1"/>
                  </a:solidFill>
                  <a:latin typeface="Arial" panose="020B0604020202020204" pitchFamily="34" charset="0"/>
                </a:rPr>
                <a:t>R</a:t>
              </a:r>
            </a:p>
          </p:txBody>
        </p:sp>
      </p:grpSp>
      <p:grpSp>
        <p:nvGrpSpPr>
          <p:cNvPr id="1232914" name="Group 18"/>
          <p:cNvGrpSpPr>
            <a:grpSpLocks/>
          </p:cNvGrpSpPr>
          <p:nvPr/>
        </p:nvGrpSpPr>
        <p:grpSpPr bwMode="auto">
          <a:xfrm>
            <a:off x="4572000" y="3352800"/>
            <a:ext cx="533400" cy="533400"/>
            <a:chOff x="2880" y="2112"/>
            <a:chExt cx="336" cy="336"/>
          </a:xfrm>
        </p:grpSpPr>
        <p:sp>
          <p:nvSpPr>
            <p:cNvPr id="1232915" name="Oval 19"/>
            <p:cNvSpPr>
              <a:spLocks noChangeArrowheads="1"/>
            </p:cNvSpPr>
            <p:nvPr/>
          </p:nvSpPr>
          <p:spPr bwMode="auto">
            <a:xfrm>
              <a:off x="2880" y="2112"/>
              <a:ext cx="336" cy="33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916" name="Text Box 20"/>
            <p:cNvSpPr txBox="1">
              <a:spLocks noChangeArrowheads="1"/>
            </p:cNvSpPr>
            <p:nvPr/>
          </p:nvSpPr>
          <p:spPr bwMode="auto">
            <a:xfrm>
              <a:off x="2928" y="2112"/>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a:solidFill>
                    <a:srgbClr val="CC3300"/>
                  </a:solidFill>
                  <a:latin typeface="Arial" panose="020B0604020202020204" pitchFamily="34" charset="0"/>
                </a:rPr>
                <a:t>A</a:t>
              </a:r>
            </a:p>
          </p:txBody>
        </p:sp>
      </p:grpSp>
      <p:grpSp>
        <p:nvGrpSpPr>
          <p:cNvPr id="1232917" name="Group 21"/>
          <p:cNvGrpSpPr>
            <a:grpSpLocks/>
          </p:cNvGrpSpPr>
          <p:nvPr/>
        </p:nvGrpSpPr>
        <p:grpSpPr bwMode="auto">
          <a:xfrm>
            <a:off x="5943600" y="5181600"/>
            <a:ext cx="533400" cy="533400"/>
            <a:chOff x="3744" y="3264"/>
            <a:chExt cx="336" cy="336"/>
          </a:xfrm>
        </p:grpSpPr>
        <p:sp>
          <p:nvSpPr>
            <p:cNvPr id="1232918" name="Rectangle 22"/>
            <p:cNvSpPr>
              <a:spLocks noChangeArrowheads="1"/>
            </p:cNvSpPr>
            <p:nvPr/>
          </p:nvSpPr>
          <p:spPr bwMode="auto">
            <a:xfrm>
              <a:off x="3744" y="3264"/>
              <a:ext cx="336" cy="33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919" name="Text Box 23"/>
            <p:cNvSpPr txBox="1">
              <a:spLocks noChangeArrowheads="1"/>
            </p:cNvSpPr>
            <p:nvPr/>
          </p:nvSpPr>
          <p:spPr bwMode="auto">
            <a:xfrm>
              <a:off x="3792" y="3289"/>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a:solidFill>
                    <a:schemeClr val="tx1"/>
                  </a:solidFill>
                  <a:latin typeface="Arial" panose="020B0604020202020204" pitchFamily="34" charset="0"/>
                </a:rPr>
                <a:t>S</a:t>
              </a:r>
            </a:p>
          </p:txBody>
        </p:sp>
      </p:grpSp>
      <p:grpSp>
        <p:nvGrpSpPr>
          <p:cNvPr id="1232920" name="Group 24"/>
          <p:cNvGrpSpPr>
            <a:grpSpLocks/>
          </p:cNvGrpSpPr>
          <p:nvPr/>
        </p:nvGrpSpPr>
        <p:grpSpPr bwMode="auto">
          <a:xfrm>
            <a:off x="5943600" y="3352800"/>
            <a:ext cx="533400" cy="533400"/>
            <a:chOff x="3744" y="2112"/>
            <a:chExt cx="336" cy="336"/>
          </a:xfrm>
        </p:grpSpPr>
        <p:sp>
          <p:nvSpPr>
            <p:cNvPr id="1232921" name="Oval 25"/>
            <p:cNvSpPr>
              <a:spLocks noChangeArrowheads="1"/>
            </p:cNvSpPr>
            <p:nvPr/>
          </p:nvSpPr>
          <p:spPr bwMode="auto">
            <a:xfrm>
              <a:off x="3744" y="2112"/>
              <a:ext cx="336" cy="33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922" name="Text Box 26"/>
            <p:cNvSpPr txBox="1">
              <a:spLocks noChangeArrowheads="1"/>
            </p:cNvSpPr>
            <p:nvPr/>
          </p:nvSpPr>
          <p:spPr bwMode="auto">
            <a:xfrm>
              <a:off x="3792" y="2112"/>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a:solidFill>
                    <a:srgbClr val="0000FF"/>
                  </a:solidFill>
                  <a:latin typeface="Arial" panose="020B0604020202020204" pitchFamily="34" charset="0"/>
                </a:rPr>
                <a:t>B</a:t>
              </a:r>
            </a:p>
          </p:txBody>
        </p:sp>
      </p:grpSp>
      <p:grpSp>
        <p:nvGrpSpPr>
          <p:cNvPr id="1232923" name="Group 27"/>
          <p:cNvGrpSpPr>
            <a:grpSpLocks/>
          </p:cNvGrpSpPr>
          <p:nvPr/>
        </p:nvGrpSpPr>
        <p:grpSpPr bwMode="auto">
          <a:xfrm>
            <a:off x="7239000" y="5181600"/>
            <a:ext cx="533400" cy="533400"/>
            <a:chOff x="4560" y="3264"/>
            <a:chExt cx="336" cy="336"/>
          </a:xfrm>
        </p:grpSpPr>
        <p:sp>
          <p:nvSpPr>
            <p:cNvPr id="1232924" name="Rectangle 28"/>
            <p:cNvSpPr>
              <a:spLocks noChangeArrowheads="1"/>
            </p:cNvSpPr>
            <p:nvPr/>
          </p:nvSpPr>
          <p:spPr bwMode="auto">
            <a:xfrm>
              <a:off x="4560" y="3264"/>
              <a:ext cx="336" cy="33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925" name="Text Box 29"/>
            <p:cNvSpPr txBox="1">
              <a:spLocks noChangeArrowheads="1"/>
            </p:cNvSpPr>
            <p:nvPr/>
          </p:nvSpPr>
          <p:spPr bwMode="auto">
            <a:xfrm>
              <a:off x="4608" y="3289"/>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a:solidFill>
                    <a:schemeClr val="tx1"/>
                  </a:solidFill>
                  <a:latin typeface="Arial" panose="020B0604020202020204" pitchFamily="34" charset="0"/>
                </a:rPr>
                <a:t>T</a:t>
              </a:r>
            </a:p>
          </p:txBody>
        </p:sp>
      </p:grpSp>
      <p:grpSp>
        <p:nvGrpSpPr>
          <p:cNvPr id="1232926" name="Group 30"/>
          <p:cNvGrpSpPr>
            <a:grpSpLocks/>
          </p:cNvGrpSpPr>
          <p:nvPr/>
        </p:nvGrpSpPr>
        <p:grpSpPr bwMode="auto">
          <a:xfrm>
            <a:off x="7239000" y="3352800"/>
            <a:ext cx="533400" cy="533400"/>
            <a:chOff x="4560" y="2112"/>
            <a:chExt cx="336" cy="336"/>
          </a:xfrm>
        </p:grpSpPr>
        <p:sp>
          <p:nvSpPr>
            <p:cNvPr id="1232927" name="Oval 31"/>
            <p:cNvSpPr>
              <a:spLocks noChangeArrowheads="1"/>
            </p:cNvSpPr>
            <p:nvPr/>
          </p:nvSpPr>
          <p:spPr bwMode="auto">
            <a:xfrm>
              <a:off x="4560" y="2112"/>
              <a:ext cx="336" cy="33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928" name="Text Box 32"/>
            <p:cNvSpPr txBox="1">
              <a:spLocks noChangeArrowheads="1"/>
            </p:cNvSpPr>
            <p:nvPr/>
          </p:nvSpPr>
          <p:spPr bwMode="auto">
            <a:xfrm>
              <a:off x="4608" y="2112"/>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a:solidFill>
                    <a:srgbClr val="008000"/>
                  </a:solidFill>
                  <a:latin typeface="Arial" panose="020B0604020202020204" pitchFamily="34" charset="0"/>
                </a:rPr>
                <a:t>C</a:t>
              </a:r>
            </a:p>
          </p:txBody>
        </p:sp>
      </p:grpSp>
      <p:cxnSp>
        <p:nvCxnSpPr>
          <p:cNvPr id="1232929" name="AutoShape 33"/>
          <p:cNvCxnSpPr>
            <a:cxnSpLocks noChangeShapeType="1"/>
            <a:stCxn id="1232912" idx="0"/>
            <a:endCxn id="1232915" idx="4"/>
          </p:cNvCxnSpPr>
          <p:nvPr/>
        </p:nvCxnSpPr>
        <p:spPr bwMode="auto">
          <a:xfrm flipV="1">
            <a:off x="4838700" y="3900488"/>
            <a:ext cx="0" cy="1266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2930" name="AutoShape 34"/>
          <p:cNvCxnSpPr>
            <a:cxnSpLocks noChangeShapeType="1"/>
            <a:stCxn id="1232918" idx="0"/>
            <a:endCxn id="1232921" idx="4"/>
          </p:cNvCxnSpPr>
          <p:nvPr/>
        </p:nvCxnSpPr>
        <p:spPr bwMode="auto">
          <a:xfrm flipV="1">
            <a:off x="6210300" y="3900488"/>
            <a:ext cx="0" cy="1266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2931" name="AutoShape 35"/>
          <p:cNvCxnSpPr>
            <a:cxnSpLocks noChangeShapeType="1"/>
            <a:stCxn id="1232924" idx="0"/>
            <a:endCxn id="1232927" idx="4"/>
          </p:cNvCxnSpPr>
          <p:nvPr/>
        </p:nvCxnSpPr>
        <p:spPr bwMode="auto">
          <a:xfrm flipV="1">
            <a:off x="7505700" y="3900488"/>
            <a:ext cx="0" cy="1266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2932" name="AutoShape 36"/>
          <p:cNvCxnSpPr>
            <a:cxnSpLocks noChangeShapeType="1"/>
            <a:stCxn id="1232915" idx="5"/>
          </p:cNvCxnSpPr>
          <p:nvPr/>
        </p:nvCxnSpPr>
        <p:spPr bwMode="auto">
          <a:xfrm>
            <a:off x="5027613" y="3822700"/>
            <a:ext cx="915987" cy="135890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2933" name="AutoShape 37"/>
          <p:cNvCxnSpPr>
            <a:cxnSpLocks noChangeShapeType="1"/>
            <a:stCxn id="1232921" idx="5"/>
          </p:cNvCxnSpPr>
          <p:nvPr/>
        </p:nvCxnSpPr>
        <p:spPr bwMode="auto">
          <a:xfrm>
            <a:off x="6399213" y="3822700"/>
            <a:ext cx="917575" cy="134620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2934" name="AutoShape 38"/>
          <p:cNvCxnSpPr>
            <a:cxnSpLocks noChangeShapeType="1"/>
            <a:stCxn id="1232927" idx="5"/>
            <a:endCxn id="1232912" idx="2"/>
          </p:cNvCxnSpPr>
          <p:nvPr/>
        </p:nvCxnSpPr>
        <p:spPr bwMode="auto">
          <a:xfrm rot="5400000">
            <a:off x="5313363" y="3348037"/>
            <a:ext cx="1906588" cy="2855913"/>
          </a:xfrm>
          <a:prstGeom prst="curvedConnector3">
            <a:avLst>
              <a:gd name="adj1" fmla="val 111241"/>
            </a:avLst>
          </a:prstGeom>
          <a:noFill/>
          <a:ln w="285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2935" name="Rectangle 39"/>
          <p:cNvSpPr>
            <a:spLocks noChangeArrowheads="1"/>
          </p:cNvSpPr>
          <p:nvPr/>
        </p:nvSpPr>
        <p:spPr bwMode="auto">
          <a:xfrm>
            <a:off x="762000" y="6067425"/>
            <a:ext cx="2819400" cy="638175"/>
          </a:xfrm>
          <a:prstGeom prst="rect">
            <a:avLst/>
          </a:prstGeom>
          <a:noFill/>
          <a:ln>
            <a:noFill/>
          </a:ln>
          <a:effectLst>
            <a:outerShdw dist="107763" dir="2700000" algn="ctr" rotWithShape="0">
              <a:srgbClr val="080808">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lstStyle>
            <a:lvl1pPr marL="342900" indent="-342900"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pPr>
            <a:r>
              <a:rPr lang="en-US" sz="3200">
                <a:solidFill>
                  <a:srgbClr val="CC3300"/>
                </a:solidFill>
                <a:effectLst>
                  <a:outerShdw blurRad="38100" dist="38100" dir="2700000" algn="tl">
                    <a:srgbClr val="C0C0C0"/>
                  </a:outerShdw>
                </a:effectLst>
              </a:rPr>
              <a:t>DEADLOCK</a:t>
            </a:r>
          </a:p>
        </p:txBody>
      </p:sp>
    </p:spTree>
    <p:extLst>
      <p:ext uri="{BB962C8B-B14F-4D97-AF65-F5344CB8AC3E}">
        <p14:creationId xmlns:p14="http://schemas.microsoft.com/office/powerpoint/2010/main" val="7631887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29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328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3290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3290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3290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3290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3291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23292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23292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23291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23291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232923"/>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123290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nodeType="clickEffect">
                                  <p:stCondLst>
                                    <p:cond delay="0"/>
                                  </p:stCondLst>
                                  <p:childTnLst>
                                    <p:set>
                                      <p:cBhvr>
                                        <p:cTn id="58" dur="1" fill="hold">
                                          <p:stCondLst>
                                            <p:cond delay="0"/>
                                          </p:stCondLst>
                                        </p:cTn>
                                        <p:tgtEl>
                                          <p:spTgt spid="1232929"/>
                                        </p:tgtEl>
                                        <p:attrNameLst>
                                          <p:attrName>style.visibility</p:attrName>
                                        </p:attrNameLst>
                                      </p:cBhvr>
                                      <p:to>
                                        <p:strVal val="visible"/>
                                      </p:to>
                                    </p:set>
                                    <p:animEffect transition="in" filter="dissolve">
                                      <p:cBhvr>
                                        <p:cTn id="59" dur="500"/>
                                        <p:tgtEl>
                                          <p:spTgt spid="123292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nodeType="clickEffect">
                                  <p:stCondLst>
                                    <p:cond delay="0"/>
                                  </p:stCondLst>
                                  <p:childTnLst>
                                    <p:set>
                                      <p:cBhvr>
                                        <p:cTn id="63" dur="1" fill="hold">
                                          <p:stCondLst>
                                            <p:cond delay="0"/>
                                          </p:stCondLst>
                                        </p:cTn>
                                        <p:tgtEl>
                                          <p:spTgt spid="1232906"/>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nodeType="clickEffect">
                                  <p:stCondLst>
                                    <p:cond delay="0"/>
                                  </p:stCondLst>
                                  <p:childTnLst>
                                    <p:set>
                                      <p:cBhvr>
                                        <p:cTn id="67" dur="1" fill="hold">
                                          <p:stCondLst>
                                            <p:cond delay="0"/>
                                          </p:stCondLst>
                                        </p:cTn>
                                        <p:tgtEl>
                                          <p:spTgt spid="1232930"/>
                                        </p:tgtEl>
                                        <p:attrNameLst>
                                          <p:attrName>style.visibility</p:attrName>
                                        </p:attrNameLst>
                                      </p:cBhvr>
                                      <p:to>
                                        <p:strVal val="visible"/>
                                      </p:to>
                                    </p:set>
                                    <p:animEffect transition="in" filter="dissolve">
                                      <p:cBhvr>
                                        <p:cTn id="68" dur="500"/>
                                        <p:tgtEl>
                                          <p:spTgt spid="1232930"/>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1232907"/>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nodeType="clickEffect">
                                  <p:stCondLst>
                                    <p:cond delay="0"/>
                                  </p:stCondLst>
                                  <p:childTnLst>
                                    <p:set>
                                      <p:cBhvr>
                                        <p:cTn id="76" dur="1" fill="hold">
                                          <p:stCondLst>
                                            <p:cond delay="0"/>
                                          </p:stCondLst>
                                        </p:cTn>
                                        <p:tgtEl>
                                          <p:spTgt spid="1232931"/>
                                        </p:tgtEl>
                                        <p:attrNameLst>
                                          <p:attrName>style.visibility</p:attrName>
                                        </p:attrNameLst>
                                      </p:cBhvr>
                                      <p:to>
                                        <p:strVal val="visible"/>
                                      </p:to>
                                    </p:set>
                                    <p:animEffect transition="in" filter="dissolve">
                                      <p:cBhvr>
                                        <p:cTn id="77" dur="500"/>
                                        <p:tgtEl>
                                          <p:spTgt spid="123293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nodeType="clickEffect">
                                  <p:stCondLst>
                                    <p:cond delay="0"/>
                                  </p:stCondLst>
                                  <p:childTnLst>
                                    <p:set>
                                      <p:cBhvr>
                                        <p:cTn id="81" dur="1" fill="hold">
                                          <p:stCondLst>
                                            <p:cond delay="0"/>
                                          </p:stCondLst>
                                        </p:cTn>
                                        <p:tgtEl>
                                          <p:spTgt spid="1232908"/>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9" presetClass="entr" presetSubtype="0" fill="hold" nodeType="clickEffect">
                                  <p:stCondLst>
                                    <p:cond delay="0"/>
                                  </p:stCondLst>
                                  <p:childTnLst>
                                    <p:set>
                                      <p:cBhvr>
                                        <p:cTn id="85" dur="1" fill="hold">
                                          <p:stCondLst>
                                            <p:cond delay="0"/>
                                          </p:stCondLst>
                                        </p:cTn>
                                        <p:tgtEl>
                                          <p:spTgt spid="1232932"/>
                                        </p:tgtEl>
                                        <p:attrNameLst>
                                          <p:attrName>style.visibility</p:attrName>
                                        </p:attrNameLst>
                                      </p:cBhvr>
                                      <p:to>
                                        <p:strVal val="visible"/>
                                      </p:to>
                                    </p:set>
                                    <p:animEffect transition="in" filter="dissolve">
                                      <p:cBhvr>
                                        <p:cTn id="86" dur="500"/>
                                        <p:tgtEl>
                                          <p:spTgt spid="1232932"/>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0"/>
                                          </p:stCondLst>
                                        </p:cTn>
                                        <p:tgtEl>
                                          <p:spTgt spid="1232909"/>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9" presetClass="entr" presetSubtype="0" fill="hold" nodeType="clickEffect">
                                  <p:stCondLst>
                                    <p:cond delay="0"/>
                                  </p:stCondLst>
                                  <p:childTnLst>
                                    <p:set>
                                      <p:cBhvr>
                                        <p:cTn id="94" dur="1" fill="hold">
                                          <p:stCondLst>
                                            <p:cond delay="0"/>
                                          </p:stCondLst>
                                        </p:cTn>
                                        <p:tgtEl>
                                          <p:spTgt spid="1232933"/>
                                        </p:tgtEl>
                                        <p:attrNameLst>
                                          <p:attrName>style.visibility</p:attrName>
                                        </p:attrNameLst>
                                      </p:cBhvr>
                                      <p:to>
                                        <p:strVal val="visible"/>
                                      </p:to>
                                    </p:set>
                                    <p:animEffect transition="in" filter="dissolve">
                                      <p:cBhvr>
                                        <p:cTn id="95" dur="500"/>
                                        <p:tgtEl>
                                          <p:spTgt spid="1232933"/>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ntr" presetSubtype="0" fill="hold" nodeType="clickEffect">
                                  <p:stCondLst>
                                    <p:cond delay="0"/>
                                  </p:stCondLst>
                                  <p:childTnLst>
                                    <p:set>
                                      <p:cBhvr>
                                        <p:cTn id="99" dur="1" fill="hold">
                                          <p:stCondLst>
                                            <p:cond delay="0"/>
                                          </p:stCondLst>
                                        </p:cTn>
                                        <p:tgtEl>
                                          <p:spTgt spid="1232910"/>
                                        </p:tgtEl>
                                        <p:attrNameLst>
                                          <p:attrName>style.visibility</p:attrName>
                                        </p:attrNameLst>
                                      </p:cBhvr>
                                      <p:to>
                                        <p:strVal val="visible"/>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9" presetClass="entr" presetSubtype="0" fill="hold" nodeType="clickEffect">
                                  <p:stCondLst>
                                    <p:cond delay="0"/>
                                  </p:stCondLst>
                                  <p:childTnLst>
                                    <p:set>
                                      <p:cBhvr>
                                        <p:cTn id="103" dur="1" fill="hold">
                                          <p:stCondLst>
                                            <p:cond delay="0"/>
                                          </p:stCondLst>
                                        </p:cTn>
                                        <p:tgtEl>
                                          <p:spTgt spid="1232934"/>
                                        </p:tgtEl>
                                        <p:attrNameLst>
                                          <p:attrName>style.visibility</p:attrName>
                                        </p:attrNameLst>
                                      </p:cBhvr>
                                      <p:to>
                                        <p:strVal val="visible"/>
                                      </p:to>
                                    </p:set>
                                    <p:animEffect transition="in" filter="dissolve">
                                      <p:cBhvr>
                                        <p:cTn id="104" dur="500"/>
                                        <p:tgtEl>
                                          <p:spTgt spid="1232934"/>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2329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902" grpId="0"/>
      <p:bldP spid="1232903" grpId="0"/>
      <p:bldP spid="1232904" grpId="0"/>
      <p:bldP spid="12329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2" name="Rectangle 2"/>
          <p:cNvSpPr>
            <a:spLocks noChangeArrowheads="1"/>
          </p:cNvSpPr>
          <p:nvPr/>
        </p:nvSpPr>
        <p:spPr bwMode="auto">
          <a:xfrm>
            <a:off x="457200" y="5397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Arial" panose="020B0604020202020204" pitchFamily="34" charset="0"/>
              </a:defRPr>
            </a:lvl1pPr>
            <a:lvl2pPr>
              <a:defRPr sz="4400">
                <a:solidFill>
                  <a:schemeClr val="tx2"/>
                </a:solidFill>
                <a:latin typeface="Arial" panose="020B0604020202020204" pitchFamily="34" charset="0"/>
              </a:defRPr>
            </a:lvl2pPr>
            <a:lvl3pPr>
              <a:defRPr sz="4400">
                <a:solidFill>
                  <a:schemeClr val="tx2"/>
                </a:solidFill>
                <a:latin typeface="Arial" panose="020B0604020202020204" pitchFamily="34" charset="0"/>
              </a:defRPr>
            </a:lvl3pPr>
            <a:lvl4pPr>
              <a:defRPr sz="4400">
                <a:solidFill>
                  <a:schemeClr val="tx2"/>
                </a:solidFill>
                <a:latin typeface="Arial" panose="020B0604020202020204" pitchFamily="34" charset="0"/>
              </a:defRPr>
            </a:lvl4pPr>
            <a:lvl5pP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b="0"/>
              <a:t>Example</a:t>
            </a:r>
          </a:p>
        </p:txBody>
      </p:sp>
      <p:pic>
        <p:nvPicPr>
          <p:cNvPr id="1233923" name="Picture 3"/>
          <p:cNvPicPr>
            <a:picLocks noChangeAspect="1" noChangeArrowheads="1"/>
          </p:cNvPicPr>
          <p:nvPr/>
        </p:nvPicPr>
        <p:blipFill>
          <a:blip r:embed="rId2">
            <a:extLst>
              <a:ext uri="{28A0092B-C50C-407E-A947-70E740481C1C}">
                <a14:useLocalDpi xmlns:a14="http://schemas.microsoft.com/office/drawing/2010/main" val="0"/>
              </a:ext>
            </a:extLst>
          </a:blip>
          <a:srcRect l="25198" t="703" r="60855" b="90863"/>
          <a:stretch>
            <a:fillRect/>
          </a:stretch>
        </p:blipFill>
        <p:spPr bwMode="auto">
          <a:xfrm>
            <a:off x="1506538" y="1196975"/>
            <a:ext cx="1617662" cy="1470025"/>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3924" name="Picture 4"/>
          <p:cNvPicPr>
            <a:picLocks noChangeAspect="1" noChangeArrowheads="1"/>
          </p:cNvPicPr>
          <p:nvPr/>
        </p:nvPicPr>
        <p:blipFill>
          <a:blip r:embed="rId2">
            <a:extLst>
              <a:ext uri="{28A0092B-C50C-407E-A947-70E740481C1C}">
                <a14:useLocalDpi xmlns:a14="http://schemas.microsoft.com/office/drawing/2010/main" val="0"/>
              </a:ext>
            </a:extLst>
          </a:blip>
          <a:srcRect l="53090" t="703" r="33765" b="90863"/>
          <a:stretch>
            <a:fillRect/>
          </a:stretch>
        </p:blipFill>
        <p:spPr bwMode="auto">
          <a:xfrm>
            <a:off x="3886200" y="1196975"/>
            <a:ext cx="1524000" cy="14700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3925" name="Picture 5"/>
          <p:cNvPicPr>
            <a:picLocks noChangeAspect="1" noChangeArrowheads="1"/>
          </p:cNvPicPr>
          <p:nvPr/>
        </p:nvPicPr>
        <p:blipFill>
          <a:blip r:embed="rId2">
            <a:extLst>
              <a:ext uri="{28A0092B-C50C-407E-A947-70E740481C1C}">
                <a14:useLocalDpi xmlns:a14="http://schemas.microsoft.com/office/drawing/2010/main" val="0"/>
              </a:ext>
            </a:extLst>
          </a:blip>
          <a:srcRect l="81030" t="703" r="5823" b="90863"/>
          <a:stretch>
            <a:fillRect/>
          </a:stretch>
        </p:blipFill>
        <p:spPr bwMode="auto">
          <a:xfrm>
            <a:off x="6248400" y="1196975"/>
            <a:ext cx="1524000" cy="147002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3926" name="Text Box 6"/>
          <p:cNvSpPr txBox="1">
            <a:spLocks noChangeArrowheads="1"/>
          </p:cNvSpPr>
          <p:nvPr/>
        </p:nvSpPr>
        <p:spPr bwMode="auto">
          <a:xfrm>
            <a:off x="2109788" y="762000"/>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a:solidFill>
                  <a:srgbClr val="CC3300"/>
                </a:solidFill>
                <a:latin typeface="Arial" panose="020B0604020202020204" pitchFamily="34" charset="0"/>
              </a:rPr>
              <a:t>A</a:t>
            </a:r>
          </a:p>
        </p:txBody>
      </p:sp>
      <p:sp>
        <p:nvSpPr>
          <p:cNvPr id="1233927" name="Text Box 7"/>
          <p:cNvSpPr txBox="1">
            <a:spLocks noChangeArrowheads="1"/>
          </p:cNvSpPr>
          <p:nvPr/>
        </p:nvSpPr>
        <p:spPr bwMode="auto">
          <a:xfrm>
            <a:off x="4419600" y="79692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a:solidFill>
                  <a:srgbClr val="0000FF"/>
                </a:solidFill>
                <a:latin typeface="Arial" panose="020B0604020202020204" pitchFamily="34" charset="0"/>
              </a:rPr>
              <a:t>B</a:t>
            </a:r>
          </a:p>
        </p:txBody>
      </p:sp>
      <p:sp>
        <p:nvSpPr>
          <p:cNvPr id="1233928" name="Text Box 8"/>
          <p:cNvSpPr txBox="1">
            <a:spLocks noChangeArrowheads="1"/>
          </p:cNvSpPr>
          <p:nvPr/>
        </p:nvSpPr>
        <p:spPr bwMode="auto">
          <a:xfrm>
            <a:off x="6781800" y="79692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a:solidFill>
                  <a:srgbClr val="008000"/>
                </a:solidFill>
                <a:latin typeface="Arial" panose="020B0604020202020204" pitchFamily="34" charset="0"/>
              </a:rPr>
              <a:t>C</a:t>
            </a:r>
          </a:p>
        </p:txBody>
      </p:sp>
      <p:grpSp>
        <p:nvGrpSpPr>
          <p:cNvPr id="1233929" name="Group 9"/>
          <p:cNvGrpSpPr>
            <a:grpSpLocks/>
          </p:cNvGrpSpPr>
          <p:nvPr/>
        </p:nvGrpSpPr>
        <p:grpSpPr bwMode="auto">
          <a:xfrm>
            <a:off x="4572000" y="5181600"/>
            <a:ext cx="533400" cy="533400"/>
            <a:chOff x="2880" y="3264"/>
            <a:chExt cx="336" cy="336"/>
          </a:xfrm>
        </p:grpSpPr>
        <p:sp>
          <p:nvSpPr>
            <p:cNvPr id="1233930" name="Rectangle 10"/>
            <p:cNvSpPr>
              <a:spLocks noChangeArrowheads="1"/>
            </p:cNvSpPr>
            <p:nvPr/>
          </p:nvSpPr>
          <p:spPr bwMode="auto">
            <a:xfrm>
              <a:off x="2880" y="3264"/>
              <a:ext cx="336" cy="33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3931" name="Text Box 11"/>
            <p:cNvSpPr txBox="1">
              <a:spLocks noChangeArrowheads="1"/>
            </p:cNvSpPr>
            <p:nvPr/>
          </p:nvSpPr>
          <p:spPr bwMode="auto">
            <a:xfrm>
              <a:off x="2928" y="328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a:solidFill>
                    <a:schemeClr val="tx1"/>
                  </a:solidFill>
                  <a:latin typeface="Arial" panose="020B0604020202020204" pitchFamily="34" charset="0"/>
                </a:rPr>
                <a:t>R</a:t>
              </a:r>
            </a:p>
          </p:txBody>
        </p:sp>
      </p:grpSp>
      <p:grpSp>
        <p:nvGrpSpPr>
          <p:cNvPr id="1233932" name="Group 12"/>
          <p:cNvGrpSpPr>
            <a:grpSpLocks/>
          </p:cNvGrpSpPr>
          <p:nvPr/>
        </p:nvGrpSpPr>
        <p:grpSpPr bwMode="auto">
          <a:xfrm>
            <a:off x="4572000" y="3352800"/>
            <a:ext cx="533400" cy="533400"/>
            <a:chOff x="2880" y="2112"/>
            <a:chExt cx="336" cy="336"/>
          </a:xfrm>
        </p:grpSpPr>
        <p:sp>
          <p:nvSpPr>
            <p:cNvPr id="1233933" name="Oval 13"/>
            <p:cNvSpPr>
              <a:spLocks noChangeArrowheads="1"/>
            </p:cNvSpPr>
            <p:nvPr/>
          </p:nvSpPr>
          <p:spPr bwMode="auto">
            <a:xfrm>
              <a:off x="2880" y="2112"/>
              <a:ext cx="336" cy="33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3934" name="Text Box 14"/>
            <p:cNvSpPr txBox="1">
              <a:spLocks noChangeArrowheads="1"/>
            </p:cNvSpPr>
            <p:nvPr/>
          </p:nvSpPr>
          <p:spPr bwMode="auto">
            <a:xfrm>
              <a:off x="2928" y="2112"/>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a:solidFill>
                    <a:srgbClr val="CC3300"/>
                  </a:solidFill>
                  <a:latin typeface="Arial" panose="020B0604020202020204" pitchFamily="34" charset="0"/>
                </a:rPr>
                <a:t>A</a:t>
              </a:r>
            </a:p>
          </p:txBody>
        </p:sp>
      </p:grpSp>
      <p:grpSp>
        <p:nvGrpSpPr>
          <p:cNvPr id="1233935" name="Group 15"/>
          <p:cNvGrpSpPr>
            <a:grpSpLocks/>
          </p:cNvGrpSpPr>
          <p:nvPr/>
        </p:nvGrpSpPr>
        <p:grpSpPr bwMode="auto">
          <a:xfrm>
            <a:off x="5943600" y="5181600"/>
            <a:ext cx="533400" cy="533400"/>
            <a:chOff x="3744" y="3264"/>
            <a:chExt cx="336" cy="336"/>
          </a:xfrm>
        </p:grpSpPr>
        <p:sp>
          <p:nvSpPr>
            <p:cNvPr id="1233936" name="Rectangle 16"/>
            <p:cNvSpPr>
              <a:spLocks noChangeArrowheads="1"/>
            </p:cNvSpPr>
            <p:nvPr/>
          </p:nvSpPr>
          <p:spPr bwMode="auto">
            <a:xfrm>
              <a:off x="3744" y="3264"/>
              <a:ext cx="336" cy="33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3937" name="Text Box 17"/>
            <p:cNvSpPr txBox="1">
              <a:spLocks noChangeArrowheads="1"/>
            </p:cNvSpPr>
            <p:nvPr/>
          </p:nvSpPr>
          <p:spPr bwMode="auto">
            <a:xfrm>
              <a:off x="3792" y="3289"/>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a:solidFill>
                    <a:schemeClr val="tx1"/>
                  </a:solidFill>
                  <a:latin typeface="Arial" panose="020B0604020202020204" pitchFamily="34" charset="0"/>
                </a:rPr>
                <a:t>S</a:t>
              </a:r>
            </a:p>
          </p:txBody>
        </p:sp>
      </p:grpSp>
      <p:grpSp>
        <p:nvGrpSpPr>
          <p:cNvPr id="1233938" name="Group 18"/>
          <p:cNvGrpSpPr>
            <a:grpSpLocks/>
          </p:cNvGrpSpPr>
          <p:nvPr/>
        </p:nvGrpSpPr>
        <p:grpSpPr bwMode="auto">
          <a:xfrm>
            <a:off x="5943600" y="3352800"/>
            <a:ext cx="533400" cy="533400"/>
            <a:chOff x="3744" y="2112"/>
            <a:chExt cx="336" cy="336"/>
          </a:xfrm>
        </p:grpSpPr>
        <p:sp>
          <p:nvSpPr>
            <p:cNvPr id="1233939" name="Oval 19"/>
            <p:cNvSpPr>
              <a:spLocks noChangeArrowheads="1"/>
            </p:cNvSpPr>
            <p:nvPr/>
          </p:nvSpPr>
          <p:spPr bwMode="auto">
            <a:xfrm>
              <a:off x="3744" y="2112"/>
              <a:ext cx="336" cy="33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3940" name="Text Box 20"/>
            <p:cNvSpPr txBox="1">
              <a:spLocks noChangeArrowheads="1"/>
            </p:cNvSpPr>
            <p:nvPr/>
          </p:nvSpPr>
          <p:spPr bwMode="auto">
            <a:xfrm>
              <a:off x="3792" y="2112"/>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a:solidFill>
                    <a:srgbClr val="0000FF"/>
                  </a:solidFill>
                  <a:latin typeface="Arial" panose="020B0604020202020204" pitchFamily="34" charset="0"/>
                </a:rPr>
                <a:t>B</a:t>
              </a:r>
            </a:p>
          </p:txBody>
        </p:sp>
      </p:grpSp>
      <p:grpSp>
        <p:nvGrpSpPr>
          <p:cNvPr id="1233941" name="Group 21"/>
          <p:cNvGrpSpPr>
            <a:grpSpLocks/>
          </p:cNvGrpSpPr>
          <p:nvPr/>
        </p:nvGrpSpPr>
        <p:grpSpPr bwMode="auto">
          <a:xfrm>
            <a:off x="7239000" y="5181600"/>
            <a:ext cx="533400" cy="533400"/>
            <a:chOff x="4560" y="3264"/>
            <a:chExt cx="336" cy="336"/>
          </a:xfrm>
        </p:grpSpPr>
        <p:sp>
          <p:nvSpPr>
            <p:cNvPr id="1233942" name="Rectangle 22"/>
            <p:cNvSpPr>
              <a:spLocks noChangeArrowheads="1"/>
            </p:cNvSpPr>
            <p:nvPr/>
          </p:nvSpPr>
          <p:spPr bwMode="auto">
            <a:xfrm>
              <a:off x="4560" y="3264"/>
              <a:ext cx="336" cy="33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3943" name="Text Box 23"/>
            <p:cNvSpPr txBox="1">
              <a:spLocks noChangeArrowheads="1"/>
            </p:cNvSpPr>
            <p:nvPr/>
          </p:nvSpPr>
          <p:spPr bwMode="auto">
            <a:xfrm>
              <a:off x="4608" y="3289"/>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a:solidFill>
                    <a:schemeClr val="tx1"/>
                  </a:solidFill>
                  <a:latin typeface="Arial" panose="020B0604020202020204" pitchFamily="34" charset="0"/>
                </a:rPr>
                <a:t>T</a:t>
              </a:r>
            </a:p>
          </p:txBody>
        </p:sp>
      </p:grpSp>
      <p:grpSp>
        <p:nvGrpSpPr>
          <p:cNvPr id="1233944" name="Group 24"/>
          <p:cNvGrpSpPr>
            <a:grpSpLocks/>
          </p:cNvGrpSpPr>
          <p:nvPr/>
        </p:nvGrpSpPr>
        <p:grpSpPr bwMode="auto">
          <a:xfrm>
            <a:off x="7239000" y="3352800"/>
            <a:ext cx="533400" cy="533400"/>
            <a:chOff x="4560" y="2112"/>
            <a:chExt cx="336" cy="336"/>
          </a:xfrm>
        </p:grpSpPr>
        <p:sp>
          <p:nvSpPr>
            <p:cNvPr id="1233945" name="Oval 25"/>
            <p:cNvSpPr>
              <a:spLocks noChangeArrowheads="1"/>
            </p:cNvSpPr>
            <p:nvPr/>
          </p:nvSpPr>
          <p:spPr bwMode="auto">
            <a:xfrm>
              <a:off x="4560" y="2112"/>
              <a:ext cx="336" cy="33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3946" name="Text Box 26"/>
            <p:cNvSpPr txBox="1">
              <a:spLocks noChangeArrowheads="1"/>
            </p:cNvSpPr>
            <p:nvPr/>
          </p:nvSpPr>
          <p:spPr bwMode="auto">
            <a:xfrm>
              <a:off x="4608" y="2112"/>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a:solidFill>
                    <a:srgbClr val="008000"/>
                  </a:solidFill>
                  <a:latin typeface="Arial" panose="020B0604020202020204" pitchFamily="34" charset="0"/>
                </a:rPr>
                <a:t>C</a:t>
              </a:r>
            </a:p>
          </p:txBody>
        </p:sp>
      </p:grpSp>
      <p:cxnSp>
        <p:nvCxnSpPr>
          <p:cNvPr id="1233947" name="AutoShape 27"/>
          <p:cNvCxnSpPr>
            <a:cxnSpLocks noChangeShapeType="1"/>
            <a:stCxn id="1233930" idx="0"/>
            <a:endCxn id="1233933" idx="4"/>
          </p:cNvCxnSpPr>
          <p:nvPr/>
        </p:nvCxnSpPr>
        <p:spPr bwMode="auto">
          <a:xfrm flipV="1">
            <a:off x="4838700" y="3900488"/>
            <a:ext cx="0" cy="1266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3948" name="AutoShape 28"/>
          <p:cNvCxnSpPr>
            <a:cxnSpLocks noChangeShapeType="1"/>
            <a:stCxn id="1233942" idx="0"/>
            <a:endCxn id="1233945" idx="4"/>
          </p:cNvCxnSpPr>
          <p:nvPr/>
        </p:nvCxnSpPr>
        <p:spPr bwMode="auto">
          <a:xfrm flipV="1">
            <a:off x="7505700" y="3900488"/>
            <a:ext cx="0" cy="126682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3949" name="AutoShape 29"/>
          <p:cNvCxnSpPr>
            <a:cxnSpLocks noChangeShapeType="1"/>
            <a:stCxn id="1233933" idx="5"/>
          </p:cNvCxnSpPr>
          <p:nvPr/>
        </p:nvCxnSpPr>
        <p:spPr bwMode="auto">
          <a:xfrm>
            <a:off x="5027613" y="3822700"/>
            <a:ext cx="915987" cy="1358900"/>
          </a:xfrm>
          <a:prstGeom prst="straightConnector1">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3950" name="AutoShape 30"/>
          <p:cNvCxnSpPr>
            <a:cxnSpLocks noChangeShapeType="1"/>
            <a:stCxn id="1233945" idx="5"/>
            <a:endCxn id="1233930" idx="2"/>
          </p:cNvCxnSpPr>
          <p:nvPr/>
        </p:nvCxnSpPr>
        <p:spPr bwMode="auto">
          <a:xfrm rot="5400000">
            <a:off x="5313363" y="3348037"/>
            <a:ext cx="1906588" cy="2855913"/>
          </a:xfrm>
          <a:prstGeom prst="curvedConnector3">
            <a:avLst>
              <a:gd name="adj1" fmla="val 11124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3951" name="Rectangle 31"/>
          <p:cNvSpPr>
            <a:spLocks noChangeArrowheads="1"/>
          </p:cNvSpPr>
          <p:nvPr/>
        </p:nvSpPr>
        <p:spPr bwMode="auto">
          <a:xfrm>
            <a:off x="762000" y="6067425"/>
            <a:ext cx="3505200" cy="638175"/>
          </a:xfrm>
          <a:prstGeom prst="rect">
            <a:avLst/>
          </a:prstGeom>
          <a:noFill/>
          <a:ln>
            <a:noFill/>
          </a:ln>
          <a:effectLst>
            <a:outerShdw dist="107763" dir="2700000" algn="ctr" rotWithShape="0">
              <a:srgbClr val="080808">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lstStyle>
            <a:lvl1pPr marL="342900" indent="-342900"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pPr>
            <a:r>
              <a:rPr lang="en-US" sz="3200">
                <a:solidFill>
                  <a:srgbClr val="008000"/>
                </a:solidFill>
                <a:effectLst>
                  <a:outerShdw blurRad="38100" dist="38100" dir="2700000" algn="tl">
                    <a:srgbClr val="C0C0C0"/>
                  </a:outerShdw>
                </a:effectLst>
              </a:rPr>
              <a:t>NO DEADLOCK</a:t>
            </a:r>
          </a:p>
        </p:txBody>
      </p:sp>
      <p:pic>
        <p:nvPicPr>
          <p:cNvPr id="1233952" name="Picture 32"/>
          <p:cNvPicPr>
            <a:picLocks noChangeAspect="1" noChangeArrowheads="1"/>
          </p:cNvPicPr>
          <p:nvPr/>
        </p:nvPicPr>
        <p:blipFill>
          <a:blip r:embed="rId2">
            <a:extLst>
              <a:ext uri="{28A0092B-C50C-407E-A947-70E740481C1C}">
                <a14:useLocalDpi xmlns:a14="http://schemas.microsoft.com/office/drawing/2010/main" val="0"/>
              </a:ext>
            </a:extLst>
          </a:blip>
          <a:srcRect t="60779" r="82339" b="37016"/>
          <a:stretch>
            <a:fillRect/>
          </a:stretch>
        </p:blipFill>
        <p:spPr bwMode="auto">
          <a:xfrm>
            <a:off x="685800" y="2971800"/>
            <a:ext cx="2843213" cy="533400"/>
          </a:xfrm>
          <a:prstGeom prst="rect">
            <a:avLst/>
          </a:prstGeom>
          <a:noFill/>
          <a:ln w="2857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3953" name="Picture 33"/>
          <p:cNvPicPr>
            <a:picLocks noChangeAspect="1" noChangeArrowheads="1"/>
          </p:cNvPicPr>
          <p:nvPr/>
        </p:nvPicPr>
        <p:blipFill>
          <a:blip r:embed="rId2">
            <a:extLst>
              <a:ext uri="{28A0092B-C50C-407E-A947-70E740481C1C}">
                <a14:useLocalDpi xmlns:a14="http://schemas.microsoft.com/office/drawing/2010/main" val="0"/>
              </a:ext>
            </a:extLst>
          </a:blip>
          <a:srcRect t="62668" r="82339" b="35442"/>
          <a:stretch>
            <a:fillRect/>
          </a:stretch>
        </p:blipFill>
        <p:spPr bwMode="auto">
          <a:xfrm>
            <a:off x="685800" y="3581400"/>
            <a:ext cx="2843213" cy="457200"/>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3954" name="Picture 34"/>
          <p:cNvPicPr>
            <a:picLocks noChangeAspect="1" noChangeArrowheads="1"/>
          </p:cNvPicPr>
          <p:nvPr/>
        </p:nvPicPr>
        <p:blipFill>
          <a:blip r:embed="rId2">
            <a:extLst>
              <a:ext uri="{28A0092B-C50C-407E-A947-70E740481C1C}">
                <a14:useLocalDpi xmlns:a14="http://schemas.microsoft.com/office/drawing/2010/main" val="0"/>
              </a:ext>
            </a:extLst>
          </a:blip>
          <a:srcRect t="64558" r="82339" b="33551"/>
          <a:stretch>
            <a:fillRect/>
          </a:stretch>
        </p:blipFill>
        <p:spPr bwMode="auto">
          <a:xfrm>
            <a:off x="685800" y="4114800"/>
            <a:ext cx="2843213" cy="457200"/>
          </a:xfrm>
          <a:prstGeom prst="rect">
            <a:avLst/>
          </a:prstGeom>
          <a:noFill/>
          <a:ln w="2857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3955" name="Picture 35"/>
          <p:cNvPicPr>
            <a:picLocks noChangeAspect="1" noChangeArrowheads="1"/>
          </p:cNvPicPr>
          <p:nvPr/>
        </p:nvPicPr>
        <p:blipFill>
          <a:blip r:embed="rId2">
            <a:extLst>
              <a:ext uri="{28A0092B-C50C-407E-A947-70E740481C1C}">
                <a14:useLocalDpi xmlns:a14="http://schemas.microsoft.com/office/drawing/2010/main" val="0"/>
              </a:ext>
            </a:extLst>
          </a:blip>
          <a:srcRect t="66447" r="82339" b="31662"/>
          <a:stretch>
            <a:fillRect/>
          </a:stretch>
        </p:blipFill>
        <p:spPr bwMode="auto">
          <a:xfrm>
            <a:off x="685800" y="4648200"/>
            <a:ext cx="2843213" cy="457200"/>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3956" name="Picture 36"/>
          <p:cNvPicPr>
            <a:picLocks noChangeAspect="1" noChangeArrowheads="1"/>
          </p:cNvPicPr>
          <p:nvPr/>
        </p:nvPicPr>
        <p:blipFill>
          <a:blip r:embed="rId2">
            <a:extLst>
              <a:ext uri="{28A0092B-C50C-407E-A947-70E740481C1C}">
                <a14:useLocalDpi xmlns:a14="http://schemas.microsoft.com/office/drawing/2010/main" val="0"/>
              </a:ext>
            </a:extLst>
          </a:blip>
          <a:srcRect t="68022" r="82339" b="30087"/>
          <a:stretch>
            <a:fillRect/>
          </a:stretch>
        </p:blipFill>
        <p:spPr bwMode="auto">
          <a:xfrm>
            <a:off x="685800" y="5181600"/>
            <a:ext cx="2843213" cy="457200"/>
          </a:xfrm>
          <a:prstGeom prst="rect">
            <a:avLst/>
          </a:prstGeom>
          <a:noFill/>
          <a:ln w="2857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3957" name="Picture 37"/>
          <p:cNvPicPr>
            <a:picLocks noChangeAspect="1" noChangeArrowheads="1"/>
          </p:cNvPicPr>
          <p:nvPr/>
        </p:nvPicPr>
        <p:blipFill>
          <a:blip r:embed="rId2">
            <a:extLst>
              <a:ext uri="{28A0092B-C50C-407E-A947-70E740481C1C}">
                <a14:useLocalDpi xmlns:a14="http://schemas.microsoft.com/office/drawing/2010/main" val="0"/>
              </a:ext>
            </a:extLst>
          </a:blip>
          <a:srcRect t="69913" r="82339" b="28513"/>
          <a:stretch>
            <a:fillRect/>
          </a:stretch>
        </p:blipFill>
        <p:spPr bwMode="auto">
          <a:xfrm>
            <a:off x="685800" y="5715000"/>
            <a:ext cx="2843213" cy="381000"/>
          </a:xfrm>
          <a:prstGeom prst="rect">
            <a:avLst/>
          </a:prstGeom>
          <a:noFill/>
          <a:ln w="2857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82657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339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nodeType="clickEffect">
                                  <p:stCondLst>
                                    <p:cond delay="0"/>
                                  </p:stCondLst>
                                  <p:childTnLst>
                                    <p:set>
                                      <p:cBhvr>
                                        <p:cTn id="10" dur="1" fill="hold">
                                          <p:stCondLst>
                                            <p:cond delay="0"/>
                                          </p:stCondLst>
                                        </p:cTn>
                                        <p:tgtEl>
                                          <p:spTgt spid="1233947"/>
                                        </p:tgtEl>
                                        <p:attrNameLst>
                                          <p:attrName>style.visibility</p:attrName>
                                        </p:attrNameLst>
                                      </p:cBhvr>
                                      <p:to>
                                        <p:strVal val="visible"/>
                                      </p:to>
                                    </p:set>
                                    <p:animEffect transition="in" filter="dissolve">
                                      <p:cBhvr>
                                        <p:cTn id="11" dur="500"/>
                                        <p:tgtEl>
                                          <p:spTgt spid="123394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233953"/>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1233948"/>
                                        </p:tgtEl>
                                        <p:attrNameLst>
                                          <p:attrName>style.visibility</p:attrName>
                                        </p:attrNameLst>
                                      </p:cBhvr>
                                      <p:to>
                                        <p:strVal val="visible"/>
                                      </p:to>
                                    </p:set>
                                    <p:animEffect transition="in" filter="dissolve">
                                      <p:cBhvr>
                                        <p:cTn id="20" dur="500"/>
                                        <p:tgtEl>
                                          <p:spTgt spid="123394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23395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1233949"/>
                                        </p:tgtEl>
                                        <p:attrNameLst>
                                          <p:attrName>style.visibility</p:attrName>
                                        </p:attrNameLst>
                                      </p:cBhvr>
                                      <p:to>
                                        <p:strVal val="visible"/>
                                      </p:to>
                                    </p:set>
                                    <p:animEffect transition="in" filter="dissolve">
                                      <p:cBhvr>
                                        <p:cTn id="29" dur="500"/>
                                        <p:tgtEl>
                                          <p:spTgt spid="123394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1233955"/>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1233950"/>
                                        </p:tgtEl>
                                        <p:attrNameLst>
                                          <p:attrName>style.visibility</p:attrName>
                                        </p:attrNameLst>
                                      </p:cBhvr>
                                      <p:to>
                                        <p:strVal val="visible"/>
                                      </p:to>
                                    </p:set>
                                    <p:animEffect transition="in" filter="dissolve">
                                      <p:cBhvr>
                                        <p:cTn id="38" dur="500"/>
                                        <p:tgtEl>
                                          <p:spTgt spid="123395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23395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xit" presetSubtype="0" fill="hold" nodeType="clickEffect">
                                  <p:stCondLst>
                                    <p:cond delay="0"/>
                                  </p:stCondLst>
                                  <p:childTnLst>
                                    <p:animEffect transition="out" filter="dissolve">
                                      <p:cBhvr>
                                        <p:cTn id="46" dur="500"/>
                                        <p:tgtEl>
                                          <p:spTgt spid="1233947"/>
                                        </p:tgtEl>
                                      </p:cBhvr>
                                    </p:animEffect>
                                    <p:set>
                                      <p:cBhvr>
                                        <p:cTn id="47" dur="1" fill="hold">
                                          <p:stCondLst>
                                            <p:cond delay="499"/>
                                          </p:stCondLst>
                                        </p:cTn>
                                        <p:tgtEl>
                                          <p:spTgt spid="1233947"/>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1233957"/>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xit" presetSubtype="0" fill="hold" nodeType="clickEffect">
                                  <p:stCondLst>
                                    <p:cond delay="0"/>
                                  </p:stCondLst>
                                  <p:childTnLst>
                                    <p:animEffect transition="out" filter="dissolve">
                                      <p:cBhvr>
                                        <p:cTn id="55" dur="500"/>
                                        <p:tgtEl>
                                          <p:spTgt spid="1233949"/>
                                        </p:tgtEl>
                                      </p:cBhvr>
                                    </p:animEffect>
                                    <p:set>
                                      <p:cBhvr>
                                        <p:cTn id="56" dur="1" fill="hold">
                                          <p:stCondLst>
                                            <p:cond delay="499"/>
                                          </p:stCondLst>
                                        </p:cTn>
                                        <p:tgtEl>
                                          <p:spTgt spid="1233949"/>
                                        </p:tgtEl>
                                        <p:attrNameLst>
                                          <p:attrName>style.visibility</p:attrName>
                                        </p:attrNameLst>
                                      </p:cBhvr>
                                      <p:to>
                                        <p:strVal val="hidden"/>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339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95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4946" name="Rectangle 2"/>
          <p:cNvSpPr>
            <a:spLocks noChangeArrowheads="1"/>
          </p:cNvSpPr>
          <p:nvPr/>
        </p:nvSpPr>
        <p:spPr bwMode="auto">
          <a:xfrm>
            <a:off x="158750" y="390526"/>
            <a:ext cx="9024938" cy="603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a:solidFill>
                  <a:schemeClr val="tx1"/>
                </a:solidFill>
                <a:latin typeface="Arial" panose="020B0604020202020204" pitchFamily="34" charset="0"/>
                <a:cs typeface="Arial" panose="020B0604020202020204" pitchFamily="34" charset="0"/>
              </a:defRPr>
            </a:lvl1pPr>
            <a:lvl2pPr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4400" dirty="0">
                <a:effectLst>
                  <a:outerShdw blurRad="38100" dist="38100" dir="2700000" algn="tl">
                    <a:srgbClr val="C0C0C0"/>
                  </a:outerShdw>
                </a:effectLst>
              </a:rPr>
              <a:t>With A Deadlock</a:t>
            </a:r>
          </a:p>
        </p:txBody>
      </p:sp>
      <p:pic>
        <p:nvPicPr>
          <p:cNvPr id="1234947" name="Picture 3"/>
          <p:cNvPicPr>
            <a:picLocks noChangeAspect="1" noChangeArrowheads="1"/>
          </p:cNvPicPr>
          <p:nvPr/>
        </p:nvPicPr>
        <p:blipFill>
          <a:blip r:embed="rId2">
            <a:extLst>
              <a:ext uri="{28A0092B-C50C-407E-A947-70E740481C1C}">
                <a14:useLocalDpi xmlns:a14="http://schemas.microsoft.com/office/drawing/2010/main" val="0"/>
              </a:ext>
            </a:extLst>
          </a:blip>
          <a:srcRect l="23473" t="919" r="23195" b="1358"/>
          <a:stretch>
            <a:fillRect/>
          </a:stretch>
        </p:blipFill>
        <p:spPr bwMode="auto">
          <a:xfrm>
            <a:off x="2784475" y="1179513"/>
            <a:ext cx="3354388" cy="49164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ckThin">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4948" name="Freeform 4"/>
          <p:cNvSpPr>
            <a:spLocks/>
          </p:cNvSpPr>
          <p:nvPr/>
        </p:nvSpPr>
        <p:spPr bwMode="auto">
          <a:xfrm>
            <a:off x="2906713" y="1601788"/>
            <a:ext cx="3130550" cy="3282950"/>
          </a:xfrm>
          <a:custGeom>
            <a:avLst/>
            <a:gdLst>
              <a:gd name="T0" fmla="*/ 214 w 1972"/>
              <a:gd name="T1" fmla="*/ 1562 h 2068"/>
              <a:gd name="T2" fmla="*/ 56 w 1972"/>
              <a:gd name="T3" fmla="*/ 953 h 2068"/>
              <a:gd name="T4" fmla="*/ 548 w 1972"/>
              <a:gd name="T5" fmla="*/ 60 h 2068"/>
              <a:gd name="T6" fmla="*/ 966 w 1972"/>
              <a:gd name="T7" fmla="*/ 619 h 2068"/>
              <a:gd name="T8" fmla="*/ 1425 w 1972"/>
              <a:gd name="T9" fmla="*/ 60 h 2068"/>
              <a:gd name="T10" fmla="*/ 1859 w 1972"/>
              <a:gd name="T11" fmla="*/ 978 h 2068"/>
              <a:gd name="T12" fmla="*/ 748 w 1972"/>
              <a:gd name="T13" fmla="*/ 1971 h 2068"/>
              <a:gd name="T14" fmla="*/ 214 w 1972"/>
              <a:gd name="T15" fmla="*/ 1562 h 20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72" h="2068">
                <a:moveTo>
                  <a:pt x="214" y="1562"/>
                </a:moveTo>
                <a:cubicBezTo>
                  <a:pt x="99" y="1392"/>
                  <a:pt x="0" y="1203"/>
                  <a:pt x="56" y="953"/>
                </a:cubicBezTo>
                <a:cubicBezTo>
                  <a:pt x="112" y="703"/>
                  <a:pt x="397" y="116"/>
                  <a:pt x="548" y="60"/>
                </a:cubicBezTo>
                <a:cubicBezTo>
                  <a:pt x="699" y="4"/>
                  <a:pt x="820" y="619"/>
                  <a:pt x="966" y="619"/>
                </a:cubicBezTo>
                <a:cubicBezTo>
                  <a:pt x="1112" y="619"/>
                  <a:pt x="1276" y="0"/>
                  <a:pt x="1425" y="60"/>
                </a:cubicBezTo>
                <a:cubicBezTo>
                  <a:pt x="1574" y="120"/>
                  <a:pt x="1972" y="659"/>
                  <a:pt x="1859" y="978"/>
                </a:cubicBezTo>
                <a:cubicBezTo>
                  <a:pt x="1746" y="1297"/>
                  <a:pt x="1022" y="1874"/>
                  <a:pt x="748" y="1971"/>
                </a:cubicBezTo>
                <a:cubicBezTo>
                  <a:pt x="474" y="2068"/>
                  <a:pt x="306" y="1730"/>
                  <a:pt x="214" y="1562"/>
                </a:cubicBezTo>
                <a:close/>
              </a:path>
            </a:pathLst>
          </a:custGeom>
          <a:noFill/>
          <a:ln w="44450" cap="flat">
            <a:solidFill>
              <a:srgbClr val="000080"/>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4949" name="Freeform 5"/>
          <p:cNvSpPr>
            <a:spLocks/>
          </p:cNvSpPr>
          <p:nvPr/>
        </p:nvSpPr>
        <p:spPr bwMode="auto">
          <a:xfrm>
            <a:off x="3806825" y="2032000"/>
            <a:ext cx="1884363" cy="2430463"/>
          </a:xfrm>
          <a:custGeom>
            <a:avLst/>
            <a:gdLst>
              <a:gd name="T0" fmla="*/ 432 w 1187"/>
              <a:gd name="T1" fmla="*/ 757 h 1531"/>
              <a:gd name="T2" fmla="*/ 833 w 1187"/>
              <a:gd name="T3" fmla="*/ 6 h 1531"/>
              <a:gd name="T4" fmla="*/ 1066 w 1187"/>
              <a:gd name="T5" fmla="*/ 723 h 1531"/>
              <a:gd name="T6" fmla="*/ 106 w 1187"/>
              <a:gd name="T7" fmla="*/ 1525 h 1531"/>
              <a:gd name="T8" fmla="*/ 432 w 1187"/>
              <a:gd name="T9" fmla="*/ 757 h 1531"/>
            </a:gdLst>
            <a:ahLst/>
            <a:cxnLst>
              <a:cxn ang="0">
                <a:pos x="T0" y="T1"/>
              </a:cxn>
              <a:cxn ang="0">
                <a:pos x="T2" y="T3"/>
              </a:cxn>
              <a:cxn ang="0">
                <a:pos x="T4" y="T5"/>
              </a:cxn>
              <a:cxn ang="0">
                <a:pos x="T6" y="T7"/>
              </a:cxn>
              <a:cxn ang="0">
                <a:pos x="T8" y="T9"/>
              </a:cxn>
            </a:cxnLst>
            <a:rect l="0" t="0" r="r" b="b"/>
            <a:pathLst>
              <a:path w="1187" h="1531">
                <a:moveTo>
                  <a:pt x="432" y="757"/>
                </a:moveTo>
                <a:cubicBezTo>
                  <a:pt x="553" y="504"/>
                  <a:pt x="727" y="12"/>
                  <a:pt x="833" y="6"/>
                </a:cubicBezTo>
                <a:cubicBezTo>
                  <a:pt x="939" y="0"/>
                  <a:pt x="1187" y="470"/>
                  <a:pt x="1066" y="723"/>
                </a:cubicBezTo>
                <a:cubicBezTo>
                  <a:pt x="945" y="976"/>
                  <a:pt x="212" y="1519"/>
                  <a:pt x="106" y="1525"/>
                </a:cubicBezTo>
                <a:cubicBezTo>
                  <a:pt x="0" y="1531"/>
                  <a:pt x="314" y="1016"/>
                  <a:pt x="432" y="757"/>
                </a:cubicBezTo>
                <a:close/>
              </a:path>
            </a:pathLst>
          </a:custGeom>
          <a:noFill/>
          <a:ln w="44450" cap="flat">
            <a:solidFill>
              <a:srgbClr val="FF0000"/>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6667308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5970" name="Picture 2"/>
          <p:cNvPicPr>
            <a:picLocks noChangeAspect="1" noChangeArrowheads="1"/>
          </p:cNvPicPr>
          <p:nvPr/>
        </p:nvPicPr>
        <p:blipFill>
          <a:blip r:embed="rId2">
            <a:extLst>
              <a:ext uri="{28A0092B-C50C-407E-A947-70E740481C1C}">
                <a14:useLocalDpi xmlns:a14="http://schemas.microsoft.com/office/drawing/2010/main" val="0"/>
              </a:ext>
            </a:extLst>
          </a:blip>
          <a:srcRect l="19093" t="700" r="19093" b="700"/>
          <a:stretch>
            <a:fillRect/>
          </a:stretch>
        </p:blipFill>
        <p:spPr bwMode="auto">
          <a:xfrm>
            <a:off x="2427288" y="1200150"/>
            <a:ext cx="4024312" cy="51355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ckThin">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5971" name="Rectangle 3"/>
          <p:cNvSpPr>
            <a:spLocks noChangeArrowheads="1"/>
          </p:cNvSpPr>
          <p:nvPr/>
        </p:nvSpPr>
        <p:spPr bwMode="auto">
          <a:xfrm>
            <a:off x="0" y="304800"/>
            <a:ext cx="88646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a:solidFill>
                  <a:schemeClr val="tx1"/>
                </a:solidFill>
                <a:latin typeface="Arial" panose="020B0604020202020204" pitchFamily="34" charset="0"/>
                <a:cs typeface="Arial" panose="020B0604020202020204" pitchFamily="34" charset="0"/>
              </a:defRPr>
            </a:lvl1pPr>
            <a:lvl2pPr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4400" dirty="0">
                <a:effectLst>
                  <a:outerShdw blurRad="38100" dist="38100" dir="2700000" algn="tl">
                    <a:srgbClr val="C0C0C0"/>
                  </a:outerShdw>
                </a:effectLst>
              </a:rPr>
              <a:t>Cycle But No Deadlock</a:t>
            </a:r>
          </a:p>
        </p:txBody>
      </p:sp>
      <p:sp>
        <p:nvSpPr>
          <p:cNvPr id="1235972" name="Freeform 4"/>
          <p:cNvSpPr>
            <a:spLocks/>
          </p:cNvSpPr>
          <p:nvPr/>
        </p:nvSpPr>
        <p:spPr bwMode="auto">
          <a:xfrm>
            <a:off x="3063875" y="2754313"/>
            <a:ext cx="2613025" cy="2178050"/>
          </a:xfrm>
          <a:custGeom>
            <a:avLst/>
            <a:gdLst>
              <a:gd name="T0" fmla="*/ 7 w 1646"/>
              <a:gd name="T1" fmla="*/ 627 h 1372"/>
              <a:gd name="T2" fmla="*/ 750 w 1646"/>
              <a:gd name="T3" fmla="*/ 43 h 1372"/>
              <a:gd name="T4" fmla="*/ 1635 w 1646"/>
              <a:gd name="T5" fmla="*/ 369 h 1372"/>
              <a:gd name="T6" fmla="*/ 816 w 1646"/>
              <a:gd name="T7" fmla="*/ 1329 h 1372"/>
              <a:gd name="T8" fmla="*/ 7 w 1646"/>
              <a:gd name="T9" fmla="*/ 627 h 1372"/>
            </a:gdLst>
            <a:ahLst/>
            <a:cxnLst>
              <a:cxn ang="0">
                <a:pos x="T0" y="T1"/>
              </a:cxn>
              <a:cxn ang="0">
                <a:pos x="T2" y="T3"/>
              </a:cxn>
              <a:cxn ang="0">
                <a:pos x="T4" y="T5"/>
              </a:cxn>
              <a:cxn ang="0">
                <a:pos x="T6" y="T7"/>
              </a:cxn>
              <a:cxn ang="0">
                <a:pos x="T8" y="T9"/>
              </a:cxn>
            </a:cxnLst>
            <a:rect l="0" t="0" r="r" b="b"/>
            <a:pathLst>
              <a:path w="1646" h="1372">
                <a:moveTo>
                  <a:pt x="7" y="627"/>
                </a:moveTo>
                <a:cubicBezTo>
                  <a:pt x="0" y="404"/>
                  <a:pt x="479" y="86"/>
                  <a:pt x="750" y="43"/>
                </a:cubicBezTo>
                <a:cubicBezTo>
                  <a:pt x="1021" y="0"/>
                  <a:pt x="1624" y="155"/>
                  <a:pt x="1635" y="369"/>
                </a:cubicBezTo>
                <a:cubicBezTo>
                  <a:pt x="1646" y="583"/>
                  <a:pt x="1087" y="1286"/>
                  <a:pt x="816" y="1329"/>
                </a:cubicBezTo>
                <a:cubicBezTo>
                  <a:pt x="545" y="1372"/>
                  <a:pt x="176" y="773"/>
                  <a:pt x="7" y="627"/>
                </a:cubicBezTo>
                <a:close/>
              </a:path>
            </a:pathLst>
          </a:custGeom>
          <a:noFill/>
          <a:ln w="44450" cap="flat">
            <a:solidFill>
              <a:srgbClr val="000080"/>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8979256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Rectangle 2"/>
          <p:cNvSpPr>
            <a:spLocks noGrp="1" noChangeArrowheads="1"/>
          </p:cNvSpPr>
          <p:nvPr>
            <p:ph type="title"/>
          </p:nvPr>
        </p:nvSpPr>
        <p:spPr>
          <a:xfrm>
            <a:off x="304800" y="636814"/>
            <a:ext cx="8424862" cy="722313"/>
          </a:xfrm>
        </p:spPr>
        <p:txBody>
          <a:bodyPr/>
          <a:lstStyle/>
          <a:p>
            <a:r>
              <a:rPr lang="en-US" sz="4000" dirty="0"/>
              <a:t>Example of a Resource Allocation Graph</a:t>
            </a:r>
          </a:p>
        </p:txBody>
      </p:sp>
      <p:pic>
        <p:nvPicPr>
          <p:cNvPr id="1236995" name="Picture 3"/>
          <p:cNvPicPr>
            <a:picLocks noChangeAspect="1" noChangeArrowheads="1"/>
          </p:cNvPicPr>
          <p:nvPr/>
        </p:nvPicPr>
        <p:blipFill>
          <a:blip r:embed="rId2">
            <a:extLst>
              <a:ext uri="{28A0092B-C50C-407E-A947-70E740481C1C}">
                <a14:useLocalDpi xmlns:a14="http://schemas.microsoft.com/office/drawing/2010/main" val="0"/>
              </a:ext>
            </a:extLst>
          </a:blip>
          <a:srcRect l="23022" t="844" r="23172" b="1031"/>
          <a:stretch>
            <a:fillRect/>
          </a:stretch>
        </p:blipFill>
        <p:spPr bwMode="auto">
          <a:xfrm>
            <a:off x="2987675" y="1370013"/>
            <a:ext cx="3335338" cy="4867275"/>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3502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018" name="Rectangle 2"/>
          <p:cNvSpPr>
            <a:spLocks noGrp="1" noChangeArrowheads="1"/>
          </p:cNvSpPr>
          <p:nvPr>
            <p:ph type="title"/>
          </p:nvPr>
        </p:nvSpPr>
        <p:spPr>
          <a:xfrm>
            <a:off x="457200" y="457200"/>
            <a:ext cx="8229600" cy="838200"/>
          </a:xfrm>
        </p:spPr>
        <p:txBody>
          <a:bodyPr/>
          <a:lstStyle/>
          <a:p>
            <a:r>
              <a:rPr lang="en-US" dirty="0"/>
              <a:t>Basic Facts</a:t>
            </a:r>
          </a:p>
        </p:txBody>
      </p:sp>
      <p:sp>
        <p:nvSpPr>
          <p:cNvPr id="1238019" name="Rectangle 3"/>
          <p:cNvSpPr>
            <a:spLocks noGrp="1" noChangeArrowheads="1"/>
          </p:cNvSpPr>
          <p:nvPr>
            <p:ph type="body" idx="1"/>
          </p:nvPr>
        </p:nvSpPr>
        <p:spPr>
          <a:xfrm>
            <a:off x="457200" y="1447800"/>
            <a:ext cx="8229600" cy="3886200"/>
          </a:xfrm>
        </p:spPr>
        <p:txBody>
          <a:bodyPr/>
          <a:lstStyle/>
          <a:p>
            <a:r>
              <a:rPr lang="en-US"/>
              <a:t>If graph contains no cycles </a:t>
            </a:r>
            <a:r>
              <a:rPr lang="en-US">
                <a:sym typeface="Symbol" panose="05050102010706020507" pitchFamily="18" charset="2"/>
              </a:rPr>
              <a:t> no deadlock.</a:t>
            </a:r>
            <a:br>
              <a:rPr lang="en-US">
                <a:sym typeface="Symbol" panose="05050102010706020507" pitchFamily="18" charset="2"/>
              </a:rPr>
            </a:br>
            <a:endParaRPr lang="en-US">
              <a:sym typeface="Symbol" panose="05050102010706020507" pitchFamily="18" charset="2"/>
            </a:endParaRPr>
          </a:p>
          <a:p>
            <a:r>
              <a:rPr lang="en-US">
                <a:sym typeface="Symbol" panose="05050102010706020507" pitchFamily="18" charset="2"/>
              </a:rPr>
              <a:t>If graph contains a cycle </a:t>
            </a:r>
          </a:p>
          <a:p>
            <a:pPr lvl="1"/>
            <a:r>
              <a:rPr lang="en-US">
                <a:sym typeface="Symbol" panose="05050102010706020507" pitchFamily="18" charset="2"/>
              </a:rPr>
              <a:t>if only one instance per resource type, then deadlock.</a:t>
            </a:r>
          </a:p>
          <a:p>
            <a:pPr lvl="1"/>
            <a:r>
              <a:rPr lang="en-US">
                <a:sym typeface="Symbol" panose="05050102010706020507" pitchFamily="18" charset="2"/>
              </a:rPr>
              <a:t>if several instances per resource type, possibility of deadlock.</a:t>
            </a:r>
          </a:p>
        </p:txBody>
      </p:sp>
    </p:spTree>
    <p:extLst>
      <p:ext uri="{BB962C8B-B14F-4D97-AF65-F5344CB8AC3E}">
        <p14:creationId xmlns:p14="http://schemas.microsoft.com/office/powerpoint/2010/main" val="11343954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42" name="Rectangle 2"/>
          <p:cNvSpPr>
            <a:spLocks noGrp="1" noChangeArrowheads="1"/>
          </p:cNvSpPr>
          <p:nvPr>
            <p:ph type="title"/>
          </p:nvPr>
        </p:nvSpPr>
        <p:spPr/>
        <p:txBody>
          <a:bodyPr/>
          <a:lstStyle/>
          <a:p>
            <a:r>
              <a:rPr lang="en-US"/>
              <a:t>Methods for Handling Deadlocks</a:t>
            </a:r>
          </a:p>
        </p:txBody>
      </p:sp>
      <p:sp>
        <p:nvSpPr>
          <p:cNvPr id="1239043" name="Rectangle 3"/>
          <p:cNvSpPr>
            <a:spLocks noGrp="1" noChangeArrowheads="1"/>
          </p:cNvSpPr>
          <p:nvPr>
            <p:ph type="body" idx="1"/>
          </p:nvPr>
        </p:nvSpPr>
        <p:spPr>
          <a:xfrm>
            <a:off x="457200" y="1812925"/>
            <a:ext cx="8169275" cy="3252788"/>
          </a:xfrm>
        </p:spPr>
        <p:txBody>
          <a:bodyPr/>
          <a:lstStyle/>
          <a:p>
            <a:r>
              <a:rPr lang="en-US" sz="2800"/>
              <a:t>Ensure that the system will </a:t>
            </a:r>
            <a:r>
              <a:rPr lang="en-US" sz="2800" i="1"/>
              <a:t>never</a:t>
            </a:r>
            <a:r>
              <a:rPr lang="en-US" sz="2800"/>
              <a:t> enter a deadlock state.</a:t>
            </a:r>
          </a:p>
          <a:p>
            <a:r>
              <a:rPr lang="en-US" sz="2800"/>
              <a:t>Allow the system to enter a deadlock state and then recover.</a:t>
            </a:r>
          </a:p>
          <a:p>
            <a:r>
              <a:rPr lang="en-US" sz="2800"/>
              <a:t>Ignore the problem and pretend that deadlocks never occur in the system; used by most operating systems, including UNIX.</a:t>
            </a:r>
          </a:p>
        </p:txBody>
      </p:sp>
    </p:spTree>
    <p:extLst>
      <p:ext uri="{BB962C8B-B14F-4D97-AF65-F5344CB8AC3E}">
        <p14:creationId xmlns:p14="http://schemas.microsoft.com/office/powerpoint/2010/main" val="19248245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066" name="Rectangle 2"/>
          <p:cNvSpPr>
            <a:spLocks noGrp="1" noChangeArrowheads="1"/>
          </p:cNvSpPr>
          <p:nvPr>
            <p:ph type="title"/>
          </p:nvPr>
        </p:nvSpPr>
        <p:spPr>
          <a:xfrm>
            <a:off x="457200" y="457200"/>
            <a:ext cx="8229600" cy="914400"/>
          </a:xfrm>
        </p:spPr>
        <p:txBody>
          <a:bodyPr/>
          <a:lstStyle/>
          <a:p>
            <a:r>
              <a:rPr lang="en-US" dirty="0"/>
              <a:t>Deadlock Prevention</a:t>
            </a:r>
          </a:p>
        </p:txBody>
      </p:sp>
      <p:sp>
        <p:nvSpPr>
          <p:cNvPr id="1240067" name="Rectangle 3"/>
          <p:cNvSpPr>
            <a:spLocks noGrp="1" noChangeArrowheads="1"/>
          </p:cNvSpPr>
          <p:nvPr>
            <p:ph type="body" idx="1"/>
          </p:nvPr>
        </p:nvSpPr>
        <p:spPr>
          <a:xfrm>
            <a:off x="468313" y="2133600"/>
            <a:ext cx="8207375" cy="4114800"/>
          </a:xfrm>
        </p:spPr>
        <p:txBody>
          <a:bodyPr/>
          <a:lstStyle/>
          <a:p>
            <a:pPr>
              <a:lnSpc>
                <a:spcPct val="90000"/>
              </a:lnSpc>
            </a:pPr>
            <a:r>
              <a:rPr lang="en-US" sz="2500" b="1"/>
              <a:t>Mutual Exclusion</a:t>
            </a:r>
            <a:r>
              <a:rPr lang="en-US" sz="2500"/>
              <a:t> – if no resource was ever assigned exclusively to a single process, we would never have deadlock.</a:t>
            </a:r>
            <a:br>
              <a:rPr lang="en-US" sz="2500"/>
            </a:br>
            <a:endParaRPr lang="en-US" sz="2500"/>
          </a:p>
          <a:p>
            <a:pPr>
              <a:lnSpc>
                <a:spcPct val="90000"/>
              </a:lnSpc>
            </a:pPr>
            <a:r>
              <a:rPr lang="en-US" sz="2500" b="1"/>
              <a:t>Hold and Wait</a:t>
            </a:r>
            <a:r>
              <a:rPr lang="en-US" sz="2500"/>
              <a:t> – must guarantee that whenever a process requests a resource, it does not hold any other resources.</a:t>
            </a:r>
          </a:p>
          <a:p>
            <a:pPr lvl="1">
              <a:lnSpc>
                <a:spcPct val="90000"/>
              </a:lnSpc>
            </a:pPr>
            <a:r>
              <a:rPr lang="en-US" sz="2200"/>
              <a:t>Require process to request and be allocated all its resources before it begins execution, or allow process to request resources only when the process has none.</a:t>
            </a:r>
          </a:p>
          <a:p>
            <a:pPr lvl="1">
              <a:lnSpc>
                <a:spcPct val="90000"/>
              </a:lnSpc>
            </a:pPr>
            <a:r>
              <a:rPr lang="en-US" sz="2200"/>
              <a:t>Low resource utilization; starvation possible.</a:t>
            </a:r>
          </a:p>
        </p:txBody>
      </p:sp>
      <p:sp>
        <p:nvSpPr>
          <p:cNvPr id="1240068" name="Text Box 4"/>
          <p:cNvSpPr txBox="1">
            <a:spLocks noChangeArrowheads="1"/>
          </p:cNvSpPr>
          <p:nvPr/>
        </p:nvSpPr>
        <p:spPr bwMode="auto">
          <a:xfrm>
            <a:off x="606425" y="1598941"/>
            <a:ext cx="6622326"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r>
              <a:rPr lang="en-US" sz="2800" b="0" dirty="0">
                <a:solidFill>
                  <a:schemeClr val="tx1"/>
                </a:solidFill>
                <a:latin typeface="Helvetica" panose="020B0604020202020204" pitchFamily="34" charset="0"/>
              </a:rPr>
              <a:t>Restrain the ways request can be made.</a:t>
            </a:r>
          </a:p>
        </p:txBody>
      </p:sp>
    </p:spTree>
    <p:extLst>
      <p:ext uri="{BB962C8B-B14F-4D97-AF65-F5344CB8AC3E}">
        <p14:creationId xmlns:p14="http://schemas.microsoft.com/office/powerpoint/2010/main" val="30508697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1090" name="Rectangle 2"/>
          <p:cNvSpPr>
            <a:spLocks noGrp="1" noChangeArrowheads="1"/>
          </p:cNvSpPr>
          <p:nvPr>
            <p:ph type="title"/>
          </p:nvPr>
        </p:nvSpPr>
        <p:spPr>
          <a:xfrm>
            <a:off x="457200" y="457200"/>
            <a:ext cx="8229600" cy="838200"/>
          </a:xfrm>
        </p:spPr>
        <p:txBody>
          <a:bodyPr/>
          <a:lstStyle/>
          <a:p>
            <a:r>
              <a:rPr lang="en-US" dirty="0"/>
              <a:t>Deadlock Prevention</a:t>
            </a:r>
          </a:p>
        </p:txBody>
      </p:sp>
      <p:sp>
        <p:nvSpPr>
          <p:cNvPr id="1241091" name="Rectangle 3"/>
          <p:cNvSpPr>
            <a:spLocks noGrp="1" noChangeArrowheads="1"/>
          </p:cNvSpPr>
          <p:nvPr>
            <p:ph type="body" idx="1"/>
          </p:nvPr>
        </p:nvSpPr>
        <p:spPr>
          <a:xfrm>
            <a:off x="395288" y="1196975"/>
            <a:ext cx="8229600" cy="4530725"/>
          </a:xfrm>
        </p:spPr>
        <p:txBody>
          <a:bodyPr/>
          <a:lstStyle/>
          <a:p>
            <a:r>
              <a:rPr lang="en-US" sz="2500" b="1" dirty="0"/>
              <a:t>No Preemption</a:t>
            </a:r>
            <a:r>
              <a:rPr lang="en-US" sz="2500" dirty="0"/>
              <a:t> –</a:t>
            </a:r>
          </a:p>
          <a:p>
            <a:pPr lvl="1"/>
            <a:r>
              <a:rPr lang="en-US" sz="2200" dirty="0"/>
              <a:t>If a process that is holding some resources requests another resource that cannot be immediately allocated to it, then all resources currently being held are released.</a:t>
            </a:r>
          </a:p>
          <a:p>
            <a:pPr lvl="1"/>
            <a:r>
              <a:rPr lang="en-US" sz="2200" dirty="0"/>
              <a:t>Preempted resources are added to the list of resources for which the process is waiting.</a:t>
            </a:r>
          </a:p>
          <a:p>
            <a:pPr lvl="1"/>
            <a:r>
              <a:rPr lang="en-US" sz="2200" dirty="0"/>
              <a:t>Process will be restarted only when it can regain its old resources, as well as the new ones that it is requesting.</a:t>
            </a:r>
            <a:br>
              <a:rPr lang="en-US" sz="2200" dirty="0"/>
            </a:br>
            <a:endParaRPr lang="en-US" sz="2200" dirty="0"/>
          </a:p>
          <a:p>
            <a:r>
              <a:rPr lang="en-US" sz="2500" b="1" dirty="0"/>
              <a:t>Circular Wait</a:t>
            </a:r>
            <a:r>
              <a:rPr lang="en-US" sz="2500" dirty="0"/>
              <a:t> – impose a total ordering of all resource types, and require that each process requests resources in an increasing order of enumeration.</a:t>
            </a:r>
          </a:p>
        </p:txBody>
      </p:sp>
    </p:spTree>
    <p:extLst>
      <p:ext uri="{BB962C8B-B14F-4D97-AF65-F5344CB8AC3E}">
        <p14:creationId xmlns:p14="http://schemas.microsoft.com/office/powerpoint/2010/main" val="8574955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3682" name="Rectangle 2"/>
          <p:cNvSpPr>
            <a:spLocks noGrp="1" noChangeArrowheads="1"/>
          </p:cNvSpPr>
          <p:nvPr>
            <p:ph type="title"/>
          </p:nvPr>
        </p:nvSpPr>
        <p:spPr/>
        <p:txBody>
          <a:bodyPr/>
          <a:lstStyle/>
          <a:p>
            <a:r>
              <a:rPr lang="en-US"/>
              <a:t>Contents</a:t>
            </a:r>
          </a:p>
        </p:txBody>
      </p:sp>
      <p:sp>
        <p:nvSpPr>
          <p:cNvPr id="1223683" name="Rectangle 3"/>
          <p:cNvSpPr>
            <a:spLocks noGrp="1" noChangeArrowheads="1"/>
          </p:cNvSpPr>
          <p:nvPr>
            <p:ph type="body" idx="1"/>
          </p:nvPr>
        </p:nvSpPr>
        <p:spPr>
          <a:xfrm>
            <a:off x="663575" y="1600200"/>
            <a:ext cx="8229600" cy="4530725"/>
          </a:xfrm>
        </p:spPr>
        <p:txBody>
          <a:bodyPr/>
          <a:lstStyle/>
          <a:p>
            <a:r>
              <a:rPr lang="en-US" sz="2800"/>
              <a:t>System Model</a:t>
            </a:r>
          </a:p>
          <a:p>
            <a:r>
              <a:rPr lang="en-US" sz="2800"/>
              <a:t>Deadlock Characterization</a:t>
            </a:r>
          </a:p>
          <a:p>
            <a:r>
              <a:rPr lang="en-US" sz="2800"/>
              <a:t>Methods for Handling Deadlocks</a:t>
            </a:r>
          </a:p>
          <a:p>
            <a:r>
              <a:rPr lang="en-US" sz="2800"/>
              <a:t>Deadlock Prevention</a:t>
            </a:r>
          </a:p>
          <a:p>
            <a:r>
              <a:rPr lang="en-US" sz="2800"/>
              <a:t>Deadlock Avoidance</a:t>
            </a:r>
          </a:p>
          <a:p>
            <a:r>
              <a:rPr lang="en-US" sz="2800"/>
              <a:t>Deadlock Detection </a:t>
            </a:r>
          </a:p>
          <a:p>
            <a:r>
              <a:rPr lang="en-US" sz="2800"/>
              <a:t>Recovery from Deadlock </a:t>
            </a:r>
          </a:p>
        </p:txBody>
      </p:sp>
    </p:spTree>
    <p:extLst>
      <p:ext uri="{BB962C8B-B14F-4D97-AF65-F5344CB8AC3E}">
        <p14:creationId xmlns:p14="http://schemas.microsoft.com/office/powerpoint/2010/main" val="17447828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114" name="Rectangle 2"/>
          <p:cNvSpPr>
            <a:spLocks noGrp="1" noChangeArrowheads="1"/>
          </p:cNvSpPr>
          <p:nvPr>
            <p:ph type="title"/>
          </p:nvPr>
        </p:nvSpPr>
        <p:spPr>
          <a:xfrm>
            <a:off x="457200" y="457200"/>
            <a:ext cx="8229600" cy="739775"/>
          </a:xfrm>
        </p:spPr>
        <p:txBody>
          <a:bodyPr/>
          <a:lstStyle/>
          <a:p>
            <a:r>
              <a:rPr lang="en-US" dirty="0"/>
              <a:t>Deadlock Avoidance</a:t>
            </a:r>
          </a:p>
        </p:txBody>
      </p:sp>
      <p:sp>
        <p:nvSpPr>
          <p:cNvPr id="1242115" name="Rectangle 3"/>
          <p:cNvSpPr>
            <a:spLocks noGrp="1" noChangeArrowheads="1"/>
          </p:cNvSpPr>
          <p:nvPr>
            <p:ph type="body" idx="1"/>
          </p:nvPr>
        </p:nvSpPr>
        <p:spPr>
          <a:xfrm>
            <a:off x="468312" y="2115196"/>
            <a:ext cx="8207375" cy="4110038"/>
          </a:xfrm>
        </p:spPr>
        <p:txBody>
          <a:bodyPr/>
          <a:lstStyle/>
          <a:p>
            <a:r>
              <a:rPr lang="en-US" sz="2800" dirty="0"/>
              <a:t>Simplest and most useful model requires that each process declare the </a:t>
            </a:r>
            <a:r>
              <a:rPr lang="en-US" sz="2800" i="1" dirty="0"/>
              <a:t>maximum number</a:t>
            </a:r>
            <a:r>
              <a:rPr lang="en-US" sz="2800" dirty="0"/>
              <a:t> of resources of each type that it may need.</a:t>
            </a:r>
          </a:p>
          <a:p>
            <a:r>
              <a:rPr lang="en-US" sz="2800" dirty="0"/>
              <a:t>The deadlock-avoidance algorithm dynamically examines the resource-allocation state to ensure that there can never be a circular-wait condition.</a:t>
            </a:r>
          </a:p>
          <a:p>
            <a:r>
              <a:rPr lang="en-US" sz="2800" dirty="0"/>
              <a:t>Resource-allocation </a:t>
            </a:r>
            <a:r>
              <a:rPr lang="en-US" sz="2800" i="1" dirty="0"/>
              <a:t>state</a:t>
            </a:r>
            <a:r>
              <a:rPr lang="en-US" sz="2800" dirty="0"/>
              <a:t> is defined by the number of available and allocated resources, and the maximum demands of the processes.</a:t>
            </a:r>
          </a:p>
        </p:txBody>
      </p:sp>
      <p:sp>
        <p:nvSpPr>
          <p:cNvPr id="1242116" name="Text Box 4"/>
          <p:cNvSpPr txBox="1">
            <a:spLocks noChangeArrowheads="1"/>
          </p:cNvSpPr>
          <p:nvPr/>
        </p:nvSpPr>
        <p:spPr bwMode="auto">
          <a:xfrm>
            <a:off x="468312" y="1161089"/>
            <a:ext cx="8640763" cy="9541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eaLnBrk="0" hangingPunct="0">
              <a:spcBef>
                <a:spcPct val="50000"/>
              </a:spcBef>
            </a:pPr>
            <a:r>
              <a:rPr lang="en-US" sz="2800" b="0" dirty="0">
                <a:solidFill>
                  <a:schemeClr val="tx1"/>
                </a:solidFill>
                <a:latin typeface="Helvetica" panose="020B0604020202020204" pitchFamily="34" charset="0"/>
              </a:rPr>
              <a:t>Requires that the system has some additional </a:t>
            </a:r>
            <a:r>
              <a:rPr lang="en-US" sz="2800" b="0" i="1" dirty="0">
                <a:solidFill>
                  <a:schemeClr val="tx1"/>
                </a:solidFill>
                <a:latin typeface="Helvetica" panose="020B0604020202020204" pitchFamily="34" charset="0"/>
              </a:rPr>
              <a:t>a priori </a:t>
            </a:r>
            <a:r>
              <a:rPr lang="en-US" sz="2800" b="0" dirty="0">
                <a:solidFill>
                  <a:schemeClr val="tx1"/>
                </a:solidFill>
                <a:latin typeface="Helvetica" panose="020B0604020202020204" pitchFamily="34" charset="0"/>
              </a:rPr>
              <a:t>information available.</a:t>
            </a:r>
          </a:p>
        </p:txBody>
      </p:sp>
    </p:spTree>
    <p:extLst>
      <p:ext uri="{BB962C8B-B14F-4D97-AF65-F5344CB8AC3E}">
        <p14:creationId xmlns:p14="http://schemas.microsoft.com/office/powerpoint/2010/main" val="28426129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3138" name="Rectangle 2"/>
          <p:cNvSpPr>
            <a:spLocks noGrp="1" noChangeArrowheads="1"/>
          </p:cNvSpPr>
          <p:nvPr>
            <p:ph type="title"/>
          </p:nvPr>
        </p:nvSpPr>
        <p:spPr>
          <a:xfrm>
            <a:off x="457200" y="457200"/>
            <a:ext cx="8229600" cy="762000"/>
          </a:xfrm>
        </p:spPr>
        <p:txBody>
          <a:bodyPr/>
          <a:lstStyle/>
          <a:p>
            <a:r>
              <a:rPr lang="en-US" dirty="0"/>
              <a:t>Safe State</a:t>
            </a:r>
          </a:p>
        </p:txBody>
      </p:sp>
      <p:sp>
        <p:nvSpPr>
          <p:cNvPr id="1243139" name="Rectangle 3"/>
          <p:cNvSpPr>
            <a:spLocks noGrp="1" noChangeArrowheads="1"/>
          </p:cNvSpPr>
          <p:nvPr>
            <p:ph type="body" idx="1"/>
          </p:nvPr>
        </p:nvSpPr>
        <p:spPr>
          <a:xfrm>
            <a:off x="550862" y="1219200"/>
            <a:ext cx="8135938" cy="4114800"/>
          </a:xfrm>
        </p:spPr>
        <p:txBody>
          <a:bodyPr/>
          <a:lstStyle/>
          <a:p>
            <a:pPr>
              <a:lnSpc>
                <a:spcPct val="90000"/>
              </a:lnSpc>
            </a:pPr>
            <a:r>
              <a:rPr lang="en-US" sz="2500" dirty="0"/>
              <a:t>When a process requests an available resource, system must decide if immediate allocation leaves the system in a safe state.</a:t>
            </a:r>
          </a:p>
          <a:p>
            <a:pPr>
              <a:lnSpc>
                <a:spcPct val="90000"/>
              </a:lnSpc>
            </a:pPr>
            <a:r>
              <a:rPr lang="en-US" sz="2500" dirty="0"/>
              <a:t>System is in safe state if there exists a safe sequence of all processes. </a:t>
            </a:r>
          </a:p>
          <a:p>
            <a:pPr>
              <a:lnSpc>
                <a:spcPct val="90000"/>
              </a:lnSpc>
            </a:pPr>
            <a:r>
              <a:rPr lang="en-US" sz="2500" dirty="0"/>
              <a:t>Sequence &lt;P1, P2, …, </a:t>
            </a:r>
            <a:r>
              <a:rPr lang="en-US" sz="2500" dirty="0" err="1"/>
              <a:t>Pn</a:t>
            </a:r>
            <a:r>
              <a:rPr lang="en-US" sz="2500" dirty="0"/>
              <a:t>&gt; is safe if for each Pi, the resources that Pi can still request can be satisfied by currently available resources + resources held by all the </a:t>
            </a:r>
            <a:r>
              <a:rPr lang="en-US" sz="2500" dirty="0" err="1"/>
              <a:t>Pj</a:t>
            </a:r>
            <a:r>
              <a:rPr lang="en-US" sz="2500" dirty="0"/>
              <a:t>, with j&lt;</a:t>
            </a:r>
            <a:r>
              <a:rPr lang="en-US" sz="2500" dirty="0" err="1"/>
              <a:t>i</a:t>
            </a:r>
            <a:r>
              <a:rPr lang="en-US" sz="2500" dirty="0"/>
              <a:t>.</a:t>
            </a:r>
          </a:p>
          <a:p>
            <a:pPr lvl="1">
              <a:lnSpc>
                <a:spcPct val="90000"/>
              </a:lnSpc>
            </a:pPr>
            <a:r>
              <a:rPr lang="en-US" sz="1800" dirty="0"/>
              <a:t>If P</a:t>
            </a:r>
            <a:r>
              <a:rPr lang="en-US" sz="1800" baseline="-25000" dirty="0"/>
              <a:t>i</a:t>
            </a:r>
            <a:r>
              <a:rPr lang="en-US" sz="1800" dirty="0"/>
              <a:t> resource needs are not immediately available, then </a:t>
            </a:r>
            <a:r>
              <a:rPr lang="en-US" sz="1800" i="1" dirty="0"/>
              <a:t>P</a:t>
            </a:r>
            <a:r>
              <a:rPr lang="en-US" sz="1800" i="1" baseline="-25000" dirty="0"/>
              <a:t>i</a:t>
            </a:r>
            <a:r>
              <a:rPr lang="en-US" sz="1800" dirty="0"/>
              <a:t> can wait until all </a:t>
            </a:r>
            <a:r>
              <a:rPr lang="en-US" sz="1800" i="1" dirty="0" err="1"/>
              <a:t>P</a:t>
            </a:r>
            <a:r>
              <a:rPr lang="en-US" sz="1800" i="1" baseline="-25000" dirty="0" err="1"/>
              <a:t>j</a:t>
            </a:r>
            <a:r>
              <a:rPr lang="en-US" sz="1800" i="1" dirty="0"/>
              <a:t> </a:t>
            </a:r>
            <a:r>
              <a:rPr lang="en-US" sz="1800" dirty="0"/>
              <a:t>have finished.</a:t>
            </a:r>
          </a:p>
          <a:p>
            <a:pPr lvl="1">
              <a:lnSpc>
                <a:spcPct val="90000"/>
              </a:lnSpc>
            </a:pPr>
            <a:r>
              <a:rPr lang="en-US" sz="1800" dirty="0"/>
              <a:t>When </a:t>
            </a:r>
            <a:r>
              <a:rPr lang="en-US" sz="1800" i="1" dirty="0" err="1"/>
              <a:t>P</a:t>
            </a:r>
            <a:r>
              <a:rPr lang="en-US" sz="1800" i="1" baseline="-25000" dirty="0" err="1"/>
              <a:t>j</a:t>
            </a:r>
            <a:r>
              <a:rPr lang="en-US" sz="1800" dirty="0"/>
              <a:t> is finished, </a:t>
            </a:r>
            <a:r>
              <a:rPr lang="en-US" sz="1800" i="1" dirty="0"/>
              <a:t>P</a:t>
            </a:r>
            <a:r>
              <a:rPr lang="en-US" sz="1800" baseline="-25000" dirty="0"/>
              <a:t>i</a:t>
            </a:r>
            <a:r>
              <a:rPr lang="en-US" sz="1800" dirty="0"/>
              <a:t> can obtain needed resources, execute, return allocated resources, and terminate. </a:t>
            </a:r>
          </a:p>
          <a:p>
            <a:pPr lvl="1">
              <a:lnSpc>
                <a:spcPct val="90000"/>
              </a:lnSpc>
            </a:pPr>
            <a:r>
              <a:rPr lang="en-US" sz="1800" dirty="0"/>
              <a:t>When </a:t>
            </a:r>
            <a:r>
              <a:rPr lang="en-US" sz="1800" i="1" dirty="0"/>
              <a:t>P</a:t>
            </a:r>
            <a:r>
              <a:rPr lang="en-US" sz="1800" i="1" baseline="-25000" dirty="0"/>
              <a:t>i</a:t>
            </a:r>
            <a:r>
              <a:rPr lang="en-US" sz="1800" dirty="0"/>
              <a:t> terminates, </a:t>
            </a:r>
            <a:r>
              <a:rPr lang="en-US" sz="1800" i="1" dirty="0"/>
              <a:t>P</a:t>
            </a:r>
            <a:r>
              <a:rPr lang="en-US" sz="1800" i="1" baseline="-25000" dirty="0"/>
              <a:t>i</a:t>
            </a:r>
            <a:r>
              <a:rPr lang="en-US" sz="1800" baseline="-25000" dirty="0"/>
              <a:t>+1</a:t>
            </a:r>
            <a:r>
              <a:rPr lang="en-US" sz="1800" dirty="0"/>
              <a:t> can obtain its needed resources, and so on. </a:t>
            </a:r>
          </a:p>
        </p:txBody>
      </p:sp>
    </p:spTree>
    <p:extLst>
      <p:ext uri="{BB962C8B-B14F-4D97-AF65-F5344CB8AC3E}">
        <p14:creationId xmlns:p14="http://schemas.microsoft.com/office/powerpoint/2010/main" val="42597576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4162" name="Rectangle 2"/>
          <p:cNvSpPr>
            <a:spLocks noGrp="1" noChangeArrowheads="1"/>
          </p:cNvSpPr>
          <p:nvPr>
            <p:ph type="title"/>
          </p:nvPr>
        </p:nvSpPr>
        <p:spPr>
          <a:xfrm>
            <a:off x="609600" y="533400"/>
            <a:ext cx="8077200" cy="609600"/>
          </a:xfrm>
        </p:spPr>
        <p:txBody>
          <a:bodyPr/>
          <a:lstStyle/>
          <a:p>
            <a:r>
              <a:rPr lang="en-US" dirty="0"/>
              <a:t>Basic Facts</a:t>
            </a:r>
          </a:p>
        </p:txBody>
      </p:sp>
      <p:sp>
        <p:nvSpPr>
          <p:cNvPr id="1244163" name="Rectangle 3"/>
          <p:cNvSpPr>
            <a:spLocks noGrp="1" noChangeArrowheads="1"/>
          </p:cNvSpPr>
          <p:nvPr>
            <p:ph type="body" idx="1"/>
          </p:nvPr>
        </p:nvSpPr>
        <p:spPr/>
        <p:txBody>
          <a:bodyPr/>
          <a:lstStyle/>
          <a:p>
            <a:r>
              <a:rPr lang="en-US" sz="2800" dirty="0"/>
              <a:t>If a system is in safe state </a:t>
            </a:r>
            <a:r>
              <a:rPr lang="en-US" sz="2800" dirty="0">
                <a:sym typeface="Symbol" panose="05050102010706020507" pitchFamily="18" charset="2"/>
              </a:rPr>
              <a:t> no deadlocks.</a:t>
            </a:r>
          </a:p>
          <a:p>
            <a:r>
              <a:rPr lang="en-US" sz="2800" dirty="0">
                <a:sym typeface="Symbol" panose="05050102010706020507" pitchFamily="18" charset="2"/>
              </a:rPr>
              <a:t>If a system is in unsafe state  possibility of deadlock.</a:t>
            </a:r>
          </a:p>
          <a:p>
            <a:r>
              <a:rPr lang="en-US" sz="2800" dirty="0">
                <a:sym typeface="Symbol" panose="05050102010706020507" pitchFamily="18" charset="2"/>
              </a:rPr>
              <a:t>Avoidance  ensure that a system will never enter an unsafe state. </a:t>
            </a:r>
          </a:p>
        </p:txBody>
      </p:sp>
    </p:spTree>
    <p:extLst>
      <p:ext uri="{BB962C8B-B14F-4D97-AF65-F5344CB8AC3E}">
        <p14:creationId xmlns:p14="http://schemas.microsoft.com/office/powerpoint/2010/main" val="3777073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5186" name="Rectangle 2"/>
          <p:cNvSpPr>
            <a:spLocks noGrp="1" noChangeArrowheads="1"/>
          </p:cNvSpPr>
          <p:nvPr>
            <p:ph type="title"/>
          </p:nvPr>
        </p:nvSpPr>
        <p:spPr>
          <a:xfrm>
            <a:off x="457200" y="457200"/>
            <a:ext cx="8229600" cy="762000"/>
          </a:xfrm>
        </p:spPr>
        <p:txBody>
          <a:bodyPr/>
          <a:lstStyle/>
          <a:p>
            <a:r>
              <a:rPr lang="en-US" dirty="0"/>
              <a:t>Safe, Unsafe , Deadlock State </a:t>
            </a:r>
          </a:p>
        </p:txBody>
      </p:sp>
      <p:pic>
        <p:nvPicPr>
          <p:cNvPr id="1245187" name="Picture 3"/>
          <p:cNvPicPr>
            <a:picLocks noChangeAspect="1" noChangeArrowheads="1"/>
          </p:cNvPicPr>
          <p:nvPr/>
        </p:nvPicPr>
        <p:blipFill>
          <a:blip r:embed="rId2">
            <a:extLst>
              <a:ext uri="{28A0092B-C50C-407E-A947-70E740481C1C}">
                <a14:useLocalDpi xmlns:a14="http://schemas.microsoft.com/office/drawing/2010/main" val="0"/>
              </a:ext>
            </a:extLst>
          </a:blip>
          <a:srcRect l="10573" t="1407" r="10423" b="844"/>
          <a:stretch>
            <a:fillRect/>
          </a:stretch>
        </p:blipFill>
        <p:spPr bwMode="auto">
          <a:xfrm>
            <a:off x="2551113" y="1411288"/>
            <a:ext cx="4540250" cy="4494212"/>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45650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6210" name="Rectangle 2"/>
          <p:cNvSpPr>
            <a:spLocks noGrp="1" noChangeArrowheads="1"/>
          </p:cNvSpPr>
          <p:nvPr>
            <p:ph type="title"/>
          </p:nvPr>
        </p:nvSpPr>
        <p:spPr/>
        <p:txBody>
          <a:bodyPr/>
          <a:lstStyle/>
          <a:p>
            <a:r>
              <a:rPr lang="en-US"/>
              <a:t>Resource-Allocation Graph Algorithm</a:t>
            </a:r>
          </a:p>
        </p:txBody>
      </p:sp>
      <p:sp>
        <p:nvSpPr>
          <p:cNvPr id="1246211" name="Rectangle 3"/>
          <p:cNvSpPr>
            <a:spLocks noGrp="1" noChangeArrowheads="1"/>
          </p:cNvSpPr>
          <p:nvPr>
            <p:ph type="body" idx="1"/>
          </p:nvPr>
        </p:nvSpPr>
        <p:spPr/>
        <p:txBody>
          <a:bodyPr/>
          <a:lstStyle/>
          <a:p>
            <a:r>
              <a:rPr lang="en-US" sz="2800" i="1" dirty="0"/>
              <a:t>Claim edge</a:t>
            </a:r>
            <a:r>
              <a:rPr lang="en-US" sz="2800" dirty="0"/>
              <a:t> </a:t>
            </a:r>
            <a:r>
              <a:rPr lang="en-US" sz="2800" i="1" dirty="0"/>
              <a:t>P</a:t>
            </a:r>
            <a:r>
              <a:rPr lang="en-US" sz="2800" i="1" baseline="-25000" dirty="0"/>
              <a:t>i</a:t>
            </a:r>
            <a:r>
              <a:rPr lang="en-US" sz="2800" dirty="0"/>
              <a:t> </a:t>
            </a:r>
            <a:r>
              <a:rPr lang="en-US" sz="2800" dirty="0">
                <a:sym typeface="Symbol" panose="05050102010706020507" pitchFamily="18" charset="2"/>
              </a:rPr>
              <a:t> </a:t>
            </a:r>
            <a:r>
              <a:rPr lang="en-US" sz="2800" i="1" dirty="0" err="1">
                <a:sym typeface="Symbol" panose="05050102010706020507" pitchFamily="18" charset="2"/>
              </a:rPr>
              <a:t>R</a:t>
            </a:r>
            <a:r>
              <a:rPr lang="en-US" sz="2800" i="1" baseline="-25000" dirty="0" err="1">
                <a:sym typeface="Symbol" panose="05050102010706020507" pitchFamily="18" charset="2"/>
              </a:rPr>
              <a:t>j</a:t>
            </a:r>
            <a:r>
              <a:rPr lang="en-US" sz="2800" dirty="0">
                <a:sym typeface="Symbol" panose="05050102010706020507" pitchFamily="18" charset="2"/>
              </a:rPr>
              <a:t> indicated that process </a:t>
            </a:r>
            <a:r>
              <a:rPr lang="en-US" sz="2800" i="1" dirty="0" err="1">
                <a:sym typeface="Symbol" panose="05050102010706020507" pitchFamily="18" charset="2"/>
              </a:rPr>
              <a:t>P</a:t>
            </a:r>
            <a:r>
              <a:rPr lang="en-US" sz="2800" i="1" baseline="-25000" dirty="0" err="1">
                <a:sym typeface="Symbol" panose="05050102010706020507" pitchFamily="18" charset="2"/>
              </a:rPr>
              <a:t>j</a:t>
            </a:r>
            <a:r>
              <a:rPr lang="en-US" sz="2800" dirty="0">
                <a:sym typeface="Symbol" panose="05050102010706020507" pitchFamily="18" charset="2"/>
              </a:rPr>
              <a:t> may request resource </a:t>
            </a:r>
            <a:r>
              <a:rPr lang="en-US" sz="2800" i="1" dirty="0" err="1">
                <a:sym typeface="Symbol" panose="05050102010706020507" pitchFamily="18" charset="2"/>
              </a:rPr>
              <a:t>R</a:t>
            </a:r>
            <a:r>
              <a:rPr lang="en-US" sz="2800" i="1" baseline="-25000" dirty="0" err="1">
                <a:sym typeface="Symbol" panose="05050102010706020507" pitchFamily="18" charset="2"/>
              </a:rPr>
              <a:t>j</a:t>
            </a:r>
            <a:r>
              <a:rPr lang="en-US" sz="2800" dirty="0">
                <a:sym typeface="Symbol" panose="05050102010706020507" pitchFamily="18" charset="2"/>
              </a:rPr>
              <a:t>; represented by a dashed line.</a:t>
            </a:r>
          </a:p>
          <a:p>
            <a:r>
              <a:rPr lang="en-US" sz="2800" dirty="0">
                <a:sym typeface="Symbol" panose="05050102010706020507" pitchFamily="18" charset="2"/>
              </a:rPr>
              <a:t>Claim edge converts to request edge when a process requests a resource.</a:t>
            </a:r>
          </a:p>
          <a:p>
            <a:r>
              <a:rPr lang="en-US" sz="2800" dirty="0">
                <a:sym typeface="Symbol" panose="05050102010706020507" pitchFamily="18" charset="2"/>
              </a:rPr>
              <a:t>When a resource is released by a process, assignment edge reconverts to a claim edge.</a:t>
            </a:r>
          </a:p>
          <a:p>
            <a:r>
              <a:rPr lang="en-US" sz="2800" dirty="0">
                <a:sym typeface="Symbol" panose="05050102010706020507" pitchFamily="18" charset="2"/>
              </a:rPr>
              <a:t>Resources must be claimed </a:t>
            </a:r>
            <a:r>
              <a:rPr lang="en-US" sz="2800" i="1" dirty="0">
                <a:sym typeface="Symbol" panose="05050102010706020507" pitchFamily="18" charset="2"/>
              </a:rPr>
              <a:t>a priori</a:t>
            </a:r>
            <a:r>
              <a:rPr lang="en-US" sz="2800" dirty="0">
                <a:sym typeface="Symbol" panose="05050102010706020507" pitchFamily="18" charset="2"/>
              </a:rPr>
              <a:t> in the system.</a:t>
            </a:r>
            <a:endParaRPr lang="en-US" sz="2800" dirty="0"/>
          </a:p>
        </p:txBody>
      </p:sp>
    </p:spTree>
    <p:extLst>
      <p:ext uri="{BB962C8B-B14F-4D97-AF65-F5344CB8AC3E}">
        <p14:creationId xmlns:p14="http://schemas.microsoft.com/office/powerpoint/2010/main" val="2285885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7234" name="Rectangle 2"/>
          <p:cNvSpPr>
            <a:spLocks noGrp="1" noChangeArrowheads="1"/>
          </p:cNvSpPr>
          <p:nvPr>
            <p:ph type="title"/>
          </p:nvPr>
        </p:nvSpPr>
        <p:spPr>
          <a:xfrm>
            <a:off x="407193" y="476704"/>
            <a:ext cx="8584407" cy="790575"/>
          </a:xfrm>
        </p:spPr>
        <p:txBody>
          <a:bodyPr/>
          <a:lstStyle/>
          <a:p>
            <a:r>
              <a:rPr lang="en-US" sz="3600" dirty="0"/>
              <a:t>Resource-Allocation Graph For Deadlock Avoidance</a:t>
            </a:r>
          </a:p>
        </p:txBody>
      </p:sp>
      <p:pic>
        <p:nvPicPr>
          <p:cNvPr id="1247235" name="Picture 3"/>
          <p:cNvPicPr>
            <a:picLocks noChangeAspect="1" noChangeArrowheads="1"/>
          </p:cNvPicPr>
          <p:nvPr/>
        </p:nvPicPr>
        <p:blipFill>
          <a:blip r:embed="rId2">
            <a:extLst>
              <a:ext uri="{28A0092B-C50C-407E-A947-70E740481C1C}">
                <a14:useLocalDpi xmlns:a14="http://schemas.microsoft.com/office/drawing/2010/main" val="0"/>
              </a:ext>
            </a:extLst>
          </a:blip>
          <a:srcRect l="15298" t="6563" r="15147" b="7126"/>
          <a:stretch>
            <a:fillRect/>
          </a:stretch>
        </p:blipFill>
        <p:spPr bwMode="auto">
          <a:xfrm>
            <a:off x="2335608" y="1676400"/>
            <a:ext cx="4727575" cy="4694238"/>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85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8258" name="Rectangle 2"/>
          <p:cNvSpPr>
            <a:spLocks noGrp="1" noChangeArrowheads="1"/>
          </p:cNvSpPr>
          <p:nvPr>
            <p:ph type="title"/>
          </p:nvPr>
        </p:nvSpPr>
        <p:spPr>
          <a:xfrm>
            <a:off x="381000" y="762000"/>
            <a:ext cx="8675687" cy="457200"/>
          </a:xfrm>
        </p:spPr>
        <p:txBody>
          <a:bodyPr/>
          <a:lstStyle/>
          <a:p>
            <a:r>
              <a:rPr lang="en-US" sz="4000" dirty="0"/>
              <a:t>Unsafe State In Resource-Allocation Graph</a:t>
            </a:r>
          </a:p>
        </p:txBody>
      </p:sp>
      <p:pic>
        <p:nvPicPr>
          <p:cNvPr id="1248259" name="Picture 3"/>
          <p:cNvPicPr>
            <a:picLocks noChangeAspect="1" noChangeArrowheads="1"/>
          </p:cNvPicPr>
          <p:nvPr/>
        </p:nvPicPr>
        <p:blipFill>
          <a:blip r:embed="rId2">
            <a:extLst>
              <a:ext uri="{28A0092B-C50C-407E-A947-70E740481C1C}">
                <a14:useLocalDpi xmlns:a14="http://schemas.microsoft.com/office/drawing/2010/main" val="0"/>
              </a:ext>
            </a:extLst>
          </a:blip>
          <a:srcRect l="15373" t="6845" r="15448" b="6845"/>
          <a:stretch>
            <a:fillRect/>
          </a:stretch>
        </p:blipFill>
        <p:spPr bwMode="auto">
          <a:xfrm>
            <a:off x="2209800" y="1447800"/>
            <a:ext cx="4818063" cy="4808537"/>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31677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82" name="Rectangle 2"/>
          <p:cNvSpPr>
            <a:spLocks noGrp="1" noChangeArrowheads="1"/>
          </p:cNvSpPr>
          <p:nvPr>
            <p:ph type="title"/>
          </p:nvPr>
        </p:nvSpPr>
        <p:spPr>
          <a:xfrm>
            <a:off x="457200" y="457200"/>
            <a:ext cx="8229600" cy="914400"/>
          </a:xfrm>
        </p:spPr>
        <p:txBody>
          <a:bodyPr/>
          <a:lstStyle/>
          <a:p>
            <a:r>
              <a:rPr lang="en-US" dirty="0"/>
              <a:t>Banker’s Algorithm</a:t>
            </a:r>
          </a:p>
        </p:txBody>
      </p:sp>
      <p:sp>
        <p:nvSpPr>
          <p:cNvPr id="1249283" name="Rectangle 3"/>
          <p:cNvSpPr>
            <a:spLocks noGrp="1" noChangeArrowheads="1"/>
          </p:cNvSpPr>
          <p:nvPr>
            <p:ph type="body" idx="1"/>
          </p:nvPr>
        </p:nvSpPr>
        <p:spPr>
          <a:xfrm>
            <a:off x="457200" y="1524000"/>
            <a:ext cx="8229600" cy="3886200"/>
          </a:xfrm>
        </p:spPr>
        <p:txBody>
          <a:bodyPr/>
          <a:lstStyle/>
          <a:p>
            <a:r>
              <a:rPr lang="en-US" sz="2800" dirty="0"/>
              <a:t>Multiple instances.</a:t>
            </a:r>
          </a:p>
          <a:p>
            <a:r>
              <a:rPr lang="en-US" sz="2800" dirty="0"/>
              <a:t>Each process must a priori claim maximum use.</a:t>
            </a:r>
          </a:p>
          <a:p>
            <a:r>
              <a:rPr lang="en-US" sz="2800" dirty="0"/>
              <a:t>When a process requests a resource it may have to wait.</a:t>
            </a:r>
          </a:p>
          <a:p>
            <a:r>
              <a:rPr lang="en-US" sz="2800" dirty="0"/>
              <a:t>When a process gets all its resources it must return them in a finite amount of time.</a:t>
            </a:r>
          </a:p>
        </p:txBody>
      </p:sp>
    </p:spTree>
    <p:extLst>
      <p:ext uri="{BB962C8B-B14F-4D97-AF65-F5344CB8AC3E}">
        <p14:creationId xmlns:p14="http://schemas.microsoft.com/office/powerpoint/2010/main" val="18965756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0306" name="Rectangle 2"/>
          <p:cNvSpPr>
            <a:spLocks noGrp="1" noChangeArrowheads="1"/>
          </p:cNvSpPr>
          <p:nvPr>
            <p:ph type="title"/>
          </p:nvPr>
        </p:nvSpPr>
        <p:spPr>
          <a:xfrm>
            <a:off x="395288" y="762000"/>
            <a:ext cx="8748712" cy="457200"/>
          </a:xfrm>
        </p:spPr>
        <p:txBody>
          <a:bodyPr/>
          <a:lstStyle/>
          <a:p>
            <a:r>
              <a:rPr lang="en-US" sz="4000" dirty="0"/>
              <a:t>Data Structures for the Banker’s Algorithm </a:t>
            </a:r>
          </a:p>
        </p:txBody>
      </p:sp>
      <p:sp>
        <p:nvSpPr>
          <p:cNvPr id="1250307" name="Rectangle 3"/>
          <p:cNvSpPr>
            <a:spLocks noGrp="1" noChangeArrowheads="1"/>
          </p:cNvSpPr>
          <p:nvPr>
            <p:ph type="body" idx="1"/>
          </p:nvPr>
        </p:nvSpPr>
        <p:spPr>
          <a:xfrm>
            <a:off x="395288" y="2286000"/>
            <a:ext cx="8353425" cy="3822700"/>
          </a:xfrm>
        </p:spPr>
        <p:txBody>
          <a:bodyPr/>
          <a:lstStyle/>
          <a:p>
            <a:r>
              <a:rPr lang="en-US" sz="2500" i="1" dirty="0"/>
              <a:t>Available:</a:t>
            </a:r>
            <a:r>
              <a:rPr lang="en-US" sz="2500" dirty="0"/>
              <a:t>  Vector of length </a:t>
            </a:r>
            <a:r>
              <a:rPr lang="en-US" sz="2500" i="1" dirty="0"/>
              <a:t>m</a:t>
            </a:r>
            <a:r>
              <a:rPr lang="en-US" sz="2500" dirty="0"/>
              <a:t>. If available [</a:t>
            </a:r>
            <a:r>
              <a:rPr lang="en-US" sz="2500" i="1" dirty="0"/>
              <a:t>j</a:t>
            </a:r>
            <a:r>
              <a:rPr lang="en-US" sz="2500" dirty="0"/>
              <a:t>] = </a:t>
            </a:r>
            <a:r>
              <a:rPr lang="en-US" sz="2500" i="1" dirty="0"/>
              <a:t>k</a:t>
            </a:r>
            <a:r>
              <a:rPr lang="en-US" sz="2500" dirty="0"/>
              <a:t>, there are</a:t>
            </a:r>
            <a:r>
              <a:rPr lang="en-US" sz="2500" i="1" dirty="0"/>
              <a:t> k</a:t>
            </a:r>
            <a:r>
              <a:rPr lang="en-US" sz="2500" dirty="0"/>
              <a:t> instances of resource type </a:t>
            </a:r>
            <a:r>
              <a:rPr lang="en-US" sz="2500" i="1" dirty="0" err="1"/>
              <a:t>R</a:t>
            </a:r>
            <a:r>
              <a:rPr lang="en-US" sz="2500" i="1" baseline="-25000" dirty="0" err="1"/>
              <a:t>j</a:t>
            </a:r>
            <a:r>
              <a:rPr lang="en-US" sz="2500" baseline="-25000" dirty="0"/>
              <a:t> </a:t>
            </a:r>
            <a:r>
              <a:rPr lang="en-US" sz="2500" dirty="0"/>
              <a:t>available.</a:t>
            </a:r>
          </a:p>
          <a:p>
            <a:r>
              <a:rPr lang="en-US" sz="2500" i="1" dirty="0"/>
              <a:t>Max: n x m</a:t>
            </a:r>
            <a:r>
              <a:rPr lang="en-US" sz="2500" dirty="0"/>
              <a:t> matrix.  If </a:t>
            </a:r>
            <a:r>
              <a:rPr lang="en-US" sz="2500" i="1" dirty="0"/>
              <a:t>Max </a:t>
            </a:r>
            <a:r>
              <a:rPr lang="en-US" sz="2500" dirty="0"/>
              <a:t>[</a:t>
            </a:r>
            <a:r>
              <a:rPr lang="en-US" sz="2500" i="1" dirty="0" err="1"/>
              <a:t>i,j</a:t>
            </a:r>
            <a:r>
              <a:rPr lang="en-US" sz="2500" dirty="0"/>
              <a:t>] = </a:t>
            </a:r>
            <a:r>
              <a:rPr lang="en-US" sz="2500" i="1" dirty="0"/>
              <a:t>k</a:t>
            </a:r>
            <a:r>
              <a:rPr lang="en-US" sz="2500" dirty="0"/>
              <a:t>, then process </a:t>
            </a:r>
            <a:r>
              <a:rPr lang="en-US" sz="2500" i="1" dirty="0"/>
              <a:t>P</a:t>
            </a:r>
            <a:r>
              <a:rPr lang="en-US" sz="2500" i="1" baseline="-25000" dirty="0"/>
              <a:t>i</a:t>
            </a:r>
            <a:r>
              <a:rPr lang="en-US" sz="2500" i="1" dirty="0"/>
              <a:t> </a:t>
            </a:r>
            <a:r>
              <a:rPr lang="en-US" sz="2500" dirty="0"/>
              <a:t>may request at most</a:t>
            </a:r>
            <a:r>
              <a:rPr lang="en-US" sz="2500" i="1" dirty="0"/>
              <a:t> k </a:t>
            </a:r>
            <a:r>
              <a:rPr lang="en-US" sz="2500" dirty="0"/>
              <a:t>instances of resource type </a:t>
            </a:r>
            <a:r>
              <a:rPr lang="en-US" sz="2500" i="1" dirty="0" err="1"/>
              <a:t>R</a:t>
            </a:r>
            <a:r>
              <a:rPr lang="en-US" sz="2500" i="1" baseline="-25000" dirty="0" err="1"/>
              <a:t>j</a:t>
            </a:r>
            <a:r>
              <a:rPr lang="en-US" sz="2500" dirty="0"/>
              <a:t>.</a:t>
            </a:r>
          </a:p>
          <a:p>
            <a:r>
              <a:rPr lang="en-US" sz="2500" i="1" dirty="0"/>
              <a:t>Allocation:  n </a:t>
            </a:r>
            <a:r>
              <a:rPr lang="en-US" sz="2500" dirty="0"/>
              <a:t>x</a:t>
            </a:r>
            <a:r>
              <a:rPr lang="en-US" sz="2500" i="1" dirty="0"/>
              <a:t> m</a:t>
            </a:r>
            <a:r>
              <a:rPr lang="en-US" sz="2500" dirty="0"/>
              <a:t> matrix.  If Allocation[</a:t>
            </a:r>
            <a:r>
              <a:rPr lang="en-US" sz="2500" i="1" dirty="0" err="1"/>
              <a:t>i,j</a:t>
            </a:r>
            <a:r>
              <a:rPr lang="en-US" sz="2500" dirty="0"/>
              <a:t>] = </a:t>
            </a:r>
            <a:r>
              <a:rPr lang="en-US" sz="2500" i="1" dirty="0"/>
              <a:t>k</a:t>
            </a:r>
            <a:r>
              <a:rPr lang="en-US" sz="2500" dirty="0"/>
              <a:t> then</a:t>
            </a:r>
            <a:r>
              <a:rPr lang="en-US" sz="2500" i="1" dirty="0"/>
              <a:t> P</a:t>
            </a:r>
            <a:r>
              <a:rPr lang="en-US" sz="2500" i="1" baseline="-25000" dirty="0"/>
              <a:t>i</a:t>
            </a:r>
            <a:r>
              <a:rPr lang="en-US" sz="2500" dirty="0"/>
              <a:t> is currently allocated </a:t>
            </a:r>
            <a:r>
              <a:rPr lang="en-US" sz="2500" i="1" dirty="0"/>
              <a:t>k</a:t>
            </a:r>
            <a:r>
              <a:rPr lang="en-US" sz="2500" dirty="0"/>
              <a:t> instances of </a:t>
            </a:r>
            <a:r>
              <a:rPr lang="en-US" sz="2500" i="1" dirty="0" err="1"/>
              <a:t>R</a:t>
            </a:r>
            <a:r>
              <a:rPr lang="en-US" sz="2500" i="1" baseline="-25000" dirty="0" err="1"/>
              <a:t>j</a:t>
            </a:r>
            <a:r>
              <a:rPr lang="en-US" sz="2500" i="1" baseline="-25000" dirty="0"/>
              <a:t>.</a:t>
            </a:r>
            <a:endParaRPr lang="en-US" sz="2500" baseline="-25000" dirty="0"/>
          </a:p>
          <a:p>
            <a:r>
              <a:rPr lang="en-US" sz="2500" i="1" dirty="0"/>
              <a:t>Need:  n </a:t>
            </a:r>
            <a:r>
              <a:rPr lang="en-US" sz="2500" dirty="0"/>
              <a:t>x</a:t>
            </a:r>
            <a:r>
              <a:rPr lang="en-US" sz="2500" i="1" dirty="0"/>
              <a:t> m</a:t>
            </a:r>
            <a:r>
              <a:rPr lang="en-US" sz="2500" dirty="0"/>
              <a:t> matrix. If </a:t>
            </a:r>
            <a:r>
              <a:rPr lang="en-US" sz="2500" i="1" dirty="0"/>
              <a:t>Need</a:t>
            </a:r>
            <a:r>
              <a:rPr lang="en-US" sz="2500" dirty="0"/>
              <a:t>[</a:t>
            </a:r>
            <a:r>
              <a:rPr lang="en-US" sz="2500" i="1" dirty="0" err="1"/>
              <a:t>i,j</a:t>
            </a:r>
            <a:r>
              <a:rPr lang="en-US" sz="2500" dirty="0"/>
              <a:t>] =</a:t>
            </a:r>
            <a:r>
              <a:rPr lang="en-US" sz="2500" i="1" dirty="0"/>
              <a:t> k</a:t>
            </a:r>
            <a:r>
              <a:rPr lang="en-US" sz="2500" dirty="0"/>
              <a:t>, then</a:t>
            </a:r>
            <a:r>
              <a:rPr lang="en-US" sz="2500" i="1" dirty="0"/>
              <a:t> P</a:t>
            </a:r>
            <a:r>
              <a:rPr lang="en-US" sz="2500" i="1" baseline="-25000" dirty="0"/>
              <a:t>i</a:t>
            </a:r>
            <a:r>
              <a:rPr lang="en-US" sz="2500" dirty="0"/>
              <a:t> may need </a:t>
            </a:r>
            <a:r>
              <a:rPr lang="en-US" sz="2500" i="1" dirty="0"/>
              <a:t>k</a:t>
            </a:r>
            <a:r>
              <a:rPr lang="en-US" sz="2500" dirty="0"/>
              <a:t> more instances of </a:t>
            </a:r>
            <a:r>
              <a:rPr lang="en-US" sz="2500" i="1" dirty="0" err="1"/>
              <a:t>R</a:t>
            </a:r>
            <a:r>
              <a:rPr lang="en-US" sz="2500" i="1" baseline="-25000" dirty="0" err="1"/>
              <a:t>j</a:t>
            </a:r>
            <a:r>
              <a:rPr lang="en-US" sz="2500" baseline="-25000" dirty="0"/>
              <a:t> </a:t>
            </a:r>
            <a:r>
              <a:rPr lang="en-US" sz="2500" dirty="0"/>
              <a:t>to complete its task.</a:t>
            </a:r>
          </a:p>
          <a:p>
            <a:pPr marL="1085850" lvl="2">
              <a:buFontTx/>
              <a:buNone/>
            </a:pPr>
            <a:r>
              <a:rPr lang="en-US" sz="1800" dirty="0"/>
              <a:t/>
            </a:r>
            <a:br>
              <a:rPr lang="en-US" sz="1800" dirty="0"/>
            </a:br>
            <a:r>
              <a:rPr lang="en-US" sz="1800" i="1" dirty="0"/>
              <a:t>Need</a:t>
            </a:r>
            <a:r>
              <a:rPr lang="en-US" sz="1800" dirty="0"/>
              <a:t> [</a:t>
            </a:r>
            <a:r>
              <a:rPr lang="en-US" sz="1800" i="1" dirty="0" err="1"/>
              <a:t>i,j</a:t>
            </a:r>
            <a:r>
              <a:rPr lang="en-US" sz="1800" i="1" dirty="0"/>
              <a:t>]</a:t>
            </a:r>
            <a:r>
              <a:rPr lang="en-US" sz="1800" dirty="0"/>
              <a:t> = </a:t>
            </a:r>
            <a:r>
              <a:rPr lang="en-US" sz="1800" i="1" dirty="0"/>
              <a:t>Max</a:t>
            </a:r>
            <a:r>
              <a:rPr lang="en-US" sz="1800" dirty="0"/>
              <a:t>[</a:t>
            </a:r>
            <a:r>
              <a:rPr lang="en-US" sz="1800" i="1" dirty="0" err="1"/>
              <a:t>i,j</a:t>
            </a:r>
            <a:r>
              <a:rPr lang="en-US" sz="1800" dirty="0"/>
              <a:t>] – </a:t>
            </a:r>
            <a:r>
              <a:rPr lang="en-US" sz="1800" i="1" dirty="0"/>
              <a:t>Allocation</a:t>
            </a:r>
            <a:r>
              <a:rPr lang="en-US" sz="1800" dirty="0"/>
              <a:t> [</a:t>
            </a:r>
            <a:r>
              <a:rPr lang="en-US" sz="1800" i="1" dirty="0" err="1"/>
              <a:t>i,j</a:t>
            </a:r>
            <a:r>
              <a:rPr lang="en-US" sz="1800" dirty="0"/>
              <a:t>].</a:t>
            </a:r>
          </a:p>
        </p:txBody>
      </p:sp>
      <p:sp>
        <p:nvSpPr>
          <p:cNvPr id="1250308" name="Text Box 4"/>
          <p:cNvSpPr txBox="1">
            <a:spLocks noChangeArrowheads="1"/>
          </p:cNvSpPr>
          <p:nvPr/>
        </p:nvSpPr>
        <p:spPr bwMode="auto">
          <a:xfrm>
            <a:off x="609600" y="1676400"/>
            <a:ext cx="7677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eaLnBrk="0" hangingPunct="0">
              <a:spcBef>
                <a:spcPct val="50000"/>
              </a:spcBef>
            </a:pPr>
            <a:r>
              <a:rPr lang="en-US" sz="2000" b="0" dirty="0">
                <a:solidFill>
                  <a:schemeClr val="tx1"/>
                </a:solidFill>
                <a:latin typeface="Helvetica" panose="020B0604020202020204" pitchFamily="34" charset="0"/>
              </a:rPr>
              <a:t>Let </a:t>
            </a:r>
            <a:r>
              <a:rPr lang="en-US" sz="2000" b="0" i="1" dirty="0">
                <a:solidFill>
                  <a:schemeClr val="tx1"/>
                </a:solidFill>
                <a:latin typeface="Helvetica" panose="020B0604020202020204" pitchFamily="34" charset="0"/>
              </a:rPr>
              <a:t>n</a:t>
            </a:r>
            <a:r>
              <a:rPr lang="en-US" sz="2000" b="0" dirty="0">
                <a:solidFill>
                  <a:schemeClr val="tx1"/>
                </a:solidFill>
                <a:latin typeface="Helvetica" panose="020B0604020202020204" pitchFamily="34" charset="0"/>
              </a:rPr>
              <a:t> = number of processes, and </a:t>
            </a:r>
            <a:r>
              <a:rPr lang="en-US" sz="2000" b="0" i="1" dirty="0">
                <a:solidFill>
                  <a:schemeClr val="tx1"/>
                </a:solidFill>
                <a:latin typeface="Helvetica" panose="020B0604020202020204" pitchFamily="34" charset="0"/>
              </a:rPr>
              <a:t>m </a:t>
            </a:r>
            <a:r>
              <a:rPr lang="en-US" sz="2000" b="0" dirty="0">
                <a:solidFill>
                  <a:schemeClr val="tx1"/>
                </a:solidFill>
                <a:latin typeface="Helvetica" panose="020B0604020202020204" pitchFamily="34" charset="0"/>
              </a:rPr>
              <a:t>= number of resources types. </a:t>
            </a:r>
          </a:p>
        </p:txBody>
      </p:sp>
    </p:spTree>
    <p:extLst>
      <p:ext uri="{BB962C8B-B14F-4D97-AF65-F5344CB8AC3E}">
        <p14:creationId xmlns:p14="http://schemas.microsoft.com/office/powerpoint/2010/main" val="36672348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354" name="Rectangle 2"/>
          <p:cNvSpPr>
            <a:spLocks noGrp="1" noChangeArrowheads="1"/>
          </p:cNvSpPr>
          <p:nvPr>
            <p:ph type="title"/>
          </p:nvPr>
        </p:nvSpPr>
        <p:spPr>
          <a:xfrm>
            <a:off x="381000" y="762000"/>
            <a:ext cx="8559800" cy="457200"/>
          </a:xfrm>
        </p:spPr>
        <p:txBody>
          <a:bodyPr/>
          <a:lstStyle/>
          <a:p>
            <a:r>
              <a:rPr lang="en-US" sz="4000" dirty="0"/>
              <a:t>Resource-Request Algorithm for Process </a:t>
            </a:r>
            <a:r>
              <a:rPr lang="en-US" sz="4000" i="1" dirty="0"/>
              <a:t>P</a:t>
            </a:r>
            <a:r>
              <a:rPr lang="en-US" sz="4000" i="1" baseline="-25000" dirty="0"/>
              <a:t>i</a:t>
            </a:r>
            <a:endParaRPr lang="en-US" sz="4000" dirty="0"/>
          </a:p>
        </p:txBody>
      </p:sp>
      <p:sp>
        <p:nvSpPr>
          <p:cNvPr id="1252355" name="Rectangle 3"/>
          <p:cNvSpPr>
            <a:spLocks noGrp="1" noChangeArrowheads="1"/>
          </p:cNvSpPr>
          <p:nvPr>
            <p:ph type="body" idx="1"/>
          </p:nvPr>
        </p:nvSpPr>
        <p:spPr>
          <a:xfrm>
            <a:off x="468313" y="1624013"/>
            <a:ext cx="8207375" cy="3817937"/>
          </a:xfrm>
        </p:spPr>
        <p:txBody>
          <a:bodyPr/>
          <a:lstStyle/>
          <a:p>
            <a:pPr>
              <a:lnSpc>
                <a:spcPct val="90000"/>
              </a:lnSpc>
              <a:buFontTx/>
              <a:buNone/>
            </a:pPr>
            <a:r>
              <a:rPr lang="en-US" sz="2500" i="1" dirty="0"/>
              <a:t>Request</a:t>
            </a:r>
            <a:r>
              <a:rPr lang="en-US" sz="2500" dirty="0"/>
              <a:t> = request vector for process </a:t>
            </a:r>
            <a:r>
              <a:rPr lang="en-US" sz="2500" i="1" dirty="0"/>
              <a:t>P</a:t>
            </a:r>
            <a:r>
              <a:rPr lang="en-US" sz="2500" i="1" baseline="-25000" dirty="0"/>
              <a:t>i</a:t>
            </a:r>
            <a:r>
              <a:rPr lang="en-US" sz="2500" dirty="0"/>
              <a:t>.  </a:t>
            </a:r>
          </a:p>
          <a:p>
            <a:pPr>
              <a:lnSpc>
                <a:spcPct val="90000"/>
              </a:lnSpc>
              <a:buFontTx/>
              <a:buNone/>
            </a:pPr>
            <a:r>
              <a:rPr lang="en-US" sz="2500" dirty="0"/>
              <a:t>If </a:t>
            </a:r>
            <a:r>
              <a:rPr lang="en-US" sz="2500" i="1" dirty="0" err="1"/>
              <a:t>Request</a:t>
            </a:r>
            <a:r>
              <a:rPr lang="en-US" sz="2500" i="1" baseline="-25000" dirty="0" err="1"/>
              <a:t>i</a:t>
            </a:r>
            <a:r>
              <a:rPr lang="en-US" sz="2500" baseline="-25000" dirty="0"/>
              <a:t> </a:t>
            </a:r>
            <a:r>
              <a:rPr lang="en-US" sz="2500" dirty="0"/>
              <a:t>[j] = </a:t>
            </a:r>
            <a:r>
              <a:rPr lang="en-US" sz="2500" i="1" dirty="0"/>
              <a:t>k</a:t>
            </a:r>
            <a:r>
              <a:rPr lang="en-US" sz="2500" dirty="0"/>
              <a:t> then process </a:t>
            </a:r>
            <a:r>
              <a:rPr lang="en-US" sz="2500" i="1" dirty="0"/>
              <a:t>P</a:t>
            </a:r>
            <a:r>
              <a:rPr lang="en-US" sz="2500" i="1" baseline="-25000" dirty="0"/>
              <a:t>i</a:t>
            </a:r>
            <a:r>
              <a:rPr lang="en-US" sz="2500" dirty="0"/>
              <a:t> wants </a:t>
            </a:r>
            <a:r>
              <a:rPr lang="en-US" sz="2500" i="1" dirty="0"/>
              <a:t>k</a:t>
            </a:r>
            <a:r>
              <a:rPr lang="en-US" sz="2500" dirty="0"/>
              <a:t> instances of</a:t>
            </a:r>
          </a:p>
          <a:p>
            <a:pPr>
              <a:lnSpc>
                <a:spcPct val="90000"/>
              </a:lnSpc>
              <a:buFontTx/>
              <a:buNone/>
            </a:pPr>
            <a:r>
              <a:rPr lang="en-US" sz="2500" dirty="0"/>
              <a:t>resource type </a:t>
            </a:r>
            <a:r>
              <a:rPr lang="en-US" sz="2500" i="1" dirty="0" err="1"/>
              <a:t>R</a:t>
            </a:r>
            <a:r>
              <a:rPr lang="en-US" sz="2500" i="1" baseline="-25000" dirty="0" err="1"/>
              <a:t>j</a:t>
            </a:r>
            <a:r>
              <a:rPr lang="en-US" sz="2500" baseline="-25000" dirty="0"/>
              <a:t>.</a:t>
            </a:r>
          </a:p>
          <a:p>
            <a:pPr>
              <a:lnSpc>
                <a:spcPct val="90000"/>
              </a:lnSpc>
              <a:buFontTx/>
              <a:buNone/>
            </a:pPr>
            <a:endParaRPr lang="en-US" sz="2500" baseline="-25000" dirty="0"/>
          </a:p>
          <a:p>
            <a:pPr lvl="1">
              <a:lnSpc>
                <a:spcPct val="90000"/>
              </a:lnSpc>
              <a:buFontTx/>
              <a:buNone/>
            </a:pPr>
            <a:r>
              <a:rPr lang="en-US" sz="2200" dirty="0"/>
              <a:t>1.	If </a:t>
            </a:r>
            <a:r>
              <a:rPr lang="en-US" sz="2200" i="1" dirty="0" err="1"/>
              <a:t>Request</a:t>
            </a:r>
            <a:r>
              <a:rPr lang="en-US" sz="2200" i="1" baseline="-25000" dirty="0" err="1"/>
              <a:t>i</a:t>
            </a:r>
            <a:r>
              <a:rPr lang="en-US" sz="2200" i="1" dirty="0"/>
              <a:t> </a:t>
            </a:r>
            <a:r>
              <a:rPr lang="en-US" sz="2200" dirty="0">
                <a:sym typeface="Symbol" panose="05050102010706020507" pitchFamily="18" charset="2"/>
              </a:rPr>
              <a:t> </a:t>
            </a:r>
            <a:r>
              <a:rPr lang="en-US" sz="2200" i="1" dirty="0" err="1">
                <a:sym typeface="Symbol" panose="05050102010706020507" pitchFamily="18" charset="2"/>
              </a:rPr>
              <a:t>Need</a:t>
            </a:r>
            <a:r>
              <a:rPr lang="en-US" sz="2200" i="1" baseline="-25000" dirty="0" err="1">
                <a:sym typeface="Symbol" panose="05050102010706020507" pitchFamily="18" charset="2"/>
              </a:rPr>
              <a:t>i</a:t>
            </a:r>
            <a:r>
              <a:rPr lang="en-US" sz="2200" i="1" dirty="0">
                <a:sym typeface="Symbol" panose="05050102010706020507" pitchFamily="18" charset="2"/>
              </a:rPr>
              <a:t> </a:t>
            </a:r>
            <a:r>
              <a:rPr lang="en-US" sz="2200" dirty="0">
                <a:sym typeface="Symbol" panose="05050102010706020507" pitchFamily="18" charset="2"/>
              </a:rPr>
              <a:t>go to step 2.  Otherwise, raise error condition, since process has exceeded its maximum claim.</a:t>
            </a:r>
          </a:p>
          <a:p>
            <a:pPr lvl="1">
              <a:lnSpc>
                <a:spcPct val="90000"/>
              </a:lnSpc>
              <a:buFontTx/>
              <a:buNone/>
            </a:pPr>
            <a:r>
              <a:rPr lang="en-US" sz="2200" dirty="0">
                <a:sym typeface="Symbol" panose="05050102010706020507" pitchFamily="18" charset="2"/>
              </a:rPr>
              <a:t>2.	If </a:t>
            </a:r>
            <a:r>
              <a:rPr lang="en-US" sz="2200" i="1" dirty="0" err="1"/>
              <a:t>Request</a:t>
            </a:r>
            <a:r>
              <a:rPr lang="en-US" sz="2200" i="1" baseline="-25000" dirty="0" err="1"/>
              <a:t>i</a:t>
            </a:r>
            <a:r>
              <a:rPr lang="en-US" sz="2200" dirty="0"/>
              <a:t> </a:t>
            </a:r>
            <a:r>
              <a:rPr lang="en-US" sz="2200" dirty="0">
                <a:sym typeface="Symbol" panose="05050102010706020507" pitchFamily="18" charset="2"/>
              </a:rPr>
              <a:t> </a:t>
            </a:r>
            <a:r>
              <a:rPr lang="en-US" sz="2200" i="1" dirty="0">
                <a:sym typeface="Symbol" panose="05050102010706020507" pitchFamily="18" charset="2"/>
              </a:rPr>
              <a:t>Available</a:t>
            </a:r>
            <a:r>
              <a:rPr lang="en-US" sz="2200" dirty="0">
                <a:sym typeface="Symbol" panose="05050102010706020507" pitchFamily="18" charset="2"/>
              </a:rPr>
              <a:t>, go to step 3.  Otherwise </a:t>
            </a:r>
            <a:r>
              <a:rPr lang="en-US" sz="2200" i="1" dirty="0">
                <a:sym typeface="Symbol" panose="05050102010706020507" pitchFamily="18" charset="2"/>
              </a:rPr>
              <a:t>P</a:t>
            </a:r>
            <a:r>
              <a:rPr lang="en-US" sz="2200" i="1" baseline="-25000" dirty="0">
                <a:sym typeface="Symbol" panose="05050102010706020507" pitchFamily="18" charset="2"/>
              </a:rPr>
              <a:t>i</a:t>
            </a:r>
            <a:r>
              <a:rPr lang="en-US" sz="2200" dirty="0">
                <a:sym typeface="Symbol" panose="05050102010706020507" pitchFamily="18" charset="2"/>
              </a:rPr>
              <a:t>  must wait, since resources are not available.</a:t>
            </a:r>
          </a:p>
          <a:p>
            <a:pPr lvl="1">
              <a:lnSpc>
                <a:spcPct val="90000"/>
              </a:lnSpc>
              <a:buFontTx/>
              <a:buNone/>
            </a:pPr>
            <a:r>
              <a:rPr lang="en-US" sz="2200" dirty="0">
                <a:sym typeface="Symbol" panose="05050102010706020507" pitchFamily="18" charset="2"/>
              </a:rPr>
              <a:t>3.	Pretend to allocate requested resources to </a:t>
            </a:r>
            <a:r>
              <a:rPr lang="en-US" sz="2200" i="1" dirty="0">
                <a:sym typeface="Symbol" panose="05050102010706020507" pitchFamily="18" charset="2"/>
              </a:rPr>
              <a:t>P</a:t>
            </a:r>
            <a:r>
              <a:rPr lang="en-US" sz="2200" i="1" baseline="-25000" dirty="0">
                <a:sym typeface="Symbol" panose="05050102010706020507" pitchFamily="18" charset="2"/>
              </a:rPr>
              <a:t>i</a:t>
            </a:r>
            <a:r>
              <a:rPr lang="en-US" sz="2200" dirty="0">
                <a:sym typeface="Symbol" panose="05050102010706020507" pitchFamily="18" charset="2"/>
              </a:rPr>
              <a:t> by modifying the state as follows:</a:t>
            </a:r>
          </a:p>
          <a:p>
            <a:pPr marL="1428750" lvl="3">
              <a:lnSpc>
                <a:spcPct val="90000"/>
              </a:lnSpc>
              <a:buFontTx/>
              <a:buNone/>
            </a:pPr>
            <a:r>
              <a:rPr lang="en-US" sz="1600" dirty="0">
                <a:sym typeface="Symbol" panose="05050102010706020507" pitchFamily="18" charset="2"/>
              </a:rPr>
              <a:t>		</a:t>
            </a:r>
            <a:r>
              <a:rPr lang="en-US" sz="1600" i="1" dirty="0">
                <a:sym typeface="Symbol" panose="05050102010706020507" pitchFamily="18" charset="2"/>
              </a:rPr>
              <a:t>Available</a:t>
            </a:r>
            <a:r>
              <a:rPr lang="en-US" sz="1600" dirty="0">
                <a:sym typeface="Symbol" panose="05050102010706020507" pitchFamily="18" charset="2"/>
              </a:rPr>
              <a:t> = </a:t>
            </a:r>
            <a:r>
              <a:rPr lang="en-US" sz="1600" i="1" dirty="0">
                <a:sym typeface="Symbol" panose="05050102010706020507" pitchFamily="18" charset="2"/>
              </a:rPr>
              <a:t>Available </a:t>
            </a:r>
            <a:r>
              <a:rPr lang="en-US" sz="1600" dirty="0">
                <a:sym typeface="Symbol" panose="05050102010706020507" pitchFamily="18" charset="2"/>
              </a:rPr>
              <a:t>- </a:t>
            </a:r>
            <a:r>
              <a:rPr lang="en-US" sz="1600" i="1" dirty="0" err="1">
                <a:sym typeface="Symbol" panose="05050102010706020507" pitchFamily="18" charset="2"/>
              </a:rPr>
              <a:t>Request</a:t>
            </a:r>
            <a:r>
              <a:rPr lang="en-US" sz="1600" i="1" baseline="-25000" dirty="0" err="1">
                <a:sym typeface="Symbol" panose="05050102010706020507" pitchFamily="18" charset="2"/>
              </a:rPr>
              <a:t>i</a:t>
            </a:r>
            <a:r>
              <a:rPr lang="en-US" sz="1600" i="1" dirty="0">
                <a:sym typeface="Symbol" panose="05050102010706020507" pitchFamily="18" charset="2"/>
              </a:rPr>
              <a:t>;</a:t>
            </a:r>
          </a:p>
          <a:p>
            <a:pPr marL="1428750" lvl="3">
              <a:lnSpc>
                <a:spcPct val="90000"/>
              </a:lnSpc>
              <a:buFontTx/>
              <a:buNone/>
            </a:pPr>
            <a:r>
              <a:rPr lang="en-US" sz="1600" dirty="0">
                <a:sym typeface="Symbol" panose="05050102010706020507" pitchFamily="18" charset="2"/>
              </a:rPr>
              <a:t>		</a:t>
            </a:r>
            <a:r>
              <a:rPr lang="en-US" sz="1600" i="1" dirty="0" err="1">
                <a:sym typeface="Symbol" panose="05050102010706020507" pitchFamily="18" charset="2"/>
              </a:rPr>
              <a:t>Allocation</a:t>
            </a:r>
            <a:r>
              <a:rPr lang="en-US" sz="1600" i="1" baseline="-25000" dirty="0" err="1">
                <a:sym typeface="Symbol" panose="05050102010706020507" pitchFamily="18" charset="2"/>
              </a:rPr>
              <a:t>i</a:t>
            </a:r>
            <a:r>
              <a:rPr lang="en-US" sz="1600" baseline="-25000" dirty="0">
                <a:sym typeface="Symbol" panose="05050102010706020507" pitchFamily="18" charset="2"/>
              </a:rPr>
              <a:t> </a:t>
            </a:r>
            <a:r>
              <a:rPr lang="en-US" sz="1600" dirty="0">
                <a:sym typeface="Symbol" panose="05050102010706020507" pitchFamily="18" charset="2"/>
              </a:rPr>
              <a:t>= </a:t>
            </a:r>
            <a:r>
              <a:rPr lang="en-US" sz="1600" i="1" dirty="0" err="1">
                <a:sym typeface="Symbol" panose="05050102010706020507" pitchFamily="18" charset="2"/>
              </a:rPr>
              <a:t>Allocation</a:t>
            </a:r>
            <a:r>
              <a:rPr lang="en-US" sz="1600" i="1" baseline="-25000" dirty="0" err="1">
                <a:sym typeface="Symbol" panose="05050102010706020507" pitchFamily="18" charset="2"/>
              </a:rPr>
              <a:t>i</a:t>
            </a:r>
            <a:r>
              <a:rPr lang="en-US" sz="1600" dirty="0">
                <a:sym typeface="Symbol" panose="05050102010706020507" pitchFamily="18" charset="2"/>
              </a:rPr>
              <a:t> + </a:t>
            </a:r>
            <a:r>
              <a:rPr lang="en-US" sz="1600" i="1" dirty="0" err="1">
                <a:sym typeface="Symbol" panose="05050102010706020507" pitchFamily="18" charset="2"/>
              </a:rPr>
              <a:t>Request</a:t>
            </a:r>
            <a:r>
              <a:rPr lang="en-US" sz="1600" i="1" baseline="-25000" dirty="0" err="1">
                <a:sym typeface="Symbol" panose="05050102010706020507" pitchFamily="18" charset="2"/>
              </a:rPr>
              <a:t>i</a:t>
            </a:r>
            <a:r>
              <a:rPr lang="en-US" sz="1600" dirty="0">
                <a:sym typeface="Symbol" panose="05050102010706020507" pitchFamily="18" charset="2"/>
              </a:rPr>
              <a:t>;</a:t>
            </a:r>
          </a:p>
          <a:p>
            <a:pPr marL="1428750" lvl="3">
              <a:lnSpc>
                <a:spcPct val="90000"/>
              </a:lnSpc>
              <a:buFontTx/>
              <a:buNone/>
            </a:pPr>
            <a:r>
              <a:rPr lang="en-US" sz="1600" dirty="0">
                <a:sym typeface="Symbol" panose="05050102010706020507" pitchFamily="18" charset="2"/>
              </a:rPr>
              <a:t>		</a:t>
            </a:r>
            <a:r>
              <a:rPr lang="en-US" sz="1600" i="1" dirty="0" err="1">
                <a:sym typeface="Symbol" panose="05050102010706020507" pitchFamily="18" charset="2"/>
              </a:rPr>
              <a:t>Need</a:t>
            </a:r>
            <a:r>
              <a:rPr lang="en-US" sz="1600" i="1" baseline="-25000" dirty="0" err="1">
                <a:sym typeface="Symbol" panose="05050102010706020507" pitchFamily="18" charset="2"/>
              </a:rPr>
              <a:t>i</a:t>
            </a:r>
            <a:r>
              <a:rPr lang="en-US" sz="1600" i="1" dirty="0">
                <a:sym typeface="Symbol" panose="05050102010706020507" pitchFamily="18" charset="2"/>
              </a:rPr>
              <a:t> </a:t>
            </a:r>
            <a:r>
              <a:rPr lang="en-US" sz="1600" dirty="0">
                <a:sym typeface="Symbol" panose="05050102010706020507" pitchFamily="18" charset="2"/>
              </a:rPr>
              <a:t>=</a:t>
            </a:r>
            <a:r>
              <a:rPr lang="en-US" sz="1600" i="1" dirty="0">
                <a:sym typeface="Symbol" panose="05050102010706020507" pitchFamily="18" charset="2"/>
              </a:rPr>
              <a:t> </a:t>
            </a:r>
            <a:r>
              <a:rPr lang="en-US" sz="1600" i="1" dirty="0" err="1">
                <a:sym typeface="Symbol" panose="05050102010706020507" pitchFamily="18" charset="2"/>
              </a:rPr>
              <a:t>Need</a:t>
            </a:r>
            <a:r>
              <a:rPr lang="en-US" sz="1600" i="1" baseline="-25000" dirty="0" err="1">
                <a:sym typeface="Symbol" panose="05050102010706020507" pitchFamily="18" charset="2"/>
              </a:rPr>
              <a:t>i</a:t>
            </a:r>
            <a:r>
              <a:rPr lang="en-US" sz="1600" dirty="0">
                <a:sym typeface="Symbol" panose="05050102010706020507" pitchFamily="18" charset="2"/>
              </a:rPr>
              <a:t> – </a:t>
            </a:r>
            <a:r>
              <a:rPr lang="en-US" sz="1600" i="1" dirty="0" err="1">
                <a:sym typeface="Symbol" panose="05050102010706020507" pitchFamily="18" charset="2"/>
              </a:rPr>
              <a:t>Request</a:t>
            </a:r>
            <a:r>
              <a:rPr lang="en-US" sz="1600" i="1" baseline="-25000" dirty="0" err="1">
                <a:sym typeface="Symbol" panose="05050102010706020507" pitchFamily="18" charset="2"/>
              </a:rPr>
              <a:t>i</a:t>
            </a:r>
            <a:r>
              <a:rPr lang="en-US" sz="1600" i="1" baseline="-25000" dirty="0">
                <a:sym typeface="Symbol" panose="05050102010706020507" pitchFamily="18" charset="2"/>
              </a:rPr>
              <a:t>;;</a:t>
            </a:r>
          </a:p>
          <a:p>
            <a:pPr marL="1085850" lvl="2">
              <a:lnSpc>
                <a:spcPct val="90000"/>
              </a:lnSpc>
              <a:buSzPct val="125000"/>
            </a:pPr>
            <a:r>
              <a:rPr lang="en-US" sz="1800" i="1" dirty="0">
                <a:sym typeface="Symbol" panose="05050102010706020507" pitchFamily="18" charset="2"/>
              </a:rPr>
              <a:t>If safe  the resources are allocated to P</a:t>
            </a:r>
            <a:r>
              <a:rPr lang="en-US" sz="1800" i="1" baseline="-25000" dirty="0">
                <a:sym typeface="Symbol" panose="05050102010706020507" pitchFamily="18" charset="2"/>
              </a:rPr>
              <a:t>i</a:t>
            </a:r>
            <a:r>
              <a:rPr lang="en-US" sz="1800" i="1" dirty="0">
                <a:sym typeface="Symbol" panose="05050102010706020507" pitchFamily="18" charset="2"/>
              </a:rPr>
              <a:t>. </a:t>
            </a:r>
          </a:p>
          <a:p>
            <a:pPr marL="1085850" lvl="2">
              <a:lnSpc>
                <a:spcPct val="90000"/>
              </a:lnSpc>
              <a:buSzPct val="125000"/>
            </a:pPr>
            <a:r>
              <a:rPr lang="en-US" sz="1800" i="1" dirty="0">
                <a:sym typeface="Symbol" panose="05050102010706020507" pitchFamily="18" charset="2"/>
              </a:rPr>
              <a:t>If unsafe  P</a:t>
            </a:r>
            <a:r>
              <a:rPr lang="en-US" sz="1800" baseline="-25000" dirty="0">
                <a:sym typeface="Symbol" panose="05050102010706020507" pitchFamily="18" charset="2"/>
              </a:rPr>
              <a:t>i</a:t>
            </a:r>
            <a:r>
              <a:rPr lang="en-US" sz="1800" i="1" dirty="0">
                <a:sym typeface="Symbol" panose="05050102010706020507" pitchFamily="18" charset="2"/>
              </a:rPr>
              <a:t> must wait, and the old resource-allocation state is restored</a:t>
            </a:r>
            <a:endParaRPr lang="en-US" sz="1800" baseline="-25000" dirty="0">
              <a:sym typeface="Symbol" panose="05050102010706020507" pitchFamily="18" charset="2"/>
            </a:endParaRPr>
          </a:p>
        </p:txBody>
      </p:sp>
    </p:spTree>
    <p:extLst>
      <p:ext uri="{BB962C8B-B14F-4D97-AF65-F5344CB8AC3E}">
        <p14:creationId xmlns:p14="http://schemas.microsoft.com/office/powerpoint/2010/main" val="2296669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4706" name="Rectangle 2"/>
          <p:cNvSpPr>
            <a:spLocks noGrp="1" noChangeArrowheads="1"/>
          </p:cNvSpPr>
          <p:nvPr>
            <p:ph type="title"/>
          </p:nvPr>
        </p:nvSpPr>
        <p:spPr>
          <a:xfrm>
            <a:off x="457200" y="115888"/>
            <a:ext cx="8229600" cy="113982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t>Deadlocks in the Real World</a:t>
            </a:r>
          </a:p>
        </p:txBody>
      </p:sp>
      <p:grpSp>
        <p:nvGrpSpPr>
          <p:cNvPr id="1224707" name="Group 3"/>
          <p:cNvGrpSpPr>
            <a:grpSpLocks/>
          </p:cNvGrpSpPr>
          <p:nvPr/>
        </p:nvGrpSpPr>
        <p:grpSpPr bwMode="auto">
          <a:xfrm>
            <a:off x="304800" y="2743200"/>
            <a:ext cx="8991600" cy="4114800"/>
            <a:chOff x="96" y="1632"/>
            <a:chExt cx="5664" cy="2592"/>
          </a:xfrm>
        </p:grpSpPr>
        <p:sp>
          <p:nvSpPr>
            <p:cNvPr id="1224708" name="Line 4"/>
            <p:cNvSpPr>
              <a:spLocks noChangeShapeType="1"/>
            </p:cNvSpPr>
            <p:nvPr/>
          </p:nvSpPr>
          <p:spPr bwMode="auto">
            <a:xfrm flipV="1">
              <a:off x="2976" y="2208"/>
              <a:ext cx="2736" cy="432"/>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4709" name="Line 5"/>
            <p:cNvSpPr>
              <a:spLocks noChangeShapeType="1"/>
            </p:cNvSpPr>
            <p:nvPr/>
          </p:nvSpPr>
          <p:spPr bwMode="auto">
            <a:xfrm>
              <a:off x="432" y="1632"/>
              <a:ext cx="2544" cy="1008"/>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4710" name="Line 6"/>
            <p:cNvSpPr>
              <a:spLocks noChangeShapeType="1"/>
            </p:cNvSpPr>
            <p:nvPr/>
          </p:nvSpPr>
          <p:spPr bwMode="auto">
            <a:xfrm>
              <a:off x="96" y="2112"/>
              <a:ext cx="960" cy="912"/>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4711" name="Line 7"/>
            <p:cNvSpPr>
              <a:spLocks noChangeShapeType="1"/>
            </p:cNvSpPr>
            <p:nvPr/>
          </p:nvSpPr>
          <p:spPr bwMode="auto">
            <a:xfrm flipV="1">
              <a:off x="4032" y="2736"/>
              <a:ext cx="1728" cy="336"/>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4712" name="Line 8"/>
            <p:cNvSpPr>
              <a:spLocks noChangeShapeType="1"/>
            </p:cNvSpPr>
            <p:nvPr/>
          </p:nvSpPr>
          <p:spPr bwMode="auto">
            <a:xfrm>
              <a:off x="4032" y="3072"/>
              <a:ext cx="1632" cy="624"/>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4713" name="Line 9"/>
            <p:cNvSpPr>
              <a:spLocks noChangeShapeType="1"/>
            </p:cNvSpPr>
            <p:nvPr/>
          </p:nvSpPr>
          <p:spPr bwMode="auto">
            <a:xfrm>
              <a:off x="1728" y="3744"/>
              <a:ext cx="576" cy="48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4714" name="Line 10"/>
            <p:cNvSpPr>
              <a:spLocks noChangeShapeType="1"/>
            </p:cNvSpPr>
            <p:nvPr/>
          </p:nvSpPr>
          <p:spPr bwMode="auto">
            <a:xfrm flipV="1">
              <a:off x="288" y="3744"/>
              <a:ext cx="1440" cy="432"/>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4715" name="Line 11"/>
            <p:cNvSpPr>
              <a:spLocks noChangeShapeType="1"/>
            </p:cNvSpPr>
            <p:nvPr/>
          </p:nvSpPr>
          <p:spPr bwMode="auto">
            <a:xfrm flipV="1">
              <a:off x="144" y="3024"/>
              <a:ext cx="912" cy="192"/>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1224716"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200" y="3200400"/>
            <a:ext cx="3287713" cy="138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4717"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2743200"/>
            <a:ext cx="2895600"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4718" name="AutoShape 14"/>
          <p:cNvSpPr>
            <a:spLocks noChangeArrowheads="1"/>
          </p:cNvSpPr>
          <p:nvPr/>
        </p:nvSpPr>
        <p:spPr bwMode="auto">
          <a:xfrm>
            <a:off x="1143000" y="1600200"/>
            <a:ext cx="1676400" cy="533400"/>
          </a:xfrm>
          <a:prstGeom prst="wedgeRoundRectCallout">
            <a:avLst>
              <a:gd name="adj1" fmla="val 27653"/>
              <a:gd name="adj2" fmla="val 147023"/>
              <a:gd name="adj3" fmla="val 16667"/>
            </a:avLst>
          </a:prstGeom>
          <a:solidFill>
            <a:srgbClr val="FFEBD7"/>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6000"/>
              </a:lnSpc>
              <a:spcBef>
                <a:spcPct val="40000"/>
              </a:spcBef>
            </a:pPr>
            <a:r>
              <a:rPr lang="en-US" sz="3000" b="0">
                <a:solidFill>
                  <a:srgbClr val="800000"/>
                </a:solidFill>
                <a:effectLst>
                  <a:outerShdw blurRad="38100" dist="38100" dir="2700000" algn="tl">
                    <a:srgbClr val="000000"/>
                  </a:outerShdw>
                </a:effectLst>
                <a:latin typeface="Arial Narrow" panose="020B0606020202030204" pitchFamily="34" charset="0"/>
              </a:rPr>
              <a:t>Yield…</a:t>
            </a:r>
          </a:p>
        </p:txBody>
      </p:sp>
      <p:sp>
        <p:nvSpPr>
          <p:cNvPr id="1224719" name="AutoShape 15"/>
          <p:cNvSpPr>
            <a:spLocks noChangeArrowheads="1"/>
          </p:cNvSpPr>
          <p:nvPr/>
        </p:nvSpPr>
        <p:spPr bwMode="auto">
          <a:xfrm>
            <a:off x="7086600" y="1600200"/>
            <a:ext cx="1524000" cy="609600"/>
          </a:xfrm>
          <a:prstGeom prst="wedgeRoundRectCallout">
            <a:avLst>
              <a:gd name="adj1" fmla="val -18542"/>
              <a:gd name="adj2" fmla="val 196616"/>
              <a:gd name="adj3" fmla="val 16667"/>
            </a:avLst>
          </a:prstGeom>
          <a:solidFill>
            <a:srgbClr val="FFEBD7"/>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6000"/>
              </a:lnSpc>
              <a:spcBef>
                <a:spcPct val="40000"/>
              </a:spcBef>
            </a:pPr>
            <a:r>
              <a:rPr lang="en-US" sz="3000" b="0">
                <a:solidFill>
                  <a:srgbClr val="800000"/>
                </a:solidFill>
                <a:effectLst>
                  <a:outerShdw blurRad="38100" dist="38100" dir="2700000" algn="tl">
                    <a:srgbClr val="000000"/>
                  </a:outerShdw>
                </a:effectLst>
                <a:latin typeface="Arial Narrow" panose="020B0606020202030204" pitchFamily="34" charset="0"/>
              </a:rPr>
              <a:t>Yield…</a:t>
            </a:r>
          </a:p>
        </p:txBody>
      </p:sp>
      <p:sp>
        <p:nvSpPr>
          <p:cNvPr id="1224720" name="Line 16"/>
          <p:cNvSpPr>
            <a:spLocks noChangeShapeType="1"/>
          </p:cNvSpPr>
          <p:nvPr/>
        </p:nvSpPr>
        <p:spPr bwMode="auto">
          <a:xfrm>
            <a:off x="3124200" y="4495800"/>
            <a:ext cx="2362200" cy="1600200"/>
          </a:xfrm>
          <a:prstGeom prst="line">
            <a:avLst/>
          </a:prstGeom>
          <a:noFill/>
          <a:ln w="762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4721" name="Line 17"/>
          <p:cNvSpPr>
            <a:spLocks noChangeShapeType="1"/>
          </p:cNvSpPr>
          <p:nvPr/>
        </p:nvSpPr>
        <p:spPr bwMode="auto">
          <a:xfrm flipH="1">
            <a:off x="2286000" y="4648200"/>
            <a:ext cx="3733800" cy="914400"/>
          </a:xfrm>
          <a:prstGeom prst="line">
            <a:avLst/>
          </a:prstGeom>
          <a:noFill/>
          <a:ln w="76200">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4722" name="Text Box 18"/>
          <p:cNvSpPr txBox="1">
            <a:spLocks noChangeArrowheads="1"/>
          </p:cNvSpPr>
          <p:nvPr/>
        </p:nvSpPr>
        <p:spPr bwMode="auto">
          <a:xfrm>
            <a:off x="3810000" y="2286000"/>
            <a:ext cx="2362200" cy="536575"/>
          </a:xfrm>
          <a:prstGeom prst="rect">
            <a:avLst/>
          </a:prstGeom>
          <a:noFill/>
          <a:ln>
            <a:noFill/>
          </a:ln>
          <a:effectLst>
            <a:outerShdw dist="107763" dir="2700000" algn="ctr" rotWithShape="0">
              <a:schemeClr val="tx1">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86000"/>
              </a:lnSpc>
              <a:spcBef>
                <a:spcPct val="50000"/>
              </a:spcBef>
            </a:pPr>
            <a:r>
              <a:rPr lang="en-US" sz="3400">
                <a:solidFill>
                  <a:srgbClr val="CC3300"/>
                </a:solidFill>
                <a:effectLst>
                  <a:outerShdw blurRad="38100" dist="38100" dir="2700000" algn="tl">
                    <a:srgbClr val="C0C0C0"/>
                  </a:outerShdw>
                </a:effectLst>
                <a:latin typeface="Arial Narrow" panose="020B0606020202030204" pitchFamily="34" charset="0"/>
              </a:rPr>
              <a:t>DEADLOCK</a:t>
            </a:r>
          </a:p>
        </p:txBody>
      </p:sp>
    </p:spTree>
    <p:extLst>
      <p:ext uri="{BB962C8B-B14F-4D97-AF65-F5344CB8AC3E}">
        <p14:creationId xmlns:p14="http://schemas.microsoft.com/office/powerpoint/2010/main" val="5011742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224707"/>
                                        </p:tgtEl>
                                        <p:attrNameLst>
                                          <p:attrName>style.visibility</p:attrName>
                                        </p:attrNameLst>
                                      </p:cBhvr>
                                      <p:to>
                                        <p:strVal val="visible"/>
                                      </p:to>
                                    </p:set>
                                    <p:animEffect transition="in" filter="dissolve">
                                      <p:cBhvr>
                                        <p:cTn id="7" dur="500"/>
                                        <p:tgtEl>
                                          <p:spTgt spid="12247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24717"/>
                                        </p:tgtEl>
                                        <p:attrNameLst>
                                          <p:attrName>style.visibility</p:attrName>
                                        </p:attrNameLst>
                                      </p:cBhvr>
                                      <p:to>
                                        <p:strVal val="visible"/>
                                      </p:to>
                                    </p:set>
                                    <p:animEffect transition="in" filter="wipe(left)">
                                      <p:cBhvr>
                                        <p:cTn id="12" dur="500"/>
                                        <p:tgtEl>
                                          <p:spTgt spid="12247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1224716"/>
                                        </p:tgtEl>
                                        <p:attrNameLst>
                                          <p:attrName>style.visibility</p:attrName>
                                        </p:attrNameLst>
                                      </p:cBhvr>
                                      <p:to>
                                        <p:strVal val="visible"/>
                                      </p:to>
                                    </p:set>
                                    <p:animEffect transition="in" filter="wipe(right)">
                                      <p:cBhvr>
                                        <p:cTn id="17" dur="500"/>
                                        <p:tgtEl>
                                          <p:spTgt spid="12247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224721"/>
                                        </p:tgtEl>
                                        <p:attrNameLst>
                                          <p:attrName>style.visibility</p:attrName>
                                        </p:attrNameLst>
                                      </p:cBhvr>
                                      <p:to>
                                        <p:strVal val="visible"/>
                                      </p:to>
                                    </p:set>
                                    <p:animEffect transition="in" filter="wipe(right)">
                                      <p:cBhvr>
                                        <p:cTn id="22" dur="500"/>
                                        <p:tgtEl>
                                          <p:spTgt spid="12247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224720"/>
                                        </p:tgtEl>
                                        <p:attrNameLst>
                                          <p:attrName>style.visibility</p:attrName>
                                        </p:attrNameLst>
                                      </p:cBhvr>
                                      <p:to>
                                        <p:strVal val="visible"/>
                                      </p:to>
                                    </p:set>
                                    <p:animEffect transition="in" filter="wipe(up)">
                                      <p:cBhvr>
                                        <p:cTn id="27" dur="500"/>
                                        <p:tgtEl>
                                          <p:spTgt spid="12247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16" fill="hold" grpId="0" nodeType="clickEffect">
                                  <p:stCondLst>
                                    <p:cond delay="0"/>
                                  </p:stCondLst>
                                  <p:childTnLst>
                                    <p:set>
                                      <p:cBhvr>
                                        <p:cTn id="31" dur="1" fill="hold">
                                          <p:stCondLst>
                                            <p:cond delay="0"/>
                                          </p:stCondLst>
                                        </p:cTn>
                                        <p:tgtEl>
                                          <p:spTgt spid="1224718"/>
                                        </p:tgtEl>
                                        <p:attrNameLst>
                                          <p:attrName>style.visibility</p:attrName>
                                        </p:attrNameLst>
                                      </p:cBhvr>
                                      <p:to>
                                        <p:strVal val="visible"/>
                                      </p:to>
                                    </p:set>
                                    <p:anim calcmode="lin" valueType="num">
                                      <p:cBhvr>
                                        <p:cTn id="32" dur="500" fill="hold"/>
                                        <p:tgtEl>
                                          <p:spTgt spid="1224718"/>
                                        </p:tgtEl>
                                        <p:attrNameLst>
                                          <p:attrName>ppt_w</p:attrName>
                                        </p:attrNameLst>
                                      </p:cBhvr>
                                      <p:tavLst>
                                        <p:tav tm="0">
                                          <p:val>
                                            <p:fltVal val="0"/>
                                          </p:val>
                                        </p:tav>
                                        <p:tav tm="100000">
                                          <p:val>
                                            <p:strVal val="#ppt_w"/>
                                          </p:val>
                                        </p:tav>
                                      </p:tavLst>
                                    </p:anim>
                                    <p:anim calcmode="lin" valueType="num">
                                      <p:cBhvr>
                                        <p:cTn id="33" dur="500" fill="hold"/>
                                        <p:tgtEl>
                                          <p:spTgt spid="1224718"/>
                                        </p:tgtEl>
                                        <p:attrNameLst>
                                          <p:attrName>ppt_h</p:attrName>
                                        </p:attrNameLst>
                                      </p:cBhvr>
                                      <p:tavLst>
                                        <p:tav tm="0">
                                          <p:val>
                                            <p:fltVal val="0"/>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1224719"/>
                                        </p:tgtEl>
                                        <p:attrNameLst>
                                          <p:attrName>style.visibility</p:attrName>
                                        </p:attrNameLst>
                                      </p:cBhvr>
                                      <p:to>
                                        <p:strVal val="visible"/>
                                      </p:to>
                                    </p:set>
                                    <p:anim calcmode="lin" valueType="num">
                                      <p:cBhvr>
                                        <p:cTn id="38" dur="500" fill="hold"/>
                                        <p:tgtEl>
                                          <p:spTgt spid="1224719"/>
                                        </p:tgtEl>
                                        <p:attrNameLst>
                                          <p:attrName>ppt_w</p:attrName>
                                        </p:attrNameLst>
                                      </p:cBhvr>
                                      <p:tavLst>
                                        <p:tav tm="0">
                                          <p:val>
                                            <p:fltVal val="0"/>
                                          </p:val>
                                        </p:tav>
                                        <p:tav tm="100000">
                                          <p:val>
                                            <p:strVal val="#ppt_w"/>
                                          </p:val>
                                        </p:tav>
                                      </p:tavLst>
                                    </p:anim>
                                    <p:anim calcmode="lin" valueType="num">
                                      <p:cBhvr>
                                        <p:cTn id="39" dur="500" fill="hold"/>
                                        <p:tgtEl>
                                          <p:spTgt spid="1224719"/>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2247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4718" grpId="0" animBg="1" autoUpdateAnimBg="0"/>
      <p:bldP spid="1224719" grpId="0" animBg="1" autoUpdateAnimBg="0"/>
      <p:bldP spid="1224720" grpId="0" animBg="1"/>
      <p:bldP spid="1224721" grpId="0" animBg="1"/>
      <p:bldP spid="12247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3378" name="Rectangle 2"/>
          <p:cNvSpPr>
            <a:spLocks noGrp="1" noChangeArrowheads="1"/>
          </p:cNvSpPr>
          <p:nvPr>
            <p:ph type="title"/>
          </p:nvPr>
        </p:nvSpPr>
        <p:spPr>
          <a:xfrm>
            <a:off x="435429" y="457200"/>
            <a:ext cx="8229600" cy="762000"/>
          </a:xfrm>
        </p:spPr>
        <p:txBody>
          <a:bodyPr/>
          <a:lstStyle/>
          <a:p>
            <a:r>
              <a:rPr lang="en-US" dirty="0"/>
              <a:t>Example of Banker’s Algorithm</a:t>
            </a:r>
          </a:p>
        </p:txBody>
      </p:sp>
      <p:sp>
        <p:nvSpPr>
          <p:cNvPr id="1253379" name="Rectangle 3"/>
          <p:cNvSpPr>
            <a:spLocks noGrp="1" noChangeArrowheads="1"/>
          </p:cNvSpPr>
          <p:nvPr>
            <p:ph type="body" idx="1"/>
          </p:nvPr>
        </p:nvSpPr>
        <p:spPr>
          <a:xfrm>
            <a:off x="457200" y="1490663"/>
            <a:ext cx="8229600" cy="4530725"/>
          </a:xfrm>
        </p:spPr>
        <p:txBody>
          <a:bodyPr/>
          <a:lstStyle/>
          <a:p>
            <a:pPr>
              <a:lnSpc>
                <a:spcPct val="90000"/>
              </a:lnSpc>
              <a:tabLst>
                <a:tab pos="1371600" algn="l"/>
                <a:tab pos="2395538" algn="ctr"/>
                <a:tab pos="3594100" algn="ctr"/>
                <a:tab pos="4805363" algn="ctr"/>
              </a:tabLst>
            </a:pPr>
            <a:r>
              <a:rPr lang="en-US" sz="2600" dirty="0"/>
              <a:t>5 processes </a:t>
            </a:r>
            <a:r>
              <a:rPr lang="en-US" sz="2600" i="1" dirty="0"/>
              <a:t>P</a:t>
            </a:r>
            <a:r>
              <a:rPr lang="en-US" sz="2600" baseline="-25000" dirty="0"/>
              <a:t>0 </a:t>
            </a:r>
            <a:r>
              <a:rPr lang="en-US" sz="2600" dirty="0"/>
              <a:t>through </a:t>
            </a:r>
            <a:r>
              <a:rPr lang="en-US" sz="2600" i="1" dirty="0"/>
              <a:t>P</a:t>
            </a:r>
            <a:r>
              <a:rPr lang="en-US" sz="2600" baseline="-25000" dirty="0"/>
              <a:t>4</a:t>
            </a:r>
            <a:r>
              <a:rPr lang="en-US" sz="2600" dirty="0"/>
              <a:t>; 3 resource types </a:t>
            </a:r>
            <a:r>
              <a:rPr lang="en-US" sz="2600" i="1" dirty="0"/>
              <a:t>A</a:t>
            </a:r>
            <a:r>
              <a:rPr lang="en-US" sz="2600" dirty="0"/>
              <a:t> </a:t>
            </a:r>
            <a:br>
              <a:rPr lang="en-US" sz="2600" dirty="0"/>
            </a:br>
            <a:r>
              <a:rPr lang="en-US" sz="2600" dirty="0"/>
              <a:t>(10 instances), </a:t>
            </a:r>
            <a:r>
              <a:rPr lang="en-US" sz="2600" i="1" dirty="0"/>
              <a:t>B</a:t>
            </a:r>
            <a:r>
              <a:rPr lang="en-US" sz="2600" dirty="0"/>
              <a:t> (5 </a:t>
            </a:r>
            <a:r>
              <a:rPr lang="en-US" sz="2600" dirty="0" smtClean="0"/>
              <a:t>instances) </a:t>
            </a:r>
            <a:r>
              <a:rPr lang="en-US" sz="2600" dirty="0"/>
              <a:t>and </a:t>
            </a:r>
            <a:r>
              <a:rPr lang="en-US" sz="2600" i="1" dirty="0"/>
              <a:t>C</a:t>
            </a:r>
            <a:r>
              <a:rPr lang="en-US" sz="2600" dirty="0"/>
              <a:t> (7 instances).</a:t>
            </a:r>
          </a:p>
          <a:p>
            <a:pPr>
              <a:lnSpc>
                <a:spcPct val="90000"/>
              </a:lnSpc>
              <a:tabLst>
                <a:tab pos="1371600" algn="l"/>
                <a:tab pos="2395538" algn="ctr"/>
                <a:tab pos="3594100" algn="ctr"/>
                <a:tab pos="4805363" algn="ctr"/>
              </a:tabLst>
            </a:pPr>
            <a:r>
              <a:rPr lang="en-US" sz="2600" dirty="0"/>
              <a:t>Snapshot at time </a:t>
            </a:r>
            <a:r>
              <a:rPr lang="en-US" sz="2600" i="1" dirty="0"/>
              <a:t>T</a:t>
            </a:r>
            <a:r>
              <a:rPr lang="en-US" sz="2600" baseline="-25000" dirty="0"/>
              <a:t>0</a:t>
            </a:r>
            <a:r>
              <a:rPr lang="en-US" sz="2600" dirty="0"/>
              <a:t>:</a:t>
            </a:r>
          </a:p>
          <a:p>
            <a:pPr>
              <a:lnSpc>
                <a:spcPct val="90000"/>
              </a:lnSpc>
              <a:buFontTx/>
              <a:buNone/>
              <a:tabLst>
                <a:tab pos="1371600" algn="l"/>
                <a:tab pos="2395538" algn="ctr"/>
                <a:tab pos="3594100" algn="ctr"/>
                <a:tab pos="4805363" algn="ctr"/>
              </a:tabLst>
            </a:pPr>
            <a:r>
              <a:rPr lang="en-US" sz="2600" dirty="0"/>
              <a:t>			</a:t>
            </a:r>
            <a:r>
              <a:rPr lang="en-US" sz="2600" i="1" u="sng" dirty="0"/>
              <a:t>Allocation</a:t>
            </a:r>
            <a:r>
              <a:rPr lang="en-US" sz="2600" i="1" dirty="0"/>
              <a:t>	</a:t>
            </a:r>
            <a:r>
              <a:rPr lang="en-US" sz="2600" i="1" u="sng" dirty="0"/>
              <a:t>Max</a:t>
            </a:r>
            <a:r>
              <a:rPr lang="en-US" sz="2600" i="1" dirty="0"/>
              <a:t>	</a:t>
            </a:r>
            <a:r>
              <a:rPr lang="en-US" sz="2600" i="1" u="sng" dirty="0"/>
              <a:t>Available	 Need</a:t>
            </a:r>
            <a:endParaRPr lang="en-US" sz="2600" i="1" dirty="0"/>
          </a:p>
          <a:p>
            <a:pPr>
              <a:lnSpc>
                <a:spcPct val="90000"/>
              </a:lnSpc>
              <a:buFontTx/>
              <a:buNone/>
              <a:tabLst>
                <a:tab pos="1371600" algn="l"/>
                <a:tab pos="2395538" algn="ctr"/>
                <a:tab pos="3594100" algn="ctr"/>
                <a:tab pos="4805363" algn="ctr"/>
              </a:tabLst>
            </a:pPr>
            <a:r>
              <a:rPr lang="en-US" sz="2600" i="1" dirty="0"/>
              <a:t>			A B C	A B C 	A B C</a:t>
            </a:r>
          </a:p>
          <a:p>
            <a:pPr>
              <a:lnSpc>
                <a:spcPct val="90000"/>
              </a:lnSpc>
              <a:buFontTx/>
              <a:buNone/>
              <a:tabLst>
                <a:tab pos="1371600" algn="l"/>
                <a:tab pos="2395538" algn="ctr"/>
                <a:tab pos="3594100" algn="ctr"/>
                <a:tab pos="4805363" algn="ctr"/>
              </a:tabLst>
            </a:pPr>
            <a:r>
              <a:rPr lang="en-US" sz="2600" dirty="0"/>
              <a:t>		 </a:t>
            </a:r>
            <a:r>
              <a:rPr lang="en-US" sz="2600" i="1" dirty="0"/>
              <a:t>P</a:t>
            </a:r>
            <a:r>
              <a:rPr lang="en-US" sz="2600" baseline="-25000" dirty="0"/>
              <a:t>0	</a:t>
            </a:r>
            <a:r>
              <a:rPr lang="en-US" sz="2600" dirty="0"/>
              <a:t>0 1 0	7 5 3 	3 3 2</a:t>
            </a:r>
          </a:p>
          <a:p>
            <a:pPr>
              <a:lnSpc>
                <a:spcPct val="90000"/>
              </a:lnSpc>
              <a:buFontTx/>
              <a:buNone/>
              <a:tabLst>
                <a:tab pos="1371600" algn="l"/>
                <a:tab pos="2395538" algn="ctr"/>
                <a:tab pos="3594100" algn="ctr"/>
                <a:tab pos="4805363" algn="ctr"/>
              </a:tabLst>
            </a:pPr>
            <a:r>
              <a:rPr lang="en-US" sz="2600" dirty="0"/>
              <a:t>		 </a:t>
            </a:r>
            <a:r>
              <a:rPr lang="en-US" sz="2600" i="1" dirty="0"/>
              <a:t>P</a:t>
            </a:r>
            <a:r>
              <a:rPr lang="en-US" sz="2600" baseline="-25000" dirty="0"/>
              <a:t>1	</a:t>
            </a:r>
            <a:r>
              <a:rPr lang="en-US" sz="2600" dirty="0"/>
              <a:t>2 0 0 	3 2 2  </a:t>
            </a:r>
          </a:p>
          <a:p>
            <a:pPr>
              <a:lnSpc>
                <a:spcPct val="90000"/>
              </a:lnSpc>
              <a:buFontTx/>
              <a:buNone/>
              <a:tabLst>
                <a:tab pos="1371600" algn="l"/>
                <a:tab pos="2395538" algn="ctr"/>
                <a:tab pos="3594100" algn="ctr"/>
                <a:tab pos="4805363" algn="ctr"/>
              </a:tabLst>
            </a:pPr>
            <a:r>
              <a:rPr lang="en-US" sz="2600" dirty="0"/>
              <a:t>		 </a:t>
            </a:r>
            <a:r>
              <a:rPr lang="en-US" sz="2600" i="1" dirty="0"/>
              <a:t>P</a:t>
            </a:r>
            <a:r>
              <a:rPr lang="en-US" sz="2600" baseline="-25000" dirty="0"/>
              <a:t>2</a:t>
            </a:r>
            <a:r>
              <a:rPr lang="en-US" sz="2600" dirty="0"/>
              <a:t>	3 0 2 	9 0 2</a:t>
            </a:r>
          </a:p>
          <a:p>
            <a:pPr>
              <a:lnSpc>
                <a:spcPct val="90000"/>
              </a:lnSpc>
              <a:buFontTx/>
              <a:buNone/>
              <a:tabLst>
                <a:tab pos="1371600" algn="l"/>
                <a:tab pos="2395538" algn="ctr"/>
                <a:tab pos="3594100" algn="ctr"/>
                <a:tab pos="4805363" algn="ctr"/>
              </a:tabLst>
            </a:pPr>
            <a:r>
              <a:rPr lang="en-US" sz="2600" dirty="0"/>
              <a:t>		 </a:t>
            </a:r>
            <a:r>
              <a:rPr lang="en-US" sz="2600" i="1" dirty="0"/>
              <a:t>P</a:t>
            </a:r>
            <a:r>
              <a:rPr lang="en-US" sz="2600" baseline="-25000" dirty="0"/>
              <a:t>3</a:t>
            </a:r>
            <a:r>
              <a:rPr lang="en-US" sz="2600" dirty="0"/>
              <a:t>	2 1 1 	2 2 2</a:t>
            </a:r>
          </a:p>
          <a:p>
            <a:pPr>
              <a:lnSpc>
                <a:spcPct val="90000"/>
              </a:lnSpc>
              <a:buFontTx/>
              <a:buNone/>
              <a:tabLst>
                <a:tab pos="1371600" algn="l"/>
                <a:tab pos="2395538" algn="ctr"/>
                <a:tab pos="3594100" algn="ctr"/>
                <a:tab pos="4805363" algn="ctr"/>
              </a:tabLst>
            </a:pPr>
            <a:r>
              <a:rPr lang="en-US" sz="2600" dirty="0"/>
              <a:t>		 </a:t>
            </a:r>
            <a:r>
              <a:rPr lang="en-US" sz="2600" i="1" dirty="0"/>
              <a:t>P</a:t>
            </a:r>
            <a:r>
              <a:rPr lang="en-US" sz="2600" baseline="-25000" dirty="0"/>
              <a:t>4</a:t>
            </a:r>
            <a:r>
              <a:rPr lang="en-US" sz="2600" dirty="0"/>
              <a:t>	0 0 2	4 3 3  		</a:t>
            </a:r>
          </a:p>
        </p:txBody>
      </p:sp>
    </p:spTree>
    <p:extLst>
      <p:ext uri="{BB962C8B-B14F-4D97-AF65-F5344CB8AC3E}">
        <p14:creationId xmlns:p14="http://schemas.microsoft.com/office/powerpoint/2010/main" val="38038265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4402" name="Rectangle 2"/>
          <p:cNvSpPr>
            <a:spLocks noGrp="1" noChangeArrowheads="1"/>
          </p:cNvSpPr>
          <p:nvPr>
            <p:ph type="title"/>
          </p:nvPr>
        </p:nvSpPr>
        <p:spPr>
          <a:xfrm>
            <a:off x="457200" y="457200"/>
            <a:ext cx="8229600" cy="762000"/>
          </a:xfrm>
        </p:spPr>
        <p:txBody>
          <a:bodyPr/>
          <a:lstStyle/>
          <a:p>
            <a:r>
              <a:rPr lang="en-US" dirty="0"/>
              <a:t>Example (Cont.)</a:t>
            </a:r>
          </a:p>
        </p:txBody>
      </p:sp>
      <p:sp>
        <p:nvSpPr>
          <p:cNvPr id="1254403" name="Rectangle 3"/>
          <p:cNvSpPr>
            <a:spLocks noGrp="1" noChangeArrowheads="1"/>
          </p:cNvSpPr>
          <p:nvPr>
            <p:ph type="body" idx="1"/>
          </p:nvPr>
        </p:nvSpPr>
        <p:spPr>
          <a:xfrm>
            <a:off x="468313" y="1412875"/>
            <a:ext cx="8135937" cy="3822700"/>
          </a:xfrm>
        </p:spPr>
        <p:txBody>
          <a:bodyPr/>
          <a:lstStyle/>
          <a:p>
            <a:pPr>
              <a:lnSpc>
                <a:spcPct val="90000"/>
              </a:lnSpc>
              <a:tabLst>
                <a:tab pos="2452688" algn="l"/>
                <a:tab pos="3492500" algn="ctr"/>
              </a:tabLst>
            </a:pPr>
            <a:r>
              <a:rPr lang="en-US" sz="2500"/>
              <a:t>The content of the matrix. Need is defined to be:</a:t>
            </a:r>
          </a:p>
          <a:p>
            <a:pPr>
              <a:lnSpc>
                <a:spcPct val="90000"/>
              </a:lnSpc>
              <a:buFontTx/>
              <a:buNone/>
              <a:tabLst>
                <a:tab pos="2452688" algn="l"/>
                <a:tab pos="3492500" algn="ctr"/>
              </a:tabLst>
            </a:pPr>
            <a:r>
              <a:rPr lang="en-US" sz="2500"/>
              <a:t>		 Max – Allocation.</a:t>
            </a:r>
          </a:p>
          <a:p>
            <a:pPr>
              <a:lnSpc>
                <a:spcPct val="90000"/>
              </a:lnSpc>
              <a:buFontTx/>
              <a:buNone/>
              <a:tabLst>
                <a:tab pos="2452688" algn="l"/>
                <a:tab pos="3492500" algn="ctr"/>
              </a:tabLst>
            </a:pPr>
            <a:r>
              <a:rPr lang="en-US" sz="2500"/>
              <a:t>			</a:t>
            </a:r>
            <a:r>
              <a:rPr lang="en-US" sz="2500" i="1" u="sng"/>
              <a:t>Need</a:t>
            </a:r>
            <a:endParaRPr lang="en-US" sz="2500" u="sng"/>
          </a:p>
          <a:p>
            <a:pPr>
              <a:lnSpc>
                <a:spcPct val="90000"/>
              </a:lnSpc>
              <a:buFontTx/>
              <a:buNone/>
              <a:tabLst>
                <a:tab pos="2452688" algn="l"/>
                <a:tab pos="3492500" algn="ctr"/>
              </a:tabLst>
            </a:pPr>
            <a:r>
              <a:rPr lang="en-US" sz="2500"/>
              <a:t>			</a:t>
            </a:r>
            <a:r>
              <a:rPr lang="en-US" sz="2500" i="1"/>
              <a:t>A B C</a:t>
            </a:r>
          </a:p>
          <a:p>
            <a:pPr>
              <a:lnSpc>
                <a:spcPct val="90000"/>
              </a:lnSpc>
              <a:buFontTx/>
              <a:buNone/>
              <a:tabLst>
                <a:tab pos="2452688" algn="l"/>
                <a:tab pos="3492500" algn="ctr"/>
              </a:tabLst>
            </a:pPr>
            <a:r>
              <a:rPr lang="en-US" sz="2500"/>
              <a:t>		 </a:t>
            </a:r>
            <a:r>
              <a:rPr lang="en-US" sz="2500" i="1"/>
              <a:t>P</a:t>
            </a:r>
            <a:r>
              <a:rPr lang="en-US" sz="2500" baseline="-25000"/>
              <a:t>0	</a:t>
            </a:r>
            <a:r>
              <a:rPr lang="en-US" sz="2500"/>
              <a:t>7 4 3 </a:t>
            </a:r>
          </a:p>
          <a:p>
            <a:pPr>
              <a:lnSpc>
                <a:spcPct val="90000"/>
              </a:lnSpc>
              <a:buFontTx/>
              <a:buNone/>
              <a:tabLst>
                <a:tab pos="2452688" algn="l"/>
                <a:tab pos="3492500" algn="ctr"/>
              </a:tabLst>
            </a:pPr>
            <a:r>
              <a:rPr lang="en-US" sz="2500"/>
              <a:t>		 </a:t>
            </a:r>
            <a:r>
              <a:rPr lang="en-US" sz="2500" i="1"/>
              <a:t>P</a:t>
            </a:r>
            <a:r>
              <a:rPr lang="en-US" sz="2500" baseline="-25000"/>
              <a:t>1	</a:t>
            </a:r>
            <a:r>
              <a:rPr lang="en-US" sz="2500"/>
              <a:t>1 2 2 </a:t>
            </a:r>
          </a:p>
          <a:p>
            <a:pPr>
              <a:lnSpc>
                <a:spcPct val="90000"/>
              </a:lnSpc>
              <a:buFontTx/>
              <a:buNone/>
              <a:tabLst>
                <a:tab pos="2452688" algn="l"/>
                <a:tab pos="3492500" algn="ctr"/>
              </a:tabLst>
            </a:pPr>
            <a:r>
              <a:rPr lang="en-US" sz="2500"/>
              <a:t>		 </a:t>
            </a:r>
            <a:r>
              <a:rPr lang="en-US" sz="2500" i="1"/>
              <a:t>P</a:t>
            </a:r>
            <a:r>
              <a:rPr lang="en-US" sz="2500" baseline="-25000"/>
              <a:t>2</a:t>
            </a:r>
            <a:r>
              <a:rPr lang="en-US" sz="2500"/>
              <a:t>	6 0 0 </a:t>
            </a:r>
          </a:p>
          <a:p>
            <a:pPr>
              <a:lnSpc>
                <a:spcPct val="90000"/>
              </a:lnSpc>
              <a:buFontTx/>
              <a:buNone/>
              <a:tabLst>
                <a:tab pos="2452688" algn="l"/>
                <a:tab pos="3492500" algn="ctr"/>
              </a:tabLst>
            </a:pPr>
            <a:r>
              <a:rPr lang="en-US" sz="2500"/>
              <a:t>		 </a:t>
            </a:r>
            <a:r>
              <a:rPr lang="en-US" sz="2500" i="1"/>
              <a:t>P</a:t>
            </a:r>
            <a:r>
              <a:rPr lang="en-US" sz="2500" baseline="-25000"/>
              <a:t>3</a:t>
            </a:r>
            <a:r>
              <a:rPr lang="en-US" sz="2500"/>
              <a:t>	0 1 1</a:t>
            </a:r>
          </a:p>
          <a:p>
            <a:pPr>
              <a:lnSpc>
                <a:spcPct val="90000"/>
              </a:lnSpc>
              <a:buFontTx/>
              <a:buNone/>
              <a:tabLst>
                <a:tab pos="2452688" algn="l"/>
                <a:tab pos="3492500" algn="ctr"/>
              </a:tabLst>
            </a:pPr>
            <a:r>
              <a:rPr lang="en-US" sz="2500"/>
              <a:t>		 </a:t>
            </a:r>
            <a:r>
              <a:rPr lang="en-US" sz="2500" i="1"/>
              <a:t>P</a:t>
            </a:r>
            <a:r>
              <a:rPr lang="en-US" sz="2500" baseline="-25000"/>
              <a:t>4</a:t>
            </a:r>
            <a:r>
              <a:rPr lang="en-US" sz="2500"/>
              <a:t>	4 3 1 </a:t>
            </a:r>
          </a:p>
          <a:p>
            <a:pPr>
              <a:lnSpc>
                <a:spcPct val="90000"/>
              </a:lnSpc>
              <a:tabLst>
                <a:tab pos="2452688" algn="l"/>
                <a:tab pos="3492500" algn="ctr"/>
              </a:tabLst>
            </a:pPr>
            <a:r>
              <a:rPr lang="en-US" sz="2500"/>
              <a:t>The system is in a safe state since the sequence       &lt; </a:t>
            </a:r>
            <a:r>
              <a:rPr lang="en-US" sz="2500" i="1"/>
              <a:t>P</a:t>
            </a:r>
            <a:r>
              <a:rPr lang="en-US" sz="2500" baseline="-25000"/>
              <a:t>1</a:t>
            </a:r>
            <a:r>
              <a:rPr lang="en-US" sz="2500"/>
              <a:t>, </a:t>
            </a:r>
            <a:r>
              <a:rPr lang="en-US" sz="2500" i="1"/>
              <a:t>P</a:t>
            </a:r>
            <a:r>
              <a:rPr lang="en-US" sz="2500" baseline="-25000"/>
              <a:t>3</a:t>
            </a:r>
            <a:r>
              <a:rPr lang="en-US" sz="2500"/>
              <a:t>, </a:t>
            </a:r>
            <a:r>
              <a:rPr lang="en-US" sz="2500" i="1"/>
              <a:t>P</a:t>
            </a:r>
            <a:r>
              <a:rPr lang="en-US" sz="2500" baseline="-25000"/>
              <a:t>4</a:t>
            </a:r>
            <a:r>
              <a:rPr lang="en-US" sz="2500"/>
              <a:t>, </a:t>
            </a:r>
            <a:r>
              <a:rPr lang="en-US" sz="2500" i="1"/>
              <a:t>P</a:t>
            </a:r>
            <a:r>
              <a:rPr lang="en-US" sz="2500" baseline="-25000"/>
              <a:t>2</a:t>
            </a:r>
            <a:r>
              <a:rPr lang="en-US" sz="2500"/>
              <a:t>, </a:t>
            </a:r>
            <a:r>
              <a:rPr lang="en-US" sz="2500" i="1"/>
              <a:t>P</a:t>
            </a:r>
            <a:r>
              <a:rPr lang="en-US" sz="2500" baseline="-25000"/>
              <a:t>0</a:t>
            </a:r>
            <a:r>
              <a:rPr lang="en-US" sz="2500"/>
              <a:t>&gt; satisfies safety criteria. </a:t>
            </a:r>
            <a:endParaRPr lang="en-US" sz="2500" baseline="-25000"/>
          </a:p>
        </p:txBody>
      </p:sp>
    </p:spTree>
    <p:extLst>
      <p:ext uri="{BB962C8B-B14F-4D97-AF65-F5344CB8AC3E}">
        <p14:creationId xmlns:p14="http://schemas.microsoft.com/office/powerpoint/2010/main" val="23524885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2839" name="Rectangle 7"/>
          <p:cNvSpPr>
            <a:spLocks noGrp="1" noChangeArrowheads="1"/>
          </p:cNvSpPr>
          <p:nvPr>
            <p:ph type="title"/>
          </p:nvPr>
        </p:nvSpPr>
        <p:spPr>
          <a:xfrm>
            <a:off x="457200" y="457200"/>
            <a:ext cx="8229600" cy="838200"/>
          </a:xfrm>
        </p:spPr>
        <p:txBody>
          <a:bodyPr/>
          <a:lstStyle/>
          <a:p>
            <a:r>
              <a:rPr lang="en-US" dirty="0"/>
              <a:t>Example </a:t>
            </a:r>
          </a:p>
        </p:txBody>
      </p:sp>
      <p:sp>
        <p:nvSpPr>
          <p:cNvPr id="1272840" name="Rectangle 8"/>
          <p:cNvSpPr>
            <a:spLocks noGrp="1" noChangeArrowheads="1"/>
          </p:cNvSpPr>
          <p:nvPr>
            <p:ph type="body" idx="1"/>
          </p:nvPr>
        </p:nvSpPr>
        <p:spPr>
          <a:xfrm>
            <a:off x="457200" y="1828800"/>
            <a:ext cx="8229600" cy="3886200"/>
          </a:xfrm>
        </p:spPr>
        <p:txBody>
          <a:bodyPr/>
          <a:lstStyle/>
          <a:p>
            <a:r>
              <a:rPr lang="en-US" dirty="0"/>
              <a:t>Using the previous example, P1,P3,P4,P2,P0 satisfies criteria. </a:t>
            </a:r>
          </a:p>
        </p:txBody>
      </p:sp>
      <p:pic>
        <p:nvPicPr>
          <p:cNvPr id="127284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3119438"/>
            <a:ext cx="8424862" cy="2757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9797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5426" name="Rectangle 2"/>
          <p:cNvSpPr>
            <a:spLocks noGrp="1" noChangeArrowheads="1"/>
          </p:cNvSpPr>
          <p:nvPr>
            <p:ph type="title"/>
          </p:nvPr>
        </p:nvSpPr>
        <p:spPr>
          <a:xfrm>
            <a:off x="457200" y="457200"/>
            <a:ext cx="8229600" cy="762000"/>
          </a:xfrm>
        </p:spPr>
        <p:txBody>
          <a:bodyPr/>
          <a:lstStyle/>
          <a:p>
            <a:r>
              <a:rPr lang="en-US" sz="4000" dirty="0"/>
              <a:t>Example </a:t>
            </a:r>
            <a:r>
              <a:rPr lang="en-US" sz="4000" i="1" dirty="0"/>
              <a:t>P</a:t>
            </a:r>
            <a:r>
              <a:rPr lang="en-US" sz="4000" baseline="-25000" dirty="0"/>
              <a:t>1</a:t>
            </a:r>
            <a:r>
              <a:rPr lang="en-US" sz="4000" dirty="0"/>
              <a:t> Request (1,0,2) (Cont.)</a:t>
            </a:r>
          </a:p>
        </p:txBody>
      </p:sp>
      <p:sp>
        <p:nvSpPr>
          <p:cNvPr id="1255427" name="Rectangle 3"/>
          <p:cNvSpPr>
            <a:spLocks noGrp="1" noChangeArrowheads="1"/>
          </p:cNvSpPr>
          <p:nvPr>
            <p:ph type="body" idx="1"/>
          </p:nvPr>
        </p:nvSpPr>
        <p:spPr>
          <a:xfrm>
            <a:off x="576262" y="1447800"/>
            <a:ext cx="7991475" cy="3822700"/>
          </a:xfrm>
        </p:spPr>
        <p:txBody>
          <a:bodyPr/>
          <a:lstStyle/>
          <a:p>
            <a:pPr>
              <a:lnSpc>
                <a:spcPct val="90000"/>
              </a:lnSpc>
              <a:tabLst>
                <a:tab pos="1544638" algn="l"/>
                <a:tab pos="2452688" algn="ctr"/>
                <a:tab pos="3767138" algn="ctr"/>
                <a:tab pos="5022850" algn="ctr"/>
              </a:tabLst>
            </a:pPr>
            <a:r>
              <a:rPr lang="en-US" sz="2500" dirty="0"/>
              <a:t>Check that Request </a:t>
            </a:r>
            <a:r>
              <a:rPr lang="en-US" sz="2500" dirty="0">
                <a:sym typeface="Symbol" panose="05050102010706020507" pitchFamily="18" charset="2"/>
              </a:rPr>
              <a:t> </a:t>
            </a:r>
            <a:r>
              <a:rPr lang="en-US" sz="2500" smtClean="0">
                <a:sym typeface="Symbol" panose="05050102010706020507" pitchFamily="18" charset="2"/>
              </a:rPr>
              <a:t>Available, that </a:t>
            </a:r>
            <a:r>
              <a:rPr lang="en-US" sz="2500" dirty="0">
                <a:sym typeface="Symbol" panose="05050102010706020507" pitchFamily="18" charset="2"/>
              </a:rPr>
              <a:t>is, (1,0,2)  (3,3,2)  true</a:t>
            </a:r>
            <a:r>
              <a:rPr lang="en-US" sz="2200" i="1" dirty="0">
                <a:sym typeface="Symbol" panose="05050102010706020507" pitchFamily="18" charset="2"/>
              </a:rPr>
              <a:t>.</a:t>
            </a:r>
          </a:p>
          <a:p>
            <a:pPr>
              <a:lnSpc>
                <a:spcPct val="90000"/>
              </a:lnSpc>
              <a:buFontTx/>
              <a:buNone/>
              <a:tabLst>
                <a:tab pos="1544638" algn="l"/>
                <a:tab pos="2452688" algn="ctr"/>
                <a:tab pos="3767138" algn="ctr"/>
                <a:tab pos="5022850" algn="ctr"/>
              </a:tabLst>
            </a:pPr>
            <a:r>
              <a:rPr lang="en-US" sz="2200" i="1" dirty="0"/>
              <a:t>			</a:t>
            </a:r>
            <a:r>
              <a:rPr lang="en-US" sz="2200" i="1" u="sng" dirty="0"/>
              <a:t>Allocation</a:t>
            </a:r>
            <a:r>
              <a:rPr lang="en-US" sz="2200" i="1" dirty="0"/>
              <a:t>	</a:t>
            </a:r>
            <a:r>
              <a:rPr lang="en-US" sz="2200" i="1" u="sng" dirty="0"/>
              <a:t>Need</a:t>
            </a:r>
            <a:r>
              <a:rPr lang="en-US" sz="2200" i="1" dirty="0"/>
              <a:t>	</a:t>
            </a:r>
            <a:r>
              <a:rPr lang="en-US" sz="2200" i="1" u="sng" dirty="0"/>
              <a:t>Available</a:t>
            </a:r>
            <a:endParaRPr lang="en-US" sz="2200" i="1" dirty="0"/>
          </a:p>
          <a:p>
            <a:pPr>
              <a:lnSpc>
                <a:spcPct val="90000"/>
              </a:lnSpc>
              <a:buFontTx/>
              <a:buNone/>
              <a:tabLst>
                <a:tab pos="1544638" algn="l"/>
                <a:tab pos="2452688" algn="ctr"/>
                <a:tab pos="3767138" algn="ctr"/>
                <a:tab pos="5022850" algn="ctr"/>
              </a:tabLst>
            </a:pPr>
            <a:r>
              <a:rPr lang="en-US" sz="2200" i="1" dirty="0"/>
              <a:t>			A B C	A B C	A B C </a:t>
            </a:r>
          </a:p>
          <a:p>
            <a:pPr>
              <a:lnSpc>
                <a:spcPct val="90000"/>
              </a:lnSpc>
              <a:buFontTx/>
              <a:buNone/>
              <a:tabLst>
                <a:tab pos="1544638" algn="l"/>
                <a:tab pos="2452688" algn="ctr"/>
                <a:tab pos="3767138" algn="ctr"/>
                <a:tab pos="5022850" algn="ctr"/>
              </a:tabLst>
            </a:pPr>
            <a:r>
              <a:rPr lang="en-US" sz="2200" dirty="0"/>
              <a:t>		</a:t>
            </a:r>
            <a:r>
              <a:rPr lang="en-US" sz="2200" i="1" dirty="0"/>
              <a:t>P</a:t>
            </a:r>
            <a:r>
              <a:rPr lang="en-US" sz="2200" baseline="-25000" dirty="0"/>
              <a:t>0</a:t>
            </a:r>
            <a:r>
              <a:rPr lang="en-US" sz="2200" dirty="0"/>
              <a:t>	0 1 0 	7 4 3 	2 3 0</a:t>
            </a:r>
          </a:p>
          <a:p>
            <a:pPr>
              <a:lnSpc>
                <a:spcPct val="90000"/>
              </a:lnSpc>
              <a:buFontTx/>
              <a:buNone/>
              <a:tabLst>
                <a:tab pos="1544638" algn="l"/>
                <a:tab pos="2452688" algn="ctr"/>
                <a:tab pos="3767138" algn="ctr"/>
                <a:tab pos="5022850" algn="ctr"/>
              </a:tabLst>
            </a:pPr>
            <a:r>
              <a:rPr lang="en-US" sz="2200" dirty="0"/>
              <a:t>		</a:t>
            </a:r>
            <a:r>
              <a:rPr lang="en-US" sz="2200" i="1" dirty="0"/>
              <a:t>P</a:t>
            </a:r>
            <a:r>
              <a:rPr lang="en-US" sz="2200" baseline="-25000" dirty="0"/>
              <a:t>1</a:t>
            </a:r>
            <a:r>
              <a:rPr lang="en-US" sz="2200" dirty="0"/>
              <a:t>	3 0 2	0 2 0 	</a:t>
            </a:r>
          </a:p>
          <a:p>
            <a:pPr>
              <a:lnSpc>
                <a:spcPct val="90000"/>
              </a:lnSpc>
              <a:buFontTx/>
              <a:buNone/>
              <a:tabLst>
                <a:tab pos="1544638" algn="l"/>
                <a:tab pos="2452688" algn="ctr"/>
                <a:tab pos="3767138" algn="ctr"/>
                <a:tab pos="5022850" algn="ctr"/>
              </a:tabLst>
            </a:pPr>
            <a:r>
              <a:rPr lang="en-US" sz="2200" dirty="0"/>
              <a:t>		</a:t>
            </a:r>
            <a:r>
              <a:rPr lang="en-US" sz="2200" i="1" dirty="0"/>
              <a:t>P</a:t>
            </a:r>
            <a:r>
              <a:rPr lang="en-US" sz="2200" baseline="-25000" dirty="0"/>
              <a:t>2</a:t>
            </a:r>
            <a:r>
              <a:rPr lang="en-US" sz="2200" dirty="0"/>
              <a:t>	3 0 1 	6 0 0 </a:t>
            </a:r>
          </a:p>
          <a:p>
            <a:pPr>
              <a:lnSpc>
                <a:spcPct val="90000"/>
              </a:lnSpc>
              <a:buFontTx/>
              <a:buNone/>
              <a:tabLst>
                <a:tab pos="1544638" algn="l"/>
                <a:tab pos="2452688" algn="ctr"/>
                <a:tab pos="3767138" algn="ctr"/>
                <a:tab pos="5022850" algn="ctr"/>
              </a:tabLst>
            </a:pPr>
            <a:r>
              <a:rPr lang="en-US" sz="2200" dirty="0"/>
              <a:t>		</a:t>
            </a:r>
            <a:r>
              <a:rPr lang="en-US" sz="2200" i="1" dirty="0"/>
              <a:t>P</a:t>
            </a:r>
            <a:r>
              <a:rPr lang="en-US" sz="2200" baseline="-25000" dirty="0"/>
              <a:t>3</a:t>
            </a:r>
            <a:r>
              <a:rPr lang="en-US" sz="2200" dirty="0"/>
              <a:t>	2 1 1 	0 1 1</a:t>
            </a:r>
          </a:p>
          <a:p>
            <a:pPr>
              <a:lnSpc>
                <a:spcPct val="90000"/>
              </a:lnSpc>
              <a:buFontTx/>
              <a:buNone/>
              <a:tabLst>
                <a:tab pos="1544638" algn="l"/>
                <a:tab pos="2452688" algn="ctr"/>
                <a:tab pos="3767138" algn="ctr"/>
                <a:tab pos="5022850" algn="ctr"/>
              </a:tabLst>
            </a:pPr>
            <a:r>
              <a:rPr lang="en-US" sz="2200" dirty="0"/>
              <a:t>		</a:t>
            </a:r>
            <a:r>
              <a:rPr lang="en-US" sz="2200" i="1" dirty="0"/>
              <a:t>P</a:t>
            </a:r>
            <a:r>
              <a:rPr lang="en-US" sz="2200" baseline="-25000" dirty="0"/>
              <a:t>4</a:t>
            </a:r>
            <a:r>
              <a:rPr lang="en-US" sz="2200" dirty="0"/>
              <a:t>	0 0 2 	4 3 1 </a:t>
            </a:r>
          </a:p>
          <a:p>
            <a:pPr>
              <a:lnSpc>
                <a:spcPct val="90000"/>
              </a:lnSpc>
              <a:tabLst>
                <a:tab pos="1544638" algn="l"/>
                <a:tab pos="2452688" algn="ctr"/>
                <a:tab pos="3767138" algn="ctr"/>
                <a:tab pos="5022850" algn="ctr"/>
              </a:tabLst>
            </a:pPr>
            <a:r>
              <a:rPr lang="en-US" sz="2500" dirty="0"/>
              <a:t>Executing safety algorithm shows that sequence &lt;P1, P3, P4, P0, P2&gt; satisfies safety requirement. </a:t>
            </a:r>
          </a:p>
          <a:p>
            <a:pPr>
              <a:lnSpc>
                <a:spcPct val="90000"/>
              </a:lnSpc>
              <a:tabLst>
                <a:tab pos="1544638" algn="l"/>
                <a:tab pos="2452688" algn="ctr"/>
                <a:tab pos="3767138" algn="ctr"/>
                <a:tab pos="5022850" algn="ctr"/>
              </a:tabLst>
            </a:pPr>
            <a:r>
              <a:rPr lang="en-US" sz="2500" dirty="0"/>
              <a:t>Can request for (3,3,0) by P4 be granted?</a:t>
            </a:r>
          </a:p>
          <a:p>
            <a:pPr>
              <a:lnSpc>
                <a:spcPct val="90000"/>
              </a:lnSpc>
              <a:tabLst>
                <a:tab pos="1544638" algn="l"/>
                <a:tab pos="2452688" algn="ctr"/>
                <a:tab pos="3767138" algn="ctr"/>
                <a:tab pos="5022850" algn="ctr"/>
              </a:tabLst>
            </a:pPr>
            <a:r>
              <a:rPr lang="en-US" sz="2500" dirty="0"/>
              <a:t>Can request for (0,2,0) by P0 be granted?</a:t>
            </a:r>
          </a:p>
        </p:txBody>
      </p:sp>
    </p:spTree>
    <p:extLst>
      <p:ext uri="{BB962C8B-B14F-4D97-AF65-F5344CB8AC3E}">
        <p14:creationId xmlns:p14="http://schemas.microsoft.com/office/powerpoint/2010/main" val="27676964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6450" name="Rectangle 2"/>
          <p:cNvSpPr>
            <a:spLocks noGrp="1" noChangeArrowheads="1"/>
          </p:cNvSpPr>
          <p:nvPr>
            <p:ph type="title"/>
          </p:nvPr>
        </p:nvSpPr>
        <p:spPr>
          <a:xfrm>
            <a:off x="457200" y="457200"/>
            <a:ext cx="8229600" cy="1066800"/>
          </a:xfrm>
        </p:spPr>
        <p:txBody>
          <a:bodyPr/>
          <a:lstStyle/>
          <a:p>
            <a:r>
              <a:rPr lang="en-US" dirty="0"/>
              <a:t>Deadlock Detection</a:t>
            </a:r>
          </a:p>
        </p:txBody>
      </p:sp>
      <p:sp>
        <p:nvSpPr>
          <p:cNvPr id="1256451" name="Rectangle 3"/>
          <p:cNvSpPr>
            <a:spLocks noGrp="1" noChangeArrowheads="1"/>
          </p:cNvSpPr>
          <p:nvPr>
            <p:ph type="body" idx="1"/>
          </p:nvPr>
        </p:nvSpPr>
        <p:spPr/>
        <p:txBody>
          <a:bodyPr/>
          <a:lstStyle/>
          <a:p>
            <a:r>
              <a:rPr lang="en-US" sz="2800"/>
              <a:t>Allow system to enter deadlock state </a:t>
            </a:r>
          </a:p>
          <a:p>
            <a:r>
              <a:rPr lang="en-US" sz="2800"/>
              <a:t>Detection algorithm</a:t>
            </a:r>
          </a:p>
          <a:p>
            <a:r>
              <a:rPr lang="en-US" sz="2800"/>
              <a:t>Recovery scheme</a:t>
            </a:r>
          </a:p>
        </p:txBody>
      </p:sp>
    </p:spTree>
    <p:extLst>
      <p:ext uri="{BB962C8B-B14F-4D97-AF65-F5344CB8AC3E}">
        <p14:creationId xmlns:p14="http://schemas.microsoft.com/office/powerpoint/2010/main" val="29513271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7474" name="Rectangle 2"/>
          <p:cNvSpPr>
            <a:spLocks noGrp="1" noChangeArrowheads="1"/>
          </p:cNvSpPr>
          <p:nvPr>
            <p:ph type="title"/>
          </p:nvPr>
        </p:nvSpPr>
        <p:spPr>
          <a:xfrm>
            <a:off x="395288" y="533400"/>
            <a:ext cx="8748712" cy="1131887"/>
          </a:xfrm>
        </p:spPr>
        <p:txBody>
          <a:bodyPr/>
          <a:lstStyle/>
          <a:p>
            <a:r>
              <a:rPr lang="en-US" dirty="0"/>
              <a:t>Single Instance of Each Resource Type</a:t>
            </a:r>
          </a:p>
        </p:txBody>
      </p:sp>
      <p:sp>
        <p:nvSpPr>
          <p:cNvPr id="1257475" name="Rectangle 3"/>
          <p:cNvSpPr>
            <a:spLocks noGrp="1" noChangeArrowheads="1"/>
          </p:cNvSpPr>
          <p:nvPr>
            <p:ph type="body" idx="1"/>
          </p:nvPr>
        </p:nvSpPr>
        <p:spPr/>
        <p:txBody>
          <a:bodyPr/>
          <a:lstStyle/>
          <a:p>
            <a:r>
              <a:rPr lang="en-US" sz="2800"/>
              <a:t>Maintain </a:t>
            </a:r>
            <a:r>
              <a:rPr lang="en-US" sz="2800" i="1"/>
              <a:t>wait-for</a:t>
            </a:r>
            <a:r>
              <a:rPr lang="en-US" sz="2800"/>
              <a:t> graph</a:t>
            </a:r>
          </a:p>
          <a:p>
            <a:pPr lvl="1"/>
            <a:r>
              <a:rPr lang="en-US" sz="2400"/>
              <a:t>Nodes are processes.</a:t>
            </a:r>
          </a:p>
          <a:p>
            <a:pPr lvl="1"/>
            <a:r>
              <a:rPr lang="en-US" sz="2400" i="1"/>
              <a:t>P</a:t>
            </a:r>
            <a:r>
              <a:rPr lang="en-US" sz="2400" i="1" baseline="-25000"/>
              <a:t>i</a:t>
            </a:r>
            <a:r>
              <a:rPr lang="en-US" sz="2400"/>
              <a:t> </a:t>
            </a:r>
            <a:r>
              <a:rPr lang="en-US" sz="2400">
                <a:sym typeface="Symbol" panose="05050102010706020507" pitchFamily="18" charset="2"/>
              </a:rPr>
              <a:t> </a:t>
            </a:r>
            <a:r>
              <a:rPr lang="en-US" sz="2400" i="1">
                <a:sym typeface="Symbol" panose="05050102010706020507" pitchFamily="18" charset="2"/>
              </a:rPr>
              <a:t>P</a:t>
            </a:r>
            <a:r>
              <a:rPr lang="en-US" sz="2400" i="1" baseline="-25000">
                <a:sym typeface="Symbol" panose="05050102010706020507" pitchFamily="18" charset="2"/>
              </a:rPr>
              <a:t>j </a:t>
            </a:r>
            <a:r>
              <a:rPr lang="en-US" sz="2400">
                <a:sym typeface="Symbol" panose="05050102010706020507" pitchFamily="18" charset="2"/>
              </a:rPr>
              <a:t>if </a:t>
            </a:r>
            <a:r>
              <a:rPr lang="en-US" sz="2400" i="1">
                <a:sym typeface="Symbol" panose="05050102010706020507" pitchFamily="18" charset="2"/>
              </a:rPr>
              <a:t>P</a:t>
            </a:r>
            <a:r>
              <a:rPr lang="en-US" sz="2400" i="1" baseline="-25000">
                <a:sym typeface="Symbol" panose="05050102010706020507" pitchFamily="18" charset="2"/>
              </a:rPr>
              <a:t>i</a:t>
            </a:r>
            <a:r>
              <a:rPr lang="en-US" sz="2400" i="1">
                <a:sym typeface="Symbol" panose="05050102010706020507" pitchFamily="18" charset="2"/>
              </a:rPr>
              <a:t> </a:t>
            </a:r>
            <a:r>
              <a:rPr lang="en-US" sz="2400">
                <a:sym typeface="Symbol" panose="05050102010706020507" pitchFamily="18" charset="2"/>
              </a:rPr>
              <a:t>is waiting for</a:t>
            </a:r>
            <a:r>
              <a:rPr lang="en-US" sz="2400" i="1">
                <a:sym typeface="Symbol" panose="05050102010706020507" pitchFamily="18" charset="2"/>
              </a:rPr>
              <a:t> P</a:t>
            </a:r>
            <a:r>
              <a:rPr lang="en-US" sz="2400" i="1" baseline="-25000">
                <a:sym typeface="Symbol" panose="05050102010706020507" pitchFamily="18" charset="2"/>
              </a:rPr>
              <a:t>j</a:t>
            </a:r>
            <a:r>
              <a:rPr lang="en-US" sz="2400" i="1">
                <a:sym typeface="Symbol" panose="05050102010706020507" pitchFamily="18" charset="2"/>
              </a:rPr>
              <a:t>.</a:t>
            </a:r>
          </a:p>
          <a:p>
            <a:r>
              <a:rPr lang="en-US" sz="2800"/>
              <a:t>Periodically invoke an algorithm that searches for a cycle in the graph.</a:t>
            </a:r>
          </a:p>
          <a:p>
            <a:r>
              <a:rPr lang="en-US" sz="2800"/>
              <a:t>An algorithm to detect a cycle in a graph requires an order of</a:t>
            </a:r>
            <a:r>
              <a:rPr lang="en-US" sz="2800" i="1"/>
              <a:t> n</a:t>
            </a:r>
            <a:r>
              <a:rPr lang="en-US" sz="2800" baseline="30000"/>
              <a:t>2</a:t>
            </a:r>
            <a:r>
              <a:rPr lang="en-US" sz="2800"/>
              <a:t> operations, where </a:t>
            </a:r>
            <a:r>
              <a:rPr lang="en-US" sz="2800" i="1"/>
              <a:t>n</a:t>
            </a:r>
            <a:r>
              <a:rPr lang="en-US" sz="2800"/>
              <a:t> is the number of vertices in the graph.</a:t>
            </a:r>
          </a:p>
        </p:txBody>
      </p:sp>
    </p:spTree>
    <p:extLst>
      <p:ext uri="{BB962C8B-B14F-4D97-AF65-F5344CB8AC3E}">
        <p14:creationId xmlns:p14="http://schemas.microsoft.com/office/powerpoint/2010/main" val="396367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8498" name="Rectangle 2"/>
          <p:cNvSpPr>
            <a:spLocks noGrp="1" noChangeArrowheads="1"/>
          </p:cNvSpPr>
          <p:nvPr>
            <p:ph type="title"/>
          </p:nvPr>
        </p:nvSpPr>
        <p:spPr>
          <a:xfrm>
            <a:off x="381000" y="637722"/>
            <a:ext cx="8569325" cy="528637"/>
          </a:xfrm>
        </p:spPr>
        <p:txBody>
          <a:bodyPr/>
          <a:lstStyle/>
          <a:p>
            <a:r>
              <a:rPr lang="en-US" sz="3600" dirty="0"/>
              <a:t>Resource-Allocation Graph and Wait-for Graph</a:t>
            </a:r>
          </a:p>
        </p:txBody>
      </p:sp>
      <p:sp>
        <p:nvSpPr>
          <p:cNvPr id="1258499" name="Text Box 3"/>
          <p:cNvSpPr txBox="1">
            <a:spLocks noChangeArrowheads="1"/>
          </p:cNvSpPr>
          <p:nvPr/>
        </p:nvSpPr>
        <p:spPr bwMode="auto">
          <a:xfrm>
            <a:off x="1822450" y="5294313"/>
            <a:ext cx="29273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r>
              <a:rPr lang="en-US" sz="1800" b="0">
                <a:solidFill>
                  <a:schemeClr val="tx1"/>
                </a:solidFill>
                <a:latin typeface="Helvetica" panose="020B0604020202020204" pitchFamily="34" charset="0"/>
              </a:rPr>
              <a:t>Resource-Allocation Graph</a:t>
            </a:r>
          </a:p>
        </p:txBody>
      </p:sp>
      <p:sp>
        <p:nvSpPr>
          <p:cNvPr id="1258500" name="Text Box 4"/>
          <p:cNvSpPr txBox="1">
            <a:spLocks noChangeArrowheads="1"/>
          </p:cNvSpPr>
          <p:nvPr/>
        </p:nvSpPr>
        <p:spPr bwMode="auto">
          <a:xfrm>
            <a:off x="5270500" y="5294313"/>
            <a:ext cx="31432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r>
              <a:rPr lang="en-US" sz="1800" b="0">
                <a:solidFill>
                  <a:schemeClr val="tx1"/>
                </a:solidFill>
                <a:latin typeface="Helvetica" panose="020B0604020202020204" pitchFamily="34" charset="0"/>
              </a:rPr>
              <a:t>Corresponding wait-for graph</a:t>
            </a:r>
          </a:p>
        </p:txBody>
      </p:sp>
      <p:pic>
        <p:nvPicPr>
          <p:cNvPr id="1258501" name="Picture 5"/>
          <p:cNvPicPr>
            <a:picLocks noChangeAspect="1" noChangeArrowheads="1"/>
          </p:cNvPicPr>
          <p:nvPr/>
        </p:nvPicPr>
        <p:blipFill>
          <a:blip r:embed="rId2">
            <a:extLst>
              <a:ext uri="{28A0092B-C50C-407E-A947-70E740481C1C}">
                <a14:useLocalDpi xmlns:a14="http://schemas.microsoft.com/office/drawing/2010/main" val="0"/>
              </a:ext>
            </a:extLst>
          </a:blip>
          <a:srcRect l="600" t="9845" r="450" b="9845"/>
          <a:stretch>
            <a:fillRect/>
          </a:stretch>
        </p:blipFill>
        <p:spPr bwMode="auto">
          <a:xfrm>
            <a:off x="1981200" y="1511300"/>
            <a:ext cx="5826125" cy="3783013"/>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26039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4642" name="Rectangle 2"/>
          <p:cNvSpPr>
            <a:spLocks noGrp="1" noChangeArrowheads="1"/>
          </p:cNvSpPr>
          <p:nvPr>
            <p:ph type="title"/>
          </p:nvPr>
        </p:nvSpPr>
        <p:spPr>
          <a:xfrm>
            <a:off x="457200" y="457200"/>
            <a:ext cx="8229600" cy="838200"/>
          </a:xfrm>
        </p:spPr>
        <p:txBody>
          <a:bodyPr/>
          <a:lstStyle/>
          <a:p>
            <a:r>
              <a:rPr lang="en-US" dirty="0"/>
              <a:t>Detection-Algorithm Usage</a:t>
            </a:r>
          </a:p>
        </p:txBody>
      </p:sp>
      <p:sp>
        <p:nvSpPr>
          <p:cNvPr id="1264643" name="Rectangle 3"/>
          <p:cNvSpPr>
            <a:spLocks noGrp="1" noChangeArrowheads="1"/>
          </p:cNvSpPr>
          <p:nvPr>
            <p:ph type="body" idx="1"/>
          </p:nvPr>
        </p:nvSpPr>
        <p:spPr>
          <a:xfrm>
            <a:off x="457200" y="1371600"/>
            <a:ext cx="8229600" cy="3886200"/>
          </a:xfrm>
        </p:spPr>
        <p:txBody>
          <a:bodyPr/>
          <a:lstStyle/>
          <a:p>
            <a:r>
              <a:rPr lang="en-US" sz="2800" dirty="0"/>
              <a:t>When, and how often, to invoke depends on:</a:t>
            </a:r>
          </a:p>
          <a:p>
            <a:pPr lvl="1"/>
            <a:r>
              <a:rPr lang="en-US" sz="2400" dirty="0"/>
              <a:t>How often a deadlock is likely to occur?</a:t>
            </a:r>
          </a:p>
          <a:p>
            <a:pPr lvl="1"/>
            <a:r>
              <a:rPr lang="en-US" sz="2400" dirty="0"/>
              <a:t>How many processes will need to be rolled back?</a:t>
            </a:r>
          </a:p>
          <a:p>
            <a:pPr marL="1085850" lvl="2"/>
            <a:r>
              <a:rPr lang="en-US" sz="2200" dirty="0"/>
              <a:t>one for each disjoint cycle</a:t>
            </a:r>
            <a:br>
              <a:rPr lang="en-US" sz="2200" dirty="0"/>
            </a:br>
            <a:endParaRPr lang="en-US" sz="2200" dirty="0"/>
          </a:p>
          <a:p>
            <a:r>
              <a:rPr lang="en-US" sz="2800" dirty="0"/>
              <a:t>If detection algorithm is invoked arbitrarily, there may be many cycles in the resource graph and so we would not be able to tell which of the many deadlocked processes “caused” the deadlock.</a:t>
            </a:r>
          </a:p>
        </p:txBody>
      </p:sp>
    </p:spTree>
    <p:extLst>
      <p:ext uri="{BB962C8B-B14F-4D97-AF65-F5344CB8AC3E}">
        <p14:creationId xmlns:p14="http://schemas.microsoft.com/office/powerpoint/2010/main" val="981736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5666" name="Rectangle 2"/>
          <p:cNvSpPr>
            <a:spLocks noGrp="1" noChangeArrowheads="1"/>
          </p:cNvSpPr>
          <p:nvPr>
            <p:ph type="title"/>
          </p:nvPr>
        </p:nvSpPr>
        <p:spPr>
          <a:xfrm>
            <a:off x="457200" y="228600"/>
            <a:ext cx="8229600" cy="1030288"/>
          </a:xfrm>
        </p:spPr>
        <p:txBody>
          <a:bodyPr/>
          <a:lstStyle/>
          <a:p>
            <a:r>
              <a:rPr lang="en-US" dirty="0"/>
              <a:t>Deadlock Detection</a:t>
            </a:r>
          </a:p>
        </p:txBody>
      </p:sp>
      <p:pic>
        <p:nvPicPr>
          <p:cNvPr id="1265667" name="Picture 3"/>
          <p:cNvPicPr>
            <a:picLocks noChangeAspect="1" noChangeArrowheads="1"/>
          </p:cNvPicPr>
          <p:nvPr/>
        </p:nvPicPr>
        <p:blipFill>
          <a:blip r:embed="rId2">
            <a:extLst>
              <a:ext uri="{28A0092B-C50C-407E-A947-70E740481C1C}">
                <a14:useLocalDpi xmlns:a14="http://schemas.microsoft.com/office/drawing/2010/main" val="0"/>
              </a:ext>
            </a:extLst>
          </a:blip>
          <a:srcRect r="42517" b="8891"/>
          <a:stretch>
            <a:fillRect/>
          </a:stretch>
        </p:blipFill>
        <p:spPr bwMode="auto">
          <a:xfrm>
            <a:off x="2971800" y="1676400"/>
            <a:ext cx="4024312"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5668" name="Rectangle 4"/>
          <p:cNvSpPr>
            <a:spLocks noChangeArrowheads="1"/>
          </p:cNvSpPr>
          <p:nvPr/>
        </p:nvSpPr>
        <p:spPr bwMode="auto">
          <a:xfrm>
            <a:off x="596900" y="4327525"/>
            <a:ext cx="6567488"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FontTx/>
              <a:buChar char="•"/>
            </a:pPr>
            <a:r>
              <a:rPr lang="en-US" sz="2400" b="0">
                <a:solidFill>
                  <a:schemeClr val="tx1"/>
                </a:solidFill>
                <a:latin typeface="Arial" panose="020B0604020202020204" pitchFamily="34" charset="0"/>
              </a:rPr>
              <a:t>Is there a Deadlock?</a:t>
            </a:r>
          </a:p>
          <a:p>
            <a:pPr algn="l">
              <a:spcBef>
                <a:spcPct val="20000"/>
              </a:spcBef>
              <a:buFontTx/>
              <a:buChar char="•"/>
            </a:pPr>
            <a:r>
              <a:rPr lang="en-US" sz="2400" b="0">
                <a:solidFill>
                  <a:schemeClr val="tx1"/>
                </a:solidFill>
                <a:latin typeface="Arial" panose="020B0604020202020204" pitchFamily="34" charset="0"/>
              </a:rPr>
              <a:t>Use any cycle detection algorithm</a:t>
            </a:r>
          </a:p>
          <a:p>
            <a:pPr algn="l">
              <a:spcBef>
                <a:spcPct val="20000"/>
              </a:spcBef>
              <a:buFontTx/>
              <a:buChar char="•"/>
            </a:pPr>
            <a:r>
              <a:rPr lang="en-US" sz="2400" b="0">
                <a:solidFill>
                  <a:schemeClr val="tx1"/>
                </a:solidFill>
                <a:latin typeface="Arial" panose="020B0604020202020204" pitchFamily="34" charset="0"/>
              </a:rPr>
              <a:t>If there’s a cycle there’s a deadlock</a:t>
            </a:r>
          </a:p>
        </p:txBody>
      </p:sp>
    </p:spTree>
    <p:extLst>
      <p:ext uri="{BB962C8B-B14F-4D97-AF65-F5344CB8AC3E}">
        <p14:creationId xmlns:p14="http://schemas.microsoft.com/office/powerpoint/2010/main" val="11058446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566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566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6566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5668"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6690" name="Rectangle 2"/>
          <p:cNvSpPr>
            <a:spLocks noGrp="1" noChangeArrowheads="1"/>
          </p:cNvSpPr>
          <p:nvPr>
            <p:ph type="title"/>
          </p:nvPr>
        </p:nvSpPr>
        <p:spPr>
          <a:xfrm>
            <a:off x="431800" y="287338"/>
            <a:ext cx="4918302" cy="981075"/>
          </a:xfrm>
        </p:spPr>
        <p:txBody>
          <a:bodyPr/>
          <a:lstStyle/>
          <a:p>
            <a:r>
              <a:rPr lang="en-US" dirty="0"/>
              <a:t>Depth First Search</a:t>
            </a:r>
          </a:p>
        </p:txBody>
      </p:sp>
      <p:sp>
        <p:nvSpPr>
          <p:cNvPr id="1266691" name="Rectangle 3"/>
          <p:cNvSpPr>
            <a:spLocks noGrp="1" noChangeArrowheads="1"/>
          </p:cNvSpPr>
          <p:nvPr>
            <p:ph type="body" idx="1"/>
          </p:nvPr>
        </p:nvSpPr>
        <p:spPr>
          <a:xfrm>
            <a:off x="457200" y="1600200"/>
            <a:ext cx="4811713" cy="2613025"/>
          </a:xfrm>
        </p:spPr>
        <p:txBody>
          <a:bodyPr/>
          <a:lstStyle/>
          <a:p>
            <a:pPr>
              <a:lnSpc>
                <a:spcPct val="90000"/>
              </a:lnSpc>
            </a:pPr>
            <a:r>
              <a:rPr lang="en-US" sz="2500"/>
              <a:t>Take each node as root, of what it hopes is a tree</a:t>
            </a:r>
          </a:p>
          <a:p>
            <a:pPr>
              <a:lnSpc>
                <a:spcPct val="90000"/>
              </a:lnSpc>
            </a:pPr>
            <a:r>
              <a:rPr lang="en-US" sz="2500"/>
              <a:t>Left to Right, Top to Bottom</a:t>
            </a:r>
          </a:p>
          <a:p>
            <a:pPr>
              <a:lnSpc>
                <a:spcPct val="90000"/>
              </a:lnSpc>
            </a:pPr>
            <a:r>
              <a:rPr lang="en-US" sz="2500"/>
              <a:t>R, A, B, C, S, D, T, E, F, U, V, W, G</a:t>
            </a:r>
          </a:p>
          <a:p>
            <a:pPr>
              <a:lnSpc>
                <a:spcPct val="90000"/>
              </a:lnSpc>
            </a:pPr>
            <a:endParaRPr lang="en-US" sz="2500"/>
          </a:p>
        </p:txBody>
      </p:sp>
      <p:pic>
        <p:nvPicPr>
          <p:cNvPr id="1266692" name="Picture 4"/>
          <p:cNvPicPr>
            <a:picLocks noChangeAspect="1" noChangeArrowheads="1"/>
          </p:cNvPicPr>
          <p:nvPr/>
        </p:nvPicPr>
        <p:blipFill>
          <a:blip r:embed="rId2">
            <a:extLst>
              <a:ext uri="{28A0092B-C50C-407E-A947-70E740481C1C}">
                <a14:useLocalDpi xmlns:a14="http://schemas.microsoft.com/office/drawing/2010/main" val="0"/>
              </a:ext>
            </a:extLst>
          </a:blip>
          <a:srcRect r="45578" b="8891"/>
          <a:stretch>
            <a:fillRect/>
          </a:stretch>
        </p:blipFill>
        <p:spPr bwMode="auto">
          <a:xfrm>
            <a:off x="5350102" y="1094241"/>
            <a:ext cx="35814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6693" name="Rectangle 5"/>
          <p:cNvSpPr>
            <a:spLocks noChangeArrowheads="1"/>
          </p:cNvSpPr>
          <p:nvPr/>
        </p:nvSpPr>
        <p:spPr bwMode="auto">
          <a:xfrm>
            <a:off x="365125" y="3886200"/>
            <a:ext cx="7951788" cy="221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cs typeface="Arial" panose="020B0604020202020204" pitchFamily="34" charset="0"/>
              </a:defRPr>
            </a:lvl1pPr>
            <a:lvl2pPr marL="800100" indent="-342900" algn="l">
              <a:defRPr>
                <a:solidFill>
                  <a:schemeClr val="tx1"/>
                </a:solidFill>
                <a:latin typeface="Arial" panose="020B0604020202020204" pitchFamily="34" charset="0"/>
                <a:cs typeface="Arial" panose="020B0604020202020204" pitchFamily="34" charset="0"/>
              </a:defRPr>
            </a:lvl2pPr>
            <a:lvl3pPr marL="1257300" indent="-342900" algn="l">
              <a:defRPr>
                <a:solidFill>
                  <a:schemeClr val="tx1"/>
                </a:solidFill>
                <a:latin typeface="Arial" panose="020B0604020202020204" pitchFamily="34" charset="0"/>
                <a:cs typeface="Arial" panose="020B0604020202020204" pitchFamily="34" charset="0"/>
              </a:defRPr>
            </a:lvl3pPr>
            <a:lvl4pPr marL="1714500" indent="-342900" algn="l">
              <a:defRPr>
                <a:solidFill>
                  <a:schemeClr val="tx1"/>
                </a:solidFill>
                <a:latin typeface="Arial" panose="020B0604020202020204" pitchFamily="34" charset="0"/>
                <a:cs typeface="Arial" panose="020B0604020202020204" pitchFamily="34" charset="0"/>
              </a:defRPr>
            </a:lvl4pPr>
            <a:lvl5pPr marL="2171700" indent="-342900" algn="l">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0000"/>
              </a:spcBef>
              <a:buFontTx/>
              <a:buAutoNum type="arabicPeriod"/>
            </a:pPr>
            <a:r>
              <a:rPr lang="en-US" sz="2800" b="0"/>
              <a:t>For each Node</a:t>
            </a:r>
          </a:p>
          <a:p>
            <a:pPr lvl="1">
              <a:lnSpc>
                <a:spcPct val="90000"/>
              </a:lnSpc>
              <a:spcBef>
                <a:spcPct val="20000"/>
              </a:spcBef>
              <a:buFontTx/>
              <a:buAutoNum type="arabicPeriod"/>
            </a:pPr>
            <a:r>
              <a:rPr lang="en-US" sz="2400" b="0"/>
              <a:t>For each outgoing edge</a:t>
            </a:r>
          </a:p>
          <a:p>
            <a:pPr lvl="2">
              <a:lnSpc>
                <a:spcPct val="90000"/>
              </a:lnSpc>
              <a:spcBef>
                <a:spcPct val="20000"/>
              </a:spcBef>
              <a:buFontTx/>
              <a:buAutoNum type="arabicPeriod"/>
            </a:pPr>
            <a:r>
              <a:rPr lang="en-US" sz="2000" b="0"/>
              <a:t>Keep an empty list L</a:t>
            </a:r>
          </a:p>
          <a:p>
            <a:pPr lvl="2">
              <a:lnSpc>
                <a:spcPct val="90000"/>
              </a:lnSpc>
              <a:spcBef>
                <a:spcPct val="20000"/>
              </a:spcBef>
              <a:buFontTx/>
              <a:buAutoNum type="arabicPeriod"/>
            </a:pPr>
            <a:r>
              <a:rPr lang="en-US" sz="2000" b="0"/>
              <a:t>Follow the path and keep adding the nodes to the List L</a:t>
            </a:r>
          </a:p>
          <a:p>
            <a:pPr lvl="2">
              <a:lnSpc>
                <a:spcPct val="90000"/>
              </a:lnSpc>
              <a:spcBef>
                <a:spcPct val="20000"/>
              </a:spcBef>
              <a:buFontTx/>
              <a:buAutoNum type="arabicPeriod"/>
            </a:pPr>
            <a:r>
              <a:rPr lang="en-US" sz="2000" b="0"/>
              <a:t>If the node already exists in the List we have a cycle</a:t>
            </a:r>
          </a:p>
          <a:p>
            <a:pPr lvl="2">
              <a:lnSpc>
                <a:spcPct val="90000"/>
              </a:lnSpc>
              <a:spcBef>
                <a:spcPct val="20000"/>
              </a:spcBef>
              <a:buFontTx/>
              <a:buAutoNum type="arabicPeriod"/>
            </a:pPr>
            <a:r>
              <a:rPr lang="en-US" sz="2000" b="0"/>
              <a:t>Continue till dead end</a:t>
            </a:r>
          </a:p>
        </p:txBody>
      </p:sp>
    </p:spTree>
    <p:extLst>
      <p:ext uri="{BB962C8B-B14F-4D97-AF65-F5344CB8AC3E}">
        <p14:creationId xmlns:p14="http://schemas.microsoft.com/office/powerpoint/2010/main" val="37905800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669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669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6669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6669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6669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6669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6693" grpId="0" build="p" bldLvl="3"/>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5730" name="Rectangle 2"/>
          <p:cNvSpPr>
            <a:spLocks noGrp="1" noChangeArrowheads="1"/>
          </p:cNvSpPr>
          <p:nvPr>
            <p:ph type="title"/>
          </p:nvPr>
        </p:nvSpPr>
        <p:spPr>
          <a:xfrm>
            <a:off x="457200" y="457200"/>
            <a:ext cx="8229600" cy="914400"/>
          </a:xfrm>
        </p:spPr>
        <p:txBody>
          <a:bodyPr/>
          <a:lstStyle/>
          <a:p>
            <a:r>
              <a:rPr lang="en-US" dirty="0"/>
              <a:t>The Deadlock Problem</a:t>
            </a:r>
          </a:p>
        </p:txBody>
      </p:sp>
      <p:sp>
        <p:nvSpPr>
          <p:cNvPr id="1225731" name="Rectangle 3"/>
          <p:cNvSpPr>
            <a:spLocks noGrp="1" noChangeArrowheads="1"/>
          </p:cNvSpPr>
          <p:nvPr>
            <p:ph type="body" idx="1"/>
          </p:nvPr>
        </p:nvSpPr>
        <p:spPr>
          <a:xfrm>
            <a:off x="457200" y="1524000"/>
            <a:ext cx="8229600" cy="3886200"/>
          </a:xfrm>
        </p:spPr>
        <p:txBody>
          <a:bodyPr/>
          <a:lstStyle/>
          <a:p>
            <a:r>
              <a:rPr lang="en-US" sz="2500" dirty="0"/>
              <a:t>A set of blocked processes each holding a resource and waiting to acquire a resource held by another process in the set.</a:t>
            </a:r>
          </a:p>
          <a:p>
            <a:r>
              <a:rPr lang="en-US" sz="2500" dirty="0"/>
              <a:t>Example </a:t>
            </a:r>
          </a:p>
          <a:p>
            <a:pPr lvl="1"/>
            <a:r>
              <a:rPr lang="en-US" sz="2200" dirty="0"/>
              <a:t>System has 2 tape drives.</a:t>
            </a:r>
          </a:p>
          <a:p>
            <a:pPr lvl="1"/>
            <a:r>
              <a:rPr lang="en-US" sz="2200" i="1" dirty="0"/>
              <a:t>P</a:t>
            </a:r>
            <a:r>
              <a:rPr lang="en-US" sz="2200" baseline="-25000" dirty="0"/>
              <a:t>1</a:t>
            </a:r>
            <a:r>
              <a:rPr lang="en-US" sz="2200" dirty="0"/>
              <a:t> and </a:t>
            </a:r>
            <a:r>
              <a:rPr lang="en-US" sz="2200" i="1" dirty="0"/>
              <a:t>P</a:t>
            </a:r>
            <a:r>
              <a:rPr lang="en-US" sz="2200" baseline="-25000" dirty="0"/>
              <a:t>2</a:t>
            </a:r>
            <a:r>
              <a:rPr lang="en-US" sz="2200" dirty="0"/>
              <a:t> each hold one tape drive and each needs another one.</a:t>
            </a:r>
          </a:p>
          <a:p>
            <a:r>
              <a:rPr lang="en-US" sz="2500" dirty="0"/>
              <a:t>Example </a:t>
            </a:r>
          </a:p>
          <a:p>
            <a:pPr lvl="1"/>
            <a:r>
              <a:rPr lang="en-US" sz="2200" dirty="0"/>
              <a:t>semaphores </a:t>
            </a:r>
            <a:r>
              <a:rPr lang="en-US" sz="2200" i="1" dirty="0"/>
              <a:t>A</a:t>
            </a:r>
            <a:r>
              <a:rPr lang="en-US" sz="2200" dirty="0"/>
              <a:t> and</a:t>
            </a:r>
            <a:r>
              <a:rPr lang="en-US" sz="2200" i="1" dirty="0"/>
              <a:t> B</a:t>
            </a:r>
            <a:r>
              <a:rPr lang="en-US" sz="2200" dirty="0"/>
              <a:t>, initialized to 1</a:t>
            </a:r>
          </a:p>
          <a:p>
            <a:pPr marL="1771650" lvl="4">
              <a:buFontTx/>
              <a:buNone/>
            </a:pPr>
            <a:r>
              <a:rPr lang="en-US" sz="2400" dirty="0"/>
              <a:t>    </a:t>
            </a:r>
            <a:r>
              <a:rPr lang="en-US" sz="1600" i="1" dirty="0"/>
              <a:t>P</a:t>
            </a:r>
            <a:r>
              <a:rPr lang="en-US" sz="1600" baseline="-25000" dirty="0"/>
              <a:t>0</a:t>
            </a:r>
            <a:r>
              <a:rPr lang="en-US" sz="1600" dirty="0"/>
              <a:t>		   </a:t>
            </a:r>
            <a:r>
              <a:rPr lang="en-US" sz="1600" i="1" dirty="0"/>
              <a:t>P</a:t>
            </a:r>
            <a:r>
              <a:rPr lang="en-US" sz="1600" baseline="-25000" dirty="0"/>
              <a:t>1</a:t>
            </a:r>
            <a:endParaRPr lang="en-US" sz="1600" dirty="0"/>
          </a:p>
          <a:p>
            <a:pPr marL="1771650" lvl="4">
              <a:buFontTx/>
              <a:buNone/>
            </a:pPr>
            <a:r>
              <a:rPr lang="en-US" sz="1600" i="1" dirty="0"/>
              <a:t>wait (A);		wait(B)</a:t>
            </a:r>
          </a:p>
          <a:p>
            <a:pPr marL="1771650" lvl="4">
              <a:buFontTx/>
              <a:buNone/>
            </a:pPr>
            <a:r>
              <a:rPr lang="en-US" sz="1600" i="1" dirty="0"/>
              <a:t>wait (B);		wait(A)</a:t>
            </a:r>
            <a:endParaRPr lang="en-US" sz="1700" dirty="0"/>
          </a:p>
        </p:txBody>
      </p:sp>
    </p:spTree>
    <p:extLst>
      <p:ext uri="{BB962C8B-B14F-4D97-AF65-F5344CB8AC3E}">
        <p14:creationId xmlns:p14="http://schemas.microsoft.com/office/powerpoint/2010/main" val="28236741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7714" name="Rectangle 2"/>
          <p:cNvSpPr>
            <a:spLocks noChangeArrowheads="1"/>
          </p:cNvSpPr>
          <p:nvPr/>
        </p:nvSpPr>
        <p:spPr bwMode="auto">
          <a:xfrm>
            <a:off x="431800" y="188913"/>
            <a:ext cx="5283200" cy="9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Arial" panose="020B0604020202020204" pitchFamily="34" charset="0"/>
              </a:defRPr>
            </a:lvl1pPr>
            <a:lvl2pPr>
              <a:defRPr sz="4400">
                <a:solidFill>
                  <a:schemeClr val="tx2"/>
                </a:solidFill>
                <a:latin typeface="Arial" panose="020B0604020202020204" pitchFamily="34" charset="0"/>
              </a:defRPr>
            </a:lvl2pPr>
            <a:lvl3pPr>
              <a:defRPr sz="4400">
                <a:solidFill>
                  <a:schemeClr val="tx2"/>
                </a:solidFill>
                <a:latin typeface="Arial" panose="020B0604020202020204" pitchFamily="34" charset="0"/>
              </a:defRPr>
            </a:lvl3pPr>
            <a:lvl4pPr>
              <a:defRPr sz="4400">
                <a:solidFill>
                  <a:schemeClr val="tx2"/>
                </a:solidFill>
                <a:latin typeface="Arial" panose="020B0604020202020204" pitchFamily="34" charset="0"/>
              </a:defRPr>
            </a:lvl4pPr>
            <a:lvl5pP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b="0" dirty="0"/>
              <a:t>Depth First Search</a:t>
            </a:r>
          </a:p>
        </p:txBody>
      </p:sp>
      <p:sp>
        <p:nvSpPr>
          <p:cNvPr id="1267715" name="Rectangle 3"/>
          <p:cNvSpPr>
            <a:spLocks noChangeArrowheads="1"/>
          </p:cNvSpPr>
          <p:nvPr/>
        </p:nvSpPr>
        <p:spPr bwMode="auto">
          <a:xfrm>
            <a:off x="152400" y="1143000"/>
            <a:ext cx="52578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sz="3200">
                <a:solidFill>
                  <a:schemeClr val="tx1"/>
                </a:solidFill>
                <a:latin typeface="Arial" panose="020B0604020202020204" pitchFamily="34" charset="0"/>
              </a:defRPr>
            </a:lvl1pPr>
            <a:lvl2pPr marL="742950" indent="-285750" algn="l">
              <a:spcBef>
                <a:spcPct val="20000"/>
              </a:spcBef>
              <a:buChar char="–"/>
              <a:defRPr sz="2800">
                <a:solidFill>
                  <a:schemeClr val="tx1"/>
                </a:solidFill>
                <a:latin typeface="Arial" panose="020B0604020202020204" pitchFamily="34" charset="0"/>
              </a:defRPr>
            </a:lvl2pPr>
            <a:lvl3pPr marL="1143000" indent="-228600" algn="l">
              <a:spcBef>
                <a:spcPct val="20000"/>
              </a:spcBef>
              <a:buChar char="•"/>
              <a:defRPr sz="2400">
                <a:solidFill>
                  <a:schemeClr val="tx1"/>
                </a:solidFill>
                <a:latin typeface="Arial" panose="020B0604020202020204" pitchFamily="34" charset="0"/>
              </a:defRPr>
            </a:lvl3pPr>
            <a:lvl4pPr marL="1600200" indent="-228600" algn="l">
              <a:spcBef>
                <a:spcPct val="20000"/>
              </a:spcBef>
              <a:buChar char="–"/>
              <a:defRPr sz="2000">
                <a:solidFill>
                  <a:schemeClr val="tx1"/>
                </a:solidFill>
                <a:latin typeface="Arial" panose="020B0604020202020204" pitchFamily="34" charset="0"/>
              </a:defRPr>
            </a:lvl4pPr>
            <a:lvl5pPr marL="2057400" indent="-228600" algn="l">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lnSpc>
                <a:spcPct val="90000"/>
              </a:lnSpc>
            </a:pPr>
            <a:r>
              <a:rPr lang="en-US" b="0"/>
              <a:t>R, A, S</a:t>
            </a:r>
          </a:p>
          <a:p>
            <a:pPr>
              <a:lnSpc>
                <a:spcPct val="90000"/>
              </a:lnSpc>
            </a:pPr>
            <a:r>
              <a:rPr lang="en-US" b="0"/>
              <a:t>A, S</a:t>
            </a:r>
          </a:p>
          <a:p>
            <a:pPr>
              <a:lnSpc>
                <a:spcPct val="90000"/>
              </a:lnSpc>
            </a:pPr>
            <a:r>
              <a:rPr lang="en-US" b="0"/>
              <a:t>B, T, E, V, G, U, D, S</a:t>
            </a:r>
          </a:p>
          <a:p>
            <a:pPr>
              <a:lnSpc>
                <a:spcPct val="90000"/>
              </a:lnSpc>
            </a:pPr>
            <a:r>
              <a:rPr lang="en-US" b="0"/>
              <a:t>B, </a:t>
            </a:r>
            <a:r>
              <a:rPr lang="en-US" b="0">
                <a:solidFill>
                  <a:srgbClr val="CC3300"/>
                </a:solidFill>
              </a:rPr>
              <a:t>T</a:t>
            </a:r>
            <a:r>
              <a:rPr lang="en-US" b="0"/>
              <a:t>, E, V, G, U, D, </a:t>
            </a:r>
            <a:r>
              <a:rPr lang="en-US" b="0">
                <a:solidFill>
                  <a:srgbClr val="CC3300"/>
                </a:solidFill>
              </a:rPr>
              <a:t>T</a:t>
            </a:r>
          </a:p>
        </p:txBody>
      </p:sp>
      <p:pic>
        <p:nvPicPr>
          <p:cNvPr id="1267716" name="Picture 4"/>
          <p:cNvPicPr>
            <a:picLocks noChangeAspect="1" noChangeArrowheads="1"/>
          </p:cNvPicPr>
          <p:nvPr/>
        </p:nvPicPr>
        <p:blipFill>
          <a:blip r:embed="rId2">
            <a:extLst>
              <a:ext uri="{28A0092B-C50C-407E-A947-70E740481C1C}">
                <a14:useLocalDpi xmlns:a14="http://schemas.microsoft.com/office/drawing/2010/main" val="0"/>
              </a:ext>
            </a:extLst>
          </a:blip>
          <a:srcRect r="45578" b="8891"/>
          <a:stretch>
            <a:fillRect/>
          </a:stretch>
        </p:blipFill>
        <p:spPr bwMode="auto">
          <a:xfrm>
            <a:off x="5410200" y="1828800"/>
            <a:ext cx="35814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58621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7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77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677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677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771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8738" name="Rectangle 2"/>
          <p:cNvSpPr>
            <a:spLocks noGrp="1" noChangeArrowheads="1"/>
          </p:cNvSpPr>
          <p:nvPr>
            <p:ph type="title"/>
          </p:nvPr>
        </p:nvSpPr>
        <p:spPr>
          <a:xfrm>
            <a:off x="431800" y="533400"/>
            <a:ext cx="8280400" cy="935038"/>
          </a:xfrm>
        </p:spPr>
        <p:txBody>
          <a:bodyPr/>
          <a:lstStyle/>
          <a:p>
            <a:r>
              <a:rPr lang="en-US" sz="4000" dirty="0"/>
              <a:t>Recovery from Deadlock:  Process Termination</a:t>
            </a:r>
          </a:p>
        </p:txBody>
      </p:sp>
      <p:sp>
        <p:nvSpPr>
          <p:cNvPr id="1268739" name="Rectangle 3"/>
          <p:cNvSpPr>
            <a:spLocks noGrp="1" noChangeArrowheads="1"/>
          </p:cNvSpPr>
          <p:nvPr>
            <p:ph type="body" idx="1"/>
          </p:nvPr>
        </p:nvSpPr>
        <p:spPr>
          <a:xfrm>
            <a:off x="482600" y="1752600"/>
            <a:ext cx="8229600" cy="3886200"/>
          </a:xfrm>
        </p:spPr>
        <p:txBody>
          <a:bodyPr/>
          <a:lstStyle/>
          <a:p>
            <a:r>
              <a:rPr lang="en-US" sz="2400" dirty="0"/>
              <a:t>Abort all deadlocked processes.</a:t>
            </a:r>
          </a:p>
          <a:p>
            <a:r>
              <a:rPr lang="en-US" sz="2400" dirty="0"/>
              <a:t>Abort one process at a time until the deadlock cycle is eliminated.</a:t>
            </a:r>
          </a:p>
          <a:p>
            <a:r>
              <a:rPr lang="en-US" sz="2400" dirty="0"/>
              <a:t>In which order should we choose to abort?</a:t>
            </a:r>
          </a:p>
          <a:p>
            <a:pPr lvl="1"/>
            <a:r>
              <a:rPr lang="en-US" sz="2400" dirty="0"/>
              <a:t>Priority of the process.</a:t>
            </a:r>
          </a:p>
          <a:p>
            <a:pPr lvl="1"/>
            <a:r>
              <a:rPr lang="en-US" sz="2400" dirty="0"/>
              <a:t>How long process has computed, and how much longer to completion.</a:t>
            </a:r>
          </a:p>
          <a:p>
            <a:pPr lvl="1"/>
            <a:r>
              <a:rPr lang="en-US" sz="2400" dirty="0"/>
              <a:t>Resources the process has used.</a:t>
            </a:r>
          </a:p>
          <a:p>
            <a:pPr lvl="1"/>
            <a:r>
              <a:rPr lang="en-US" sz="2400" dirty="0"/>
              <a:t>Resources process needs to complete.</a:t>
            </a:r>
          </a:p>
          <a:p>
            <a:pPr lvl="1"/>
            <a:r>
              <a:rPr lang="en-US" sz="2400" dirty="0"/>
              <a:t>How many processes will need to be terminated. </a:t>
            </a:r>
          </a:p>
          <a:p>
            <a:pPr lvl="1"/>
            <a:r>
              <a:rPr lang="en-US" sz="2400" dirty="0"/>
              <a:t>Is process interactive or batch?</a:t>
            </a:r>
          </a:p>
        </p:txBody>
      </p:sp>
    </p:spTree>
    <p:extLst>
      <p:ext uri="{BB962C8B-B14F-4D97-AF65-F5344CB8AC3E}">
        <p14:creationId xmlns:p14="http://schemas.microsoft.com/office/powerpoint/2010/main" val="17244194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62" name="Rectangle 2"/>
          <p:cNvSpPr>
            <a:spLocks noGrp="1" noChangeArrowheads="1"/>
          </p:cNvSpPr>
          <p:nvPr>
            <p:ph type="title"/>
          </p:nvPr>
        </p:nvSpPr>
        <p:spPr>
          <a:xfrm>
            <a:off x="457200" y="533400"/>
            <a:ext cx="8675687" cy="819150"/>
          </a:xfrm>
        </p:spPr>
        <p:txBody>
          <a:bodyPr/>
          <a:lstStyle/>
          <a:p>
            <a:r>
              <a:rPr lang="en-US" sz="3800" dirty="0"/>
              <a:t>Recovery from Deadlock: Resource Preemption</a:t>
            </a:r>
          </a:p>
        </p:txBody>
      </p:sp>
      <p:sp>
        <p:nvSpPr>
          <p:cNvPr id="1269763" name="Rectangle 3"/>
          <p:cNvSpPr>
            <a:spLocks noGrp="1" noChangeArrowheads="1"/>
          </p:cNvSpPr>
          <p:nvPr>
            <p:ph type="body" idx="1"/>
          </p:nvPr>
        </p:nvSpPr>
        <p:spPr/>
        <p:txBody>
          <a:bodyPr/>
          <a:lstStyle/>
          <a:p>
            <a:r>
              <a:rPr lang="en-US" sz="2800" dirty="0"/>
              <a:t>Selecting a victim – minimize cost.</a:t>
            </a:r>
          </a:p>
          <a:p>
            <a:r>
              <a:rPr lang="en-US" sz="2800" dirty="0"/>
              <a:t>Rollback – return to some safe state, restart process for that state.</a:t>
            </a:r>
          </a:p>
          <a:p>
            <a:r>
              <a:rPr lang="en-US" sz="2800" dirty="0"/>
              <a:t>Starvation –  same process may always be picked as victim, include number of rollback in cost factor.</a:t>
            </a:r>
          </a:p>
        </p:txBody>
      </p:sp>
    </p:spTree>
    <p:extLst>
      <p:ext uri="{BB962C8B-B14F-4D97-AF65-F5344CB8AC3E}">
        <p14:creationId xmlns:p14="http://schemas.microsoft.com/office/powerpoint/2010/main" val="2957553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754" name="Rectangle 2"/>
          <p:cNvSpPr>
            <a:spLocks noGrp="1" noChangeArrowheads="1"/>
          </p:cNvSpPr>
          <p:nvPr>
            <p:ph type="title"/>
          </p:nvPr>
        </p:nvSpPr>
        <p:spPr>
          <a:xfrm>
            <a:off x="457200" y="457200"/>
            <a:ext cx="8229600" cy="857250"/>
          </a:xfrm>
        </p:spPr>
        <p:txBody>
          <a:bodyPr/>
          <a:lstStyle/>
          <a:p>
            <a:r>
              <a:rPr lang="en-US" dirty="0"/>
              <a:t>Bridge Crossing Example</a:t>
            </a:r>
          </a:p>
        </p:txBody>
      </p:sp>
      <p:sp>
        <p:nvSpPr>
          <p:cNvPr id="1226755" name="Rectangle 3"/>
          <p:cNvSpPr>
            <a:spLocks noGrp="1" noChangeArrowheads="1"/>
          </p:cNvSpPr>
          <p:nvPr>
            <p:ph type="body" idx="1"/>
          </p:nvPr>
        </p:nvSpPr>
        <p:spPr>
          <a:xfrm>
            <a:off x="468313" y="3140075"/>
            <a:ext cx="8207375" cy="2816225"/>
          </a:xfrm>
        </p:spPr>
        <p:txBody>
          <a:bodyPr/>
          <a:lstStyle/>
          <a:p>
            <a:r>
              <a:rPr lang="en-US" sz="2500"/>
              <a:t>Traffic only in one direction.</a:t>
            </a:r>
          </a:p>
          <a:p>
            <a:r>
              <a:rPr lang="en-US" sz="2500"/>
              <a:t>Each section of a bridge can be viewed as a resource.</a:t>
            </a:r>
          </a:p>
          <a:p>
            <a:r>
              <a:rPr lang="en-US" sz="2500"/>
              <a:t>If a deadlock occurs, it can be resolved if one car backs up (preempt resources and rollback).</a:t>
            </a:r>
          </a:p>
          <a:p>
            <a:r>
              <a:rPr lang="en-US" sz="2500"/>
              <a:t>Several cars may have to be backed up if a deadlock occurs.</a:t>
            </a:r>
          </a:p>
          <a:p>
            <a:r>
              <a:rPr lang="en-US" sz="2500"/>
              <a:t>Starvation is possible.</a:t>
            </a:r>
          </a:p>
        </p:txBody>
      </p:sp>
      <p:grpSp>
        <p:nvGrpSpPr>
          <p:cNvPr id="1226756" name="Group 4"/>
          <p:cNvGrpSpPr>
            <a:grpSpLocks/>
          </p:cNvGrpSpPr>
          <p:nvPr/>
        </p:nvGrpSpPr>
        <p:grpSpPr bwMode="auto">
          <a:xfrm>
            <a:off x="1266825" y="1600200"/>
            <a:ext cx="6276975" cy="1371600"/>
            <a:chOff x="798" y="1008"/>
            <a:chExt cx="3954" cy="864"/>
          </a:xfrm>
        </p:grpSpPr>
        <p:grpSp>
          <p:nvGrpSpPr>
            <p:cNvPr id="1226757" name="Group 5"/>
            <p:cNvGrpSpPr>
              <a:grpSpLocks/>
            </p:cNvGrpSpPr>
            <p:nvPr/>
          </p:nvGrpSpPr>
          <p:grpSpPr bwMode="auto">
            <a:xfrm>
              <a:off x="816" y="1008"/>
              <a:ext cx="3936" cy="240"/>
              <a:chOff x="672" y="1008"/>
              <a:chExt cx="3936" cy="240"/>
            </a:xfrm>
          </p:grpSpPr>
          <p:sp>
            <p:nvSpPr>
              <p:cNvPr id="1226758" name="Line 6"/>
              <p:cNvSpPr>
                <a:spLocks noChangeShapeType="1"/>
              </p:cNvSpPr>
              <p:nvPr/>
            </p:nvSpPr>
            <p:spPr bwMode="auto">
              <a:xfrm>
                <a:off x="672" y="1008"/>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6759" name="Line 7"/>
              <p:cNvSpPr>
                <a:spLocks noChangeShapeType="1"/>
              </p:cNvSpPr>
              <p:nvPr/>
            </p:nvSpPr>
            <p:spPr bwMode="auto">
              <a:xfrm>
                <a:off x="1824" y="1008"/>
                <a:ext cx="38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6760" name="Line 8"/>
              <p:cNvSpPr>
                <a:spLocks noChangeShapeType="1"/>
              </p:cNvSpPr>
              <p:nvPr/>
            </p:nvSpPr>
            <p:spPr bwMode="auto">
              <a:xfrm>
                <a:off x="2208" y="1248"/>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6761" name="Line 9"/>
              <p:cNvSpPr>
                <a:spLocks noChangeShapeType="1"/>
              </p:cNvSpPr>
              <p:nvPr/>
            </p:nvSpPr>
            <p:spPr bwMode="auto">
              <a:xfrm flipV="1">
                <a:off x="3072" y="1026"/>
                <a:ext cx="384"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6762" name="Line 10"/>
              <p:cNvSpPr>
                <a:spLocks noChangeShapeType="1"/>
              </p:cNvSpPr>
              <p:nvPr/>
            </p:nvSpPr>
            <p:spPr bwMode="auto">
              <a:xfrm>
                <a:off x="3456" y="1020"/>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26763" name="Group 11"/>
            <p:cNvGrpSpPr>
              <a:grpSpLocks/>
            </p:cNvGrpSpPr>
            <p:nvPr/>
          </p:nvGrpSpPr>
          <p:grpSpPr bwMode="auto">
            <a:xfrm flipV="1">
              <a:off x="816" y="1632"/>
              <a:ext cx="3936" cy="240"/>
              <a:chOff x="672" y="1008"/>
              <a:chExt cx="3936" cy="240"/>
            </a:xfrm>
          </p:grpSpPr>
          <p:sp>
            <p:nvSpPr>
              <p:cNvPr id="1226764" name="Line 12"/>
              <p:cNvSpPr>
                <a:spLocks noChangeShapeType="1"/>
              </p:cNvSpPr>
              <p:nvPr/>
            </p:nvSpPr>
            <p:spPr bwMode="auto">
              <a:xfrm>
                <a:off x="672" y="1008"/>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6765" name="Line 13"/>
              <p:cNvSpPr>
                <a:spLocks noChangeShapeType="1"/>
              </p:cNvSpPr>
              <p:nvPr/>
            </p:nvSpPr>
            <p:spPr bwMode="auto">
              <a:xfrm>
                <a:off x="1824" y="1008"/>
                <a:ext cx="38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6766" name="Line 14"/>
              <p:cNvSpPr>
                <a:spLocks noChangeShapeType="1"/>
              </p:cNvSpPr>
              <p:nvPr/>
            </p:nvSpPr>
            <p:spPr bwMode="auto">
              <a:xfrm>
                <a:off x="2208" y="1248"/>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6767" name="Line 15"/>
              <p:cNvSpPr>
                <a:spLocks noChangeShapeType="1"/>
              </p:cNvSpPr>
              <p:nvPr/>
            </p:nvSpPr>
            <p:spPr bwMode="auto">
              <a:xfrm flipV="1">
                <a:off x="3072" y="1026"/>
                <a:ext cx="384"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6768" name="Line 16"/>
              <p:cNvSpPr>
                <a:spLocks noChangeShapeType="1"/>
              </p:cNvSpPr>
              <p:nvPr/>
            </p:nvSpPr>
            <p:spPr bwMode="auto">
              <a:xfrm>
                <a:off x="3456" y="1020"/>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26769" name="Group 17"/>
            <p:cNvGrpSpPr>
              <a:grpSpLocks/>
            </p:cNvGrpSpPr>
            <p:nvPr/>
          </p:nvGrpSpPr>
          <p:grpSpPr bwMode="auto">
            <a:xfrm>
              <a:off x="1512" y="1614"/>
              <a:ext cx="288" cy="162"/>
              <a:chOff x="1056" y="1614"/>
              <a:chExt cx="288" cy="162"/>
            </a:xfrm>
          </p:grpSpPr>
          <p:sp>
            <p:nvSpPr>
              <p:cNvPr id="1226770" name="Rectangle 18"/>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6771" name="Rectangle 19"/>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26772" name="Line 20"/>
            <p:cNvSpPr>
              <a:spLocks noChangeShapeType="1"/>
            </p:cNvSpPr>
            <p:nvPr/>
          </p:nvSpPr>
          <p:spPr bwMode="auto">
            <a:xfrm>
              <a:off x="798" y="1428"/>
              <a:ext cx="127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6773" name="Line 21"/>
            <p:cNvSpPr>
              <a:spLocks noChangeShapeType="1"/>
            </p:cNvSpPr>
            <p:nvPr/>
          </p:nvSpPr>
          <p:spPr bwMode="auto">
            <a:xfrm>
              <a:off x="3444" y="1422"/>
              <a:ext cx="127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26774" name="Group 22"/>
            <p:cNvGrpSpPr>
              <a:grpSpLocks/>
            </p:cNvGrpSpPr>
            <p:nvPr/>
          </p:nvGrpSpPr>
          <p:grpSpPr bwMode="auto">
            <a:xfrm>
              <a:off x="2382" y="1344"/>
              <a:ext cx="288" cy="162"/>
              <a:chOff x="1056" y="1614"/>
              <a:chExt cx="288" cy="162"/>
            </a:xfrm>
          </p:grpSpPr>
          <p:sp>
            <p:nvSpPr>
              <p:cNvPr id="1226775" name="Rectangle 23"/>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6776" name="Rectangle 24"/>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26777" name="Group 25"/>
            <p:cNvGrpSpPr>
              <a:grpSpLocks/>
            </p:cNvGrpSpPr>
            <p:nvPr/>
          </p:nvGrpSpPr>
          <p:grpSpPr bwMode="auto">
            <a:xfrm flipH="1">
              <a:off x="2838" y="1344"/>
              <a:ext cx="288" cy="162"/>
              <a:chOff x="1056" y="1614"/>
              <a:chExt cx="288" cy="162"/>
            </a:xfrm>
          </p:grpSpPr>
          <p:sp>
            <p:nvSpPr>
              <p:cNvPr id="1226778" name="Rectangle 26"/>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6779" name="Rectangle 27"/>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26780" name="Group 28"/>
            <p:cNvGrpSpPr>
              <a:grpSpLocks/>
            </p:cNvGrpSpPr>
            <p:nvPr/>
          </p:nvGrpSpPr>
          <p:grpSpPr bwMode="auto">
            <a:xfrm flipH="1">
              <a:off x="3822" y="1140"/>
              <a:ext cx="288" cy="162"/>
              <a:chOff x="1056" y="1614"/>
              <a:chExt cx="288" cy="162"/>
            </a:xfrm>
          </p:grpSpPr>
          <p:sp>
            <p:nvSpPr>
              <p:cNvPr id="1226781" name="Rectangle 29"/>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6782" name="Rectangle 30"/>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26783" name="Group 31"/>
            <p:cNvGrpSpPr>
              <a:grpSpLocks/>
            </p:cNvGrpSpPr>
            <p:nvPr/>
          </p:nvGrpSpPr>
          <p:grpSpPr bwMode="auto">
            <a:xfrm flipH="1">
              <a:off x="4248" y="1140"/>
              <a:ext cx="288" cy="162"/>
              <a:chOff x="1056" y="1614"/>
              <a:chExt cx="288" cy="162"/>
            </a:xfrm>
          </p:grpSpPr>
          <p:sp>
            <p:nvSpPr>
              <p:cNvPr id="1226784" name="Rectangle 32"/>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6785" name="Rectangle 33"/>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4025094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7778" name="Rectangle 2"/>
          <p:cNvSpPr>
            <a:spLocks noGrp="1" noChangeArrowheads="1"/>
          </p:cNvSpPr>
          <p:nvPr>
            <p:ph type="title"/>
          </p:nvPr>
        </p:nvSpPr>
        <p:spPr>
          <a:xfrm>
            <a:off x="457200" y="277813"/>
            <a:ext cx="8229600" cy="90646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4000" dirty="0"/>
              <a:t>Deadlocks in the Computer World</a:t>
            </a:r>
          </a:p>
        </p:txBody>
      </p:sp>
      <p:sp>
        <p:nvSpPr>
          <p:cNvPr id="1227779" name="AutoShape 3"/>
          <p:cNvSpPr>
            <a:spLocks noChangeArrowheads="1"/>
          </p:cNvSpPr>
          <p:nvPr/>
        </p:nvSpPr>
        <p:spPr bwMode="auto">
          <a:xfrm>
            <a:off x="1143000" y="1219200"/>
            <a:ext cx="1905000" cy="2286000"/>
          </a:xfrm>
          <a:prstGeom prst="cube">
            <a:avLst>
              <a:gd name="adj" fmla="val 67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26000"/>
              </a:lnSpc>
              <a:spcBef>
                <a:spcPct val="40000"/>
              </a:spcBef>
            </a:pPr>
            <a:r>
              <a:rPr lang="en-US" sz="2800">
                <a:solidFill>
                  <a:schemeClr val="bg1"/>
                </a:solidFill>
                <a:effectLst>
                  <a:outerShdw blurRad="38100" dist="38100" dir="2700000" algn="tl">
                    <a:srgbClr val="000000"/>
                  </a:outerShdw>
                </a:effectLst>
                <a:latin typeface="Arial Narrow" panose="020B0606020202030204" pitchFamily="34" charset="0"/>
              </a:rPr>
              <a:t>Word </a:t>
            </a:r>
            <a:br>
              <a:rPr lang="en-US" sz="2800">
                <a:solidFill>
                  <a:schemeClr val="bg1"/>
                </a:solidFill>
                <a:effectLst>
                  <a:outerShdw blurRad="38100" dist="38100" dir="2700000" algn="tl">
                    <a:srgbClr val="000000"/>
                  </a:outerShdw>
                </a:effectLst>
                <a:latin typeface="Arial Narrow" panose="020B0606020202030204" pitchFamily="34" charset="0"/>
              </a:rPr>
            </a:br>
            <a:r>
              <a:rPr lang="en-US" sz="2800">
                <a:solidFill>
                  <a:schemeClr val="bg1"/>
                </a:solidFill>
                <a:effectLst>
                  <a:outerShdw blurRad="38100" dist="38100" dir="2700000" algn="tl">
                    <a:srgbClr val="000000"/>
                  </a:outerShdw>
                </a:effectLst>
                <a:latin typeface="Arial Narrow" panose="020B0606020202030204" pitchFamily="34" charset="0"/>
              </a:rPr>
              <a:t>Processor</a:t>
            </a:r>
          </a:p>
        </p:txBody>
      </p:sp>
      <p:sp>
        <p:nvSpPr>
          <p:cNvPr id="1227780" name="AutoShape 4"/>
          <p:cNvSpPr>
            <a:spLocks noChangeArrowheads="1"/>
          </p:cNvSpPr>
          <p:nvPr/>
        </p:nvSpPr>
        <p:spPr bwMode="auto">
          <a:xfrm>
            <a:off x="1143000" y="4267200"/>
            <a:ext cx="1905000" cy="2057400"/>
          </a:xfrm>
          <a:prstGeom prst="cube">
            <a:avLst>
              <a:gd name="adj" fmla="val 6773"/>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16000"/>
              </a:lnSpc>
              <a:spcBef>
                <a:spcPct val="40000"/>
              </a:spcBef>
            </a:pPr>
            <a:r>
              <a:rPr lang="en-US" sz="3200">
                <a:solidFill>
                  <a:schemeClr val="bg1"/>
                </a:solidFill>
                <a:effectLst>
                  <a:outerShdw blurRad="38100" dist="38100" dir="2700000" algn="tl">
                    <a:srgbClr val="000000"/>
                  </a:outerShdw>
                </a:effectLst>
                <a:latin typeface="Arial Narrow" panose="020B0606020202030204" pitchFamily="34" charset="0"/>
              </a:rPr>
              <a:t>Web</a:t>
            </a:r>
            <a:br>
              <a:rPr lang="en-US" sz="3200">
                <a:solidFill>
                  <a:schemeClr val="bg1"/>
                </a:solidFill>
                <a:effectLst>
                  <a:outerShdw blurRad="38100" dist="38100" dir="2700000" algn="tl">
                    <a:srgbClr val="000000"/>
                  </a:outerShdw>
                </a:effectLst>
                <a:latin typeface="Arial Narrow" panose="020B0606020202030204" pitchFamily="34" charset="0"/>
              </a:rPr>
            </a:br>
            <a:r>
              <a:rPr lang="en-US" sz="3200">
                <a:solidFill>
                  <a:schemeClr val="bg1"/>
                </a:solidFill>
                <a:effectLst>
                  <a:outerShdw blurRad="38100" dist="38100" dir="2700000" algn="tl">
                    <a:srgbClr val="000000"/>
                  </a:outerShdw>
                </a:effectLst>
                <a:latin typeface="Arial Narrow" panose="020B0606020202030204" pitchFamily="34" charset="0"/>
              </a:rPr>
              <a:t>browser</a:t>
            </a:r>
          </a:p>
        </p:txBody>
      </p:sp>
      <p:grpSp>
        <p:nvGrpSpPr>
          <p:cNvPr id="1227781" name="Group 5"/>
          <p:cNvGrpSpPr>
            <a:grpSpLocks/>
          </p:cNvGrpSpPr>
          <p:nvPr/>
        </p:nvGrpSpPr>
        <p:grpSpPr bwMode="auto">
          <a:xfrm>
            <a:off x="3048000" y="1828800"/>
            <a:ext cx="2514600" cy="1192213"/>
            <a:chOff x="1920" y="1152"/>
            <a:chExt cx="1584" cy="751"/>
          </a:xfrm>
        </p:grpSpPr>
        <p:sp>
          <p:nvSpPr>
            <p:cNvPr id="1227782" name="Line 6"/>
            <p:cNvSpPr>
              <a:spLocks noChangeShapeType="1"/>
            </p:cNvSpPr>
            <p:nvPr/>
          </p:nvSpPr>
          <p:spPr bwMode="auto">
            <a:xfrm flipH="1">
              <a:off x="1920" y="1152"/>
              <a:ext cx="1584" cy="0"/>
            </a:xfrm>
            <a:prstGeom prst="line">
              <a:avLst/>
            </a:prstGeom>
            <a:noFill/>
            <a:ln w="76200">
              <a:solidFill>
                <a:schemeClr val="accent1"/>
              </a:solidFill>
              <a:round/>
              <a:headEnd/>
              <a:tailEnd type="triangle" w="med" len="med"/>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a:lstStyle/>
            <a:p>
              <a:endParaRPr lang="en-US"/>
            </a:p>
          </p:txBody>
        </p:sp>
        <p:sp>
          <p:nvSpPr>
            <p:cNvPr id="1227783" name="Text Box 7"/>
            <p:cNvSpPr txBox="1">
              <a:spLocks noChangeArrowheads="1"/>
            </p:cNvSpPr>
            <p:nvPr/>
          </p:nvSpPr>
          <p:spPr bwMode="auto">
            <a:xfrm>
              <a:off x="2304" y="1200"/>
              <a:ext cx="1008" cy="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6000"/>
                </a:lnSpc>
                <a:spcBef>
                  <a:spcPct val="50000"/>
                </a:spcBef>
              </a:pPr>
              <a:r>
                <a:rPr lang="en-US" sz="2600">
                  <a:solidFill>
                    <a:srgbClr val="3333FF"/>
                  </a:solidFill>
                  <a:effectLst>
                    <a:outerShdw blurRad="38100" dist="38100" dir="2700000" algn="tl">
                      <a:srgbClr val="C0C0C0"/>
                    </a:outerShdw>
                  </a:effectLst>
                  <a:latin typeface="Arial Narrow" panose="020B0606020202030204" pitchFamily="34" charset="0"/>
                </a:rPr>
                <a:t>has exclusive access of</a:t>
              </a:r>
            </a:p>
          </p:txBody>
        </p:sp>
      </p:grpSp>
      <p:grpSp>
        <p:nvGrpSpPr>
          <p:cNvPr id="1227784" name="Group 8"/>
          <p:cNvGrpSpPr>
            <a:grpSpLocks/>
          </p:cNvGrpSpPr>
          <p:nvPr/>
        </p:nvGrpSpPr>
        <p:grpSpPr bwMode="auto">
          <a:xfrm>
            <a:off x="3048000" y="5334000"/>
            <a:ext cx="2133600" cy="1268413"/>
            <a:chOff x="1920" y="3360"/>
            <a:chExt cx="1344" cy="799"/>
          </a:xfrm>
        </p:grpSpPr>
        <p:sp>
          <p:nvSpPr>
            <p:cNvPr id="1227785" name="Line 9"/>
            <p:cNvSpPr>
              <a:spLocks noChangeShapeType="1"/>
            </p:cNvSpPr>
            <p:nvPr/>
          </p:nvSpPr>
          <p:spPr bwMode="auto">
            <a:xfrm flipH="1">
              <a:off x="1920" y="3360"/>
              <a:ext cx="1344" cy="0"/>
            </a:xfrm>
            <a:prstGeom prst="line">
              <a:avLst/>
            </a:prstGeom>
            <a:noFill/>
            <a:ln w="76200">
              <a:solidFill>
                <a:schemeClr val="accent1"/>
              </a:solidFill>
              <a:round/>
              <a:headEnd/>
              <a:tailEnd type="triangle" w="med" len="med"/>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a:lstStyle/>
            <a:p>
              <a:endParaRPr lang="en-US"/>
            </a:p>
          </p:txBody>
        </p:sp>
        <p:sp>
          <p:nvSpPr>
            <p:cNvPr id="1227786" name="Text Box 10"/>
            <p:cNvSpPr txBox="1">
              <a:spLocks noChangeArrowheads="1"/>
            </p:cNvSpPr>
            <p:nvPr/>
          </p:nvSpPr>
          <p:spPr bwMode="auto">
            <a:xfrm>
              <a:off x="2160" y="3456"/>
              <a:ext cx="1008" cy="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6000"/>
                </a:lnSpc>
                <a:spcBef>
                  <a:spcPct val="50000"/>
                </a:spcBef>
              </a:pPr>
              <a:r>
                <a:rPr lang="en-US" sz="2600">
                  <a:solidFill>
                    <a:srgbClr val="3333FF"/>
                  </a:solidFill>
                  <a:effectLst>
                    <a:outerShdw blurRad="38100" dist="38100" dir="2700000" algn="tl">
                      <a:srgbClr val="C0C0C0"/>
                    </a:outerShdw>
                  </a:effectLst>
                  <a:latin typeface="Arial Narrow" panose="020B0606020202030204" pitchFamily="34" charset="0"/>
                </a:rPr>
                <a:t>has exclusive access of</a:t>
              </a:r>
            </a:p>
          </p:txBody>
        </p:sp>
      </p:grpSp>
      <p:grpSp>
        <p:nvGrpSpPr>
          <p:cNvPr id="1227787" name="Group 11"/>
          <p:cNvGrpSpPr>
            <a:grpSpLocks/>
          </p:cNvGrpSpPr>
          <p:nvPr/>
        </p:nvGrpSpPr>
        <p:grpSpPr bwMode="auto">
          <a:xfrm>
            <a:off x="3124200" y="2895600"/>
            <a:ext cx="2438400" cy="1814513"/>
            <a:chOff x="1968" y="1824"/>
            <a:chExt cx="1536" cy="1143"/>
          </a:xfrm>
        </p:grpSpPr>
        <p:sp>
          <p:nvSpPr>
            <p:cNvPr id="1227788" name="Text Box 12"/>
            <p:cNvSpPr txBox="1">
              <a:spLocks noChangeArrowheads="1"/>
            </p:cNvSpPr>
            <p:nvPr/>
          </p:nvSpPr>
          <p:spPr bwMode="auto">
            <a:xfrm>
              <a:off x="2112" y="2688"/>
              <a:ext cx="864" cy="279"/>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6000"/>
                </a:lnSpc>
                <a:spcBef>
                  <a:spcPct val="50000"/>
                </a:spcBef>
              </a:pPr>
              <a:r>
                <a:rPr lang="en-US" sz="2600">
                  <a:solidFill>
                    <a:srgbClr val="CC3300"/>
                  </a:solidFill>
                  <a:effectLst>
                    <a:outerShdw blurRad="38100" dist="38100" dir="2700000" algn="tl">
                      <a:srgbClr val="C0C0C0"/>
                    </a:outerShdw>
                  </a:effectLst>
                  <a:latin typeface="Arial Narrow" panose="020B0606020202030204" pitchFamily="34" charset="0"/>
                </a:rPr>
                <a:t>needs</a:t>
              </a:r>
            </a:p>
          </p:txBody>
        </p:sp>
        <p:sp>
          <p:nvSpPr>
            <p:cNvPr id="1227789" name="Line 13"/>
            <p:cNvSpPr>
              <a:spLocks noChangeShapeType="1"/>
            </p:cNvSpPr>
            <p:nvPr/>
          </p:nvSpPr>
          <p:spPr bwMode="auto">
            <a:xfrm flipH="1">
              <a:off x="1968" y="1824"/>
              <a:ext cx="1536" cy="1104"/>
            </a:xfrm>
            <a:prstGeom prst="line">
              <a:avLst/>
            </a:prstGeom>
            <a:noFill/>
            <a:ln w="76200">
              <a:solidFill>
                <a:srgbClr val="CC3300"/>
              </a:solidFill>
              <a:round/>
              <a:headEnd type="triangle" w="med" len="med"/>
              <a:tailEnd/>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a:lstStyle/>
            <a:p>
              <a:endParaRPr lang="en-US"/>
            </a:p>
          </p:txBody>
        </p:sp>
      </p:grpSp>
      <p:grpSp>
        <p:nvGrpSpPr>
          <p:cNvPr id="1227790" name="Group 14"/>
          <p:cNvGrpSpPr>
            <a:grpSpLocks/>
          </p:cNvGrpSpPr>
          <p:nvPr/>
        </p:nvGrpSpPr>
        <p:grpSpPr bwMode="auto">
          <a:xfrm>
            <a:off x="3048000" y="3048000"/>
            <a:ext cx="2133600" cy="1524000"/>
            <a:chOff x="1920" y="1920"/>
            <a:chExt cx="1344" cy="960"/>
          </a:xfrm>
        </p:grpSpPr>
        <p:sp>
          <p:nvSpPr>
            <p:cNvPr id="1227791" name="Line 15"/>
            <p:cNvSpPr>
              <a:spLocks noChangeShapeType="1"/>
            </p:cNvSpPr>
            <p:nvPr/>
          </p:nvSpPr>
          <p:spPr bwMode="auto">
            <a:xfrm flipH="1" flipV="1">
              <a:off x="1920" y="1920"/>
              <a:ext cx="1344" cy="960"/>
            </a:xfrm>
            <a:prstGeom prst="line">
              <a:avLst/>
            </a:prstGeom>
            <a:noFill/>
            <a:ln w="76200">
              <a:solidFill>
                <a:srgbClr val="CC3300"/>
              </a:solidFill>
              <a:round/>
              <a:headEnd type="triangle" w="med" len="med"/>
              <a:tailEnd/>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a:lstStyle/>
            <a:p>
              <a:endParaRPr lang="en-US"/>
            </a:p>
          </p:txBody>
        </p:sp>
        <p:sp>
          <p:nvSpPr>
            <p:cNvPr id="1227792" name="Text Box 16"/>
            <p:cNvSpPr txBox="1">
              <a:spLocks noChangeArrowheads="1"/>
            </p:cNvSpPr>
            <p:nvPr/>
          </p:nvSpPr>
          <p:spPr bwMode="auto">
            <a:xfrm>
              <a:off x="2112" y="1920"/>
              <a:ext cx="864" cy="279"/>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6000"/>
                </a:lnSpc>
                <a:spcBef>
                  <a:spcPct val="50000"/>
                </a:spcBef>
              </a:pPr>
              <a:r>
                <a:rPr lang="en-US" sz="2600">
                  <a:solidFill>
                    <a:srgbClr val="CC3300"/>
                  </a:solidFill>
                  <a:effectLst>
                    <a:outerShdw blurRad="38100" dist="38100" dir="2700000" algn="tl">
                      <a:srgbClr val="C0C0C0"/>
                    </a:outerShdw>
                  </a:effectLst>
                  <a:latin typeface="Arial Narrow" panose="020B0606020202030204" pitchFamily="34" charset="0"/>
                </a:rPr>
                <a:t>needs</a:t>
              </a:r>
            </a:p>
          </p:txBody>
        </p:sp>
      </p:grpSp>
      <p:pic>
        <p:nvPicPr>
          <p:cNvPr id="1227793" name="Picture 17" descr="adclick?clickurl=http%3A%2F%2Fwww%2Ewenet%2Enet%2F%7Echc%2Fharddrive%2Egif&amp;cid=000206a655c2bcc100000000&amp;area=resul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371600"/>
            <a:ext cx="2355850" cy="2438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27794" name="Object 18"/>
          <p:cNvGraphicFramePr>
            <a:graphicFrameLocks noChangeAspect="1"/>
          </p:cNvGraphicFramePr>
          <p:nvPr/>
        </p:nvGraphicFramePr>
        <p:xfrm>
          <a:off x="5638800" y="4460875"/>
          <a:ext cx="2209800" cy="1939925"/>
        </p:xfrm>
        <a:graphic>
          <a:graphicData uri="http://schemas.openxmlformats.org/presentationml/2006/ole">
            <mc:AlternateContent xmlns:mc="http://schemas.openxmlformats.org/markup-compatibility/2006">
              <mc:Choice xmlns:v="urn:schemas-microsoft-com:vml" Requires="v">
                <p:oleObj spid="_x0000_s1031" name="Bitmap Image" r:id="rId4" imgW="9161905" imgH="6114286" progId="Paint.Picture">
                  <p:embed/>
                </p:oleObj>
              </mc:Choice>
              <mc:Fallback>
                <p:oleObj name="Bitmap Image" r:id="rId4" imgW="9161905" imgH="6114286"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r="75368" b="67606"/>
                      <a:stretch>
                        <a:fillRect/>
                      </a:stretch>
                    </p:blipFill>
                    <p:spPr bwMode="auto">
                      <a:xfrm>
                        <a:off x="5638800" y="4460875"/>
                        <a:ext cx="2209800" cy="19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316587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7779"/>
                                        </p:tgtEl>
                                        <p:attrNameLst>
                                          <p:attrName>style.visibility</p:attrName>
                                        </p:attrNameLst>
                                      </p:cBhvr>
                                      <p:to>
                                        <p:strVal val="visible"/>
                                      </p:to>
                                    </p:set>
                                    <p:animEffect transition="in" filter="dissolve">
                                      <p:cBhvr>
                                        <p:cTn id="7" dur="500"/>
                                        <p:tgtEl>
                                          <p:spTgt spid="12277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27780"/>
                                        </p:tgtEl>
                                        <p:attrNameLst>
                                          <p:attrName>style.visibility</p:attrName>
                                        </p:attrNameLst>
                                      </p:cBhvr>
                                      <p:to>
                                        <p:strVal val="visible"/>
                                      </p:to>
                                    </p:set>
                                    <p:animEffect transition="in" filter="dissolve">
                                      <p:cBhvr>
                                        <p:cTn id="12" dur="500"/>
                                        <p:tgtEl>
                                          <p:spTgt spid="12277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1227793"/>
                                        </p:tgtEl>
                                        <p:attrNameLst>
                                          <p:attrName>style.visibility</p:attrName>
                                        </p:attrNameLst>
                                      </p:cBhvr>
                                      <p:to>
                                        <p:strVal val="visible"/>
                                      </p:to>
                                    </p:set>
                                    <p:anim calcmode="lin" valueType="num">
                                      <p:cBhvr additive="base">
                                        <p:cTn id="17" dur="500" fill="hold"/>
                                        <p:tgtEl>
                                          <p:spTgt spid="1227793"/>
                                        </p:tgtEl>
                                        <p:attrNameLst>
                                          <p:attrName>ppt_x</p:attrName>
                                        </p:attrNameLst>
                                      </p:cBhvr>
                                      <p:tavLst>
                                        <p:tav tm="0">
                                          <p:val>
                                            <p:strVal val="1+#ppt_w/2"/>
                                          </p:val>
                                        </p:tav>
                                        <p:tav tm="100000">
                                          <p:val>
                                            <p:strVal val="#ppt_x"/>
                                          </p:val>
                                        </p:tav>
                                      </p:tavLst>
                                    </p:anim>
                                    <p:anim calcmode="lin" valueType="num">
                                      <p:cBhvr additive="base">
                                        <p:cTn id="18" dur="500" fill="hold"/>
                                        <p:tgtEl>
                                          <p:spTgt spid="122779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nodeType="clickEffect">
                                  <p:stCondLst>
                                    <p:cond delay="0"/>
                                  </p:stCondLst>
                                  <p:childTnLst>
                                    <p:set>
                                      <p:cBhvr>
                                        <p:cTn id="22" dur="1" fill="hold">
                                          <p:stCondLst>
                                            <p:cond delay="0"/>
                                          </p:stCondLst>
                                        </p:cTn>
                                        <p:tgtEl>
                                          <p:spTgt spid="1227794"/>
                                        </p:tgtEl>
                                        <p:attrNameLst>
                                          <p:attrName>style.visibility</p:attrName>
                                        </p:attrNameLst>
                                      </p:cBhvr>
                                      <p:to>
                                        <p:strVal val="visible"/>
                                      </p:to>
                                    </p:set>
                                    <p:anim calcmode="lin" valueType="num">
                                      <p:cBhvr additive="base">
                                        <p:cTn id="23" dur="500" fill="hold"/>
                                        <p:tgtEl>
                                          <p:spTgt spid="1227794"/>
                                        </p:tgtEl>
                                        <p:attrNameLst>
                                          <p:attrName>ppt_x</p:attrName>
                                        </p:attrNameLst>
                                      </p:cBhvr>
                                      <p:tavLst>
                                        <p:tav tm="0">
                                          <p:val>
                                            <p:strVal val="1+#ppt_w/2"/>
                                          </p:val>
                                        </p:tav>
                                        <p:tav tm="100000">
                                          <p:val>
                                            <p:strVal val="#ppt_x"/>
                                          </p:val>
                                        </p:tav>
                                      </p:tavLst>
                                    </p:anim>
                                    <p:anim calcmode="lin" valueType="num">
                                      <p:cBhvr additive="base">
                                        <p:cTn id="24" dur="500" fill="hold"/>
                                        <p:tgtEl>
                                          <p:spTgt spid="1227794"/>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2" fill="hold" nodeType="clickEffect">
                                  <p:stCondLst>
                                    <p:cond delay="0"/>
                                  </p:stCondLst>
                                  <p:childTnLst>
                                    <p:set>
                                      <p:cBhvr>
                                        <p:cTn id="28" dur="1" fill="hold">
                                          <p:stCondLst>
                                            <p:cond delay="0"/>
                                          </p:stCondLst>
                                        </p:cTn>
                                        <p:tgtEl>
                                          <p:spTgt spid="1227781"/>
                                        </p:tgtEl>
                                        <p:attrNameLst>
                                          <p:attrName>style.visibility</p:attrName>
                                        </p:attrNameLst>
                                      </p:cBhvr>
                                      <p:to>
                                        <p:strVal val="visible"/>
                                      </p:to>
                                    </p:set>
                                    <p:animEffect transition="in" filter="wipe(right)">
                                      <p:cBhvr>
                                        <p:cTn id="29" dur="500"/>
                                        <p:tgtEl>
                                          <p:spTgt spid="122778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227790"/>
                                        </p:tgtEl>
                                        <p:attrNameLst>
                                          <p:attrName>style.visibility</p:attrName>
                                        </p:attrNameLst>
                                      </p:cBhvr>
                                      <p:to>
                                        <p:strVal val="visible"/>
                                      </p:to>
                                    </p:set>
                                    <p:animEffect transition="in" filter="wipe(left)">
                                      <p:cBhvr>
                                        <p:cTn id="34" dur="500"/>
                                        <p:tgtEl>
                                          <p:spTgt spid="122779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2" fill="hold" nodeType="clickEffect">
                                  <p:stCondLst>
                                    <p:cond delay="0"/>
                                  </p:stCondLst>
                                  <p:childTnLst>
                                    <p:set>
                                      <p:cBhvr>
                                        <p:cTn id="38" dur="1" fill="hold">
                                          <p:stCondLst>
                                            <p:cond delay="0"/>
                                          </p:stCondLst>
                                        </p:cTn>
                                        <p:tgtEl>
                                          <p:spTgt spid="1227784"/>
                                        </p:tgtEl>
                                        <p:attrNameLst>
                                          <p:attrName>style.visibility</p:attrName>
                                        </p:attrNameLst>
                                      </p:cBhvr>
                                      <p:to>
                                        <p:strVal val="visible"/>
                                      </p:to>
                                    </p:set>
                                    <p:animEffect transition="in" filter="wipe(right)">
                                      <p:cBhvr>
                                        <p:cTn id="39" dur="500"/>
                                        <p:tgtEl>
                                          <p:spTgt spid="122778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1227787"/>
                                        </p:tgtEl>
                                        <p:attrNameLst>
                                          <p:attrName>style.visibility</p:attrName>
                                        </p:attrNameLst>
                                      </p:cBhvr>
                                      <p:to>
                                        <p:strVal val="visible"/>
                                      </p:to>
                                    </p:set>
                                    <p:animEffect transition="in" filter="wipe(left)">
                                      <p:cBhvr>
                                        <p:cTn id="44" dur="500"/>
                                        <p:tgtEl>
                                          <p:spTgt spid="1227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7779" grpId="0" animBg="1" autoUpdateAnimBg="0"/>
      <p:bldP spid="1227780"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02" name="Rectangle 2"/>
          <p:cNvSpPr>
            <a:spLocks noGrp="1" noChangeArrowheads="1"/>
          </p:cNvSpPr>
          <p:nvPr>
            <p:ph type="title"/>
          </p:nvPr>
        </p:nvSpPr>
        <p:spPr>
          <a:xfrm>
            <a:off x="457200" y="457200"/>
            <a:ext cx="8229600" cy="990600"/>
          </a:xfrm>
        </p:spPr>
        <p:txBody>
          <a:bodyPr/>
          <a:lstStyle/>
          <a:p>
            <a:r>
              <a:rPr lang="en-US" dirty="0"/>
              <a:t>System Model</a:t>
            </a:r>
          </a:p>
        </p:txBody>
      </p:sp>
      <p:sp>
        <p:nvSpPr>
          <p:cNvPr id="1228803" name="Rectangle 3"/>
          <p:cNvSpPr>
            <a:spLocks noGrp="1" noChangeArrowheads="1"/>
          </p:cNvSpPr>
          <p:nvPr>
            <p:ph type="body" idx="1"/>
          </p:nvPr>
        </p:nvSpPr>
        <p:spPr>
          <a:xfrm>
            <a:off x="457200" y="1752600"/>
            <a:ext cx="8229600" cy="3886200"/>
          </a:xfrm>
        </p:spPr>
        <p:txBody>
          <a:bodyPr/>
          <a:lstStyle/>
          <a:p>
            <a:r>
              <a:rPr lang="en-US" dirty="0"/>
              <a:t>Resource types </a:t>
            </a:r>
            <a:r>
              <a:rPr lang="en-US" i="1" dirty="0"/>
              <a:t>R</a:t>
            </a:r>
            <a:r>
              <a:rPr lang="en-US" baseline="-25000" dirty="0"/>
              <a:t>1</a:t>
            </a:r>
            <a:r>
              <a:rPr lang="en-US" dirty="0"/>
              <a:t>, </a:t>
            </a:r>
            <a:r>
              <a:rPr lang="en-US" i="1" dirty="0"/>
              <a:t>R</a:t>
            </a:r>
            <a:r>
              <a:rPr lang="en-US" baseline="-25000" dirty="0"/>
              <a:t>2</a:t>
            </a:r>
            <a:r>
              <a:rPr lang="en-US" dirty="0"/>
              <a:t>, . . ., </a:t>
            </a:r>
            <a:r>
              <a:rPr lang="en-US" i="1" dirty="0" err="1"/>
              <a:t>R</a:t>
            </a:r>
            <a:r>
              <a:rPr lang="en-US" baseline="-25000" dirty="0" err="1"/>
              <a:t>m</a:t>
            </a:r>
            <a:endParaRPr lang="en-US" baseline="-25000" dirty="0"/>
          </a:p>
          <a:p>
            <a:pPr marL="1085850" lvl="2">
              <a:buFontTx/>
              <a:buNone/>
            </a:pPr>
            <a:r>
              <a:rPr lang="en-US" i="1" dirty="0"/>
              <a:t>CPU cycles, memory space, I/O devices</a:t>
            </a:r>
          </a:p>
          <a:p>
            <a:r>
              <a:rPr lang="en-US" dirty="0"/>
              <a:t>Each resource type </a:t>
            </a:r>
            <a:r>
              <a:rPr lang="en-US" i="1" dirty="0" err="1"/>
              <a:t>R</a:t>
            </a:r>
            <a:r>
              <a:rPr lang="en-US" baseline="-25000" dirty="0" err="1"/>
              <a:t>i</a:t>
            </a:r>
            <a:r>
              <a:rPr lang="en-US" dirty="0"/>
              <a:t> has </a:t>
            </a:r>
            <a:r>
              <a:rPr lang="en-US" i="1" dirty="0"/>
              <a:t>W</a:t>
            </a:r>
            <a:r>
              <a:rPr lang="en-US" baseline="-25000" dirty="0"/>
              <a:t>i</a:t>
            </a:r>
            <a:r>
              <a:rPr lang="en-US" dirty="0"/>
              <a:t> instances.</a:t>
            </a:r>
          </a:p>
          <a:p>
            <a:r>
              <a:rPr lang="en-US" dirty="0"/>
              <a:t>Each process utilizes a resource as follows:</a:t>
            </a:r>
          </a:p>
          <a:p>
            <a:pPr lvl="1"/>
            <a:r>
              <a:rPr lang="en-US" dirty="0"/>
              <a:t>request </a:t>
            </a:r>
          </a:p>
          <a:p>
            <a:pPr lvl="1"/>
            <a:r>
              <a:rPr lang="en-US" dirty="0"/>
              <a:t>use </a:t>
            </a:r>
          </a:p>
          <a:p>
            <a:pPr lvl="1"/>
            <a:r>
              <a:rPr lang="en-US" dirty="0"/>
              <a:t>release</a:t>
            </a:r>
          </a:p>
        </p:txBody>
      </p:sp>
    </p:spTree>
    <p:extLst>
      <p:ext uri="{BB962C8B-B14F-4D97-AF65-F5344CB8AC3E}">
        <p14:creationId xmlns:p14="http://schemas.microsoft.com/office/powerpoint/2010/main" val="3551776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26" name="Rectangle 2"/>
          <p:cNvSpPr>
            <a:spLocks noGrp="1" noChangeArrowheads="1"/>
          </p:cNvSpPr>
          <p:nvPr>
            <p:ph type="title"/>
          </p:nvPr>
        </p:nvSpPr>
        <p:spPr>
          <a:xfrm>
            <a:off x="461169" y="427038"/>
            <a:ext cx="8077200" cy="611188"/>
          </a:xfrm>
        </p:spPr>
        <p:txBody>
          <a:bodyPr/>
          <a:lstStyle/>
          <a:p>
            <a:r>
              <a:rPr lang="en-US" dirty="0"/>
              <a:t>Deadlock Characterization</a:t>
            </a:r>
          </a:p>
        </p:txBody>
      </p:sp>
      <p:sp>
        <p:nvSpPr>
          <p:cNvPr id="1229827" name="Rectangle 3"/>
          <p:cNvSpPr>
            <a:spLocks noGrp="1" noChangeArrowheads="1"/>
          </p:cNvSpPr>
          <p:nvPr>
            <p:ph type="body" idx="1"/>
          </p:nvPr>
        </p:nvSpPr>
        <p:spPr>
          <a:xfrm>
            <a:off x="395288" y="1801813"/>
            <a:ext cx="8208962" cy="4219575"/>
          </a:xfrm>
        </p:spPr>
        <p:txBody>
          <a:bodyPr/>
          <a:lstStyle/>
          <a:p>
            <a:pPr>
              <a:lnSpc>
                <a:spcPct val="90000"/>
              </a:lnSpc>
            </a:pPr>
            <a:r>
              <a:rPr lang="en-US" sz="2200" b="1"/>
              <a:t>Mutual exclusion:</a:t>
            </a:r>
            <a:r>
              <a:rPr lang="en-US" sz="2200"/>
              <a:t>  only one process at a time can use a resource.</a:t>
            </a:r>
          </a:p>
          <a:p>
            <a:pPr>
              <a:lnSpc>
                <a:spcPct val="90000"/>
              </a:lnSpc>
            </a:pPr>
            <a:r>
              <a:rPr lang="en-US" sz="2200" b="1"/>
              <a:t>Hold and wait:</a:t>
            </a:r>
            <a:r>
              <a:rPr lang="en-US" sz="2200"/>
              <a:t>  a process holding at least one resource is waiting to acquire additional resources held by other processes.</a:t>
            </a:r>
          </a:p>
          <a:p>
            <a:pPr>
              <a:lnSpc>
                <a:spcPct val="90000"/>
              </a:lnSpc>
            </a:pPr>
            <a:r>
              <a:rPr lang="en-US" sz="2200" b="1"/>
              <a:t>No preemption:</a:t>
            </a:r>
            <a:r>
              <a:rPr lang="en-US" sz="2200"/>
              <a:t>  a resource can be released only voluntarily by the process holding it, after that process has completed its task.</a:t>
            </a:r>
          </a:p>
          <a:p>
            <a:pPr>
              <a:lnSpc>
                <a:spcPct val="90000"/>
              </a:lnSpc>
            </a:pPr>
            <a:r>
              <a:rPr lang="en-US" sz="2200" b="1"/>
              <a:t>Circular wait:</a:t>
            </a:r>
            <a:r>
              <a:rPr lang="en-US" sz="2200"/>
              <a:t>  there exists a set {</a:t>
            </a:r>
            <a:r>
              <a:rPr lang="en-US" sz="2200" i="1"/>
              <a:t>P</a:t>
            </a:r>
            <a:r>
              <a:rPr lang="en-US" sz="2200" baseline="-25000"/>
              <a:t>0</a:t>
            </a:r>
            <a:r>
              <a:rPr lang="en-US" sz="2200"/>
              <a:t>, </a:t>
            </a:r>
            <a:r>
              <a:rPr lang="en-US" sz="2200" i="1"/>
              <a:t>P</a:t>
            </a:r>
            <a:r>
              <a:rPr lang="en-US" sz="2200" baseline="-25000"/>
              <a:t>1</a:t>
            </a:r>
            <a:r>
              <a:rPr lang="en-US" sz="2200"/>
              <a:t>, …, </a:t>
            </a:r>
            <a:r>
              <a:rPr lang="en-US" sz="2200" i="1"/>
              <a:t>P</a:t>
            </a:r>
            <a:r>
              <a:rPr lang="en-US" sz="2200" baseline="-25000"/>
              <a:t>0</a:t>
            </a:r>
            <a:r>
              <a:rPr lang="en-US" sz="2200"/>
              <a:t>} of waiting processes such that </a:t>
            </a:r>
            <a:r>
              <a:rPr lang="en-US" sz="2200" i="1"/>
              <a:t>P</a:t>
            </a:r>
            <a:r>
              <a:rPr lang="en-US" sz="2200" baseline="-25000"/>
              <a:t>0 </a:t>
            </a:r>
            <a:r>
              <a:rPr lang="en-US" sz="2200"/>
              <a:t>is waiting for a resource that is held by </a:t>
            </a:r>
            <a:r>
              <a:rPr lang="en-US" sz="2200" i="1"/>
              <a:t>P</a:t>
            </a:r>
            <a:r>
              <a:rPr lang="en-US" sz="2200" baseline="-25000"/>
              <a:t>1</a:t>
            </a:r>
            <a:r>
              <a:rPr lang="en-US" sz="2200"/>
              <a:t>, </a:t>
            </a:r>
            <a:r>
              <a:rPr lang="en-US" sz="2200" i="1"/>
              <a:t>P</a:t>
            </a:r>
            <a:r>
              <a:rPr lang="en-US" sz="2200" baseline="-25000"/>
              <a:t>1</a:t>
            </a:r>
            <a:r>
              <a:rPr lang="en-US" sz="2200"/>
              <a:t> is waiting for a resource that is held by </a:t>
            </a:r>
            <a:r>
              <a:rPr lang="en-US" sz="2200" i="1"/>
              <a:t>P</a:t>
            </a:r>
            <a:r>
              <a:rPr lang="en-US" sz="2200" baseline="-25000"/>
              <a:t>2</a:t>
            </a:r>
            <a:r>
              <a:rPr lang="en-US" sz="2200"/>
              <a:t>, …, </a:t>
            </a:r>
            <a:r>
              <a:rPr lang="en-US" sz="2200" i="1"/>
              <a:t>P</a:t>
            </a:r>
            <a:r>
              <a:rPr lang="en-US" sz="2200" i="1" baseline="-25000"/>
              <a:t>n</a:t>
            </a:r>
            <a:r>
              <a:rPr lang="en-US" sz="2200" baseline="-25000"/>
              <a:t>–1</a:t>
            </a:r>
            <a:r>
              <a:rPr lang="en-US" sz="2200"/>
              <a:t> is waiting for a resource that is held by </a:t>
            </a:r>
            <a:br>
              <a:rPr lang="en-US" sz="2200"/>
            </a:br>
            <a:r>
              <a:rPr lang="en-US" sz="2200" i="1"/>
              <a:t>P</a:t>
            </a:r>
            <a:r>
              <a:rPr lang="en-US" sz="2200" baseline="-25000"/>
              <a:t>n</a:t>
            </a:r>
            <a:r>
              <a:rPr lang="en-US" sz="2200"/>
              <a:t>, and </a:t>
            </a:r>
            <a:r>
              <a:rPr lang="en-US" sz="2200" i="1"/>
              <a:t>P</a:t>
            </a:r>
            <a:r>
              <a:rPr lang="en-US" sz="2200" i="1" baseline="-25000"/>
              <a:t>n</a:t>
            </a:r>
            <a:r>
              <a:rPr lang="en-US" sz="2200"/>
              <a:t> is waiting for a resource that is held by </a:t>
            </a:r>
            <a:r>
              <a:rPr lang="en-US" sz="2200" i="1"/>
              <a:t>P</a:t>
            </a:r>
            <a:r>
              <a:rPr lang="en-US" sz="2200" baseline="-25000"/>
              <a:t>0</a:t>
            </a:r>
            <a:r>
              <a:rPr lang="en-US" sz="2200"/>
              <a:t>.</a:t>
            </a:r>
          </a:p>
        </p:txBody>
      </p:sp>
      <p:sp>
        <p:nvSpPr>
          <p:cNvPr id="1229828" name="Text Box 4"/>
          <p:cNvSpPr txBox="1">
            <a:spLocks noChangeArrowheads="1"/>
          </p:cNvSpPr>
          <p:nvPr/>
        </p:nvSpPr>
        <p:spPr bwMode="auto">
          <a:xfrm>
            <a:off x="385763" y="1160463"/>
            <a:ext cx="66341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r>
              <a:rPr lang="en-US" sz="2000" b="0">
                <a:solidFill>
                  <a:schemeClr val="tx1"/>
                </a:solidFill>
                <a:latin typeface="Helvetica" panose="020B0604020202020204" pitchFamily="34" charset="0"/>
              </a:rPr>
              <a:t>Deadlock can arise if four conditions hold simultaneously.</a:t>
            </a:r>
          </a:p>
        </p:txBody>
      </p:sp>
    </p:spTree>
    <p:extLst>
      <p:ext uri="{BB962C8B-B14F-4D97-AF65-F5344CB8AC3E}">
        <p14:creationId xmlns:p14="http://schemas.microsoft.com/office/powerpoint/2010/main" val="96884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850" name="Rectangle 2"/>
          <p:cNvSpPr>
            <a:spLocks noGrp="1" noChangeArrowheads="1"/>
          </p:cNvSpPr>
          <p:nvPr>
            <p:ph type="title"/>
          </p:nvPr>
        </p:nvSpPr>
        <p:spPr>
          <a:xfrm>
            <a:off x="457200" y="457200"/>
            <a:ext cx="8229600" cy="914400"/>
          </a:xfrm>
        </p:spPr>
        <p:txBody>
          <a:bodyPr/>
          <a:lstStyle/>
          <a:p>
            <a:r>
              <a:rPr lang="en-US" dirty="0"/>
              <a:t>Resource-Allocation Graph</a:t>
            </a:r>
          </a:p>
        </p:txBody>
      </p:sp>
      <p:sp>
        <p:nvSpPr>
          <p:cNvPr id="1230851" name="Rectangle 3"/>
          <p:cNvSpPr>
            <a:spLocks noGrp="1" noChangeArrowheads="1"/>
          </p:cNvSpPr>
          <p:nvPr>
            <p:ph type="body" idx="1"/>
          </p:nvPr>
        </p:nvSpPr>
        <p:spPr>
          <a:xfrm>
            <a:off x="617538" y="2276475"/>
            <a:ext cx="7370762" cy="2714625"/>
          </a:xfrm>
        </p:spPr>
        <p:txBody>
          <a:bodyPr/>
          <a:lstStyle/>
          <a:p>
            <a:r>
              <a:rPr lang="en-US" sz="2800" dirty="0"/>
              <a:t>V is partitioned into two types:</a:t>
            </a:r>
          </a:p>
          <a:p>
            <a:pPr lvl="1"/>
            <a:r>
              <a:rPr lang="en-US" sz="2400" i="1" dirty="0"/>
              <a:t>P</a:t>
            </a:r>
            <a:r>
              <a:rPr lang="en-US" sz="2400" dirty="0"/>
              <a:t> = {</a:t>
            </a:r>
            <a:r>
              <a:rPr lang="en-US" sz="2400" i="1" dirty="0"/>
              <a:t>P</a:t>
            </a:r>
            <a:r>
              <a:rPr lang="en-US" sz="2400" baseline="-25000" dirty="0"/>
              <a:t>1</a:t>
            </a:r>
            <a:r>
              <a:rPr lang="en-US" sz="2400" dirty="0"/>
              <a:t>, </a:t>
            </a:r>
            <a:r>
              <a:rPr lang="en-US" sz="2400" i="1" dirty="0"/>
              <a:t>P</a:t>
            </a:r>
            <a:r>
              <a:rPr lang="en-US" sz="2400" baseline="-25000" dirty="0"/>
              <a:t>2</a:t>
            </a:r>
            <a:r>
              <a:rPr lang="en-US" sz="2400" dirty="0"/>
              <a:t>, …, </a:t>
            </a:r>
            <a:r>
              <a:rPr lang="en-US" sz="2400" i="1" dirty="0" err="1"/>
              <a:t>P</a:t>
            </a:r>
            <a:r>
              <a:rPr lang="en-US" sz="2400" i="1" baseline="-25000" dirty="0" err="1"/>
              <a:t>n</a:t>
            </a:r>
            <a:r>
              <a:rPr lang="en-US" sz="2400" dirty="0"/>
              <a:t>}, the set consisting of all the processes in the system.</a:t>
            </a:r>
            <a:br>
              <a:rPr lang="en-US" sz="2400" dirty="0"/>
            </a:br>
            <a:endParaRPr lang="en-US" sz="2400" dirty="0"/>
          </a:p>
          <a:p>
            <a:pPr lvl="1"/>
            <a:r>
              <a:rPr lang="en-US" sz="2400" i="1" dirty="0"/>
              <a:t>R</a:t>
            </a:r>
            <a:r>
              <a:rPr lang="en-US" sz="2400" dirty="0"/>
              <a:t> = {</a:t>
            </a:r>
            <a:r>
              <a:rPr lang="en-US" sz="2400" i="1" dirty="0"/>
              <a:t>R</a:t>
            </a:r>
            <a:r>
              <a:rPr lang="en-US" sz="2400" baseline="-25000" dirty="0"/>
              <a:t>1</a:t>
            </a:r>
            <a:r>
              <a:rPr lang="en-US" sz="2400" dirty="0"/>
              <a:t>, </a:t>
            </a:r>
            <a:r>
              <a:rPr lang="en-US" sz="2400" i="1" dirty="0"/>
              <a:t>R</a:t>
            </a:r>
            <a:r>
              <a:rPr lang="en-US" sz="2400" baseline="-25000" dirty="0"/>
              <a:t>2</a:t>
            </a:r>
            <a:r>
              <a:rPr lang="en-US" sz="2400" dirty="0"/>
              <a:t>, …, </a:t>
            </a:r>
            <a:r>
              <a:rPr lang="en-US" sz="2400" i="1" dirty="0" err="1"/>
              <a:t>R</a:t>
            </a:r>
            <a:r>
              <a:rPr lang="en-US" sz="2400" i="1" baseline="-25000" dirty="0" err="1"/>
              <a:t>m</a:t>
            </a:r>
            <a:r>
              <a:rPr lang="en-US" sz="2400" dirty="0"/>
              <a:t>}, the set consisting of all resource types in the system.</a:t>
            </a:r>
          </a:p>
          <a:p>
            <a:r>
              <a:rPr lang="en-US" sz="2800" dirty="0"/>
              <a:t>request edge – directed edge </a:t>
            </a:r>
            <a:r>
              <a:rPr lang="en-US" sz="2800" i="1" dirty="0"/>
              <a:t>P</a:t>
            </a:r>
            <a:r>
              <a:rPr lang="en-US" sz="2800" baseline="-25000" dirty="0"/>
              <a:t>1 </a:t>
            </a:r>
            <a:r>
              <a:rPr lang="en-US" sz="2800" dirty="0">
                <a:sym typeface="Symbol" panose="05050102010706020507" pitchFamily="18" charset="2"/>
              </a:rPr>
              <a:t> </a:t>
            </a:r>
            <a:r>
              <a:rPr lang="en-US" sz="2800" i="1" dirty="0" err="1">
                <a:sym typeface="Symbol" panose="05050102010706020507" pitchFamily="18" charset="2"/>
              </a:rPr>
              <a:t>R</a:t>
            </a:r>
            <a:r>
              <a:rPr lang="en-US" sz="2800" i="1" baseline="-25000" dirty="0" err="1">
                <a:sym typeface="Symbol" panose="05050102010706020507" pitchFamily="18" charset="2"/>
              </a:rPr>
              <a:t>j</a:t>
            </a:r>
            <a:endParaRPr lang="en-US" sz="2800" i="1" dirty="0">
              <a:sym typeface="Symbol" panose="05050102010706020507" pitchFamily="18" charset="2"/>
            </a:endParaRPr>
          </a:p>
          <a:p>
            <a:r>
              <a:rPr lang="en-US" sz="2800" dirty="0">
                <a:sym typeface="Symbol" panose="05050102010706020507" pitchFamily="18" charset="2"/>
              </a:rPr>
              <a:t>assignment edge </a:t>
            </a:r>
            <a:r>
              <a:rPr lang="en-US" sz="2800" dirty="0"/>
              <a:t>– directed edge </a:t>
            </a:r>
            <a:r>
              <a:rPr lang="en-US" sz="2800" i="1" dirty="0" err="1"/>
              <a:t>R</a:t>
            </a:r>
            <a:r>
              <a:rPr lang="en-US" sz="2800" i="1" baseline="-25000" dirty="0" err="1"/>
              <a:t>j</a:t>
            </a:r>
            <a:r>
              <a:rPr lang="en-US" sz="2800" i="1" dirty="0"/>
              <a:t> </a:t>
            </a:r>
            <a:r>
              <a:rPr lang="en-US" sz="2800" dirty="0">
                <a:sym typeface="Symbol" panose="05050102010706020507" pitchFamily="18" charset="2"/>
              </a:rPr>
              <a:t> </a:t>
            </a:r>
            <a:r>
              <a:rPr lang="en-US" sz="2800" i="1" dirty="0">
                <a:sym typeface="Symbol" panose="05050102010706020507" pitchFamily="18" charset="2"/>
              </a:rPr>
              <a:t>P</a:t>
            </a:r>
            <a:r>
              <a:rPr lang="en-US" sz="2800" i="1" baseline="-25000" dirty="0">
                <a:sym typeface="Symbol" panose="05050102010706020507" pitchFamily="18" charset="2"/>
              </a:rPr>
              <a:t>i</a:t>
            </a:r>
            <a:endParaRPr lang="en-US" sz="2800" dirty="0">
              <a:sym typeface="Symbol" panose="05050102010706020507" pitchFamily="18" charset="2"/>
            </a:endParaRPr>
          </a:p>
        </p:txBody>
      </p:sp>
      <p:sp>
        <p:nvSpPr>
          <p:cNvPr id="1230852" name="Text Box 4"/>
          <p:cNvSpPr txBox="1">
            <a:spLocks noChangeArrowheads="1"/>
          </p:cNvSpPr>
          <p:nvPr/>
        </p:nvSpPr>
        <p:spPr bwMode="auto">
          <a:xfrm>
            <a:off x="387350" y="1705918"/>
            <a:ext cx="563872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r>
              <a:rPr lang="en-US" sz="2400" b="0" dirty="0">
                <a:solidFill>
                  <a:schemeClr val="tx1"/>
                </a:solidFill>
                <a:latin typeface="Helvetica" panose="020B0604020202020204" pitchFamily="34" charset="0"/>
              </a:rPr>
              <a:t>A set of vertices </a:t>
            </a:r>
            <a:r>
              <a:rPr lang="en-US" sz="2400" b="0" i="1" dirty="0">
                <a:solidFill>
                  <a:schemeClr val="tx1"/>
                </a:solidFill>
                <a:latin typeface="Helvetica" panose="020B0604020202020204" pitchFamily="34" charset="0"/>
              </a:rPr>
              <a:t>V</a:t>
            </a:r>
            <a:r>
              <a:rPr lang="en-US" sz="2400" b="0" dirty="0">
                <a:solidFill>
                  <a:schemeClr val="tx1"/>
                </a:solidFill>
                <a:latin typeface="Helvetica" panose="020B0604020202020204" pitchFamily="34" charset="0"/>
              </a:rPr>
              <a:t> and a set of edges </a:t>
            </a:r>
            <a:r>
              <a:rPr lang="en-US" sz="2400" b="0" i="1" dirty="0">
                <a:solidFill>
                  <a:schemeClr val="tx1"/>
                </a:solidFill>
                <a:latin typeface="Helvetica" panose="020B0604020202020204" pitchFamily="34" charset="0"/>
              </a:rPr>
              <a:t>E</a:t>
            </a:r>
            <a:r>
              <a:rPr lang="en-US" sz="2400" b="0" dirty="0">
                <a:solidFill>
                  <a:schemeClr val="tx1"/>
                </a:solidFill>
                <a:latin typeface="Helvetica" panose="020B0604020202020204" pitchFamily="34" charset="0"/>
              </a:rPr>
              <a:t>.</a:t>
            </a:r>
          </a:p>
        </p:txBody>
      </p:sp>
    </p:spTree>
    <p:extLst>
      <p:ext uri="{BB962C8B-B14F-4D97-AF65-F5344CB8AC3E}">
        <p14:creationId xmlns:p14="http://schemas.microsoft.com/office/powerpoint/2010/main" val="3418856226"/>
      </p:ext>
    </p:extLst>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6664</TotalTime>
  <Words>1652</Words>
  <Application>Microsoft Office PowerPoint</Application>
  <PresentationFormat>On-screen Show (4:3)</PresentationFormat>
  <Paragraphs>265</Paragraphs>
  <Slides>42</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1" baseType="lpstr">
      <vt:lpstr>Arial</vt:lpstr>
      <vt:lpstr>Arial Black</vt:lpstr>
      <vt:lpstr>Arial Narrow</vt:lpstr>
      <vt:lpstr>Helvetica</vt:lpstr>
      <vt:lpstr>Symbol</vt:lpstr>
      <vt:lpstr>Times New Roman</vt:lpstr>
      <vt:lpstr>Wingdings</vt:lpstr>
      <vt:lpstr>Pixel</vt:lpstr>
      <vt:lpstr>Bitmap Image</vt:lpstr>
      <vt:lpstr>Lecture 14 Deadlocks</vt:lpstr>
      <vt:lpstr>Contents</vt:lpstr>
      <vt:lpstr>Deadlocks in the Real World</vt:lpstr>
      <vt:lpstr>The Deadlock Problem</vt:lpstr>
      <vt:lpstr>Bridge Crossing Example</vt:lpstr>
      <vt:lpstr>Deadlocks in the Computer World</vt:lpstr>
      <vt:lpstr>System Model</vt:lpstr>
      <vt:lpstr>Deadlock Characterization</vt:lpstr>
      <vt:lpstr>Resource-Allocation Graph</vt:lpstr>
      <vt:lpstr>Resource-Allocation Graph</vt:lpstr>
      <vt:lpstr>Example</vt:lpstr>
      <vt:lpstr>PowerPoint Presentation</vt:lpstr>
      <vt:lpstr>PowerPoint Presentation</vt:lpstr>
      <vt:lpstr>PowerPoint Presentation</vt:lpstr>
      <vt:lpstr>Example of a Resource Allocation Graph</vt:lpstr>
      <vt:lpstr>Basic Facts</vt:lpstr>
      <vt:lpstr>Methods for Handling Deadlocks</vt:lpstr>
      <vt:lpstr>Deadlock Prevention</vt:lpstr>
      <vt:lpstr>Deadlock Prevention</vt:lpstr>
      <vt:lpstr>Deadlock Avoidance</vt:lpstr>
      <vt:lpstr>Safe State</vt:lpstr>
      <vt:lpstr>Basic Facts</vt:lpstr>
      <vt:lpstr>Safe, Unsafe , Deadlock State </vt:lpstr>
      <vt:lpstr>Resource-Allocation Graph Algorithm</vt:lpstr>
      <vt:lpstr>Resource-Allocation Graph For Deadlock Avoidance</vt:lpstr>
      <vt:lpstr>Unsafe State In Resource-Allocation Graph</vt:lpstr>
      <vt:lpstr>Banker’s Algorithm</vt:lpstr>
      <vt:lpstr>Data Structures for the Banker’s Algorithm </vt:lpstr>
      <vt:lpstr>Resource-Request Algorithm for Process Pi</vt:lpstr>
      <vt:lpstr>Example of Banker’s Algorithm</vt:lpstr>
      <vt:lpstr>Example (Cont.)</vt:lpstr>
      <vt:lpstr>Example </vt:lpstr>
      <vt:lpstr>Example P1 Request (1,0,2) (Cont.)</vt:lpstr>
      <vt:lpstr>Deadlock Detection</vt:lpstr>
      <vt:lpstr>Single Instance of Each Resource Type</vt:lpstr>
      <vt:lpstr>Resource-Allocation Graph and Wait-for Graph</vt:lpstr>
      <vt:lpstr>Detection-Algorithm Usage</vt:lpstr>
      <vt:lpstr>Deadlock Detection</vt:lpstr>
      <vt:lpstr>Depth First Search</vt:lpstr>
      <vt:lpstr>PowerPoint Presentation</vt:lpstr>
      <vt:lpstr>Recovery from Deadlock:  Process Termination</vt:lpstr>
      <vt:lpstr>Recovery from Deadlock: Resource Preemption</vt:lpstr>
    </vt:vector>
  </TitlesOfParts>
  <Company>IIUI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Computer Architectures</dc:title>
  <dc:creator>Asim Munir</dc:creator>
  <cp:lastModifiedBy>Asim Munir</cp:lastModifiedBy>
  <cp:revision>297</cp:revision>
  <cp:lastPrinted>1999-12-17T13:56:08Z</cp:lastPrinted>
  <dcterms:created xsi:type="dcterms:W3CDTF">1998-09-21T10:37:54Z</dcterms:created>
  <dcterms:modified xsi:type="dcterms:W3CDTF">2016-05-15T18:49:57Z</dcterms:modified>
</cp:coreProperties>
</file>