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9" r:id="rId1"/>
  </p:sldMasterIdLst>
  <p:notesMasterIdLst>
    <p:notesMasterId r:id="rId23"/>
  </p:notesMasterIdLst>
  <p:sldIdLst>
    <p:sldId id="257" r:id="rId2"/>
    <p:sldId id="408" r:id="rId3"/>
    <p:sldId id="409" r:id="rId4"/>
    <p:sldId id="410" r:id="rId5"/>
    <p:sldId id="411" r:id="rId6"/>
    <p:sldId id="392" r:id="rId7"/>
    <p:sldId id="393" r:id="rId8"/>
    <p:sldId id="412" r:id="rId9"/>
    <p:sldId id="415" r:id="rId10"/>
    <p:sldId id="413" r:id="rId11"/>
    <p:sldId id="414" r:id="rId12"/>
    <p:sldId id="395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1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48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408A7-509E-4CF0-9369-C710ADD2C96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D9BAD-31AE-4F6E-8998-717B23B8F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14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98E86A-3D77-4F89-BDE2-317058C843E0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3038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0EF11B-E0A9-4431-8AC7-F85AF0939507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90618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3493690-8F3B-40DD-B1C9-11D74F4F28AC}" type="slidenum">
              <a:rPr lang="en-US" altLang="en-US">
                <a:latin typeface="Tahoma" panose="020B0604030504040204" pitchFamily="34" charset="0"/>
              </a:rPr>
              <a:pPr eaLnBrk="1" hangingPunct="1"/>
              <a:t>13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08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696621-39F0-403B-91C0-8FC04407B551}" type="slidenum">
              <a:rPr lang="en-US" altLang="en-US">
                <a:latin typeface="Tahoma" panose="020B0604030504040204" pitchFamily="34" charset="0"/>
              </a:rPr>
              <a:pPr eaLnBrk="1" hangingPunct="1"/>
              <a:t>14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BCE7D47-8C1E-4F07-848A-7F2E8D17A2CF}" type="slidenum">
              <a:rPr lang="en-US" altLang="en-US">
                <a:latin typeface="Tahoma" panose="020B0604030504040204" pitchFamily="34" charset="0"/>
              </a:rPr>
              <a:pPr eaLnBrk="1" hangingPunct="1"/>
              <a:t>15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74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06B6978-35E9-45CF-9439-819968A3757E}" type="slidenum">
              <a:rPr lang="en-US" altLang="en-US">
                <a:latin typeface="Tahoma" panose="020B0604030504040204" pitchFamily="34" charset="0"/>
              </a:rPr>
              <a:pPr eaLnBrk="1" hangingPunct="1"/>
              <a:t>16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4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35BDBE-A3D7-47AE-ADDD-CD0C7CFCD114}" type="slidenum">
              <a:rPr lang="en-US" altLang="en-US">
                <a:latin typeface="Tahoma" panose="020B0604030504040204" pitchFamily="34" charset="0"/>
              </a:rPr>
              <a:pPr eaLnBrk="1" hangingPunct="1"/>
              <a:t>17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84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4119044-E9A9-413A-904A-813AAC873CA5}" type="slidenum">
              <a:rPr lang="en-US" altLang="en-US">
                <a:latin typeface="Tahoma" panose="020B0604030504040204" pitchFamily="34" charset="0"/>
              </a:rPr>
              <a:pPr eaLnBrk="1" hangingPunct="1"/>
              <a:t>18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409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8830EFE-90A5-4B18-A434-E6D194172BC4}" type="slidenum">
              <a:rPr lang="en-US" altLang="en-US">
                <a:latin typeface="Tahoma" panose="020B0604030504040204" pitchFamily="34" charset="0"/>
              </a:rPr>
              <a:pPr eaLnBrk="1" hangingPunct="1"/>
              <a:t>19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87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1C7E43B-D961-4251-A243-5F25A4FDC25D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F2BEEAD-8F86-424E-9A50-8403CDA6ABB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14323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360E-C0BC-4D44-88DA-4BB60DDE2DC5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EEAD-8F86-424E-9A50-8403CDA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7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90C2-F2FA-460F-A62B-D6803E15144C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EEAD-8F86-424E-9A50-8403CDA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26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FA84-88FE-47FC-AF4F-3908B17B5966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EEAD-8F86-424E-9A50-8403CDA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1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C5EB25-ECAE-4457-9FC0-3EA8B5097B6A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2BEEAD-8F86-424E-9A50-8403CDA6AB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76663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4086-3F26-4B3D-9943-4E2B98D430C4}" type="datetime1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EEAD-8F86-424E-9A50-8403CDA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971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07C1-512B-4173-BE80-FF38433D33E8}" type="datetime1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EEAD-8F86-424E-9A50-8403CDA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8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0796-E9A5-401C-9D1A-04953DFE2073}" type="datetime1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EEAD-8F86-424E-9A50-8403CDA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5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2223-3F3C-4D2A-9437-5763396B2AC5}" type="datetime1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EEAD-8F86-424E-9A50-8403CDA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700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E1C73E-2F1A-49E0-8DC8-E4D77626E181}" type="datetime1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2BEEAD-8F86-424E-9A50-8403CDA6AB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93210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1E1B24-D2B0-4BE6-A318-2872212BC334}" type="datetime1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2BEEAD-8F86-424E-9A50-8403CDA6AB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066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BF4BB9F-4041-45C0-80B8-0070D80B3B6F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F2BEEAD-8F86-424E-9A50-8403CDA6AB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269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0" r:id="rId1"/>
    <p:sldLayoutId id="2147484421" r:id="rId2"/>
    <p:sldLayoutId id="2147484422" r:id="rId3"/>
    <p:sldLayoutId id="2147484423" r:id="rId4"/>
    <p:sldLayoutId id="2147484424" r:id="rId5"/>
    <p:sldLayoutId id="2147484425" r:id="rId6"/>
    <p:sldLayoutId id="2147484426" r:id="rId7"/>
    <p:sldLayoutId id="2147484427" r:id="rId8"/>
    <p:sldLayoutId id="2147484428" r:id="rId9"/>
    <p:sldLayoutId id="2147484429" r:id="rId10"/>
    <p:sldLayoutId id="2147484430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400" y="2219003"/>
            <a:ext cx="9808299" cy="1293605"/>
          </a:xfrm>
        </p:spPr>
        <p:txBody>
          <a:bodyPr/>
          <a:lstStyle/>
          <a:p>
            <a:r>
              <a:rPr lang="en-US" sz="4800" b="1" dirty="0" smtClean="0"/>
              <a:t>E-Commerce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823951"/>
            <a:ext cx="6831673" cy="504885"/>
          </a:xfrm>
        </p:spPr>
        <p:txBody>
          <a:bodyPr/>
          <a:lstStyle/>
          <a:p>
            <a:r>
              <a:rPr lang="en-US" dirty="0" smtClean="0"/>
              <a:t>Lecture – 01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564582" y="4904835"/>
            <a:ext cx="3228109" cy="72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/>
              <a:t>Lecture By: </a:t>
            </a:r>
          </a:p>
          <a:p>
            <a:pPr algn="l"/>
            <a:r>
              <a:rPr lang="en-US" sz="1800" dirty="0" smtClean="0"/>
              <a:t>Shakir Rasheed Khan Khattak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EEAD-8F86-424E-9A50-8403CDA6AB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7828" y="1096477"/>
            <a:ext cx="9601200" cy="84150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Grading Policy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EEAD-8F86-424E-9A50-8403CDA6ABB2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592008"/>
              </p:ext>
            </p:extLst>
          </p:nvPr>
        </p:nvGraphicFramePr>
        <p:xfrm>
          <a:off x="2381534" y="2381535"/>
          <a:ext cx="758133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2662"/>
                <a:gridCol w="38486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Assessment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Method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Quizzes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Mid 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</a:t>
                      </a:r>
                      <a:r>
                        <a:rPr lang="en-US" dirty="0" smtClean="0"/>
                        <a:t>Presentation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94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81840"/>
            <a:ext cx="9601200" cy="81421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General </a:t>
            </a:r>
            <a:r>
              <a:rPr lang="en-US" b="1" dirty="0"/>
              <a:t>Policies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EEAD-8F86-424E-9A50-8403CDA6ABB2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770496"/>
            <a:ext cx="9601200" cy="3096904"/>
          </a:xfrm>
        </p:spPr>
        <p:txBody>
          <a:bodyPr/>
          <a:lstStyle/>
          <a:p>
            <a:r>
              <a:rPr lang="en-US" dirty="0" smtClean="0"/>
              <a:t>Attendance </a:t>
            </a:r>
            <a:r>
              <a:rPr lang="en-US" dirty="0"/>
              <a:t>will be taken every class and will be reported. </a:t>
            </a:r>
          </a:p>
          <a:p>
            <a:r>
              <a:rPr lang="en-US" dirty="0"/>
              <a:t>It is important that any work submitted is your own. Plagiarism and/or collusion will result in a possible disciplinary action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Any late submissions will be taken with penalty.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2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685243" y="1129329"/>
            <a:ext cx="7499350" cy="849596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</a:rPr>
              <a:t>Course Objectives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843" y="2347415"/>
            <a:ext cx="9758149" cy="3821372"/>
          </a:xfrm>
        </p:spPr>
        <p:txBody>
          <a:bodyPr>
            <a:noAutofit/>
          </a:bodyPr>
          <a:lstStyle/>
          <a:p>
            <a:pPr marL="425196" indent="-342900" algn="just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/>
              <a:t>To </a:t>
            </a:r>
            <a:r>
              <a:rPr lang="en-US" b="1" dirty="0"/>
              <a:t>understand</a:t>
            </a:r>
            <a:r>
              <a:rPr lang="en-US" dirty="0"/>
              <a:t> the role of </a:t>
            </a:r>
            <a:r>
              <a:rPr lang="en-US" b="1" dirty="0"/>
              <a:t>ecommerce</a:t>
            </a:r>
            <a:r>
              <a:rPr lang="en-US" dirty="0"/>
              <a:t> in </a:t>
            </a:r>
            <a:r>
              <a:rPr lang="en-US" b="1" dirty="0"/>
              <a:t>world</a:t>
            </a:r>
            <a:r>
              <a:rPr lang="en-US" dirty="0"/>
              <a:t> </a:t>
            </a:r>
            <a:r>
              <a:rPr lang="en-US" b="1" dirty="0"/>
              <a:t>economy</a:t>
            </a:r>
            <a:r>
              <a:rPr lang="en-US" dirty="0" smtClean="0"/>
              <a:t>.</a:t>
            </a:r>
            <a:endParaRPr lang="en-US" sz="1800" dirty="0"/>
          </a:p>
          <a:p>
            <a:pPr marL="425196" indent="-342900" algn="just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 </a:t>
            </a:r>
            <a:r>
              <a:rPr lang="en-US" b="1" dirty="0"/>
              <a:t>Introduction</a:t>
            </a:r>
            <a:r>
              <a:rPr lang="en-US" dirty="0"/>
              <a:t> &amp; clear </a:t>
            </a:r>
            <a:r>
              <a:rPr lang="en-US" b="1" dirty="0"/>
              <a:t>understanding</a:t>
            </a:r>
            <a:r>
              <a:rPr lang="en-US" dirty="0"/>
              <a:t> of all </a:t>
            </a:r>
            <a:r>
              <a:rPr lang="en-US" b="1" dirty="0"/>
              <a:t>types</a:t>
            </a:r>
            <a:r>
              <a:rPr lang="en-US" dirty="0"/>
              <a:t> of </a:t>
            </a:r>
            <a:r>
              <a:rPr lang="en-US" b="1" dirty="0"/>
              <a:t>e-commerce</a:t>
            </a:r>
            <a:r>
              <a:rPr lang="en-US" dirty="0"/>
              <a:t>, </a:t>
            </a:r>
            <a:r>
              <a:rPr lang="en-US" b="1" dirty="0"/>
              <a:t>associated</a:t>
            </a:r>
            <a:r>
              <a:rPr lang="en-US" dirty="0"/>
              <a:t> </a:t>
            </a:r>
            <a:r>
              <a:rPr lang="en-US" b="1" dirty="0"/>
              <a:t>technologies</a:t>
            </a:r>
            <a:r>
              <a:rPr lang="en-US" dirty="0"/>
              <a:t> &amp; their </a:t>
            </a:r>
            <a:r>
              <a:rPr lang="en-US" b="1" dirty="0"/>
              <a:t>integration</a:t>
            </a:r>
            <a:r>
              <a:rPr lang="en-US" dirty="0"/>
              <a:t> &amp; effective </a:t>
            </a:r>
            <a:r>
              <a:rPr lang="en-US" b="1" dirty="0"/>
              <a:t>interaction</a:t>
            </a:r>
            <a:r>
              <a:rPr lang="en-US" dirty="0"/>
              <a:t> among these </a:t>
            </a:r>
            <a:r>
              <a:rPr lang="en-US" b="1" dirty="0"/>
              <a:t>technologies</a:t>
            </a:r>
            <a:r>
              <a:rPr lang="en-US" dirty="0"/>
              <a:t>. </a:t>
            </a:r>
            <a:endParaRPr lang="en-US" sz="1800" dirty="0"/>
          </a:p>
          <a:p>
            <a:pPr marL="425196" indent="-342900" algn="just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b="1" dirty="0" smtClean="0"/>
              <a:t>Design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b="1" dirty="0"/>
              <a:t>implementation</a:t>
            </a:r>
            <a:r>
              <a:rPr lang="en-US" dirty="0"/>
              <a:t> of </a:t>
            </a:r>
            <a:r>
              <a:rPr lang="en-US" b="1" dirty="0"/>
              <a:t>e-commerce</a:t>
            </a:r>
            <a:r>
              <a:rPr lang="en-US" dirty="0"/>
              <a:t> applications and </a:t>
            </a:r>
            <a:r>
              <a:rPr lang="en-US" b="1" dirty="0"/>
              <a:t>associated</a:t>
            </a:r>
            <a:r>
              <a:rPr lang="en-US" dirty="0"/>
              <a:t> </a:t>
            </a:r>
            <a:r>
              <a:rPr lang="en-US" b="1" dirty="0"/>
              <a:t>hardware</a:t>
            </a:r>
            <a:r>
              <a:rPr lang="en-US" dirty="0"/>
              <a:t>, </a:t>
            </a:r>
            <a:r>
              <a:rPr lang="en-US" b="1" dirty="0"/>
              <a:t>network</a:t>
            </a:r>
            <a:r>
              <a:rPr lang="en-US" dirty="0"/>
              <a:t> &amp; </a:t>
            </a:r>
            <a:r>
              <a:rPr lang="en-US" b="1" dirty="0"/>
              <a:t>security</a:t>
            </a:r>
            <a:r>
              <a:rPr lang="en-US" dirty="0"/>
              <a:t> </a:t>
            </a:r>
            <a:r>
              <a:rPr lang="en-US" b="1" dirty="0"/>
              <a:t>infrastructure</a:t>
            </a:r>
            <a:r>
              <a:rPr lang="en-US" dirty="0"/>
              <a:t>. </a:t>
            </a:r>
            <a:r>
              <a:rPr lang="en-US" b="1" dirty="0"/>
              <a:t>Thorough</a:t>
            </a:r>
            <a:r>
              <a:rPr lang="en-US" dirty="0"/>
              <a:t> </a:t>
            </a:r>
            <a:r>
              <a:rPr lang="en-US" b="1" dirty="0"/>
              <a:t>understanding</a:t>
            </a:r>
            <a:r>
              <a:rPr lang="en-US" dirty="0"/>
              <a:t> of the </a:t>
            </a:r>
            <a:r>
              <a:rPr lang="en-US" b="1" dirty="0"/>
              <a:t>payment</a:t>
            </a:r>
            <a:r>
              <a:rPr lang="en-US" dirty="0"/>
              <a:t> </a:t>
            </a:r>
            <a:r>
              <a:rPr lang="en-US" b="1" dirty="0"/>
              <a:t>systems</a:t>
            </a:r>
            <a:r>
              <a:rPr lang="en-US" dirty="0"/>
              <a:t> &amp; </a:t>
            </a:r>
            <a:r>
              <a:rPr lang="en-US" b="1" dirty="0" smtClean="0"/>
              <a:t>methods</a:t>
            </a:r>
            <a:r>
              <a:rPr lang="en-US" dirty="0" smtClean="0"/>
              <a:t>. </a:t>
            </a:r>
            <a:endParaRPr lang="en-US" sz="1800" dirty="0"/>
          </a:p>
          <a:p>
            <a:pPr marL="425196" indent="-342900" algn="just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b="1" dirty="0" smtClean="0"/>
              <a:t>Business</a:t>
            </a:r>
            <a:r>
              <a:rPr lang="en-US" dirty="0"/>
              <a:t>, </a:t>
            </a:r>
            <a:r>
              <a:rPr lang="en-US" b="1" dirty="0"/>
              <a:t>financial</a:t>
            </a:r>
            <a:r>
              <a:rPr lang="en-US" dirty="0"/>
              <a:t>, </a:t>
            </a:r>
            <a:r>
              <a:rPr lang="en-US" b="1" dirty="0"/>
              <a:t>marketing</a:t>
            </a:r>
            <a:r>
              <a:rPr lang="en-US" dirty="0"/>
              <a:t> &amp; </a:t>
            </a:r>
            <a:r>
              <a:rPr lang="en-US" b="1" dirty="0"/>
              <a:t>behavioral</a:t>
            </a:r>
            <a:r>
              <a:rPr lang="en-US" dirty="0"/>
              <a:t> model for </a:t>
            </a:r>
            <a:r>
              <a:rPr lang="en-US" b="1" dirty="0"/>
              <a:t>ecommerce</a:t>
            </a:r>
            <a:r>
              <a:rPr lang="en-US" dirty="0"/>
              <a:t> business. </a:t>
            </a:r>
            <a:endParaRPr lang="en-US" sz="1800" dirty="0"/>
          </a:p>
          <a:p>
            <a:pPr marL="425196" indent="-342900" algn="just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b="1" dirty="0" smtClean="0"/>
              <a:t>Marketing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b="1" dirty="0"/>
              <a:t>social</a:t>
            </a:r>
            <a:r>
              <a:rPr lang="en-US" dirty="0"/>
              <a:t> impacts of </a:t>
            </a:r>
            <a:r>
              <a:rPr lang="en-US" b="1" dirty="0"/>
              <a:t>ecommerce</a:t>
            </a:r>
            <a:r>
              <a:rPr lang="en-US" dirty="0"/>
              <a:t>. </a:t>
            </a:r>
            <a:endParaRPr lang="en-US" sz="1800" dirty="0"/>
          </a:p>
          <a:p>
            <a:pPr marL="425196" indent="-342900" algn="just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To </a:t>
            </a:r>
            <a:r>
              <a:rPr lang="en-US" b="1" dirty="0"/>
              <a:t>gain</a:t>
            </a:r>
            <a:r>
              <a:rPr lang="en-US" dirty="0"/>
              <a:t> a practical </a:t>
            </a:r>
            <a:r>
              <a:rPr lang="en-US" b="1" dirty="0"/>
              <a:t>experience</a:t>
            </a:r>
            <a:r>
              <a:rPr lang="en-US" dirty="0"/>
              <a:t> in some of the </a:t>
            </a:r>
            <a:r>
              <a:rPr lang="en-US" b="1" dirty="0"/>
              <a:t>ecommerce</a:t>
            </a:r>
            <a:r>
              <a:rPr lang="en-US" dirty="0"/>
              <a:t> </a:t>
            </a:r>
            <a:r>
              <a:rPr lang="en-US" b="1" dirty="0"/>
              <a:t>techniques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EEAD-8F86-424E-9A50-8403CDA6AB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44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65661" y="1051257"/>
            <a:ext cx="7734300" cy="709304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Facebook: The </a:t>
            </a:r>
            <a:r>
              <a:rPr lang="en-US" sz="3200" b="1" dirty="0">
                <a:solidFill>
                  <a:schemeClr val="tx1"/>
                </a:solidFill>
              </a:rPr>
              <a:t>New Face of E-Commerce?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01504" y="2019870"/>
            <a:ext cx="9662615" cy="3946476"/>
          </a:xfrm>
        </p:spPr>
        <p:txBody>
          <a:bodyPr>
            <a:normAutofit/>
          </a:bodyPr>
          <a:lstStyle/>
          <a:p>
            <a:pPr marL="425450" indent="-34290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The </a:t>
            </a:r>
            <a:r>
              <a:rPr lang="en-US" b="1" dirty="0"/>
              <a:t>Facebook</a:t>
            </a:r>
            <a:r>
              <a:rPr lang="en-US" dirty="0"/>
              <a:t> is considered to be a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/>
              <a:t>face</a:t>
            </a:r>
            <a:r>
              <a:rPr lang="en-US" dirty="0"/>
              <a:t> for the </a:t>
            </a:r>
            <a:r>
              <a:rPr lang="en-US" b="1" dirty="0"/>
              <a:t>E-Commerce</a:t>
            </a:r>
            <a:r>
              <a:rPr lang="en-US" dirty="0"/>
              <a:t> as there are </a:t>
            </a:r>
            <a:r>
              <a:rPr lang="en-US" b="1" dirty="0"/>
              <a:t>number</a:t>
            </a:r>
            <a:r>
              <a:rPr lang="en-US" dirty="0"/>
              <a:t> of </a:t>
            </a:r>
            <a:r>
              <a:rPr lang="en-US" b="1" dirty="0"/>
              <a:t>applications</a:t>
            </a:r>
            <a:r>
              <a:rPr lang="en-US" dirty="0"/>
              <a:t> available for the </a:t>
            </a:r>
            <a:r>
              <a:rPr lang="en-US" b="1" dirty="0"/>
              <a:t>users</a:t>
            </a:r>
            <a:r>
              <a:rPr lang="en-US" dirty="0"/>
              <a:t> that enable them to </a:t>
            </a:r>
            <a:r>
              <a:rPr lang="en-US" b="1" dirty="0"/>
              <a:t>interact</a:t>
            </a:r>
            <a:r>
              <a:rPr lang="en-US" dirty="0"/>
              <a:t> through the </a:t>
            </a:r>
            <a:r>
              <a:rPr lang="en-US" b="1" dirty="0"/>
              <a:t>online</a:t>
            </a:r>
            <a:r>
              <a:rPr lang="en-US" dirty="0"/>
              <a:t> </a:t>
            </a:r>
            <a:r>
              <a:rPr lang="en-US" b="1" dirty="0"/>
              <a:t>channels</a:t>
            </a:r>
            <a:r>
              <a:rPr lang="en-US" dirty="0"/>
              <a:t> and </a:t>
            </a:r>
            <a:r>
              <a:rPr lang="en-US" b="1" dirty="0"/>
              <a:t>buy</a:t>
            </a:r>
            <a:r>
              <a:rPr lang="en-US" dirty="0"/>
              <a:t> </a:t>
            </a:r>
            <a:r>
              <a:rPr lang="en-US" b="1" dirty="0"/>
              <a:t>various</a:t>
            </a:r>
            <a:r>
              <a:rPr lang="en-US" dirty="0"/>
              <a:t> new </a:t>
            </a:r>
            <a:r>
              <a:rPr lang="en-US" dirty="0" smtClean="0"/>
              <a:t>products.</a:t>
            </a:r>
          </a:p>
          <a:p>
            <a:pPr marL="82550" indent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dirty="0" smtClean="0"/>
          </a:p>
          <a:p>
            <a:pPr marL="425450" indent="-34290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/>
              <a:t>Do </a:t>
            </a:r>
            <a:r>
              <a:rPr lang="en-US" b="1" dirty="0"/>
              <a:t>you use </a:t>
            </a:r>
            <a:r>
              <a:rPr lang="en-US" b="1" dirty="0" smtClean="0"/>
              <a:t>Facebook?</a:t>
            </a:r>
          </a:p>
          <a:p>
            <a:pPr marL="955802" lvl="1" indent="-34290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sure </a:t>
            </a:r>
            <a:r>
              <a:rPr lang="en-US" dirty="0"/>
              <a:t>most of you do!! </a:t>
            </a:r>
            <a:endParaRPr lang="en-US" dirty="0" smtClean="0"/>
          </a:p>
          <a:p>
            <a:pPr marL="955802" lvl="1" indent="-34290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Why?</a:t>
            </a:r>
          </a:p>
          <a:p>
            <a:pPr marL="612902" lvl="1" indent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dirty="0" smtClean="0"/>
          </a:p>
          <a:p>
            <a:pPr marL="425450" indent="-34290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/>
              <a:t>Facebook</a:t>
            </a:r>
            <a:r>
              <a:rPr lang="en-US" dirty="0" smtClean="0"/>
              <a:t> today (2 February, 2023)) announced that it has </a:t>
            </a:r>
            <a:r>
              <a:rPr lang="en-US" b="1" dirty="0" smtClean="0"/>
              <a:t>passed</a:t>
            </a:r>
            <a:r>
              <a:rPr lang="en-US" dirty="0" smtClean="0"/>
              <a:t> the </a:t>
            </a:r>
            <a:r>
              <a:rPr lang="en-US" b="1" dirty="0" smtClean="0"/>
              <a:t>2</a:t>
            </a:r>
            <a:r>
              <a:rPr lang="en-US" dirty="0" smtClean="0"/>
              <a:t> </a:t>
            </a:r>
            <a:r>
              <a:rPr lang="en-US" b="1" dirty="0" smtClean="0"/>
              <a:t>billion</a:t>
            </a:r>
            <a:r>
              <a:rPr lang="en-US" dirty="0" smtClean="0"/>
              <a:t> </a:t>
            </a:r>
            <a:r>
              <a:rPr lang="en-US" b="1" dirty="0" smtClean="0"/>
              <a:t>user</a:t>
            </a:r>
            <a:r>
              <a:rPr lang="en-US" dirty="0" smtClean="0"/>
              <a:t> milestone. This makes </a:t>
            </a:r>
            <a:r>
              <a:rPr lang="en-US" b="1" dirty="0" smtClean="0"/>
              <a:t>Facebook</a:t>
            </a:r>
            <a:r>
              <a:rPr lang="en-US" dirty="0" smtClean="0"/>
              <a:t> the </a:t>
            </a:r>
            <a:r>
              <a:rPr lang="en-US" b="1" dirty="0" smtClean="0"/>
              <a:t>first</a:t>
            </a:r>
            <a:r>
              <a:rPr lang="en-US" dirty="0" smtClean="0"/>
              <a:t> </a:t>
            </a:r>
            <a:r>
              <a:rPr lang="en-US" b="1" dirty="0" smtClean="0"/>
              <a:t>social</a:t>
            </a:r>
            <a:r>
              <a:rPr lang="en-US" dirty="0" smtClean="0"/>
              <a:t> network to </a:t>
            </a:r>
            <a:r>
              <a:rPr lang="en-US" b="1" dirty="0" smtClean="0"/>
              <a:t>reach</a:t>
            </a:r>
            <a:r>
              <a:rPr lang="en-US" dirty="0" smtClean="0"/>
              <a:t> the </a:t>
            </a:r>
            <a:r>
              <a:rPr lang="en-US" b="1" dirty="0" smtClean="0"/>
              <a:t>10-figure</a:t>
            </a:r>
            <a:r>
              <a:rPr lang="en-US" dirty="0" smtClean="0"/>
              <a:t> mark; one out of every seven individuals on the planet now use the service.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EEAD-8F86-424E-9A50-8403CDA6AB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4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14204" y="205096"/>
            <a:ext cx="8669930" cy="7366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</a:rPr>
              <a:t>Facebook: The New Face of E-Commerce?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01504" y="1050878"/>
            <a:ext cx="9648968" cy="5367930"/>
          </a:xfrm>
        </p:spPr>
        <p:txBody>
          <a:bodyPr>
            <a:normAutofit fontScale="92500" lnSpcReduction="20000"/>
          </a:bodyPr>
          <a:lstStyle/>
          <a:p>
            <a:pPr marL="42545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Have you purchased anything based on an advertisement at </a:t>
            </a:r>
            <a:r>
              <a:rPr lang="en-US" b="1" dirty="0" smtClean="0"/>
              <a:t>internet?</a:t>
            </a:r>
          </a:p>
          <a:p>
            <a:pPr marL="955802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sure </a:t>
            </a:r>
            <a:r>
              <a:rPr lang="en-US" dirty="0"/>
              <a:t>most of you did !! 	</a:t>
            </a:r>
            <a:endParaRPr lang="en-US" dirty="0" smtClean="0"/>
          </a:p>
          <a:p>
            <a:pPr marL="955802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Why?</a:t>
            </a:r>
          </a:p>
          <a:p>
            <a:pPr marL="42545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/>
              <a:t>“</a:t>
            </a:r>
            <a:r>
              <a:rPr lang="en-US" b="1" dirty="0"/>
              <a:t>Big Data in Today’s Business and Technology Environment</a:t>
            </a:r>
            <a:r>
              <a:rPr lang="en-US" b="1" dirty="0" smtClean="0"/>
              <a:t>”</a:t>
            </a:r>
          </a:p>
          <a:p>
            <a:pPr marL="42545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 </a:t>
            </a:r>
            <a:r>
              <a:rPr lang="en-US" b="1" dirty="0"/>
              <a:t>2022</a:t>
            </a:r>
            <a:r>
              <a:rPr lang="en-US" dirty="0"/>
              <a:t>, the world would produce and consume </a:t>
            </a:r>
            <a:r>
              <a:rPr lang="en-US" b="1" dirty="0"/>
              <a:t>94 </a:t>
            </a:r>
            <a:r>
              <a:rPr lang="en-US" b="1" dirty="0" smtClean="0"/>
              <a:t>zettabytes </a:t>
            </a:r>
            <a:r>
              <a:rPr lang="en-US" dirty="0"/>
              <a:t>data exist in the digital </a:t>
            </a:r>
            <a:r>
              <a:rPr lang="en-US" b="1" dirty="0"/>
              <a:t>universe</a:t>
            </a:r>
            <a:r>
              <a:rPr lang="en-US" dirty="0"/>
              <a:t> </a:t>
            </a:r>
            <a:r>
              <a:rPr lang="en-US" b="1" dirty="0"/>
              <a:t>today</a:t>
            </a:r>
            <a:r>
              <a:rPr lang="en-US" dirty="0" smtClean="0"/>
              <a:t>. </a:t>
            </a:r>
            <a:r>
              <a:rPr lang="en-US" dirty="0"/>
              <a:t>That is almost </a:t>
            </a:r>
            <a:r>
              <a:rPr lang="en-US" b="1" dirty="0"/>
              <a:t>unimaginable</a:t>
            </a:r>
            <a:r>
              <a:rPr lang="en-US" dirty="0"/>
              <a:t> data, which will only </a:t>
            </a:r>
            <a:r>
              <a:rPr lang="en-US" b="1" dirty="0"/>
              <a:t>compound</a:t>
            </a:r>
            <a:r>
              <a:rPr lang="en-US" dirty="0"/>
              <a:t> with the rise of the </a:t>
            </a:r>
            <a:r>
              <a:rPr lang="en-US" b="1" dirty="0"/>
              <a:t>number</a:t>
            </a:r>
            <a:r>
              <a:rPr lang="en-US" dirty="0"/>
              <a:t> of </a:t>
            </a:r>
            <a:r>
              <a:rPr lang="en-US" b="1" dirty="0"/>
              <a:t>Internet</a:t>
            </a:r>
            <a:r>
              <a:rPr lang="en-US" dirty="0"/>
              <a:t> of </a:t>
            </a:r>
            <a:r>
              <a:rPr lang="en-US" b="1" dirty="0"/>
              <a:t>Things</a:t>
            </a:r>
            <a:r>
              <a:rPr lang="en-US" dirty="0"/>
              <a:t> connected </a:t>
            </a:r>
            <a:r>
              <a:rPr lang="en-US" b="1" dirty="0"/>
              <a:t>devices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IDC </a:t>
            </a:r>
            <a:r>
              <a:rPr lang="en-US" dirty="0"/>
              <a:t>Estimates that by </a:t>
            </a:r>
            <a:r>
              <a:rPr lang="en-US" b="1" dirty="0"/>
              <a:t>2020,business</a:t>
            </a:r>
            <a:r>
              <a:rPr lang="en-US" dirty="0"/>
              <a:t> </a:t>
            </a:r>
            <a:r>
              <a:rPr lang="en-US" b="1" dirty="0"/>
              <a:t>transactions</a:t>
            </a:r>
            <a:r>
              <a:rPr lang="en-US" dirty="0"/>
              <a:t> on the internet- </a:t>
            </a:r>
            <a:r>
              <a:rPr lang="en-US" b="1" dirty="0"/>
              <a:t>business-to-business</a:t>
            </a:r>
            <a:r>
              <a:rPr lang="en-US" dirty="0"/>
              <a:t> (B2B) and </a:t>
            </a:r>
            <a:r>
              <a:rPr lang="en-US" b="1" dirty="0"/>
              <a:t>business-to-consumer</a:t>
            </a:r>
            <a:r>
              <a:rPr lang="en-US" dirty="0"/>
              <a:t> (B2C) – will reach </a:t>
            </a:r>
            <a:r>
              <a:rPr lang="en-US" b="1" dirty="0"/>
              <a:t>450 billion per day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/>
              <a:t>Facebook</a:t>
            </a:r>
            <a:r>
              <a:rPr lang="en-US" dirty="0"/>
              <a:t> stores, </a:t>
            </a:r>
            <a:r>
              <a:rPr lang="en-US" b="1" dirty="0"/>
              <a:t>accesses</a:t>
            </a:r>
            <a:r>
              <a:rPr lang="en-US" dirty="0"/>
              <a:t>, and </a:t>
            </a:r>
            <a:r>
              <a:rPr lang="en-US" b="1" dirty="0"/>
              <a:t>analyzes</a:t>
            </a:r>
            <a:r>
              <a:rPr lang="en-US" dirty="0"/>
              <a:t> 30+ Petabytes of user generated data. 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More than </a:t>
            </a:r>
            <a:r>
              <a:rPr lang="en-US" b="1" dirty="0"/>
              <a:t>5</a:t>
            </a:r>
            <a:r>
              <a:rPr lang="en-US" dirty="0"/>
              <a:t> </a:t>
            </a:r>
            <a:r>
              <a:rPr lang="en-US" b="1" dirty="0"/>
              <a:t>billion</a:t>
            </a:r>
            <a:r>
              <a:rPr lang="en-US" dirty="0"/>
              <a:t> people are </a:t>
            </a:r>
            <a:r>
              <a:rPr lang="en-US" b="1" dirty="0"/>
              <a:t>calling</a:t>
            </a:r>
            <a:r>
              <a:rPr lang="en-US" dirty="0"/>
              <a:t>, texting, </a:t>
            </a:r>
            <a:r>
              <a:rPr lang="en-US" b="1" dirty="0"/>
              <a:t>tweeting</a:t>
            </a:r>
            <a:r>
              <a:rPr lang="en-US" dirty="0"/>
              <a:t> and </a:t>
            </a:r>
            <a:r>
              <a:rPr lang="en-US" b="1" dirty="0"/>
              <a:t>browsing</a:t>
            </a:r>
            <a:r>
              <a:rPr lang="en-US" dirty="0"/>
              <a:t> on mobile </a:t>
            </a:r>
            <a:r>
              <a:rPr lang="en-US" b="1" dirty="0"/>
              <a:t>phones</a:t>
            </a:r>
            <a:r>
              <a:rPr lang="en-US" dirty="0"/>
              <a:t> </a:t>
            </a:r>
            <a:r>
              <a:rPr lang="en-US" b="1" dirty="0"/>
              <a:t>worldwide</a:t>
            </a:r>
            <a:r>
              <a:rPr lang="en-US" dirty="0"/>
              <a:t>. </a:t>
            </a:r>
          </a:p>
          <a:p>
            <a:pPr marL="82550" indent="0">
              <a:spcAft>
                <a:spcPts val="1200"/>
              </a:spcAft>
              <a:buNone/>
              <a:defRPr/>
            </a:pP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EEAD-8F86-424E-9A50-8403CDA6AB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9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24082" y="532642"/>
            <a:ext cx="9771797" cy="682009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</a:rPr>
              <a:t>Facebook: The New Face of E-Commerce?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113791" y="1514900"/>
            <a:ext cx="8792380" cy="4465093"/>
          </a:xfrm>
        </p:spPr>
        <p:txBody>
          <a:bodyPr/>
          <a:lstStyle/>
          <a:p>
            <a:pPr marL="42545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900" dirty="0"/>
              <a:t>Are you concerned about the privacy of the information you have posted on </a:t>
            </a:r>
            <a:r>
              <a:rPr lang="en-US" sz="1900" dirty="0" smtClean="0"/>
              <a:t>Facebook?</a:t>
            </a:r>
          </a:p>
          <a:p>
            <a:pPr marL="955802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900" dirty="0" smtClean="0"/>
              <a:t>sure </a:t>
            </a:r>
            <a:r>
              <a:rPr lang="en-US" sz="1900" dirty="0"/>
              <a:t>most of you are least bothered !!     </a:t>
            </a:r>
            <a:endParaRPr lang="en-US" sz="1900" dirty="0" smtClean="0"/>
          </a:p>
          <a:p>
            <a:pPr marL="955802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900" dirty="0" smtClean="0"/>
              <a:t>Why?</a:t>
            </a:r>
          </a:p>
          <a:p>
            <a:pPr marL="42545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900" b="1" dirty="0" smtClean="0"/>
              <a:t>Default </a:t>
            </a:r>
            <a:r>
              <a:rPr lang="en-US" sz="1900" b="1" dirty="0"/>
              <a:t>Old policy of </a:t>
            </a:r>
            <a:r>
              <a:rPr lang="en-US" sz="1900" b="1" dirty="0" smtClean="0"/>
              <a:t>Facebook</a:t>
            </a:r>
            <a:r>
              <a:rPr lang="en-US" sz="1900" dirty="0" smtClean="0"/>
              <a:t>: </a:t>
            </a:r>
          </a:p>
          <a:p>
            <a:pPr marL="955802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900" dirty="0" smtClean="0"/>
              <a:t>“ </a:t>
            </a:r>
            <a:r>
              <a:rPr lang="en-US" sz="1900" dirty="0"/>
              <a:t>Only your friends will know about your face book </a:t>
            </a:r>
            <a:r>
              <a:rPr lang="en-US" sz="1900" dirty="0" smtClean="0"/>
              <a:t>profile”</a:t>
            </a:r>
          </a:p>
          <a:p>
            <a:pPr marL="42545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900" b="1" dirty="0" smtClean="0"/>
              <a:t>New </a:t>
            </a:r>
            <a:r>
              <a:rPr lang="en-US" sz="1900" b="1" dirty="0"/>
              <a:t>Default Policy of </a:t>
            </a:r>
            <a:r>
              <a:rPr lang="en-US" sz="1900" b="1" dirty="0" smtClean="0"/>
              <a:t>Facebook</a:t>
            </a:r>
            <a:r>
              <a:rPr lang="en-US" sz="1900" dirty="0" smtClean="0"/>
              <a:t>: </a:t>
            </a:r>
          </a:p>
          <a:p>
            <a:pPr marL="955802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900" dirty="0" smtClean="0"/>
              <a:t>“ </a:t>
            </a:r>
            <a:r>
              <a:rPr lang="en-US" sz="1900" dirty="0"/>
              <a:t>no privacy”</a:t>
            </a:r>
          </a:p>
          <a:p>
            <a:pPr marL="82550" indent="0">
              <a:spcAft>
                <a:spcPts val="1200"/>
              </a:spcAft>
              <a:buNone/>
              <a:defRPr/>
            </a:pP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EEAD-8F86-424E-9A50-8403CDA6AB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6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31387" y="263477"/>
            <a:ext cx="8407400" cy="108765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tx1"/>
                </a:solidFill>
              </a:rPr>
              <a:t>E-commerce Trends 2010-2011 and onwards: 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chemeClr val="tx1"/>
                </a:solidFill>
              </a:rPr>
              <a:t>Business, Technology and Society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97039" y="1583140"/>
            <a:ext cx="9144000" cy="4940490"/>
          </a:xfrm>
        </p:spPr>
        <p:txBody>
          <a:bodyPr>
            <a:normAutofit/>
          </a:bodyPr>
          <a:lstStyle/>
          <a:p>
            <a:pPr marL="53975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b="1" u="sng" dirty="0" smtClean="0">
                <a:solidFill>
                  <a:schemeClr val="tx1"/>
                </a:solidFill>
              </a:rPr>
              <a:t>Business:</a:t>
            </a:r>
          </a:p>
          <a:p>
            <a:pPr marL="1127252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defRPr/>
            </a:pPr>
            <a:r>
              <a:rPr lang="en-US" sz="1900" i="0" dirty="0"/>
              <a:t>New “</a:t>
            </a:r>
            <a:r>
              <a:rPr lang="en-US" sz="1900" b="1" i="0" dirty="0"/>
              <a:t>social</a:t>
            </a:r>
            <a:r>
              <a:rPr lang="en-US" sz="1900" i="0" dirty="0"/>
              <a:t> </a:t>
            </a:r>
            <a:r>
              <a:rPr lang="en-US" sz="1900" b="1" i="0" dirty="0"/>
              <a:t>e-commerce</a:t>
            </a:r>
            <a:r>
              <a:rPr lang="en-US" sz="1900" i="0" dirty="0"/>
              <a:t>” platform is emerging based upon </a:t>
            </a:r>
            <a:r>
              <a:rPr lang="en-US" sz="1900" b="1" i="0" dirty="0"/>
              <a:t>networks</a:t>
            </a:r>
            <a:r>
              <a:rPr lang="en-US" sz="1900" i="0" dirty="0"/>
              <a:t> and </a:t>
            </a:r>
            <a:r>
              <a:rPr lang="en-US" sz="1900" b="1" i="0" dirty="0"/>
              <a:t>support</a:t>
            </a:r>
            <a:r>
              <a:rPr lang="en-US" sz="1900" i="0" dirty="0"/>
              <a:t> by </a:t>
            </a:r>
            <a:r>
              <a:rPr lang="en-US" sz="1900" b="1" i="0" dirty="0"/>
              <a:t>advertising</a:t>
            </a:r>
            <a:r>
              <a:rPr lang="en-US" sz="1900" i="0" dirty="0"/>
              <a:t>.</a:t>
            </a:r>
          </a:p>
          <a:p>
            <a:pPr marL="1127252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defRPr/>
            </a:pPr>
            <a:r>
              <a:rPr lang="en-US" sz="1900" b="1" i="0" dirty="0"/>
              <a:t>Social</a:t>
            </a:r>
            <a:r>
              <a:rPr lang="en-US" sz="1900" i="0" dirty="0"/>
              <a:t> and </a:t>
            </a:r>
            <a:r>
              <a:rPr lang="en-US" sz="1900" b="1" i="0" dirty="0"/>
              <a:t>mobile</a:t>
            </a:r>
            <a:r>
              <a:rPr lang="en-US" sz="1900" i="0" dirty="0"/>
              <a:t> advertising </a:t>
            </a:r>
            <a:r>
              <a:rPr lang="en-US" sz="1900" b="1" i="0" dirty="0"/>
              <a:t>platforms</a:t>
            </a:r>
            <a:r>
              <a:rPr lang="en-US" sz="1900" i="0" dirty="0"/>
              <a:t> show strong growth.</a:t>
            </a:r>
          </a:p>
          <a:p>
            <a:pPr marL="1127252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defRPr/>
            </a:pPr>
            <a:r>
              <a:rPr lang="en-US" sz="1900" b="1" i="0" dirty="0"/>
              <a:t>Online</a:t>
            </a:r>
            <a:r>
              <a:rPr lang="en-US" sz="1900" i="0" dirty="0"/>
              <a:t> business </a:t>
            </a:r>
            <a:r>
              <a:rPr lang="en-US" sz="1900" b="1" i="0" dirty="0"/>
              <a:t>continues</a:t>
            </a:r>
            <a:r>
              <a:rPr lang="en-US" sz="1900" i="0" dirty="0"/>
              <a:t> to strengthen </a:t>
            </a:r>
            <a:r>
              <a:rPr lang="en-US" sz="1900" b="1" i="0" dirty="0"/>
              <a:t>profitability</a:t>
            </a:r>
            <a:r>
              <a:rPr lang="en-US" sz="1900" i="0" dirty="0"/>
              <a:t> by </a:t>
            </a:r>
            <a:r>
              <a:rPr lang="en-US" sz="1900" b="1" i="0" dirty="0"/>
              <a:t>referring</a:t>
            </a:r>
            <a:r>
              <a:rPr lang="en-US" sz="1900" i="0" dirty="0"/>
              <a:t> business </a:t>
            </a:r>
            <a:r>
              <a:rPr lang="en-US" sz="1900" b="1" i="0" dirty="0"/>
              <a:t>model</a:t>
            </a:r>
            <a:r>
              <a:rPr lang="en-US" sz="1900" i="0" dirty="0"/>
              <a:t> and relying the </a:t>
            </a:r>
            <a:r>
              <a:rPr lang="en-US" sz="1900" b="1" i="0" dirty="0"/>
              <a:t>capabilities</a:t>
            </a:r>
            <a:r>
              <a:rPr lang="en-US" sz="1900" i="0" dirty="0"/>
              <a:t> of internet.</a:t>
            </a:r>
          </a:p>
          <a:p>
            <a:pPr marL="1127252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defRPr/>
            </a:pPr>
            <a:r>
              <a:rPr lang="en-US" sz="1900" b="1" i="0" dirty="0"/>
              <a:t>Retail</a:t>
            </a:r>
            <a:r>
              <a:rPr lang="en-US" sz="1900" i="0" dirty="0"/>
              <a:t> </a:t>
            </a:r>
            <a:r>
              <a:rPr lang="en-US" sz="1900" b="1" i="0" dirty="0"/>
              <a:t>e-commerce</a:t>
            </a:r>
            <a:r>
              <a:rPr lang="en-US" sz="1900" i="0" dirty="0"/>
              <a:t> resumes double digit growth </a:t>
            </a:r>
            <a:r>
              <a:rPr lang="en-US" sz="1900" b="1" i="0" dirty="0"/>
              <a:t>12.5</a:t>
            </a:r>
            <a:r>
              <a:rPr lang="en-US" sz="1900" i="0" dirty="0"/>
              <a:t>% annually 6 </a:t>
            </a:r>
            <a:r>
              <a:rPr lang="en-US" sz="1900" b="1" i="0" dirty="0"/>
              <a:t>times</a:t>
            </a:r>
            <a:r>
              <a:rPr lang="en-US" sz="1900" i="0" dirty="0"/>
              <a:t> faster than </a:t>
            </a:r>
            <a:r>
              <a:rPr lang="en-US" sz="1900" b="1" i="0" dirty="0"/>
              <a:t>traditional</a:t>
            </a:r>
            <a:r>
              <a:rPr lang="en-US" sz="1900" i="0" dirty="0"/>
              <a:t> </a:t>
            </a:r>
            <a:r>
              <a:rPr lang="en-US" sz="1900" b="1" i="0" dirty="0"/>
              <a:t>retail</a:t>
            </a:r>
            <a:r>
              <a:rPr lang="en-US" sz="1900" i="0" dirty="0"/>
              <a:t>.</a:t>
            </a:r>
          </a:p>
          <a:p>
            <a:pPr marL="1127252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defRPr/>
            </a:pPr>
            <a:r>
              <a:rPr lang="en-US" sz="1900" b="1" i="0" dirty="0"/>
              <a:t>Twitter</a:t>
            </a:r>
            <a:r>
              <a:rPr lang="en-US" sz="1900" i="0" dirty="0"/>
              <a:t> continues to </a:t>
            </a:r>
            <a:r>
              <a:rPr lang="en-US" sz="1900" b="1" i="0" dirty="0"/>
              <a:t>grow </a:t>
            </a:r>
          </a:p>
          <a:p>
            <a:pPr marL="1127252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defRPr/>
            </a:pPr>
            <a:r>
              <a:rPr lang="en-US" sz="1900" i="0" dirty="0"/>
              <a:t>The  </a:t>
            </a:r>
            <a:r>
              <a:rPr lang="en-US" sz="1900" b="1" i="0" dirty="0"/>
              <a:t>bandwidth</a:t>
            </a:r>
            <a:r>
              <a:rPr lang="en-US" sz="1900" i="0" dirty="0"/>
              <a:t> of internet grows </a:t>
            </a:r>
            <a:r>
              <a:rPr lang="en-US" sz="1900" b="1" i="0" dirty="0"/>
              <a:t>especially</a:t>
            </a:r>
            <a:r>
              <a:rPr lang="en-US" sz="1900" i="0" dirty="0"/>
              <a:t> for </a:t>
            </a:r>
            <a:r>
              <a:rPr lang="en-US" sz="1900" b="1" i="0" dirty="0"/>
              <a:t>entertainment</a:t>
            </a:r>
            <a:r>
              <a:rPr lang="en-US" sz="1900" i="0" dirty="0"/>
              <a:t>  with the result there is </a:t>
            </a:r>
            <a:r>
              <a:rPr lang="en-US" sz="1900" b="1" i="0" dirty="0"/>
              <a:t>explosive</a:t>
            </a:r>
            <a:r>
              <a:rPr lang="en-US" sz="1900" i="0" dirty="0"/>
              <a:t> growth in </a:t>
            </a:r>
            <a:r>
              <a:rPr lang="en-US" sz="1900" b="1" i="0" dirty="0"/>
              <a:t>online</a:t>
            </a:r>
            <a:r>
              <a:rPr lang="en-US" sz="1900" i="0" dirty="0"/>
              <a:t> video viewing.</a:t>
            </a:r>
          </a:p>
          <a:p>
            <a:pPr marL="1127252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defRPr/>
            </a:pPr>
            <a:r>
              <a:rPr lang="en-US" sz="1900" b="1" i="0" dirty="0"/>
              <a:t>Small</a:t>
            </a:r>
            <a:r>
              <a:rPr lang="en-US" sz="1900" i="0" dirty="0"/>
              <a:t> </a:t>
            </a:r>
            <a:r>
              <a:rPr lang="en-US" sz="1900" b="1" i="0" dirty="0"/>
              <a:t>business</a:t>
            </a:r>
            <a:r>
              <a:rPr lang="en-US" sz="1900" i="0" dirty="0"/>
              <a:t> and </a:t>
            </a:r>
            <a:r>
              <a:rPr lang="en-US" sz="1900" b="1" i="0" dirty="0"/>
              <a:t>entrepreneurs</a:t>
            </a:r>
            <a:r>
              <a:rPr lang="en-US" sz="1900" i="0" dirty="0"/>
              <a:t> continue to flood into </a:t>
            </a:r>
            <a:r>
              <a:rPr lang="en-US" sz="1900" b="1" i="0" dirty="0"/>
              <a:t>e-commerce</a:t>
            </a:r>
            <a:r>
              <a:rPr lang="en-US" sz="1900" i="0" dirty="0"/>
              <a:t> </a:t>
            </a:r>
            <a:r>
              <a:rPr lang="en-US" sz="1900" b="1" i="0" dirty="0"/>
              <a:t>marketplace</a:t>
            </a:r>
            <a:r>
              <a:rPr lang="en-US" sz="1900" i="0" dirty="0"/>
              <a:t>, </a:t>
            </a:r>
            <a:r>
              <a:rPr lang="en-US" sz="1900" b="1" i="0" dirty="0"/>
              <a:t>utilizing</a:t>
            </a:r>
            <a:r>
              <a:rPr lang="en-US" sz="1900" i="0" dirty="0"/>
              <a:t> </a:t>
            </a:r>
            <a:r>
              <a:rPr lang="en-US" sz="1900" b="1" i="0" dirty="0"/>
              <a:t>infrastructure</a:t>
            </a:r>
            <a:r>
              <a:rPr lang="en-US" sz="1900" i="0" dirty="0"/>
              <a:t> created by  industrial </a:t>
            </a:r>
            <a:r>
              <a:rPr lang="en-US" sz="1900" b="1" i="0" dirty="0"/>
              <a:t>giants</a:t>
            </a:r>
            <a:r>
              <a:rPr lang="en-US" sz="1900" i="0" dirty="0"/>
              <a:t> such as </a:t>
            </a:r>
            <a:r>
              <a:rPr lang="en-US" sz="1900" b="1" i="0" dirty="0" smtClean="0"/>
              <a:t>Apple, Facebook, Google, Amazon, eBay</a:t>
            </a:r>
            <a:r>
              <a:rPr lang="en-US" sz="1900" i="0" dirty="0" smtClean="0"/>
              <a:t>.</a:t>
            </a:r>
            <a:endParaRPr lang="en-US" sz="1900" i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EEAD-8F86-424E-9A50-8403CDA6AB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2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33266" y="245660"/>
            <a:ext cx="9362364" cy="64135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</a:rPr>
              <a:t>E-commerce Trends 2010-2011 and onwards: </a:t>
            </a:r>
            <a:endParaRPr lang="en-US" sz="32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33266" y="1105468"/>
            <a:ext cx="9758149" cy="5752531"/>
          </a:xfrm>
        </p:spPr>
        <p:txBody>
          <a:bodyPr>
            <a:normAutofit/>
          </a:bodyPr>
          <a:lstStyle/>
          <a:p>
            <a:pPr marL="53975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b="1" u="sng" dirty="0" smtClean="0">
                <a:solidFill>
                  <a:schemeClr val="tx1"/>
                </a:solidFill>
              </a:rPr>
              <a:t>Technology</a:t>
            </a:r>
          </a:p>
          <a:p>
            <a:pPr marL="1127252" lvl="1" indent="-51435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defRPr/>
            </a:pPr>
            <a:r>
              <a:rPr lang="en-US" sz="2200" b="1" i="0" dirty="0" smtClean="0">
                <a:solidFill>
                  <a:schemeClr val="tx1"/>
                </a:solidFill>
              </a:rPr>
              <a:t>Wireless</a:t>
            </a:r>
            <a:r>
              <a:rPr lang="en-US" sz="2200" i="0" dirty="0" smtClean="0">
                <a:solidFill>
                  <a:schemeClr val="tx1"/>
                </a:solidFill>
              </a:rPr>
              <a:t> </a:t>
            </a:r>
            <a:r>
              <a:rPr lang="en-US" sz="2200" i="0" dirty="0">
                <a:solidFill>
                  <a:schemeClr val="tx1"/>
                </a:solidFill>
              </a:rPr>
              <a:t>Internet </a:t>
            </a:r>
            <a:r>
              <a:rPr lang="en-US" sz="2200" b="1" i="0" dirty="0">
                <a:solidFill>
                  <a:schemeClr val="tx1"/>
                </a:solidFill>
              </a:rPr>
              <a:t>connections</a:t>
            </a:r>
            <a:r>
              <a:rPr lang="en-US" sz="2200" i="0" dirty="0">
                <a:solidFill>
                  <a:schemeClr val="tx1"/>
                </a:solidFill>
              </a:rPr>
              <a:t> (Wi-Fi, Wi-Max, and 3G telephone) </a:t>
            </a:r>
            <a:r>
              <a:rPr lang="en-US" sz="2200" b="1" i="0" dirty="0">
                <a:solidFill>
                  <a:schemeClr val="tx1"/>
                </a:solidFill>
              </a:rPr>
              <a:t>grow</a:t>
            </a:r>
            <a:r>
              <a:rPr lang="en-US" sz="2200" i="0" dirty="0">
                <a:solidFill>
                  <a:schemeClr val="tx1"/>
                </a:solidFill>
              </a:rPr>
              <a:t> </a:t>
            </a:r>
            <a:r>
              <a:rPr lang="en-US" sz="2200" i="0" dirty="0" smtClean="0">
                <a:solidFill>
                  <a:schemeClr val="tx1"/>
                </a:solidFill>
              </a:rPr>
              <a:t>rapidly.</a:t>
            </a:r>
          </a:p>
          <a:p>
            <a:pPr marL="1127252" lvl="1" indent="-51435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defRPr/>
            </a:pPr>
            <a:r>
              <a:rPr lang="en-US" sz="2200" i="0" dirty="0" smtClean="0">
                <a:solidFill>
                  <a:schemeClr val="tx1"/>
                </a:solidFill>
              </a:rPr>
              <a:t>A </a:t>
            </a:r>
            <a:r>
              <a:rPr lang="en-US" sz="2200" b="1" i="0" dirty="0">
                <a:solidFill>
                  <a:schemeClr val="tx1"/>
                </a:solidFill>
              </a:rPr>
              <a:t>mobile</a:t>
            </a:r>
            <a:r>
              <a:rPr lang="en-US" sz="2200" i="0" dirty="0">
                <a:solidFill>
                  <a:schemeClr val="tx1"/>
                </a:solidFill>
              </a:rPr>
              <a:t> </a:t>
            </a:r>
            <a:r>
              <a:rPr lang="en-US" sz="2200" b="1" i="0" dirty="0">
                <a:solidFill>
                  <a:schemeClr val="tx1"/>
                </a:solidFill>
              </a:rPr>
              <a:t>computing</a:t>
            </a:r>
            <a:r>
              <a:rPr lang="en-US" sz="2200" i="0" dirty="0">
                <a:solidFill>
                  <a:schemeClr val="tx1"/>
                </a:solidFill>
              </a:rPr>
              <a:t> and </a:t>
            </a:r>
            <a:r>
              <a:rPr lang="en-US" sz="2200" b="1" i="0" dirty="0">
                <a:solidFill>
                  <a:schemeClr val="tx1"/>
                </a:solidFill>
              </a:rPr>
              <a:t>communications</a:t>
            </a:r>
            <a:r>
              <a:rPr lang="en-US" sz="2200" i="0" dirty="0">
                <a:solidFill>
                  <a:schemeClr val="tx1"/>
                </a:solidFill>
              </a:rPr>
              <a:t> platform based on </a:t>
            </a:r>
            <a:r>
              <a:rPr lang="en-US" sz="2200" b="1" i="0" dirty="0" smtClean="0">
                <a:solidFill>
                  <a:schemeClr val="tx1"/>
                </a:solidFill>
              </a:rPr>
              <a:t>iPhone</a:t>
            </a:r>
            <a:r>
              <a:rPr lang="en-US" sz="2200" i="0" dirty="0" smtClean="0">
                <a:solidFill>
                  <a:schemeClr val="tx1"/>
                </a:solidFill>
              </a:rPr>
              <a:t>, </a:t>
            </a:r>
            <a:r>
              <a:rPr lang="en-US" sz="2200" b="1" i="0" dirty="0">
                <a:solidFill>
                  <a:schemeClr val="tx1"/>
                </a:solidFill>
              </a:rPr>
              <a:t>BlackBerries</a:t>
            </a:r>
            <a:r>
              <a:rPr lang="en-US" sz="2200" i="0" dirty="0">
                <a:solidFill>
                  <a:schemeClr val="tx1"/>
                </a:solidFill>
              </a:rPr>
              <a:t>,  and other </a:t>
            </a:r>
            <a:r>
              <a:rPr lang="en-US" sz="2200" b="1" i="0" dirty="0">
                <a:solidFill>
                  <a:schemeClr val="tx1"/>
                </a:solidFill>
              </a:rPr>
              <a:t>smartphones</a:t>
            </a:r>
            <a:r>
              <a:rPr lang="en-US" sz="2200" i="0" dirty="0">
                <a:solidFill>
                  <a:schemeClr val="tx1"/>
                </a:solidFill>
              </a:rPr>
              <a:t>, </a:t>
            </a:r>
            <a:r>
              <a:rPr lang="en-US" sz="2200" b="1" i="0" dirty="0">
                <a:solidFill>
                  <a:schemeClr val="tx1"/>
                </a:solidFill>
              </a:rPr>
              <a:t>netbooks</a:t>
            </a:r>
            <a:r>
              <a:rPr lang="en-US" sz="2200" i="0" dirty="0">
                <a:solidFill>
                  <a:schemeClr val="tx1"/>
                </a:solidFill>
              </a:rPr>
              <a:t>,  </a:t>
            </a:r>
            <a:r>
              <a:rPr lang="en-US" sz="2200" b="1" i="0" dirty="0">
                <a:solidFill>
                  <a:schemeClr val="tx1"/>
                </a:solidFill>
              </a:rPr>
              <a:t>computers</a:t>
            </a:r>
            <a:r>
              <a:rPr lang="en-US" sz="2200" i="0" dirty="0">
                <a:solidFill>
                  <a:schemeClr val="tx1"/>
                </a:solidFill>
              </a:rPr>
              <a:t> and </a:t>
            </a:r>
            <a:r>
              <a:rPr lang="en-US" sz="2200" b="1" i="0" dirty="0">
                <a:solidFill>
                  <a:schemeClr val="tx1"/>
                </a:solidFill>
              </a:rPr>
              <a:t>iPad</a:t>
            </a:r>
            <a:r>
              <a:rPr lang="en-US" sz="2200" i="0" dirty="0">
                <a:solidFill>
                  <a:schemeClr val="tx1"/>
                </a:solidFill>
              </a:rPr>
              <a:t> becomes a </a:t>
            </a:r>
            <a:r>
              <a:rPr lang="en-US" sz="2200" b="1" i="0" dirty="0">
                <a:solidFill>
                  <a:schemeClr val="tx1"/>
                </a:solidFill>
              </a:rPr>
              <a:t>reality</a:t>
            </a:r>
            <a:r>
              <a:rPr lang="en-US" sz="2200" i="0" dirty="0">
                <a:solidFill>
                  <a:schemeClr val="tx1"/>
                </a:solidFill>
              </a:rPr>
              <a:t> and begins to </a:t>
            </a:r>
            <a:r>
              <a:rPr lang="en-US" sz="2200" b="1" i="0" dirty="0" smtClean="0">
                <a:solidFill>
                  <a:schemeClr val="tx1"/>
                </a:solidFill>
              </a:rPr>
              <a:t>challenge</a:t>
            </a:r>
            <a:r>
              <a:rPr lang="en-US" sz="2200" i="0" dirty="0" smtClean="0">
                <a:solidFill>
                  <a:schemeClr val="tx1"/>
                </a:solidFill>
              </a:rPr>
              <a:t> PC.</a:t>
            </a:r>
          </a:p>
          <a:p>
            <a:pPr marL="1127252" lvl="1" indent="-51435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defRPr/>
            </a:pPr>
            <a:r>
              <a:rPr lang="en-US" sz="2200" i="0" dirty="0" smtClean="0">
                <a:solidFill>
                  <a:schemeClr val="tx1"/>
                </a:solidFill>
              </a:rPr>
              <a:t>Over </a:t>
            </a:r>
            <a:r>
              <a:rPr lang="en-US" sz="2200" b="1" i="0" dirty="0">
                <a:solidFill>
                  <a:schemeClr val="tx1"/>
                </a:solidFill>
              </a:rPr>
              <a:t>million</a:t>
            </a:r>
            <a:r>
              <a:rPr lang="en-US" sz="2200" i="0" dirty="0">
                <a:solidFill>
                  <a:schemeClr val="tx1"/>
                </a:solidFill>
              </a:rPr>
              <a:t> Apps (October 2013) in </a:t>
            </a:r>
            <a:r>
              <a:rPr lang="en-US" sz="2200" b="1" i="0" dirty="0">
                <a:solidFill>
                  <a:schemeClr val="tx1"/>
                </a:solidFill>
              </a:rPr>
              <a:t>Apple’s</a:t>
            </a:r>
            <a:r>
              <a:rPr lang="en-US" sz="2200" i="0" dirty="0">
                <a:solidFill>
                  <a:schemeClr val="tx1"/>
                </a:solidFill>
              </a:rPr>
              <a:t> </a:t>
            </a:r>
            <a:r>
              <a:rPr lang="en-US" sz="2200" b="1" i="0" dirty="0">
                <a:solidFill>
                  <a:schemeClr val="tx1"/>
                </a:solidFill>
              </a:rPr>
              <a:t>App</a:t>
            </a:r>
            <a:r>
              <a:rPr lang="en-US" sz="2200" i="0" dirty="0">
                <a:solidFill>
                  <a:schemeClr val="tx1"/>
                </a:solidFill>
              </a:rPr>
              <a:t> Store, a </a:t>
            </a:r>
            <a:r>
              <a:rPr lang="en-US" sz="2200" b="1" i="0" dirty="0">
                <a:solidFill>
                  <a:schemeClr val="tx1"/>
                </a:solidFill>
              </a:rPr>
              <a:t>new</a:t>
            </a:r>
            <a:r>
              <a:rPr lang="en-US" sz="2200" i="0" dirty="0">
                <a:solidFill>
                  <a:schemeClr val="tx1"/>
                </a:solidFill>
              </a:rPr>
              <a:t> model of delivering </a:t>
            </a:r>
            <a:r>
              <a:rPr lang="en-US" sz="2200" b="1" i="0" dirty="0">
                <a:solidFill>
                  <a:schemeClr val="tx1"/>
                </a:solidFill>
              </a:rPr>
              <a:t>services</a:t>
            </a:r>
            <a:r>
              <a:rPr lang="en-US" sz="2200" i="0" dirty="0">
                <a:solidFill>
                  <a:schemeClr val="tx1"/>
                </a:solidFill>
              </a:rPr>
              <a:t> and </a:t>
            </a:r>
            <a:r>
              <a:rPr lang="en-US" sz="2200" b="1" i="0" dirty="0" smtClean="0">
                <a:solidFill>
                  <a:schemeClr val="tx1"/>
                </a:solidFill>
              </a:rPr>
              <a:t>software</a:t>
            </a:r>
            <a:r>
              <a:rPr lang="en-US" sz="2200" i="0" dirty="0" smtClean="0">
                <a:solidFill>
                  <a:schemeClr val="tx1"/>
                </a:solidFill>
              </a:rPr>
              <a:t>.</a:t>
            </a:r>
          </a:p>
          <a:p>
            <a:pPr marL="1127252" lvl="1" indent="-51435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defRPr/>
            </a:pPr>
            <a:r>
              <a:rPr lang="en-US" sz="2200" b="1" i="0" dirty="0" smtClean="0">
                <a:solidFill>
                  <a:schemeClr val="tx1"/>
                </a:solidFill>
              </a:rPr>
              <a:t>Bandwidth</a:t>
            </a:r>
            <a:r>
              <a:rPr lang="en-US" sz="2200" i="0" dirty="0" smtClean="0">
                <a:solidFill>
                  <a:schemeClr val="tx1"/>
                </a:solidFill>
              </a:rPr>
              <a:t> </a:t>
            </a:r>
            <a:r>
              <a:rPr lang="en-US" sz="2200" i="0" dirty="0">
                <a:solidFill>
                  <a:schemeClr val="tx1"/>
                </a:solidFill>
              </a:rPr>
              <a:t>prices fall as </a:t>
            </a:r>
            <a:r>
              <a:rPr lang="en-US" sz="2200" b="1" i="0" dirty="0">
                <a:solidFill>
                  <a:schemeClr val="tx1"/>
                </a:solidFill>
              </a:rPr>
              <a:t>telecommunications</a:t>
            </a:r>
            <a:r>
              <a:rPr lang="en-US" sz="2200" i="0" dirty="0">
                <a:solidFill>
                  <a:schemeClr val="tx1"/>
                </a:solidFill>
              </a:rPr>
              <a:t> companies </a:t>
            </a:r>
            <a:r>
              <a:rPr lang="en-US" sz="2200" b="1" i="0" dirty="0">
                <a:solidFill>
                  <a:schemeClr val="tx1"/>
                </a:solidFill>
              </a:rPr>
              <a:t>expand</a:t>
            </a:r>
            <a:r>
              <a:rPr lang="en-US" sz="2200" i="0" dirty="0">
                <a:solidFill>
                  <a:schemeClr val="tx1"/>
                </a:solidFill>
              </a:rPr>
              <a:t> their </a:t>
            </a:r>
            <a:r>
              <a:rPr lang="en-US" sz="2200" b="1" i="0" dirty="0">
                <a:solidFill>
                  <a:schemeClr val="tx1"/>
                </a:solidFill>
              </a:rPr>
              <a:t>capacities</a:t>
            </a:r>
            <a:r>
              <a:rPr lang="en-US" sz="2200" i="0" dirty="0">
                <a:solidFill>
                  <a:schemeClr val="tx1"/>
                </a:solidFill>
              </a:rPr>
              <a:t> with new </a:t>
            </a:r>
            <a:r>
              <a:rPr lang="en-US" sz="2200" b="1" i="0" dirty="0" smtClean="0">
                <a:solidFill>
                  <a:schemeClr val="tx1"/>
                </a:solidFill>
              </a:rPr>
              <a:t>technologies</a:t>
            </a:r>
            <a:r>
              <a:rPr lang="en-US" sz="2200" i="0" dirty="0" smtClean="0">
                <a:solidFill>
                  <a:schemeClr val="tx1"/>
                </a:solidFill>
              </a:rPr>
              <a:t>.</a:t>
            </a:r>
          </a:p>
          <a:p>
            <a:pPr marL="1127252" lvl="1" indent="-51435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defRPr/>
            </a:pPr>
            <a:r>
              <a:rPr lang="en-US" sz="2200" b="1" i="0" dirty="0" smtClean="0">
                <a:solidFill>
                  <a:schemeClr val="tx1"/>
                </a:solidFill>
              </a:rPr>
              <a:t>Computing</a:t>
            </a:r>
            <a:r>
              <a:rPr lang="en-US" sz="2200" i="0" dirty="0" smtClean="0">
                <a:solidFill>
                  <a:schemeClr val="tx1"/>
                </a:solidFill>
              </a:rPr>
              <a:t> </a:t>
            </a:r>
            <a:r>
              <a:rPr lang="en-US" sz="2200" i="0" dirty="0">
                <a:solidFill>
                  <a:schemeClr val="tx1"/>
                </a:solidFill>
              </a:rPr>
              <a:t>and </a:t>
            </a:r>
            <a:r>
              <a:rPr lang="en-US" sz="2200" b="1" i="0" dirty="0">
                <a:solidFill>
                  <a:schemeClr val="tx1"/>
                </a:solidFill>
              </a:rPr>
              <a:t>networking</a:t>
            </a:r>
            <a:r>
              <a:rPr lang="en-US" sz="2200" i="0" dirty="0">
                <a:solidFill>
                  <a:schemeClr val="tx1"/>
                </a:solidFill>
              </a:rPr>
              <a:t> component prices </a:t>
            </a:r>
            <a:r>
              <a:rPr lang="en-US" sz="2200" b="1" i="0" dirty="0">
                <a:solidFill>
                  <a:schemeClr val="tx1"/>
                </a:solidFill>
              </a:rPr>
              <a:t>continue</a:t>
            </a:r>
            <a:r>
              <a:rPr lang="en-US" sz="2200" i="0" dirty="0">
                <a:solidFill>
                  <a:schemeClr val="tx1"/>
                </a:solidFill>
              </a:rPr>
              <a:t> to </a:t>
            </a:r>
            <a:r>
              <a:rPr lang="en-US" sz="2200" i="0" dirty="0" smtClean="0">
                <a:solidFill>
                  <a:schemeClr val="tx1"/>
                </a:solidFill>
              </a:rPr>
              <a:t>fall.</a:t>
            </a:r>
          </a:p>
          <a:p>
            <a:pPr marL="1127252" lvl="1" indent="-51435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defRPr/>
            </a:pPr>
            <a:r>
              <a:rPr lang="en-US" sz="2200" b="1" i="0" dirty="0" smtClean="0">
                <a:solidFill>
                  <a:schemeClr val="tx1"/>
                </a:solidFill>
              </a:rPr>
              <a:t>Cloud</a:t>
            </a:r>
            <a:r>
              <a:rPr lang="en-US" sz="2200" i="0" dirty="0" smtClean="0">
                <a:solidFill>
                  <a:schemeClr val="tx1"/>
                </a:solidFill>
              </a:rPr>
              <a:t> </a:t>
            </a:r>
            <a:r>
              <a:rPr lang="en-US" sz="2200" b="1" i="0" dirty="0">
                <a:solidFill>
                  <a:schemeClr val="tx1"/>
                </a:solidFill>
              </a:rPr>
              <a:t>computing</a:t>
            </a:r>
            <a:r>
              <a:rPr lang="en-US" sz="2200" i="0" dirty="0">
                <a:solidFill>
                  <a:schemeClr val="tx1"/>
                </a:solidFill>
              </a:rPr>
              <a:t> and </a:t>
            </a:r>
            <a:r>
              <a:rPr lang="en-US" sz="2200" b="1" i="0" dirty="0">
                <a:solidFill>
                  <a:schemeClr val="tx1"/>
                </a:solidFill>
              </a:rPr>
              <a:t>web</a:t>
            </a:r>
            <a:r>
              <a:rPr lang="en-US" sz="2200" i="0" dirty="0">
                <a:solidFill>
                  <a:schemeClr val="tx1"/>
                </a:solidFill>
              </a:rPr>
              <a:t> </a:t>
            </a:r>
            <a:r>
              <a:rPr lang="en-US" sz="2200" b="1" i="0" dirty="0">
                <a:solidFill>
                  <a:schemeClr val="tx1"/>
                </a:solidFill>
              </a:rPr>
              <a:t>services</a:t>
            </a:r>
            <a:r>
              <a:rPr lang="en-US" sz="2200" i="0" dirty="0">
                <a:solidFill>
                  <a:schemeClr val="tx1"/>
                </a:solidFill>
              </a:rPr>
              <a:t> expand </a:t>
            </a:r>
            <a:r>
              <a:rPr lang="en-US" sz="2200" b="1" i="0" dirty="0">
                <a:solidFill>
                  <a:schemeClr val="tx1"/>
                </a:solidFill>
              </a:rPr>
              <a:t>B2B</a:t>
            </a:r>
            <a:r>
              <a:rPr lang="en-US" sz="2200" i="0" dirty="0">
                <a:solidFill>
                  <a:schemeClr val="tx1"/>
                </a:solidFill>
              </a:rPr>
              <a:t> </a:t>
            </a:r>
            <a:r>
              <a:rPr lang="en-US" sz="2200" b="1" i="0" dirty="0">
                <a:solidFill>
                  <a:schemeClr val="tx1"/>
                </a:solidFill>
              </a:rPr>
              <a:t>opportunities</a:t>
            </a:r>
            <a:r>
              <a:rPr lang="en-US" sz="2200" i="0" dirty="0">
                <a:solidFill>
                  <a:schemeClr val="tx1"/>
                </a:solidFill>
              </a:rPr>
              <a:t> and significantly reduce the </a:t>
            </a:r>
            <a:r>
              <a:rPr lang="en-US" sz="2200" b="1" i="0" dirty="0">
                <a:solidFill>
                  <a:schemeClr val="tx1"/>
                </a:solidFill>
              </a:rPr>
              <a:t>cost</a:t>
            </a:r>
            <a:r>
              <a:rPr lang="en-US" sz="2200" i="0" dirty="0">
                <a:solidFill>
                  <a:schemeClr val="tx1"/>
                </a:solidFill>
              </a:rPr>
              <a:t> of </a:t>
            </a:r>
            <a:r>
              <a:rPr lang="en-US" sz="2200" b="1" i="0" dirty="0">
                <a:solidFill>
                  <a:schemeClr val="tx1"/>
                </a:solidFill>
              </a:rPr>
              <a:t>Infrastructure</a:t>
            </a:r>
            <a:r>
              <a:rPr lang="en-US" sz="2200" i="0" dirty="0">
                <a:solidFill>
                  <a:schemeClr val="tx1"/>
                </a:solidFill>
              </a:rPr>
              <a:t> needed for </a:t>
            </a:r>
            <a:r>
              <a:rPr lang="en-US" sz="2200" b="1" i="0" dirty="0" smtClean="0">
                <a:solidFill>
                  <a:schemeClr val="tx1"/>
                </a:solidFill>
              </a:rPr>
              <a:t>e-commerce</a:t>
            </a:r>
            <a:r>
              <a:rPr lang="en-US" sz="2200" i="0" dirty="0" smtClean="0">
                <a:solidFill>
                  <a:schemeClr val="tx1"/>
                </a:solidFill>
              </a:rPr>
              <a:t>.</a:t>
            </a:r>
          </a:p>
          <a:p>
            <a:pPr marL="1127252" lvl="1" indent="-51435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defRPr/>
            </a:pPr>
            <a:r>
              <a:rPr lang="en-US" sz="2200" b="1" i="0" dirty="0" smtClean="0">
                <a:solidFill>
                  <a:schemeClr val="tx1"/>
                </a:solidFill>
              </a:rPr>
              <a:t>Real</a:t>
            </a:r>
            <a:r>
              <a:rPr lang="en-US" sz="2200" i="0" dirty="0" smtClean="0">
                <a:solidFill>
                  <a:schemeClr val="tx1"/>
                </a:solidFill>
              </a:rPr>
              <a:t> </a:t>
            </a:r>
            <a:r>
              <a:rPr lang="en-US" sz="2200" b="1" i="0" dirty="0">
                <a:solidFill>
                  <a:schemeClr val="tx1"/>
                </a:solidFill>
              </a:rPr>
              <a:t>time</a:t>
            </a:r>
            <a:r>
              <a:rPr lang="en-US" sz="2200" i="0" dirty="0">
                <a:solidFill>
                  <a:schemeClr val="tx1"/>
                </a:solidFill>
              </a:rPr>
              <a:t> advertising becomes a </a:t>
            </a:r>
            <a:r>
              <a:rPr lang="en-US" sz="2200" b="1" i="0" dirty="0">
                <a:solidFill>
                  <a:schemeClr val="tx1"/>
                </a:solidFill>
              </a:rPr>
              <a:t>reality</a:t>
            </a:r>
            <a:r>
              <a:rPr lang="en-US" sz="2200" i="0" dirty="0">
                <a:solidFill>
                  <a:schemeClr val="tx1"/>
                </a:solidFill>
              </a:rPr>
              <a:t> as </a:t>
            </a:r>
            <a:r>
              <a:rPr lang="en-US" sz="2200" b="1" i="0" dirty="0">
                <a:solidFill>
                  <a:schemeClr val="tx1"/>
                </a:solidFill>
              </a:rPr>
              <a:t>firms</a:t>
            </a:r>
            <a:r>
              <a:rPr lang="en-US" sz="2200" i="0" dirty="0">
                <a:solidFill>
                  <a:schemeClr val="tx1"/>
                </a:solidFill>
              </a:rPr>
              <a:t> gain in </a:t>
            </a:r>
            <a:r>
              <a:rPr lang="en-US" sz="2200" b="1" i="0" dirty="0">
                <a:solidFill>
                  <a:schemeClr val="tx1"/>
                </a:solidFill>
              </a:rPr>
              <a:t>computing</a:t>
            </a:r>
            <a:r>
              <a:rPr lang="en-US" sz="2200" i="0" dirty="0">
                <a:solidFill>
                  <a:schemeClr val="tx1"/>
                </a:solidFill>
              </a:rPr>
              <a:t> </a:t>
            </a:r>
            <a:r>
              <a:rPr lang="en-US" sz="2200" b="1" i="0" dirty="0">
                <a:solidFill>
                  <a:schemeClr val="tx1"/>
                </a:solidFill>
              </a:rPr>
              <a:t>power</a:t>
            </a:r>
            <a:r>
              <a:rPr lang="en-US" sz="2200" i="0" dirty="0">
                <a:solidFill>
                  <a:schemeClr val="tx1"/>
                </a:solidFill>
              </a:rPr>
              <a:t> and </a:t>
            </a:r>
            <a:r>
              <a:rPr lang="en-US" sz="2200" b="1" i="0" dirty="0">
                <a:solidFill>
                  <a:schemeClr val="tx1"/>
                </a:solidFill>
              </a:rPr>
              <a:t>database</a:t>
            </a:r>
            <a:r>
              <a:rPr lang="en-US" sz="2200" i="0" dirty="0">
                <a:solidFill>
                  <a:schemeClr val="tx1"/>
                </a:solidFill>
              </a:rPr>
              <a:t> </a:t>
            </a:r>
            <a:r>
              <a:rPr lang="en-US" sz="2200" i="0" dirty="0" smtClean="0">
                <a:solidFill>
                  <a:schemeClr val="tx1"/>
                </a:solidFill>
              </a:rPr>
              <a:t>speed.</a:t>
            </a:r>
          </a:p>
          <a:p>
            <a:pPr marL="1127252" lvl="1" indent="-51435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defRPr/>
            </a:pPr>
            <a:r>
              <a:rPr lang="en-US" sz="2200" i="0" dirty="0" smtClean="0">
                <a:solidFill>
                  <a:schemeClr val="tx1"/>
                </a:solidFill>
              </a:rPr>
              <a:t>The </a:t>
            </a:r>
            <a:r>
              <a:rPr lang="en-US" sz="2200" b="1" i="0" dirty="0">
                <a:solidFill>
                  <a:schemeClr val="tx1"/>
                </a:solidFill>
              </a:rPr>
              <a:t>global</a:t>
            </a:r>
            <a:r>
              <a:rPr lang="en-US" sz="2200" i="0" dirty="0">
                <a:solidFill>
                  <a:schemeClr val="tx1"/>
                </a:solidFill>
              </a:rPr>
              <a:t> population using the </a:t>
            </a:r>
            <a:r>
              <a:rPr lang="en-US" sz="2200" b="1" i="0" dirty="0">
                <a:solidFill>
                  <a:schemeClr val="tx1"/>
                </a:solidFill>
              </a:rPr>
              <a:t>internet</a:t>
            </a:r>
            <a:r>
              <a:rPr lang="en-US" sz="2200" i="0" dirty="0">
                <a:solidFill>
                  <a:schemeClr val="tx1"/>
                </a:solidFill>
              </a:rPr>
              <a:t> </a:t>
            </a:r>
            <a:r>
              <a:rPr lang="en-US" sz="2200" b="1" i="0" dirty="0">
                <a:solidFill>
                  <a:schemeClr val="tx1"/>
                </a:solidFill>
              </a:rPr>
              <a:t>continues</a:t>
            </a:r>
            <a:r>
              <a:rPr lang="en-US" sz="2200" i="0" dirty="0">
                <a:solidFill>
                  <a:schemeClr val="tx1"/>
                </a:solidFill>
              </a:rPr>
              <a:t> to expand.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EEAD-8F86-424E-9A50-8403CDA6AB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2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17678" y="114814"/>
            <a:ext cx="8839200" cy="736979"/>
          </a:xfrm>
        </p:spPr>
        <p:txBody>
          <a:bodyPr/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</a:rPr>
              <a:t>E-commerce Trends 2010-2011 and onwards: 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19619" y="851793"/>
            <a:ext cx="9635318" cy="5781020"/>
          </a:xfrm>
        </p:spPr>
        <p:txBody>
          <a:bodyPr/>
          <a:lstStyle/>
          <a:p>
            <a:pPr marL="53975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b="1" u="sng" dirty="0" smtClean="0">
                <a:solidFill>
                  <a:schemeClr val="tx1"/>
                </a:solidFill>
              </a:rPr>
              <a:t>Society</a:t>
            </a:r>
          </a:p>
          <a:p>
            <a:pPr marL="1127252" lvl="1" indent="-51435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defRPr/>
            </a:pPr>
            <a:r>
              <a:rPr lang="en-US" sz="2200" b="1" i="0" dirty="0" smtClean="0"/>
              <a:t>Consumer</a:t>
            </a:r>
            <a:r>
              <a:rPr lang="en-US" sz="2200" i="0" dirty="0" smtClean="0"/>
              <a:t> </a:t>
            </a:r>
            <a:r>
              <a:rPr lang="en-US" sz="2200" i="0" dirty="0"/>
              <a:t>and </a:t>
            </a:r>
            <a:r>
              <a:rPr lang="en-US" sz="2200" b="1" i="0" dirty="0"/>
              <a:t>user</a:t>
            </a:r>
            <a:r>
              <a:rPr lang="en-US" sz="2200" i="0" dirty="0"/>
              <a:t> </a:t>
            </a:r>
            <a:r>
              <a:rPr lang="en-US" sz="2200" b="1" i="0" dirty="0"/>
              <a:t>generated</a:t>
            </a:r>
            <a:r>
              <a:rPr lang="en-US" sz="2200" i="0" dirty="0"/>
              <a:t> contents at </a:t>
            </a:r>
            <a:r>
              <a:rPr lang="en-US" sz="2200" b="1" i="0" dirty="0"/>
              <a:t>Social</a:t>
            </a:r>
            <a:r>
              <a:rPr lang="en-US" sz="2200" i="0" dirty="0"/>
              <a:t> networks,  </a:t>
            </a:r>
            <a:r>
              <a:rPr lang="en-US" sz="2200" b="1" i="0" dirty="0"/>
              <a:t>Tweets</a:t>
            </a:r>
            <a:r>
              <a:rPr lang="en-US" sz="2200" i="0" dirty="0"/>
              <a:t>, </a:t>
            </a:r>
            <a:r>
              <a:rPr lang="en-US" sz="2200" b="1" i="0" dirty="0"/>
              <a:t>Blogs</a:t>
            </a:r>
            <a:r>
              <a:rPr lang="en-US" sz="2200" i="0" dirty="0"/>
              <a:t>, wikis and </a:t>
            </a:r>
            <a:r>
              <a:rPr lang="en-US" sz="2200" b="1" i="0" dirty="0"/>
              <a:t>virtual</a:t>
            </a:r>
            <a:r>
              <a:rPr lang="en-US" sz="2200" i="0" dirty="0"/>
              <a:t> </a:t>
            </a:r>
            <a:r>
              <a:rPr lang="en-US" sz="2200" b="1" i="0" dirty="0"/>
              <a:t>lives</a:t>
            </a:r>
            <a:r>
              <a:rPr lang="en-US" sz="2200" i="0" dirty="0"/>
              <a:t> keep growing providing self publishing </a:t>
            </a:r>
            <a:r>
              <a:rPr lang="en-US" sz="2200" i="0" dirty="0" smtClean="0"/>
              <a:t>forums.</a:t>
            </a:r>
          </a:p>
          <a:p>
            <a:pPr marL="1127252" lvl="1" indent="-51435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defRPr/>
            </a:pPr>
            <a:r>
              <a:rPr lang="en-US" sz="2200" b="1" i="0" dirty="0" smtClean="0"/>
              <a:t>Newspapers</a:t>
            </a:r>
            <a:r>
              <a:rPr lang="en-US" sz="2200" i="0" dirty="0" smtClean="0"/>
              <a:t> </a:t>
            </a:r>
            <a:r>
              <a:rPr lang="en-US" sz="2200" i="0" dirty="0"/>
              <a:t>and other </a:t>
            </a:r>
            <a:r>
              <a:rPr lang="en-US" sz="2200" b="1" i="0" dirty="0"/>
              <a:t>traditional</a:t>
            </a:r>
            <a:r>
              <a:rPr lang="en-US" sz="2200" i="0" dirty="0"/>
              <a:t> media adopt </a:t>
            </a:r>
            <a:r>
              <a:rPr lang="en-US" sz="2200" b="1" i="0" dirty="0"/>
              <a:t>online</a:t>
            </a:r>
            <a:r>
              <a:rPr lang="en-US" sz="2200" i="0" dirty="0"/>
              <a:t>, interactive </a:t>
            </a:r>
            <a:r>
              <a:rPr lang="en-US" sz="2200" i="0" dirty="0" smtClean="0"/>
              <a:t>models.</a:t>
            </a:r>
          </a:p>
          <a:p>
            <a:pPr marL="1127252" lvl="1" indent="-51435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defRPr/>
            </a:pPr>
            <a:r>
              <a:rPr lang="en-US" sz="2200" b="1" i="0" dirty="0" smtClean="0"/>
              <a:t>Social</a:t>
            </a:r>
            <a:r>
              <a:rPr lang="en-US" sz="2200" i="0" dirty="0" smtClean="0"/>
              <a:t> </a:t>
            </a:r>
            <a:r>
              <a:rPr lang="en-US" sz="2200" b="1" i="0" dirty="0"/>
              <a:t>networks</a:t>
            </a:r>
            <a:r>
              <a:rPr lang="en-US" sz="2200" i="0" dirty="0"/>
              <a:t> encourage self </a:t>
            </a:r>
            <a:r>
              <a:rPr lang="en-US" sz="2200" b="1" i="0" dirty="0"/>
              <a:t>disclosures</a:t>
            </a:r>
            <a:r>
              <a:rPr lang="en-US" sz="2200" i="0" dirty="0"/>
              <a:t> while </a:t>
            </a:r>
            <a:r>
              <a:rPr lang="en-US" sz="2200" b="1" i="0" dirty="0"/>
              <a:t>threating</a:t>
            </a:r>
            <a:r>
              <a:rPr lang="en-US" sz="2200" i="0" dirty="0"/>
              <a:t> </a:t>
            </a:r>
            <a:r>
              <a:rPr lang="en-US" sz="2200" b="1" i="0" dirty="0" smtClean="0"/>
              <a:t>privacy</a:t>
            </a:r>
            <a:r>
              <a:rPr lang="en-US" sz="2200" i="0" dirty="0" smtClean="0"/>
              <a:t>.</a:t>
            </a:r>
          </a:p>
          <a:p>
            <a:pPr marL="1127252" lvl="1" indent="-51435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defRPr/>
            </a:pPr>
            <a:r>
              <a:rPr lang="en-US" sz="2200" b="1" i="0" dirty="0" smtClean="0"/>
              <a:t>Traditional</a:t>
            </a:r>
            <a:r>
              <a:rPr lang="en-US" sz="2200" i="0" dirty="0" smtClean="0"/>
              <a:t> </a:t>
            </a:r>
            <a:r>
              <a:rPr lang="en-US" sz="2200" i="0" dirty="0"/>
              <a:t>media continue to </a:t>
            </a:r>
            <a:r>
              <a:rPr lang="en-US" sz="2200" b="1" i="0" dirty="0"/>
              <a:t>loose</a:t>
            </a:r>
            <a:r>
              <a:rPr lang="en-US" sz="2200" i="0" dirty="0"/>
              <a:t> </a:t>
            </a:r>
            <a:r>
              <a:rPr lang="en-US" sz="2200" b="1" i="0" dirty="0"/>
              <a:t>subscribers</a:t>
            </a:r>
            <a:r>
              <a:rPr lang="en-US" sz="2200" i="0" dirty="0"/>
              <a:t> as online </a:t>
            </a:r>
            <a:r>
              <a:rPr lang="en-US" sz="2200" b="1" i="0" dirty="0"/>
              <a:t>interactive</a:t>
            </a:r>
            <a:r>
              <a:rPr lang="en-US" sz="2200" i="0" dirty="0"/>
              <a:t> models gaining </a:t>
            </a:r>
            <a:r>
              <a:rPr lang="en-US" sz="2200" i="0" dirty="0" smtClean="0"/>
              <a:t>popularities.</a:t>
            </a:r>
          </a:p>
          <a:p>
            <a:pPr marL="1127252" lvl="1" indent="-51435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defRPr/>
            </a:pPr>
            <a:r>
              <a:rPr lang="en-US" sz="2200" b="1" i="0" dirty="0" smtClean="0"/>
              <a:t>Copyrights</a:t>
            </a:r>
            <a:r>
              <a:rPr lang="en-US" sz="2200" i="0" dirty="0" smtClean="0"/>
              <a:t> </a:t>
            </a:r>
            <a:r>
              <a:rPr lang="en-US" sz="2200" b="1" i="0" dirty="0"/>
              <a:t>conflicts</a:t>
            </a:r>
            <a:r>
              <a:rPr lang="en-US" sz="2200" i="0" dirty="0"/>
              <a:t> are slowly being settling down as an </a:t>
            </a:r>
            <a:r>
              <a:rPr lang="en-US" sz="2200" b="1" i="0" dirty="0"/>
              <a:t>informal</a:t>
            </a:r>
            <a:r>
              <a:rPr lang="en-US" sz="2200" i="0" dirty="0"/>
              <a:t> </a:t>
            </a:r>
            <a:r>
              <a:rPr lang="en-US" sz="2200" b="1" i="0" dirty="0"/>
              <a:t>understanding</a:t>
            </a:r>
            <a:r>
              <a:rPr lang="en-US" sz="2200" i="0" dirty="0"/>
              <a:t> between internet users and </a:t>
            </a:r>
            <a:r>
              <a:rPr lang="en-US" sz="2200" b="1" i="0" dirty="0"/>
              <a:t>copyright</a:t>
            </a:r>
            <a:r>
              <a:rPr lang="en-US" sz="2200" i="0" dirty="0"/>
              <a:t> owners is being </a:t>
            </a:r>
            <a:r>
              <a:rPr lang="en-US" sz="2200" i="0" dirty="0" smtClean="0"/>
              <a:t>developed.</a:t>
            </a:r>
          </a:p>
          <a:p>
            <a:pPr marL="1127252" lvl="1" indent="-51435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defRPr/>
            </a:pPr>
            <a:r>
              <a:rPr lang="en-US" sz="2200" b="1" i="0" dirty="0" smtClean="0"/>
              <a:t>Explosive</a:t>
            </a:r>
            <a:r>
              <a:rPr lang="en-US" sz="2200" i="0" dirty="0" smtClean="0"/>
              <a:t> </a:t>
            </a:r>
            <a:r>
              <a:rPr lang="en-US" sz="2200" i="0" dirty="0"/>
              <a:t>growth in the use of </a:t>
            </a:r>
            <a:r>
              <a:rPr lang="en-US" sz="2200" b="1" i="0" dirty="0"/>
              <a:t>entertainment</a:t>
            </a:r>
            <a:r>
              <a:rPr lang="en-US" sz="2200" i="0" dirty="0"/>
              <a:t> media </a:t>
            </a:r>
            <a:r>
              <a:rPr lang="en-US" sz="2200" i="0" dirty="0" smtClean="0"/>
              <a:t>continues.</a:t>
            </a:r>
          </a:p>
          <a:p>
            <a:pPr marL="1127252" lvl="1" indent="-51435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defRPr/>
            </a:pPr>
            <a:r>
              <a:rPr lang="en-US" sz="2200" b="1" i="0" dirty="0" smtClean="0"/>
              <a:t>Participation</a:t>
            </a:r>
            <a:r>
              <a:rPr lang="en-US" sz="2200" i="0" dirty="0" smtClean="0"/>
              <a:t> </a:t>
            </a:r>
            <a:r>
              <a:rPr lang="en-US" sz="2200" i="0" dirty="0"/>
              <a:t>of adults in </a:t>
            </a:r>
            <a:r>
              <a:rPr lang="en-US" sz="2200" b="1" i="0" dirty="0"/>
              <a:t>social</a:t>
            </a:r>
            <a:r>
              <a:rPr lang="en-US" sz="2200" i="0" dirty="0"/>
              <a:t> networks such as </a:t>
            </a:r>
            <a:r>
              <a:rPr lang="en-US" sz="2200" b="1" i="0" dirty="0" smtClean="0"/>
              <a:t>Facebook</a:t>
            </a:r>
            <a:r>
              <a:rPr lang="en-US" sz="2200" i="0" dirty="0" smtClean="0"/>
              <a:t> </a:t>
            </a:r>
            <a:r>
              <a:rPr lang="en-US" sz="2200" i="0" dirty="0"/>
              <a:t>is increasing. </a:t>
            </a:r>
            <a:endParaRPr lang="en-US" sz="2200" i="0" dirty="0" smtClean="0"/>
          </a:p>
          <a:p>
            <a:pPr marL="1127252" lvl="1" indent="-51435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defRPr/>
            </a:pPr>
            <a:r>
              <a:rPr lang="en-US" sz="2200" b="1" i="0" dirty="0" smtClean="0"/>
              <a:t>Internet</a:t>
            </a:r>
            <a:r>
              <a:rPr lang="en-US" sz="2200" i="0" dirty="0" smtClean="0"/>
              <a:t> </a:t>
            </a:r>
            <a:r>
              <a:rPr lang="en-US" sz="2200" b="1" i="0" dirty="0"/>
              <a:t>security</a:t>
            </a:r>
            <a:r>
              <a:rPr lang="en-US" sz="2200" i="0" dirty="0"/>
              <a:t> worsens due to </a:t>
            </a:r>
            <a:r>
              <a:rPr lang="en-US" sz="2200" b="1" i="0" dirty="0"/>
              <a:t>malware</a:t>
            </a:r>
            <a:r>
              <a:rPr lang="en-US" sz="2200" i="0" dirty="0"/>
              <a:t> </a:t>
            </a:r>
            <a:r>
              <a:rPr lang="en-US" sz="2200" b="1" i="0" dirty="0"/>
              <a:t>spams</a:t>
            </a:r>
            <a:r>
              <a:rPr lang="en-US" sz="2200" i="0" dirty="0"/>
              <a:t> and identify theft occurrences.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EEAD-8F86-424E-9A50-8403CDA6AB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2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2839428" y="388500"/>
            <a:ext cx="8229600" cy="697931"/>
          </a:xfrm>
        </p:spPr>
        <p:txBody>
          <a:bodyPr/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First 30 Seconds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4294967295"/>
          </p:nvPr>
        </p:nvSpPr>
        <p:spPr>
          <a:xfrm>
            <a:off x="2451100" y="1405718"/>
            <a:ext cx="9204088" cy="472838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200" dirty="0"/>
              <a:t>F</a:t>
            </a:r>
            <a:r>
              <a:rPr lang="en-US" altLang="en-US" sz="2200" dirty="0" smtClean="0"/>
              <a:t>irst </a:t>
            </a:r>
            <a:r>
              <a:rPr lang="en-US" altLang="en-US" sz="2200" b="1" dirty="0"/>
              <a:t>ten</a:t>
            </a:r>
            <a:r>
              <a:rPr lang="en-US" altLang="en-US" sz="2200" dirty="0"/>
              <a:t> </a:t>
            </a:r>
            <a:r>
              <a:rPr lang="en-US" altLang="en-US" sz="2200" b="1" dirty="0"/>
              <a:t>years</a:t>
            </a:r>
            <a:r>
              <a:rPr lang="en-US" altLang="en-US" sz="2200" dirty="0"/>
              <a:t> of </a:t>
            </a:r>
            <a:r>
              <a:rPr lang="en-US" altLang="en-US" sz="2200" b="1" dirty="0"/>
              <a:t>e-commerce</a:t>
            </a:r>
            <a:r>
              <a:rPr lang="en-US" altLang="en-US" sz="2200" dirty="0"/>
              <a:t> represents just the </a:t>
            </a:r>
            <a:r>
              <a:rPr lang="en-US" altLang="en-US" sz="2200" b="1" dirty="0"/>
              <a:t>beginning—also</a:t>
            </a:r>
            <a:r>
              <a:rPr lang="en-US" altLang="en-US" sz="2200" dirty="0"/>
              <a:t> called the </a:t>
            </a:r>
            <a:r>
              <a:rPr lang="en-US" altLang="en-US" sz="2200" b="1" dirty="0">
                <a:solidFill>
                  <a:srgbClr val="FF0000"/>
                </a:solidFill>
              </a:rPr>
              <a:t>first</a:t>
            </a:r>
            <a:r>
              <a:rPr lang="en-US" altLang="en-US" sz="2200" dirty="0">
                <a:solidFill>
                  <a:srgbClr val="FF0000"/>
                </a:solidFill>
              </a:rPr>
              <a:t> </a:t>
            </a:r>
            <a:r>
              <a:rPr lang="en-US" altLang="en-US" sz="2200" b="1" dirty="0">
                <a:solidFill>
                  <a:srgbClr val="FF0000"/>
                </a:solidFill>
              </a:rPr>
              <a:t>thirty</a:t>
            </a:r>
            <a:r>
              <a:rPr lang="en-US" altLang="en-US" sz="2200" dirty="0">
                <a:solidFill>
                  <a:srgbClr val="FF0000"/>
                </a:solidFill>
              </a:rPr>
              <a:t> </a:t>
            </a:r>
            <a:r>
              <a:rPr lang="en-US" altLang="en-US" sz="2200" b="1" dirty="0">
                <a:solidFill>
                  <a:srgbClr val="FF0000"/>
                </a:solidFill>
              </a:rPr>
              <a:t>seconds</a:t>
            </a:r>
            <a:r>
              <a:rPr lang="en-US" altLang="en-US" sz="2200" dirty="0">
                <a:solidFill>
                  <a:srgbClr val="FF0000"/>
                </a:solidFill>
              </a:rPr>
              <a:t> </a:t>
            </a:r>
            <a:r>
              <a:rPr lang="en-US" altLang="en-US" sz="2200" dirty="0"/>
              <a:t>of the </a:t>
            </a:r>
            <a:r>
              <a:rPr lang="en-US" altLang="en-US" sz="2200" b="1" dirty="0"/>
              <a:t>e-commerce</a:t>
            </a:r>
            <a:r>
              <a:rPr lang="en-US" altLang="en-US" sz="2200" dirty="0"/>
              <a:t> </a:t>
            </a:r>
            <a:r>
              <a:rPr lang="en-US" altLang="en-US" sz="2200" b="1" dirty="0"/>
              <a:t>revolution</a:t>
            </a:r>
            <a:r>
              <a:rPr lang="en-US" altLang="en-US" sz="2200" dirty="0"/>
              <a:t>.</a:t>
            </a:r>
          </a:p>
          <a:p>
            <a:pPr eaLnBrk="1" hangingPunct="1"/>
            <a:r>
              <a:rPr lang="en-US" altLang="en-US" sz="2200" b="1" dirty="0"/>
              <a:t>Technologies</a:t>
            </a:r>
            <a:r>
              <a:rPr lang="en-US" altLang="en-US" sz="2200" dirty="0"/>
              <a:t> continue to evolve at </a:t>
            </a:r>
            <a:r>
              <a:rPr lang="en-US" altLang="en-US" sz="2200" b="1" dirty="0"/>
              <a:t>exponential</a:t>
            </a:r>
            <a:r>
              <a:rPr lang="en-US" altLang="en-US" sz="2200" dirty="0"/>
              <a:t> rates</a:t>
            </a:r>
          </a:p>
          <a:p>
            <a:pPr lvl="1" eaLnBrk="1" hangingPunct="1"/>
            <a:r>
              <a:rPr lang="en-US" altLang="en-US" sz="2200" b="1" i="0" dirty="0" smtClean="0"/>
              <a:t>Disruptive/Disturbing</a:t>
            </a:r>
            <a:r>
              <a:rPr lang="en-US" altLang="en-US" sz="2200" i="0" dirty="0" smtClean="0"/>
              <a:t> </a:t>
            </a:r>
            <a:r>
              <a:rPr lang="en-US" altLang="en-US" sz="2200" b="1" i="0" dirty="0"/>
              <a:t>business</a:t>
            </a:r>
            <a:r>
              <a:rPr lang="en-US" altLang="en-US" sz="2200" i="0" dirty="0"/>
              <a:t> change</a:t>
            </a:r>
          </a:p>
          <a:p>
            <a:pPr lvl="1" eaLnBrk="1" hangingPunct="1"/>
            <a:r>
              <a:rPr lang="en-US" altLang="en-US" sz="2200" i="0" dirty="0"/>
              <a:t>New </a:t>
            </a:r>
            <a:r>
              <a:rPr lang="en-US" altLang="en-US" sz="2200" b="1" i="0" dirty="0"/>
              <a:t>opportunities</a:t>
            </a:r>
          </a:p>
          <a:p>
            <a:pPr eaLnBrk="1" hangingPunct="1"/>
            <a:r>
              <a:rPr lang="en-US" altLang="en-US" sz="2200" dirty="0"/>
              <a:t>The </a:t>
            </a:r>
            <a:r>
              <a:rPr lang="en-US" altLang="en-US" sz="2200" b="1" dirty="0"/>
              <a:t>twenty-first</a:t>
            </a:r>
            <a:r>
              <a:rPr lang="en-US" altLang="en-US" sz="2200" dirty="0"/>
              <a:t> century will be the </a:t>
            </a:r>
            <a:r>
              <a:rPr lang="en-US" altLang="en-US" sz="2200" b="1" dirty="0"/>
              <a:t>age</a:t>
            </a:r>
            <a:r>
              <a:rPr lang="en-US" altLang="en-US" sz="2200" dirty="0"/>
              <a:t> of a </a:t>
            </a:r>
            <a:r>
              <a:rPr lang="en-US" altLang="en-US" sz="2200" b="1" dirty="0"/>
              <a:t>digitally</a:t>
            </a:r>
            <a:r>
              <a:rPr lang="en-US" altLang="en-US" sz="2200" dirty="0"/>
              <a:t> enabled </a:t>
            </a:r>
            <a:r>
              <a:rPr lang="en-US" altLang="en-US" sz="2200" b="1" dirty="0"/>
              <a:t>social</a:t>
            </a:r>
            <a:r>
              <a:rPr lang="en-US" altLang="en-US" sz="2200" dirty="0"/>
              <a:t> and </a:t>
            </a:r>
            <a:r>
              <a:rPr lang="en-US" altLang="en-US" sz="2200" b="1" dirty="0"/>
              <a:t>commercial</a:t>
            </a:r>
            <a:r>
              <a:rPr lang="en-US" altLang="en-US" sz="2200" dirty="0"/>
              <a:t> life, the </a:t>
            </a:r>
            <a:r>
              <a:rPr lang="en-US" altLang="en-US" sz="2200" b="1" dirty="0"/>
              <a:t>outlines</a:t>
            </a:r>
            <a:r>
              <a:rPr lang="en-US" altLang="en-US" sz="2200" dirty="0"/>
              <a:t> of which we can </a:t>
            </a:r>
            <a:r>
              <a:rPr lang="en-US" altLang="en-US" sz="2200" b="1" dirty="0"/>
              <a:t>barely</a:t>
            </a:r>
            <a:r>
              <a:rPr lang="en-US" altLang="en-US" sz="2200" dirty="0"/>
              <a:t> perceive at this time.</a:t>
            </a:r>
          </a:p>
          <a:p>
            <a:pPr eaLnBrk="1" hangingPunct="1"/>
            <a:r>
              <a:rPr lang="en-US" altLang="en-US" sz="2200" dirty="0"/>
              <a:t>The </a:t>
            </a:r>
            <a:r>
              <a:rPr lang="en-US" altLang="en-US" sz="2200" b="1" dirty="0"/>
              <a:t>next</a:t>
            </a:r>
            <a:r>
              <a:rPr lang="en-US" altLang="en-US" sz="2200" dirty="0"/>
              <a:t> </a:t>
            </a:r>
            <a:r>
              <a:rPr lang="en-US" altLang="en-US" sz="2200" b="1" dirty="0"/>
              <a:t>five</a:t>
            </a:r>
            <a:r>
              <a:rPr lang="en-US" altLang="en-US" sz="2200" dirty="0"/>
              <a:t> </a:t>
            </a:r>
            <a:r>
              <a:rPr lang="en-US" altLang="en-US" sz="2200" b="1" dirty="0"/>
              <a:t>years</a:t>
            </a:r>
            <a:r>
              <a:rPr lang="en-US" altLang="en-US" sz="2200" dirty="0"/>
              <a:t> hold out </a:t>
            </a:r>
            <a:r>
              <a:rPr lang="en-US" altLang="en-US" sz="2200" b="1" dirty="0"/>
              <a:t>extraordinary</a:t>
            </a:r>
            <a:r>
              <a:rPr lang="en-US" altLang="en-US" sz="2200" dirty="0"/>
              <a:t> opportunities as well as </a:t>
            </a:r>
            <a:r>
              <a:rPr lang="en-US" altLang="en-US" sz="2200" b="1" dirty="0"/>
              <a:t>risks</a:t>
            </a:r>
            <a:r>
              <a:rPr lang="en-US" altLang="en-US" sz="2200" dirty="0"/>
              <a:t> for </a:t>
            </a:r>
            <a:r>
              <a:rPr lang="en-US" altLang="en-US" sz="2200" b="1" dirty="0"/>
              <a:t>new</a:t>
            </a:r>
            <a:r>
              <a:rPr lang="en-US" altLang="en-US" sz="2200" dirty="0"/>
              <a:t> and </a:t>
            </a:r>
            <a:r>
              <a:rPr lang="en-US" altLang="en-US" sz="2200" b="1" dirty="0"/>
              <a:t>traditional</a:t>
            </a:r>
            <a:r>
              <a:rPr lang="en-US" altLang="en-US" sz="2200" dirty="0"/>
              <a:t> business as it offers the possibility of </a:t>
            </a:r>
            <a:r>
              <a:rPr lang="en-US" altLang="en-US" sz="2200" b="1" dirty="0"/>
              <a:t>extraordinary</a:t>
            </a:r>
            <a:r>
              <a:rPr lang="en-US" altLang="en-US" sz="2200" dirty="0"/>
              <a:t> gains in social wealth as the digital revolution is taking place.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EEAD-8F86-424E-9A50-8403CDA6AB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4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1233" y="1105471"/>
            <a:ext cx="9808299" cy="73698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4800" b="1" dirty="0">
                <a:cs typeface="Times New Roman" panose="02020603050405020304" pitchFamily="18" charset="0"/>
              </a:rPr>
              <a:t>~ You are a marvel ~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8074" y="1883395"/>
            <a:ext cx="8894618" cy="394689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dirty="0" smtClean="0">
                <a:cs typeface="Times New Roman" panose="02020603050405020304" pitchFamily="18" charset="0"/>
              </a:rPr>
              <a:t>Each </a:t>
            </a:r>
            <a:r>
              <a:rPr lang="en-US" altLang="en-US" sz="2400" b="1" dirty="0">
                <a:cs typeface="Times New Roman" panose="02020603050405020304" pitchFamily="18" charset="0"/>
              </a:rPr>
              <a:t>second</a:t>
            </a:r>
            <a:r>
              <a:rPr lang="en-US" altLang="en-US" sz="2400" dirty="0">
                <a:cs typeface="Times New Roman" panose="02020603050405020304" pitchFamily="18" charset="0"/>
              </a:rPr>
              <a:t> we live is a new and unique moment of </a:t>
            </a:r>
            <a:br>
              <a:rPr lang="en-US" altLang="en-US" sz="2400" dirty="0">
                <a:cs typeface="Times New Roman" panose="02020603050405020304" pitchFamily="18" charset="0"/>
              </a:rPr>
            </a:br>
            <a:r>
              <a:rPr lang="en-US" altLang="en-US" sz="2400" dirty="0">
                <a:cs typeface="Times New Roman" panose="02020603050405020304" pitchFamily="18" charset="0"/>
              </a:rPr>
              <a:t>the universe, a </a:t>
            </a:r>
            <a:r>
              <a:rPr lang="en-US" altLang="en-US" sz="2400" b="1" dirty="0">
                <a:cs typeface="Times New Roman" panose="02020603050405020304" pitchFamily="18" charset="0"/>
              </a:rPr>
              <a:t>moment</a:t>
            </a:r>
            <a:r>
              <a:rPr lang="en-US" altLang="en-US" sz="2400" dirty="0">
                <a:cs typeface="Times New Roman" panose="02020603050405020304" pitchFamily="18" charset="0"/>
              </a:rPr>
              <a:t> that will never be </a:t>
            </a:r>
            <a:r>
              <a:rPr lang="en-US" altLang="en-US" sz="2400" b="1" dirty="0">
                <a:cs typeface="Times New Roman" panose="02020603050405020304" pitchFamily="18" charset="0"/>
              </a:rPr>
              <a:t>again</a:t>
            </a:r>
            <a:r>
              <a:rPr lang="en-US" altLang="en-US" sz="2400" dirty="0">
                <a:cs typeface="Times New Roman" panose="02020603050405020304" pitchFamily="18" charset="0"/>
              </a:rPr>
              <a:t>…</a:t>
            </a:r>
            <a:br>
              <a:rPr lang="en-US" altLang="en-US" sz="2400" dirty="0">
                <a:cs typeface="Times New Roman" panose="02020603050405020304" pitchFamily="18" charset="0"/>
              </a:rPr>
            </a:br>
            <a:r>
              <a:rPr lang="en-US" altLang="en-US" sz="2400" dirty="0">
                <a:cs typeface="Times New Roman" panose="02020603050405020304" pitchFamily="18" charset="0"/>
              </a:rPr>
              <a:t>And what do we teach our children?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We teach them that </a:t>
            </a:r>
            <a:r>
              <a:rPr lang="en-US" altLang="en-US" sz="2400" b="1" dirty="0">
                <a:cs typeface="Times New Roman" panose="02020603050405020304" pitchFamily="18" charset="0"/>
              </a:rPr>
              <a:t>two</a:t>
            </a:r>
            <a:r>
              <a:rPr lang="en-US" altLang="en-US" sz="2400" dirty="0">
                <a:cs typeface="Times New Roman" panose="02020603050405020304" pitchFamily="18" charset="0"/>
              </a:rPr>
              <a:t> and </a:t>
            </a:r>
            <a:r>
              <a:rPr lang="en-US" altLang="en-US" sz="2400" b="1" dirty="0">
                <a:cs typeface="Times New Roman" panose="02020603050405020304" pitchFamily="18" charset="0"/>
              </a:rPr>
              <a:t>two</a:t>
            </a:r>
            <a:r>
              <a:rPr lang="en-US" altLang="en-US" sz="2400" dirty="0">
                <a:cs typeface="Times New Roman" panose="02020603050405020304" pitchFamily="18" charset="0"/>
              </a:rPr>
              <a:t> make </a:t>
            </a:r>
            <a:r>
              <a:rPr lang="en-US" altLang="en-US" sz="2400" b="1" dirty="0">
                <a:cs typeface="Times New Roman" panose="02020603050405020304" pitchFamily="18" charset="0"/>
              </a:rPr>
              <a:t>four</a:t>
            </a:r>
            <a:r>
              <a:rPr lang="en-US" altLang="en-US" sz="2400" dirty="0">
                <a:cs typeface="Times New Roman" panose="02020603050405020304" pitchFamily="18" charset="0"/>
              </a:rPr>
              <a:t>, and that </a:t>
            </a:r>
            <a:r>
              <a:rPr lang="en-US" altLang="en-US" sz="2400" b="1" dirty="0" smtClean="0">
                <a:cs typeface="Times New Roman" panose="02020603050405020304" pitchFamily="18" charset="0"/>
              </a:rPr>
              <a:t>Islamabad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is</a:t>
            </a:r>
            <a:r>
              <a:rPr lang="en-US" altLang="en-US" sz="2400" dirty="0">
                <a:cs typeface="Times New Roman" panose="02020603050405020304" pitchFamily="18" charset="0"/>
              </a:rPr>
              <a:t/>
            </a:r>
            <a:br>
              <a:rPr lang="en-US" altLang="en-US" sz="2400" dirty="0">
                <a:cs typeface="Times New Roman" panose="02020603050405020304" pitchFamily="18" charset="0"/>
              </a:rPr>
            </a:br>
            <a:r>
              <a:rPr lang="en-US" altLang="en-US" sz="2400" dirty="0">
                <a:cs typeface="Times New Roman" panose="02020603050405020304" pitchFamily="18" charset="0"/>
              </a:rPr>
              <a:t>the capital of </a:t>
            </a:r>
            <a:r>
              <a:rPr lang="en-US" altLang="en-US" sz="2400" b="1" dirty="0" smtClean="0">
                <a:cs typeface="Times New Roman" panose="02020603050405020304" pitchFamily="18" charset="0"/>
              </a:rPr>
              <a:t>Pakistan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.  </a:t>
            </a:r>
            <a:r>
              <a:rPr lang="en-US" altLang="en-US" sz="2400" dirty="0">
                <a:cs typeface="Times New Roman" panose="02020603050405020304" pitchFamily="18" charset="0"/>
              </a:rPr>
              <a:t>When will we also </a:t>
            </a:r>
            <a:r>
              <a:rPr lang="en-US" altLang="en-US" sz="2400" b="1" dirty="0">
                <a:cs typeface="Times New Roman" panose="02020603050405020304" pitchFamily="18" charset="0"/>
              </a:rPr>
              <a:t>teach</a:t>
            </a:r>
            <a:r>
              <a:rPr lang="en-US" altLang="en-US" sz="2400" dirty="0">
                <a:cs typeface="Times New Roman" panose="02020603050405020304" pitchFamily="18" charset="0"/>
              </a:rPr>
              <a:t> them </a:t>
            </a:r>
            <a:r>
              <a:rPr lang="en-US" altLang="en-US" sz="2400" b="1" dirty="0">
                <a:cs typeface="Times New Roman" panose="02020603050405020304" pitchFamily="18" charset="0"/>
              </a:rPr>
              <a:t>what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cs typeface="Times New Roman" panose="02020603050405020304" pitchFamily="18" charset="0"/>
              </a:rPr>
              <a:t>they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cs typeface="Times New Roman" panose="02020603050405020304" pitchFamily="18" charset="0"/>
              </a:rPr>
              <a:t>are</a:t>
            </a:r>
            <a:r>
              <a:rPr lang="en-US" altLang="en-US" sz="2400" dirty="0">
                <a:cs typeface="Times New Roman" panose="02020603050405020304" pitchFamily="18" charset="0"/>
              </a:rPr>
              <a:t>?</a:t>
            </a:r>
            <a:br>
              <a:rPr lang="en-US" altLang="en-US" sz="2400" dirty="0">
                <a:cs typeface="Times New Roman" panose="02020603050405020304" pitchFamily="18" charset="0"/>
              </a:rPr>
            </a:br>
            <a:r>
              <a:rPr lang="en-US" altLang="en-US" sz="2400" dirty="0">
                <a:cs typeface="Times New Roman" panose="02020603050405020304" pitchFamily="18" charset="0"/>
              </a:rPr>
              <a:t>We should </a:t>
            </a:r>
            <a:r>
              <a:rPr lang="en-US" altLang="en-US" sz="2400" b="1" dirty="0">
                <a:cs typeface="Times New Roman" panose="02020603050405020304" pitchFamily="18" charset="0"/>
              </a:rPr>
              <a:t>say</a:t>
            </a:r>
            <a:r>
              <a:rPr lang="en-US" altLang="en-US" sz="2400" dirty="0">
                <a:cs typeface="Times New Roman" panose="02020603050405020304" pitchFamily="18" charset="0"/>
              </a:rPr>
              <a:t> to each of </a:t>
            </a:r>
            <a:r>
              <a:rPr lang="en-US" altLang="en-US" sz="2400" b="1" dirty="0">
                <a:cs typeface="Times New Roman" panose="02020603050405020304" pitchFamily="18" charset="0"/>
              </a:rPr>
              <a:t>them</a:t>
            </a:r>
            <a:r>
              <a:rPr lang="en-US" altLang="en-US" sz="2400" dirty="0"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Do you know </a:t>
            </a:r>
            <a:r>
              <a:rPr lang="en-US" altLang="en-US" sz="2400" b="1" dirty="0">
                <a:cs typeface="Times New Roman" panose="02020603050405020304" pitchFamily="18" charset="0"/>
              </a:rPr>
              <a:t>what </a:t>
            </a:r>
            <a:r>
              <a:rPr lang="en-US" altLang="en-US" sz="2400" dirty="0">
                <a:cs typeface="Times New Roman" panose="02020603050405020304" pitchFamily="18" charset="0"/>
              </a:rPr>
              <a:t>you are?  You are a </a:t>
            </a:r>
            <a:r>
              <a:rPr lang="en-US" altLang="en-US" sz="2400" b="1" dirty="0" smtClean="0">
                <a:cs typeface="Times New Roman" panose="02020603050405020304" pitchFamily="18" charset="0"/>
              </a:rPr>
              <a:t>marvel (Genius)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.</a:t>
            </a:r>
            <a:r>
              <a:rPr lang="en-US" altLang="en-US" sz="2400" dirty="0">
                <a:cs typeface="Times New Roman" panose="02020603050405020304" pitchFamily="18" charset="0"/>
              </a:rPr>
              <a:t/>
            </a:r>
            <a:br>
              <a:rPr lang="en-US" altLang="en-US" sz="2400" dirty="0">
                <a:cs typeface="Times New Roman" panose="02020603050405020304" pitchFamily="18" charset="0"/>
              </a:rPr>
            </a:br>
            <a:r>
              <a:rPr lang="en-US" altLang="en-US" sz="2400" dirty="0">
                <a:cs typeface="Times New Roman" panose="02020603050405020304" pitchFamily="18" charset="0"/>
              </a:rPr>
              <a:t>You are </a:t>
            </a:r>
            <a:r>
              <a:rPr lang="en-US" altLang="en-US" sz="2400" b="1" dirty="0">
                <a:cs typeface="Times New Roman" panose="02020603050405020304" pitchFamily="18" charset="0"/>
              </a:rPr>
              <a:t>unique</a:t>
            </a:r>
            <a:r>
              <a:rPr lang="en-US" altLang="en-US" sz="2400" dirty="0">
                <a:cs typeface="Times New Roman" panose="02020603050405020304" pitchFamily="18" charset="0"/>
              </a:rPr>
              <a:t>.  In all the years that have passed, there has never been</a:t>
            </a:r>
            <a:br>
              <a:rPr lang="en-US" altLang="en-US" sz="2400" dirty="0">
                <a:cs typeface="Times New Roman" panose="02020603050405020304" pitchFamily="18" charset="0"/>
              </a:rPr>
            </a:br>
            <a:r>
              <a:rPr lang="en-US" altLang="en-US" sz="2400" dirty="0">
                <a:cs typeface="Times New Roman" panose="02020603050405020304" pitchFamily="18" charset="0"/>
              </a:rPr>
              <a:t>another child like you.  Your legs, your arms,</a:t>
            </a:r>
            <a:br>
              <a:rPr lang="en-US" altLang="en-US" sz="2400" dirty="0">
                <a:cs typeface="Times New Roman" panose="02020603050405020304" pitchFamily="18" charset="0"/>
              </a:rPr>
            </a:br>
            <a:r>
              <a:rPr lang="en-US" altLang="en-US" sz="2400" dirty="0">
                <a:cs typeface="Times New Roman" panose="02020603050405020304" pitchFamily="18" charset="0"/>
              </a:rPr>
              <a:t>your clever fingers, the way you move.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You may become a </a:t>
            </a:r>
            <a:r>
              <a:rPr lang="en-US" altLang="en-US" sz="2400" b="1" dirty="0">
                <a:cs typeface="Times New Roman" panose="02020603050405020304" pitchFamily="18" charset="0"/>
              </a:rPr>
              <a:t>Shakespeare</a:t>
            </a:r>
            <a:r>
              <a:rPr lang="en-US" altLang="en-US" sz="2400" dirty="0">
                <a:cs typeface="Times New Roman" panose="02020603050405020304" pitchFamily="18" charset="0"/>
              </a:rPr>
              <a:t>, a </a:t>
            </a:r>
            <a:r>
              <a:rPr lang="en-US" altLang="en-US" sz="2400" b="1" dirty="0" smtClean="0">
                <a:cs typeface="Times New Roman" panose="02020603050405020304" pitchFamily="18" charset="0"/>
              </a:rPr>
              <a:t>Einstein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cs typeface="Times New Roman" panose="02020603050405020304" pitchFamily="18" charset="0"/>
              </a:rPr>
              <a:t>a </a:t>
            </a:r>
            <a:r>
              <a:rPr lang="en-US" altLang="en-US" sz="2400" b="1" dirty="0" smtClean="0">
                <a:cs typeface="Times New Roman" panose="02020603050405020304" pitchFamily="18" charset="0"/>
              </a:rPr>
              <a:t>Newton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.</a:t>
            </a:r>
            <a:r>
              <a:rPr lang="en-US" altLang="en-US" sz="2400" dirty="0">
                <a:cs typeface="Times New Roman" panose="02020603050405020304" pitchFamily="18" charset="0"/>
              </a:rPr>
              <a:t/>
            </a:r>
            <a:br>
              <a:rPr lang="en-US" altLang="en-US" sz="2400" dirty="0">
                <a:cs typeface="Times New Roman" panose="02020603050405020304" pitchFamily="18" charset="0"/>
              </a:rPr>
            </a:br>
            <a:r>
              <a:rPr lang="en-US" altLang="en-US" sz="2400" dirty="0">
                <a:cs typeface="Times New Roman" panose="02020603050405020304" pitchFamily="18" charset="0"/>
              </a:rPr>
              <a:t>You have the capacity for </a:t>
            </a:r>
            <a:r>
              <a:rPr lang="en-US" altLang="en-US" sz="2400" b="1" dirty="0">
                <a:cs typeface="Times New Roman" panose="02020603050405020304" pitchFamily="18" charset="0"/>
              </a:rPr>
              <a:t>anything</a:t>
            </a:r>
            <a:r>
              <a:rPr lang="en-US" altLang="en-US" sz="2400" dirty="0">
                <a:cs typeface="Times New Roman" panose="02020603050405020304" pitchFamily="18" charset="0"/>
              </a:rPr>
              <a:t>.</a:t>
            </a:r>
            <a:br>
              <a:rPr lang="en-US" altLang="en-US" sz="2400" dirty="0">
                <a:cs typeface="Times New Roman" panose="02020603050405020304" pitchFamily="18" charset="0"/>
              </a:rPr>
            </a:br>
            <a:r>
              <a:rPr lang="en-US" altLang="en-US" sz="2400" dirty="0">
                <a:cs typeface="Times New Roman" panose="02020603050405020304" pitchFamily="18" charset="0"/>
              </a:rPr>
              <a:t>Yes, you are a </a:t>
            </a:r>
            <a:r>
              <a:rPr lang="en-US" altLang="en-US" sz="2400" b="1" dirty="0">
                <a:cs typeface="Times New Roman" panose="02020603050405020304" pitchFamily="18" charset="0"/>
              </a:rPr>
              <a:t>marvel</a:t>
            </a:r>
            <a:r>
              <a:rPr lang="en-US" altLang="en-US" sz="2400" dirty="0">
                <a:cs typeface="Times New Roman" panose="02020603050405020304" pitchFamily="18" charset="0"/>
              </a:rPr>
              <a:t>.  And when you </a:t>
            </a:r>
            <a:r>
              <a:rPr lang="en-US" altLang="en-US" sz="2400" b="1" dirty="0">
                <a:cs typeface="Times New Roman" panose="02020603050405020304" pitchFamily="18" charset="0"/>
              </a:rPr>
              <a:t>grow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cs typeface="Times New Roman" panose="02020603050405020304" pitchFamily="18" charset="0"/>
              </a:rPr>
              <a:t>up</a:t>
            </a:r>
            <a:r>
              <a:rPr lang="en-US" altLang="en-US" sz="2400" dirty="0">
                <a:cs typeface="Times New Roman" panose="02020603050405020304" pitchFamily="18" charset="0"/>
              </a:rPr>
              <a:t>, can you then</a:t>
            </a:r>
            <a:br>
              <a:rPr lang="en-US" altLang="en-US" sz="2400" dirty="0">
                <a:cs typeface="Times New Roman" panose="02020603050405020304" pitchFamily="18" charset="0"/>
              </a:rPr>
            </a:br>
            <a:r>
              <a:rPr lang="en-US" altLang="en-US" sz="2400" b="1" dirty="0">
                <a:cs typeface="Times New Roman" panose="02020603050405020304" pitchFamily="18" charset="0"/>
              </a:rPr>
              <a:t>harm</a:t>
            </a:r>
            <a:r>
              <a:rPr lang="en-US" altLang="en-US" sz="2400" dirty="0">
                <a:cs typeface="Times New Roman" panose="02020603050405020304" pitchFamily="18" charset="0"/>
              </a:rPr>
              <a:t> another </a:t>
            </a:r>
            <a:r>
              <a:rPr lang="en-US" altLang="en-US" sz="2400" b="1" dirty="0">
                <a:cs typeface="Times New Roman" panose="02020603050405020304" pitchFamily="18" charset="0"/>
              </a:rPr>
              <a:t>who</a:t>
            </a:r>
            <a:r>
              <a:rPr lang="en-US" altLang="en-US" sz="2400" dirty="0">
                <a:cs typeface="Times New Roman" panose="02020603050405020304" pitchFamily="18" charset="0"/>
              </a:rPr>
              <a:t> is, like </a:t>
            </a:r>
            <a:r>
              <a:rPr lang="en-US" altLang="en-US" sz="2400" b="1" dirty="0">
                <a:cs typeface="Times New Roman" panose="02020603050405020304" pitchFamily="18" charset="0"/>
              </a:rPr>
              <a:t>you</a:t>
            </a:r>
            <a:r>
              <a:rPr lang="en-US" altLang="en-US" sz="2400" dirty="0">
                <a:cs typeface="Times New Roman" panose="02020603050405020304" pitchFamily="18" charset="0"/>
              </a:rPr>
              <a:t>, a marvel?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You must work – we must all work – to make the world</a:t>
            </a:r>
            <a:br>
              <a:rPr lang="en-US" altLang="en-US" sz="2400" dirty="0">
                <a:cs typeface="Times New Roman" panose="02020603050405020304" pitchFamily="18" charset="0"/>
              </a:rPr>
            </a:br>
            <a:r>
              <a:rPr lang="en-US" altLang="en-US" sz="2400" dirty="0">
                <a:cs typeface="Times New Roman" panose="02020603050405020304" pitchFamily="18" charset="0"/>
              </a:rPr>
              <a:t>worthy of its children.</a:t>
            </a: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Pablo Casals (1876-1973)</a:t>
            </a:r>
            <a:endParaRPr lang="en-US" altLang="en-US" sz="2400" dirty="0"/>
          </a:p>
          <a:p>
            <a:pPr algn="l"/>
            <a:endParaRPr lang="en-US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731327" y="5935583"/>
            <a:ext cx="3228109" cy="72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Lecture By: </a:t>
            </a:r>
          </a:p>
          <a:p>
            <a:r>
              <a:rPr lang="en-US" sz="1800" dirty="0" smtClean="0"/>
              <a:t>Shakir Rasheed Khan Khattak</a:t>
            </a:r>
            <a:endParaRPr lang="en-US" sz="1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EEAD-8F86-424E-9A50-8403CDA6AB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6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984497"/>
              </p:ext>
            </p:extLst>
          </p:nvPr>
        </p:nvGraphicFramePr>
        <p:xfrm>
          <a:off x="1965278" y="1318292"/>
          <a:ext cx="5732060" cy="5076107"/>
        </p:xfrm>
        <a:graphic>
          <a:graphicData uri="http://schemas.openxmlformats.org/drawingml/2006/table">
            <a:tbl>
              <a:tblPr/>
              <a:tblGrid>
                <a:gridCol w="1422656"/>
                <a:gridCol w="2154702"/>
                <a:gridCol w="2154702"/>
              </a:tblGrid>
              <a:tr h="1630843">
                <a:tc gridSpan="3"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Retail </a:t>
                      </a:r>
                      <a:r>
                        <a:rPr lang="en-US" sz="2200" b="1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E-Commerce</a:t>
                      </a:r>
                      <a:r>
                        <a:rPr lang="en-US" sz="2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(Non-Travel) Growth </a:t>
                      </a:r>
                      <a:r>
                        <a:rPr lang="en-US" sz="22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Rates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Excludes</a:t>
                      </a:r>
                      <a:r>
                        <a:rPr lang="en-US" sz="22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1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Auctions</a:t>
                      </a:r>
                      <a:r>
                        <a:rPr lang="en-US" sz="2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1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Autos</a:t>
                      </a:r>
                      <a:r>
                        <a:rPr lang="en-US" sz="2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2200" b="1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Large</a:t>
                      </a:r>
                      <a:r>
                        <a:rPr lang="en-US" sz="2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1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Corporate</a:t>
                      </a:r>
                      <a:r>
                        <a:rPr lang="en-US" sz="2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1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Purchases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2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Total </a:t>
                      </a:r>
                      <a:r>
                        <a:rPr lang="en-US" sz="2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U.S. – Home/Work/University </a:t>
                      </a:r>
                      <a:r>
                        <a:rPr lang="en-US" sz="22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Locations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2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r>
                        <a:rPr lang="en-US" sz="2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: comScore, Inc. </a:t>
                      </a:r>
                    </a:p>
                  </a:txBody>
                  <a:tcPr marL="11785" marR="11785" marT="11788" marB="117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2779">
                <a:tc>
                  <a:txBody>
                    <a:bodyPr/>
                    <a:lstStyle/>
                    <a:p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Quarter </a:t>
                      </a:r>
                    </a:p>
                  </a:txBody>
                  <a:tcPr marL="11785" marR="11785" marT="11788" marB="117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E-Commerce Spending ($ Millions) </a:t>
                      </a:r>
                    </a:p>
                  </a:txBody>
                  <a:tcPr marL="11785" marR="11785" marT="11788" marB="117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Y/Y Percent Change </a:t>
                      </a:r>
                    </a:p>
                  </a:txBody>
                  <a:tcPr marL="11785" marR="11785" marT="11788" marB="117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46">
                <a:tc>
                  <a:txBody>
                    <a:bodyPr/>
                    <a:lstStyle/>
                    <a:p>
                      <a:r>
                        <a:rPr lang="en-US" sz="1400" dirty="0"/>
                        <a:t>Q1 2007 </a:t>
                      </a:r>
                    </a:p>
                  </a:txBody>
                  <a:tcPr marL="11785" marR="11785" marT="11788" marB="117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$27,970 </a:t>
                      </a:r>
                    </a:p>
                  </a:txBody>
                  <a:tcPr marL="11785" marR="11785" marT="11788" marB="117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17% </a:t>
                      </a:r>
                    </a:p>
                  </a:txBody>
                  <a:tcPr marL="11785" marR="11785" marT="11788" marB="117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46">
                <a:tc>
                  <a:txBody>
                    <a:bodyPr/>
                    <a:lstStyle/>
                    <a:p>
                      <a:r>
                        <a:rPr lang="en-US" sz="1400" dirty="0"/>
                        <a:t>Q2 2007 </a:t>
                      </a:r>
                    </a:p>
                  </a:txBody>
                  <a:tcPr marL="11785" marR="11785" marT="11788" marB="117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$27,176 </a:t>
                      </a:r>
                    </a:p>
                  </a:txBody>
                  <a:tcPr marL="11785" marR="11785" marT="11788" marB="117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23% </a:t>
                      </a:r>
                    </a:p>
                  </a:txBody>
                  <a:tcPr marL="11785" marR="11785" marT="11788" marB="117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46">
                <a:tc>
                  <a:txBody>
                    <a:bodyPr/>
                    <a:lstStyle/>
                    <a:p>
                      <a:r>
                        <a:rPr lang="en-US" sz="1400" dirty="0"/>
                        <a:t>Q3 2007 </a:t>
                      </a:r>
                    </a:p>
                  </a:txBody>
                  <a:tcPr marL="11785" marR="11785" marT="11788" marB="117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$28,441 </a:t>
                      </a:r>
                    </a:p>
                  </a:txBody>
                  <a:tcPr marL="11785" marR="11785" marT="11788" marB="117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23% </a:t>
                      </a:r>
                    </a:p>
                  </a:txBody>
                  <a:tcPr marL="11785" marR="11785" marT="11788" marB="117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46">
                <a:tc>
                  <a:txBody>
                    <a:bodyPr/>
                    <a:lstStyle/>
                    <a:p>
                      <a:r>
                        <a:rPr lang="en-US" sz="1400" dirty="0"/>
                        <a:t>Q4 2007 </a:t>
                      </a:r>
                    </a:p>
                  </a:txBody>
                  <a:tcPr marL="11785" marR="11785" marT="11788" marB="117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$39,132 </a:t>
                      </a:r>
                    </a:p>
                  </a:txBody>
                  <a:tcPr marL="11785" marR="11785" marT="11788" marB="117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19% </a:t>
                      </a:r>
                    </a:p>
                  </a:txBody>
                  <a:tcPr marL="11785" marR="11785" marT="11788" marB="117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46">
                <a:tc>
                  <a:txBody>
                    <a:bodyPr/>
                    <a:lstStyle/>
                    <a:p>
                      <a:r>
                        <a:rPr lang="en-US" sz="1400" dirty="0"/>
                        <a:t>Q1 2008 </a:t>
                      </a:r>
                    </a:p>
                  </a:txBody>
                  <a:tcPr marL="11785" marR="11785" marT="11788" marB="117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$31,178 </a:t>
                      </a:r>
                    </a:p>
                  </a:txBody>
                  <a:tcPr marL="11785" marR="11785" marT="11788" marB="117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11% </a:t>
                      </a:r>
                    </a:p>
                  </a:txBody>
                  <a:tcPr marL="11785" marR="11785" marT="11788" marB="117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46">
                <a:tc>
                  <a:txBody>
                    <a:bodyPr/>
                    <a:lstStyle/>
                    <a:p>
                      <a:r>
                        <a:rPr lang="en-US" sz="1400"/>
                        <a:t>Q2 2008 </a:t>
                      </a:r>
                    </a:p>
                  </a:txBody>
                  <a:tcPr marL="11785" marR="11785" marT="11788" marB="117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$30,581 </a:t>
                      </a:r>
                    </a:p>
                  </a:txBody>
                  <a:tcPr marL="11785" marR="11785" marT="11788" marB="117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13% </a:t>
                      </a:r>
                    </a:p>
                  </a:txBody>
                  <a:tcPr marL="11785" marR="11785" marT="11788" marB="117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46">
                <a:tc>
                  <a:txBody>
                    <a:bodyPr/>
                    <a:lstStyle/>
                    <a:p>
                      <a:r>
                        <a:rPr lang="en-US" sz="1400"/>
                        <a:t>Q3 2008 </a:t>
                      </a:r>
                    </a:p>
                  </a:txBody>
                  <a:tcPr marL="11785" marR="11785" marT="11788" marB="117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$30,274 </a:t>
                      </a:r>
                    </a:p>
                  </a:txBody>
                  <a:tcPr marL="11785" marR="11785" marT="11788" marB="117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6% </a:t>
                      </a:r>
                    </a:p>
                  </a:txBody>
                  <a:tcPr marL="11785" marR="11785" marT="11788" marB="117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46">
                <a:tc>
                  <a:txBody>
                    <a:bodyPr/>
                    <a:lstStyle/>
                    <a:p>
                      <a:r>
                        <a:rPr lang="en-US" sz="1400"/>
                        <a:t>Q4 2008 </a:t>
                      </a:r>
                    </a:p>
                  </a:txBody>
                  <a:tcPr marL="11785" marR="11785" marT="11788" marB="117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$38,071 </a:t>
                      </a:r>
                    </a:p>
                  </a:txBody>
                  <a:tcPr marL="11785" marR="11785" marT="11788" marB="117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-3% </a:t>
                      </a:r>
                    </a:p>
                  </a:txBody>
                  <a:tcPr marL="11785" marR="11785" marT="11788" marB="117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46">
                <a:tc>
                  <a:txBody>
                    <a:bodyPr/>
                    <a:lstStyle/>
                    <a:p>
                      <a:r>
                        <a:rPr lang="en-US" sz="1400"/>
                        <a:t>Q1 2009 </a:t>
                      </a:r>
                    </a:p>
                  </a:txBody>
                  <a:tcPr marL="11785" marR="11785" marT="11788" marB="117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$31,031 </a:t>
                      </a:r>
                    </a:p>
                  </a:txBody>
                  <a:tcPr marL="11785" marR="11785" marT="11788" marB="117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0% </a:t>
                      </a:r>
                    </a:p>
                  </a:txBody>
                  <a:tcPr marL="11785" marR="11785" marT="11788" marB="117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46">
                <a:tc>
                  <a:txBody>
                    <a:bodyPr/>
                    <a:lstStyle/>
                    <a:p>
                      <a:r>
                        <a:rPr lang="en-US" sz="1400"/>
                        <a:t>Q2 2009 </a:t>
                      </a:r>
                    </a:p>
                  </a:txBody>
                  <a:tcPr marL="11785" marR="11785" marT="11788" marB="117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$30,169 </a:t>
                      </a:r>
                    </a:p>
                  </a:txBody>
                  <a:tcPr marL="11785" marR="11785" marT="11788" marB="117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-1% </a:t>
                      </a:r>
                    </a:p>
                  </a:txBody>
                  <a:tcPr marL="11785" marR="11785" marT="11788" marB="117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46">
                <a:tc>
                  <a:txBody>
                    <a:bodyPr/>
                    <a:lstStyle/>
                    <a:p>
                      <a:r>
                        <a:rPr lang="en-US" sz="1400"/>
                        <a:t>Q3 2009 </a:t>
                      </a:r>
                    </a:p>
                  </a:txBody>
                  <a:tcPr marL="11785" marR="11785" marT="11788" marB="117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$29,552 </a:t>
                      </a:r>
                    </a:p>
                  </a:txBody>
                  <a:tcPr marL="11785" marR="11785" marT="11788" marB="117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-2% </a:t>
                      </a:r>
                    </a:p>
                  </a:txBody>
                  <a:tcPr marL="11785" marR="11785" marT="11788" marB="117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46">
                <a:tc>
                  <a:txBody>
                    <a:bodyPr/>
                    <a:lstStyle/>
                    <a:p>
                      <a:r>
                        <a:rPr lang="en-US" sz="1400"/>
                        <a:t>Q4 2009 </a:t>
                      </a:r>
                    </a:p>
                  </a:txBody>
                  <a:tcPr marL="11785" marR="11785" marT="11788" marB="117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$39,045 </a:t>
                      </a:r>
                    </a:p>
                  </a:txBody>
                  <a:tcPr marL="11785" marR="11785" marT="11788" marB="117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3% </a:t>
                      </a:r>
                    </a:p>
                  </a:txBody>
                  <a:tcPr marL="11785" marR="11785" marT="11788" marB="117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87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045" y="1703695"/>
            <a:ext cx="3944937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91010" y="164327"/>
            <a:ext cx="84134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latin typeface="Arial" pitchFamily="34" charset="0"/>
                <a:ea typeface="+mj-ea"/>
                <a:cs typeface="Arial" pitchFamily="34" charset="0"/>
              </a:rPr>
              <a:t>US Census </a:t>
            </a:r>
            <a:r>
              <a:rPr lang="en-US" sz="3200" b="1" dirty="0" smtClean="0">
                <a:latin typeface="Arial" pitchFamily="34" charset="0"/>
                <a:ea typeface="+mj-ea"/>
                <a:cs typeface="Arial" pitchFamily="34" charset="0"/>
              </a:rPr>
              <a:t>Bureau </a:t>
            </a:r>
            <a:r>
              <a:rPr lang="en-US" sz="3200" b="1" dirty="0">
                <a:latin typeface="Arial" pitchFamily="34" charset="0"/>
                <a:ea typeface="+mj-ea"/>
                <a:cs typeface="Arial" pitchFamily="34" charset="0"/>
              </a:rPr>
              <a:t>2008 e-Store Report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EEAD-8F86-424E-9A50-8403CDA6AB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7828" y="2706914"/>
            <a:ext cx="9601200" cy="727363"/>
          </a:xfrm>
        </p:spPr>
        <p:txBody>
          <a:bodyPr/>
          <a:lstStyle/>
          <a:p>
            <a:pPr algn="ctr"/>
            <a:r>
              <a:rPr lang="en-US" b="1" dirty="0" smtClean="0"/>
              <a:t>Thankyou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EEAD-8F86-424E-9A50-8403CDA6AB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5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1233" y="1285747"/>
            <a:ext cx="9808299" cy="810595"/>
          </a:xfrm>
        </p:spPr>
        <p:txBody>
          <a:bodyPr/>
          <a:lstStyle/>
          <a:p>
            <a:r>
              <a:rPr lang="en-US" sz="4800" b="1" dirty="0" smtClean="0"/>
              <a:t>Today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8074" y="2234261"/>
            <a:ext cx="8894618" cy="243630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1" dirty="0" smtClean="0"/>
              <a:t>Who I am?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 smtClean="0"/>
              <a:t>SE-346 E-Commerce (and why)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 smtClean="0"/>
              <a:t>Overview of the Course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 smtClean="0"/>
              <a:t>Quick overview of E-Commerce and Why we study it.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564583" y="4946399"/>
            <a:ext cx="3228109" cy="72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/>
              <a:t>Lecture By: </a:t>
            </a:r>
          </a:p>
          <a:p>
            <a:pPr algn="l"/>
            <a:r>
              <a:rPr lang="en-US" sz="1800" dirty="0" smtClean="0"/>
              <a:t>Shakir Rasheed Khan Khattak</a:t>
            </a:r>
            <a:endParaRPr lang="en-US" sz="1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EEAD-8F86-424E-9A50-8403CDA6AB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5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8074" y="1132764"/>
            <a:ext cx="8894618" cy="4735773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1" dirty="0"/>
              <a:t>Education:</a:t>
            </a:r>
            <a:r>
              <a:rPr lang="en-US" dirty="0"/>
              <a:t> </a:t>
            </a:r>
            <a:r>
              <a:rPr lang="en-US" dirty="0" smtClean="0"/>
              <a:t>BS </a:t>
            </a:r>
            <a:r>
              <a:rPr lang="en-US" dirty="0"/>
              <a:t>Software Engineering NUML-Islamabad, MS Software Engineering FAST-Islamabad.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/>
              <a:t>Professional Experience: </a:t>
            </a:r>
            <a:r>
              <a:rPr lang="en-US" dirty="0"/>
              <a:t>5+ Years of IT industry experience.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/>
              <a:t>Software</a:t>
            </a:r>
            <a:r>
              <a:rPr lang="en-US" dirty="0"/>
              <a:t> </a:t>
            </a:r>
            <a:r>
              <a:rPr lang="en-US" b="1" dirty="0"/>
              <a:t>Engineer</a:t>
            </a:r>
            <a:r>
              <a:rPr lang="en-US" dirty="0"/>
              <a:t> @ International Islamic University, Islamabad.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/>
              <a:t>Visiting</a:t>
            </a:r>
            <a:r>
              <a:rPr lang="en-US" dirty="0"/>
              <a:t> </a:t>
            </a:r>
            <a:r>
              <a:rPr lang="en-US" b="1" dirty="0"/>
              <a:t>Faculty</a:t>
            </a:r>
            <a:r>
              <a:rPr lang="en-US" dirty="0"/>
              <a:t> Member @ International Islamic University, Islamabad.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/>
              <a:t>Involved</a:t>
            </a:r>
            <a:r>
              <a:rPr lang="en-US" dirty="0"/>
              <a:t> in industry-driven research and development projects.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/>
              <a:t>Expertise:</a:t>
            </a:r>
            <a:r>
              <a:rPr lang="en-US" dirty="0"/>
              <a:t> Requirement Engineering, Software Architecture, Software and Web Development, Software Testing, Model Driven Software Engineering, Model-Based Testing, Empirical Software Engineering.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21184" y="5935583"/>
            <a:ext cx="3648397" cy="72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Lecture By: </a:t>
            </a:r>
          </a:p>
          <a:p>
            <a:r>
              <a:rPr lang="en-US" sz="1800" dirty="0" smtClean="0"/>
              <a:t>Shakir Rasheed Khan Khattak</a:t>
            </a:r>
            <a:endParaRPr lang="en-US" sz="1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EEAD-8F86-424E-9A50-8403CDA6AB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8074" y="1281191"/>
            <a:ext cx="8894618" cy="3185838"/>
          </a:xfrm>
        </p:spPr>
        <p:txBody>
          <a:bodyPr>
            <a:normAutofit/>
          </a:bodyPr>
          <a:lstStyle/>
          <a:p>
            <a:endParaRPr lang="en-US" altLang="en-US" b="1" dirty="0" smtClean="0"/>
          </a:p>
          <a:p>
            <a:endParaRPr lang="en-US" altLang="en-US" b="1" dirty="0"/>
          </a:p>
          <a:p>
            <a:endParaRPr lang="en-US" altLang="en-US" b="1" dirty="0" smtClean="0"/>
          </a:p>
          <a:p>
            <a:r>
              <a:rPr lang="en-US" altLang="en-US" b="1" dirty="0" smtClean="0"/>
              <a:t>Email </a:t>
            </a:r>
            <a:r>
              <a:rPr lang="en-US" altLang="en-US" b="1" dirty="0"/>
              <a:t>is the best way to contact </a:t>
            </a:r>
            <a:r>
              <a:rPr lang="en-US" altLang="en-US" b="1" dirty="0" smtClean="0"/>
              <a:t>me</a:t>
            </a:r>
          </a:p>
          <a:p>
            <a:endParaRPr lang="en-US" altLang="en-US" b="1" dirty="0" smtClean="0"/>
          </a:p>
          <a:p>
            <a:r>
              <a:rPr lang="en-US" altLang="en-US" b="1" dirty="0" smtClean="0"/>
              <a:t>Please </a:t>
            </a:r>
            <a:r>
              <a:rPr lang="en-US" altLang="en-US" b="1" dirty="0"/>
              <a:t>ask questions during </a:t>
            </a:r>
            <a:r>
              <a:rPr lang="en-US" altLang="en-US" b="1" dirty="0" smtClean="0"/>
              <a:t>class the </a:t>
            </a:r>
            <a:r>
              <a:rPr lang="en-US" altLang="en-US" b="1" dirty="0"/>
              <a:t>lectures should be interactive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564583" y="4946399"/>
            <a:ext cx="3228109" cy="72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/>
              <a:t>Lecture By: </a:t>
            </a:r>
          </a:p>
          <a:p>
            <a:pPr algn="l"/>
            <a:r>
              <a:rPr lang="en-US" sz="1800" dirty="0" smtClean="0"/>
              <a:t>Shakir Rasheed Khan Khattak</a:t>
            </a:r>
            <a:endParaRPr lang="en-US" sz="1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EEAD-8F86-424E-9A50-8403CDA6AB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9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959100" y="1269242"/>
            <a:ext cx="7499350" cy="87250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Objectives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2959100" y="2512515"/>
            <a:ext cx="7499350" cy="26670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/>
              <a:t>Introduction to </a:t>
            </a:r>
            <a:r>
              <a:rPr lang="en-US" altLang="en-US" dirty="0" smtClean="0"/>
              <a:t>SE-346 E-Commerce </a:t>
            </a:r>
            <a:endParaRPr lang="en-US" altLang="en-US" dirty="0"/>
          </a:p>
          <a:p>
            <a:pPr eaLnBrk="1" hangingPunct="1"/>
            <a:r>
              <a:rPr lang="en-US" altLang="en-US" dirty="0"/>
              <a:t>Course Objectives;  Outline,; Text Books and Reference Books,.</a:t>
            </a:r>
          </a:p>
          <a:p>
            <a:pPr eaLnBrk="1" hangingPunct="1"/>
            <a:r>
              <a:rPr lang="en-US" altLang="en-US" dirty="0"/>
              <a:t>Delivery of the course  and grading policy.</a:t>
            </a:r>
          </a:p>
          <a:p>
            <a:pPr eaLnBrk="1" hangingPunct="1"/>
            <a:r>
              <a:rPr lang="en-US" altLang="en-US" dirty="0" smtClean="0"/>
              <a:t>E-Commerce </a:t>
            </a:r>
            <a:r>
              <a:rPr lang="en-US" altLang="en-US" dirty="0"/>
              <a:t>today</a:t>
            </a:r>
          </a:p>
          <a:p>
            <a:pPr eaLnBrk="1" hangingPunct="1"/>
            <a:r>
              <a:rPr lang="en-US" altLang="en-US" dirty="0" smtClean="0"/>
              <a:t>E-Commerce </a:t>
            </a:r>
            <a:r>
              <a:rPr lang="en-US" altLang="en-US" dirty="0"/>
              <a:t>and social networking.</a:t>
            </a:r>
          </a:p>
          <a:p>
            <a:pPr eaLnBrk="1" hangingPunct="1"/>
            <a:r>
              <a:rPr lang="en-US" altLang="en-US" dirty="0" smtClean="0"/>
              <a:t>E-Commerce </a:t>
            </a:r>
            <a:r>
              <a:rPr lang="en-US" altLang="en-US" dirty="0"/>
              <a:t>trends, 2010-2011 and onwards.</a:t>
            </a:r>
          </a:p>
          <a:p>
            <a:pPr eaLnBrk="1" hangingPunct="1"/>
            <a:r>
              <a:rPr lang="en-US" altLang="en-US" dirty="0"/>
              <a:t>Define </a:t>
            </a:r>
            <a:r>
              <a:rPr lang="en-US" altLang="en-US" dirty="0" smtClean="0"/>
              <a:t>E-Commerce </a:t>
            </a:r>
            <a:r>
              <a:rPr lang="en-US" altLang="en-US" dirty="0"/>
              <a:t>and describe how it differs from </a:t>
            </a:r>
            <a:r>
              <a:rPr lang="en-US" altLang="en-US" dirty="0" smtClean="0"/>
              <a:t>E-Business</a:t>
            </a:r>
            <a:r>
              <a:rPr lang="en-US" altLang="en-US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EEAD-8F86-424E-9A50-8403CDA6AB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24331" y="970674"/>
            <a:ext cx="9580730" cy="789887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b="1" dirty="0" smtClean="0">
                <a:solidFill>
                  <a:schemeClr val="tx1"/>
                </a:solidFill>
              </a:rPr>
              <a:t>Policy: Delivery,  </a:t>
            </a:r>
            <a:r>
              <a:rPr lang="en-US" b="1" dirty="0">
                <a:solidFill>
                  <a:schemeClr val="tx1"/>
                </a:solidFill>
              </a:rPr>
              <a:t>Evaluation </a:t>
            </a:r>
            <a:r>
              <a:rPr lang="en-US" b="1" dirty="0" smtClean="0">
                <a:solidFill>
                  <a:schemeClr val="tx1"/>
                </a:solidFill>
              </a:rPr>
              <a:t>&amp; </a:t>
            </a:r>
            <a:r>
              <a:rPr lang="en-US" b="1" dirty="0">
                <a:solidFill>
                  <a:schemeClr val="tx1"/>
                </a:solidFill>
              </a:rPr>
              <a:t>Grading: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24583" y="2168858"/>
            <a:ext cx="898022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latin typeface="Arial" charset="0"/>
              </a:rPr>
              <a:t>Delivery </a:t>
            </a:r>
            <a:r>
              <a:rPr lang="en-US" sz="2400" b="1" dirty="0" smtClean="0">
                <a:latin typeface="Arial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latin typeface="Arial" charset="0"/>
              </a:rPr>
              <a:t>The </a:t>
            </a:r>
            <a:r>
              <a:rPr lang="en-US" sz="2400" dirty="0">
                <a:latin typeface="Arial" charset="0"/>
              </a:rPr>
              <a:t>course will be imparted through two tracks Track-1 (T1) comprising theoretical components of the course and Track-2 (T2) covering practical </a:t>
            </a:r>
            <a:r>
              <a:rPr lang="en-US" sz="2400" dirty="0" smtClean="0">
                <a:latin typeface="Arial" charset="0"/>
              </a:rPr>
              <a:t>expects. 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latin typeface="Arial" charset="0"/>
              </a:rPr>
              <a:t>T2 </a:t>
            </a:r>
            <a:r>
              <a:rPr lang="en-US" sz="2400" dirty="0">
                <a:latin typeface="Arial" charset="0"/>
              </a:rPr>
              <a:t>will further be covered through Lab exercises and assignments. 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US" sz="2400" dirty="0">
              <a:latin typeface="Arial" charset="0"/>
            </a:endParaRPr>
          </a:p>
          <a:p>
            <a:pPr algn="just">
              <a:defRPr/>
            </a:pPr>
            <a:r>
              <a:rPr lang="en-US" sz="2400" dirty="0">
                <a:solidFill>
                  <a:srgbClr val="C00000"/>
                </a:solidFill>
                <a:latin typeface="Arial" charset="0"/>
              </a:rPr>
              <a:t>Note: The students are directed to keep the pace with both the tracks. The assessment will be based upon T1 as well as T2.</a:t>
            </a:r>
          </a:p>
          <a:p>
            <a:pPr>
              <a:defRPr/>
            </a:pPr>
            <a:endParaRPr lang="en-US" sz="2400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EEAD-8F86-424E-9A50-8403CDA6AB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9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88214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Course Text </a:t>
            </a:r>
            <a:r>
              <a:rPr lang="en-US" b="1" dirty="0"/>
              <a:t>Book Information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3486" y="1076168"/>
            <a:ext cx="7226914" cy="5377218"/>
          </a:xfrm>
        </p:spPr>
        <p:txBody>
          <a:bodyPr>
            <a:normAutofit/>
          </a:bodyPr>
          <a:lstStyle/>
          <a:p>
            <a:r>
              <a:rPr lang="en-US" b="1" dirty="0" smtClean="0"/>
              <a:t>Text </a:t>
            </a:r>
            <a:r>
              <a:rPr lang="en-US" b="1" dirty="0"/>
              <a:t>Book</a:t>
            </a:r>
            <a:r>
              <a:rPr lang="en-US" dirty="0"/>
              <a:t>: </a:t>
            </a:r>
            <a:endParaRPr lang="en-US" b="1" dirty="0"/>
          </a:p>
          <a:p>
            <a:pPr lvl="1"/>
            <a:r>
              <a:rPr lang="en-US" dirty="0" smtClean="0"/>
              <a:t>E-Commerce</a:t>
            </a:r>
            <a:r>
              <a:rPr lang="en-US" dirty="0"/>
              <a:t>:  Business Technology and </a:t>
            </a:r>
            <a:r>
              <a:rPr lang="en-US" dirty="0" smtClean="0"/>
              <a:t>Society Kenneth </a:t>
            </a:r>
            <a:r>
              <a:rPr lang="en-US" dirty="0"/>
              <a:t>c. Laudon, </a:t>
            </a:r>
            <a:r>
              <a:rPr lang="en-US" dirty="0" err="1"/>
              <a:t>Caral</a:t>
            </a:r>
            <a:r>
              <a:rPr lang="en-US" dirty="0"/>
              <a:t> G. </a:t>
            </a:r>
            <a:r>
              <a:rPr lang="en-US" dirty="0" err="1"/>
              <a:t>Traver</a:t>
            </a:r>
            <a:r>
              <a:rPr lang="en-US" dirty="0"/>
              <a:t> 7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smtClean="0"/>
              <a:t>edition</a:t>
            </a:r>
          </a:p>
          <a:p>
            <a:pPr lvl="2"/>
            <a:r>
              <a:rPr lang="en-US" dirty="0">
                <a:latin typeface="Arial" charset="0"/>
              </a:rPr>
              <a:t>ISBN-10: 0273-75084-4</a:t>
            </a:r>
          </a:p>
          <a:p>
            <a:pPr lvl="2"/>
            <a:r>
              <a:rPr lang="en-US" dirty="0">
                <a:latin typeface="Arial" charset="0"/>
              </a:rPr>
              <a:t>ISBN-13: 978-0-273-75084-0</a:t>
            </a:r>
          </a:p>
          <a:p>
            <a:pPr lvl="2"/>
            <a:r>
              <a:rPr lang="en-US" dirty="0">
                <a:latin typeface="Arial" charset="0"/>
              </a:rPr>
              <a:t>Edition: 7</a:t>
            </a:r>
          </a:p>
          <a:p>
            <a:pPr lvl="2"/>
            <a:r>
              <a:rPr lang="en-US" dirty="0">
                <a:latin typeface="Arial" charset="0"/>
              </a:rPr>
              <a:t>Pub. Date: 2011</a:t>
            </a:r>
          </a:p>
          <a:p>
            <a:pPr lvl="2"/>
            <a:r>
              <a:rPr lang="en-US" dirty="0">
                <a:latin typeface="Arial" charset="0"/>
              </a:rPr>
              <a:t>Publisher: Prentice Hall</a:t>
            </a:r>
          </a:p>
          <a:p>
            <a:pPr lvl="1"/>
            <a:r>
              <a:rPr lang="en-US" dirty="0" smtClean="0"/>
              <a:t>E-Commerce</a:t>
            </a:r>
            <a:r>
              <a:rPr lang="en-US" dirty="0"/>
              <a:t>: Kenneth c. Laudon, </a:t>
            </a:r>
            <a:r>
              <a:rPr lang="en-US" dirty="0" err="1"/>
              <a:t>Caral</a:t>
            </a:r>
            <a:r>
              <a:rPr lang="en-US" dirty="0"/>
              <a:t> G. </a:t>
            </a:r>
            <a:r>
              <a:rPr lang="en-US" dirty="0" err="1"/>
              <a:t>Traver</a:t>
            </a:r>
            <a:r>
              <a:rPr lang="en-US" dirty="0"/>
              <a:t> 6th edition Business Technology and </a:t>
            </a:r>
            <a:r>
              <a:rPr lang="en-US" dirty="0" smtClean="0"/>
              <a:t>Society</a:t>
            </a:r>
          </a:p>
          <a:p>
            <a:pPr lvl="2"/>
            <a:r>
              <a:rPr lang="en-US" dirty="0" smtClean="0">
                <a:latin typeface="Arial" charset="0"/>
              </a:rPr>
              <a:t>ISBN:0136100570</a:t>
            </a:r>
          </a:p>
          <a:p>
            <a:pPr lvl="2"/>
            <a:r>
              <a:rPr lang="en-US" dirty="0" smtClean="0">
                <a:latin typeface="Arial" charset="0"/>
              </a:rPr>
              <a:t>ISBN-13:9780136100577</a:t>
            </a:r>
          </a:p>
          <a:p>
            <a:pPr lvl="2"/>
            <a:r>
              <a:rPr lang="en-US" dirty="0" smtClean="0">
                <a:latin typeface="Arial" charset="0"/>
              </a:rPr>
              <a:t>Edition:6</a:t>
            </a:r>
          </a:p>
          <a:p>
            <a:pPr lvl="2"/>
            <a:r>
              <a:rPr lang="en-US" dirty="0" smtClean="0">
                <a:latin typeface="Arial" charset="0"/>
              </a:rPr>
              <a:t>Pub</a:t>
            </a:r>
            <a:r>
              <a:rPr lang="en-US" dirty="0">
                <a:latin typeface="Arial" charset="0"/>
              </a:rPr>
              <a:t>. Date:  November </a:t>
            </a:r>
            <a:r>
              <a:rPr lang="en-US" dirty="0" smtClean="0">
                <a:latin typeface="Arial" charset="0"/>
              </a:rPr>
              <a:t>2009</a:t>
            </a:r>
          </a:p>
          <a:p>
            <a:pPr lvl="2"/>
            <a:r>
              <a:rPr lang="en-US" dirty="0" smtClean="0">
                <a:latin typeface="Arial" charset="0"/>
              </a:rPr>
              <a:t>Publisher</a:t>
            </a:r>
            <a:r>
              <a:rPr lang="en-US" dirty="0">
                <a:latin typeface="Arial" charset="0"/>
              </a:rPr>
              <a:t>: Prentice Hall</a:t>
            </a:r>
          </a:p>
          <a:p>
            <a:endParaRPr lang="en-US" dirty="0" smtClean="0"/>
          </a:p>
          <a:p>
            <a:endParaRPr lang="en-US" sz="1600" dirty="0" smtClean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EEAD-8F86-424E-9A50-8403CDA6ABB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426" y="4157861"/>
            <a:ext cx="184467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937" y="1365448"/>
            <a:ext cx="1771650" cy="229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2841578" y="6493421"/>
            <a:ext cx="7715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b="1" i="1" dirty="0">
                <a:solidFill>
                  <a:srgbClr val="FF0000"/>
                </a:solidFill>
              </a:rPr>
              <a:t>Note: </a:t>
            </a:r>
            <a:r>
              <a:rPr lang="en-US" altLang="en-US" sz="1400" i="1" dirty="0">
                <a:solidFill>
                  <a:srgbClr val="FF0000"/>
                </a:solidFill>
              </a:rPr>
              <a:t>The older editions along with lecture material will also be sufficient for this course</a:t>
            </a:r>
          </a:p>
        </p:txBody>
      </p:sp>
    </p:spTree>
    <p:extLst>
      <p:ext uri="{BB962C8B-B14F-4D97-AF65-F5344CB8AC3E}">
        <p14:creationId xmlns:p14="http://schemas.microsoft.com/office/powerpoint/2010/main" val="296059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546"/>
            <a:ext cx="9601200" cy="88214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Reference Text </a:t>
            </a:r>
            <a:r>
              <a:rPr lang="en-US" b="1" dirty="0"/>
              <a:t>Book Information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3486" y="1076168"/>
            <a:ext cx="9745542" cy="55566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Reference Book</a:t>
            </a:r>
            <a:r>
              <a:rPr lang="en-US" dirty="0"/>
              <a:t>: </a:t>
            </a:r>
            <a:endParaRPr lang="en-US" b="1" dirty="0"/>
          </a:p>
          <a:p>
            <a:pPr lvl="1"/>
            <a:r>
              <a:rPr lang="en-US" i="1" dirty="0" smtClean="0"/>
              <a:t>The </a:t>
            </a:r>
            <a:r>
              <a:rPr lang="en-US" i="1" dirty="0"/>
              <a:t>Complete E- Commerce Book Design, Build, &amp; maintain a successful Web Based Business. REYNOLDS 2nd </a:t>
            </a:r>
            <a:r>
              <a:rPr lang="en-US" i="1" dirty="0" smtClean="0"/>
              <a:t>Edition</a:t>
            </a:r>
          </a:p>
          <a:p>
            <a:pPr lvl="1"/>
            <a:endParaRPr lang="en-US" dirty="0"/>
          </a:p>
          <a:p>
            <a:pPr lvl="1"/>
            <a:endParaRPr lang="en-US" i="1" dirty="0" smtClean="0"/>
          </a:p>
          <a:p>
            <a:pPr lvl="1"/>
            <a:endParaRPr lang="en-US" dirty="0"/>
          </a:p>
          <a:p>
            <a:pPr lvl="1"/>
            <a:endParaRPr lang="en-US" i="1" dirty="0" smtClean="0"/>
          </a:p>
          <a:p>
            <a:pPr lvl="1"/>
            <a:endParaRPr lang="en-US" dirty="0"/>
          </a:p>
          <a:p>
            <a:pPr lvl="1"/>
            <a:endParaRPr lang="en-US" i="1" dirty="0" smtClean="0"/>
          </a:p>
          <a:p>
            <a:pPr lvl="1"/>
            <a:endParaRPr lang="en-US" dirty="0"/>
          </a:p>
          <a:p>
            <a:pPr lvl="1"/>
            <a:endParaRPr lang="en-US" i="1" dirty="0" smtClean="0"/>
          </a:p>
          <a:p>
            <a:pPr lvl="1"/>
            <a:endParaRPr lang="en-US" dirty="0"/>
          </a:p>
          <a:p>
            <a:pPr lvl="1"/>
            <a:endParaRPr lang="en-US" i="1" dirty="0" smtClean="0"/>
          </a:p>
          <a:p>
            <a:pPr lvl="1"/>
            <a:endParaRPr lang="en-US" dirty="0"/>
          </a:p>
          <a:p>
            <a:pPr lvl="1"/>
            <a:endParaRPr lang="en-US" i="1" dirty="0" smtClean="0"/>
          </a:p>
          <a:p>
            <a:pPr lvl="1"/>
            <a:r>
              <a:rPr lang="en-US" i="0" dirty="0">
                <a:solidFill>
                  <a:srgbClr val="C00000"/>
                </a:solidFill>
              </a:rPr>
              <a:t>Also follow the references provided in the lectures and E-Commerce articles published</a:t>
            </a:r>
            <a:r>
              <a:rPr lang="en-US" i="0" dirty="0"/>
              <a:t>.</a:t>
            </a:r>
          </a:p>
          <a:p>
            <a:pPr lvl="1"/>
            <a:endParaRPr lang="en-US" i="1" dirty="0"/>
          </a:p>
          <a:p>
            <a:endParaRPr lang="en-US" dirty="0" smtClean="0"/>
          </a:p>
          <a:p>
            <a:endParaRPr lang="en-US" sz="1600" dirty="0" smtClean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EEAD-8F86-424E-9A50-8403CDA6ABB2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945" y="2049083"/>
            <a:ext cx="2606624" cy="3610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211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13479</TotalTime>
  <Words>1302</Words>
  <Application>Microsoft Office PowerPoint</Application>
  <PresentationFormat>Widescreen</PresentationFormat>
  <Paragraphs>242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Franklin Gothic Book</vt:lpstr>
      <vt:lpstr>Tahoma</vt:lpstr>
      <vt:lpstr>Times New Roman</vt:lpstr>
      <vt:lpstr>Wingdings</vt:lpstr>
      <vt:lpstr>Crop</vt:lpstr>
      <vt:lpstr>E-Commerce</vt:lpstr>
      <vt:lpstr>~ You are a marvel ~</vt:lpstr>
      <vt:lpstr>Today</vt:lpstr>
      <vt:lpstr>PowerPoint Presentation</vt:lpstr>
      <vt:lpstr>PowerPoint Presentation</vt:lpstr>
      <vt:lpstr>Objectives</vt:lpstr>
      <vt:lpstr>Policy: Delivery,  Evaluation &amp; Grading:</vt:lpstr>
      <vt:lpstr>Course Text Book Information </vt:lpstr>
      <vt:lpstr>Reference Text Book Information </vt:lpstr>
      <vt:lpstr>Grading Policy</vt:lpstr>
      <vt:lpstr>General Policies </vt:lpstr>
      <vt:lpstr>Course Objectives</vt:lpstr>
      <vt:lpstr>Facebook: The New Face of E-Commerce?</vt:lpstr>
      <vt:lpstr>Facebook: The New Face of E-Commerce?</vt:lpstr>
      <vt:lpstr>Facebook: The New Face of E-Commerce?</vt:lpstr>
      <vt:lpstr>E-commerce Trends 2010-2011 and onwards:  Business, Technology and Society</vt:lpstr>
      <vt:lpstr>E-commerce Trends 2010-2011 and onwards: </vt:lpstr>
      <vt:lpstr>E-commerce Trends 2010-2011 and onwards: </vt:lpstr>
      <vt:lpstr>The First 30 Seconds</vt:lpstr>
      <vt:lpstr>PowerPoint Presentation</vt:lpstr>
      <vt:lpstr>Thankyou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ShakirRasheed KhanKhattak</dc:creator>
  <cp:lastModifiedBy>Microsoft account</cp:lastModifiedBy>
  <cp:revision>1147</cp:revision>
  <dcterms:created xsi:type="dcterms:W3CDTF">2020-01-01T06:20:21Z</dcterms:created>
  <dcterms:modified xsi:type="dcterms:W3CDTF">2023-03-13T12:46:06Z</dcterms:modified>
</cp:coreProperties>
</file>