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6" r:id="rId1"/>
  </p:sldMasterIdLst>
  <p:sldIdLst>
    <p:sldId id="256" r:id="rId2"/>
    <p:sldId id="257" r:id="rId3"/>
    <p:sldId id="259" r:id="rId4"/>
    <p:sldId id="260" r:id="rId5"/>
    <p:sldId id="261" r:id="rId6"/>
    <p:sldId id="262" r:id="rId7"/>
    <p:sldId id="263" r:id="rId8"/>
    <p:sldId id="270" r:id="rId9"/>
    <p:sldId id="264" r:id="rId10"/>
    <p:sldId id="266" r:id="rId11"/>
    <p:sldId id="269" r:id="rId12"/>
    <p:sldId id="291" r:id="rId13"/>
    <p:sldId id="292" r:id="rId14"/>
    <p:sldId id="293" r:id="rId15"/>
    <p:sldId id="274" r:id="rId16"/>
    <p:sldId id="282" r:id="rId17"/>
    <p:sldId id="286" r:id="rId18"/>
    <p:sldId id="287" r:id="rId19"/>
    <p:sldId id="288" r:id="rId20"/>
    <p:sldId id="267" r:id="rId21"/>
    <p:sldId id="279" r:id="rId22"/>
    <p:sldId id="272" r:id="rId23"/>
    <p:sldId id="280" r:id="rId24"/>
    <p:sldId id="285" r:id="rId25"/>
    <p:sldId id="273" r:id="rId26"/>
    <p:sldId id="281" r:id="rId27"/>
    <p:sldId id="275" r:id="rId28"/>
    <p:sldId id="276" r:id="rId29"/>
    <p:sldId id="283" r:id="rId30"/>
    <p:sldId id="277" r:id="rId31"/>
    <p:sldId id="284" r:id="rId32"/>
    <p:sldId id="289" r:id="rId33"/>
    <p:sldId id="290" r:id="rId34"/>
    <p:sldId id="27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p:scale>
          <a:sx n="75" d="100"/>
          <a:sy n="75" d="100"/>
        </p:scale>
        <p:origin x="61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16-Jun-23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923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16-Jun-23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5928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16-Jun-23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8864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16-Jun-23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1322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16-Jun-23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1632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16-Jun-23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55427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16-Jun-23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1360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16-Jun-23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6202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16-Jun-23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989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16-Jun-23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065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16-Jun-23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830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16-Jun-23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3147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16-Jun-23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723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16-Jun-23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724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16-Jun-23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5870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16-Jun-23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4325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16-Jun-23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2177099"/>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07D4-3AC5-004B-62E9-6E3D2FB6DFD1}"/>
              </a:ext>
            </a:extLst>
          </p:cNvPr>
          <p:cNvSpPr>
            <a:spLocks noGrp="1"/>
          </p:cNvSpPr>
          <p:nvPr>
            <p:ph type="ctrTitle"/>
          </p:nvPr>
        </p:nvSpPr>
        <p:spPr>
          <a:xfrm>
            <a:off x="1507067" y="1531698"/>
            <a:ext cx="7766936" cy="1646302"/>
          </a:xfrm>
        </p:spPr>
        <p:txBody>
          <a:bodyPr/>
          <a:lstStyle/>
          <a:p>
            <a:r>
              <a:rPr lang="en-US" b="1" dirty="0"/>
              <a:t>       KpK Culture</a:t>
            </a:r>
          </a:p>
        </p:txBody>
      </p:sp>
      <p:sp>
        <p:nvSpPr>
          <p:cNvPr id="3" name="Subtitle 2">
            <a:extLst>
              <a:ext uri="{FF2B5EF4-FFF2-40B4-BE49-F238E27FC236}">
                <a16:creationId xmlns:a16="http://schemas.microsoft.com/office/drawing/2014/main" id="{C321FF9F-D43E-ACBA-56F6-DBFE7FA8D22E}"/>
              </a:ext>
            </a:extLst>
          </p:cNvPr>
          <p:cNvSpPr>
            <a:spLocks noGrp="1"/>
          </p:cNvSpPr>
          <p:nvPr>
            <p:ph type="subTitle" idx="1"/>
          </p:nvPr>
        </p:nvSpPr>
        <p:spPr>
          <a:xfrm>
            <a:off x="1507067" y="3856869"/>
            <a:ext cx="7766936" cy="1096899"/>
          </a:xfrm>
        </p:spPr>
        <p:txBody>
          <a:bodyPr>
            <a:normAutofit fontScale="25000" lnSpcReduction="20000"/>
          </a:bodyPr>
          <a:lstStyle/>
          <a:p>
            <a:r>
              <a:rPr lang="en-US" sz="8000" b="1" u="sng" dirty="0">
                <a:latin typeface="Arial Rounded MT Bold" panose="020F0704030504030204" pitchFamily="34" charset="0"/>
              </a:rPr>
              <a:t>Presented by</a:t>
            </a:r>
          </a:p>
          <a:p>
            <a:r>
              <a:rPr lang="en-US" sz="8000" dirty="0">
                <a:latin typeface="Arial Rounded MT Bold" panose="020F0704030504030204" pitchFamily="34" charset="0"/>
              </a:rPr>
              <a:t>Muhammad Sualeh Hannan   4178-FBAS/BSCS4/F19</a:t>
            </a:r>
          </a:p>
          <a:p>
            <a:r>
              <a:rPr lang="en-US" sz="8000" dirty="0">
                <a:latin typeface="Arial Rounded MT Bold" panose="020F0704030504030204" pitchFamily="34" charset="0"/>
              </a:rPr>
              <a:t>Shehbaz khan   4161-FBAS/BSCS4/F19</a:t>
            </a:r>
          </a:p>
          <a:p>
            <a:r>
              <a:rPr lang="en-US" sz="8000" dirty="0">
                <a:latin typeface="Arial Rounded MT Bold" panose="020F0704030504030204" pitchFamily="34" charset="0"/>
              </a:rPr>
              <a:t>Ashir Naeem Abbasi 4175-FBAS/BSCS4/F19</a:t>
            </a:r>
          </a:p>
          <a:p>
            <a:r>
              <a:rPr lang="en-US" sz="8000" dirty="0">
                <a:latin typeface="Arial Rounded MT Bold" panose="020F0704030504030204" pitchFamily="34" charset="0"/>
              </a:rPr>
              <a:t>Muhammad Hasnain 4171-FBAS/BSCS4/F19</a:t>
            </a:r>
          </a:p>
          <a:p>
            <a:endParaRPr lang="en-US" dirty="0"/>
          </a:p>
        </p:txBody>
      </p:sp>
    </p:spTree>
    <p:extLst>
      <p:ext uri="{BB962C8B-B14F-4D97-AF65-F5344CB8AC3E}">
        <p14:creationId xmlns:p14="http://schemas.microsoft.com/office/powerpoint/2010/main" val="37801573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5D1A-79C6-1CFD-C5BB-FF456B50976E}"/>
              </a:ext>
            </a:extLst>
          </p:cNvPr>
          <p:cNvSpPr>
            <a:spLocks noGrp="1"/>
          </p:cNvSpPr>
          <p:nvPr>
            <p:ph type="title"/>
          </p:nvPr>
        </p:nvSpPr>
        <p:spPr>
          <a:xfrm>
            <a:off x="1044281" y="468827"/>
            <a:ext cx="8596667" cy="566738"/>
          </a:xfrm>
        </p:spPr>
        <p:txBody>
          <a:bodyPr>
            <a:noAutofit/>
          </a:bodyPr>
          <a:lstStyle/>
          <a:p>
            <a:r>
              <a:rPr lang="en-US" sz="3200" b="1" dirty="0">
                <a:latin typeface="Arial Rounded MT Bold" panose="020F0704030504030204" pitchFamily="34" charset="0"/>
              </a:rPr>
              <a:t>            Jirga And Hujra System </a:t>
            </a:r>
          </a:p>
        </p:txBody>
      </p:sp>
      <p:pic>
        <p:nvPicPr>
          <p:cNvPr id="10" name="Picture Placeholder 9">
            <a:extLst>
              <a:ext uri="{FF2B5EF4-FFF2-40B4-BE49-F238E27FC236}">
                <a16:creationId xmlns:a16="http://schemas.microsoft.com/office/drawing/2014/main" id="{57CC5288-1792-09C3-E465-3F19DBAEE6BF}"/>
              </a:ext>
            </a:extLst>
          </p:cNvPr>
          <p:cNvPicPr>
            <a:picLocks noGrp="1" noChangeAspect="1"/>
          </p:cNvPicPr>
          <p:nvPr>
            <p:ph type="pic" idx="1"/>
          </p:nvPr>
        </p:nvPicPr>
        <p:blipFill>
          <a:blip r:embed="rId2"/>
          <a:srcRect t="20182" b="20182"/>
          <a:stretch>
            <a:fillRect/>
          </a:stretch>
        </p:blipFill>
        <p:spPr>
          <a:xfrm>
            <a:off x="3056313" y="3468850"/>
            <a:ext cx="5418666" cy="2424039"/>
          </a:xfrm>
        </p:spPr>
      </p:pic>
      <p:sp>
        <p:nvSpPr>
          <p:cNvPr id="4" name="Text Placeholder 3">
            <a:extLst>
              <a:ext uri="{FF2B5EF4-FFF2-40B4-BE49-F238E27FC236}">
                <a16:creationId xmlns:a16="http://schemas.microsoft.com/office/drawing/2014/main" id="{C5489C73-72A5-0887-B039-C09DAE941305}"/>
              </a:ext>
            </a:extLst>
          </p:cNvPr>
          <p:cNvSpPr>
            <a:spLocks noGrp="1"/>
          </p:cNvSpPr>
          <p:nvPr>
            <p:ph type="body" sz="half" idx="2"/>
          </p:nvPr>
        </p:nvSpPr>
        <p:spPr>
          <a:xfrm>
            <a:off x="507517" y="1503107"/>
            <a:ext cx="8596667" cy="674024"/>
          </a:xfrm>
        </p:spPr>
        <p:txBody>
          <a:bodyPr>
            <a:noAutofit/>
          </a:bodyPr>
          <a:lstStyle/>
          <a:p>
            <a:pPr marL="285750" indent="-285750">
              <a:buFont typeface="Arial" panose="020B0604020202020204" pitchFamily="34" charset="0"/>
              <a:buChar char="•"/>
            </a:pPr>
            <a:r>
              <a:rPr lang="en-US" sz="2000" dirty="0"/>
              <a:t>Assembly  of tribal elders.</a:t>
            </a:r>
          </a:p>
          <a:p>
            <a:pPr marL="285750" indent="-285750">
              <a:buFont typeface="Arial" panose="020B0604020202020204" pitchFamily="34" charset="0"/>
              <a:buChar char="•"/>
            </a:pPr>
            <a:r>
              <a:rPr lang="en-US" sz="2000" dirty="0"/>
              <a:t>Take decision on issues based on consensus.</a:t>
            </a:r>
          </a:p>
          <a:p>
            <a:pPr marL="285750" indent="-285750">
              <a:buFont typeface="Arial" panose="020B0604020202020204" pitchFamily="34" charset="0"/>
              <a:buChar char="•"/>
            </a:pPr>
            <a:r>
              <a:rPr lang="en-US" sz="2000" dirty="0"/>
              <a:t>Dispute between two or more people heard by this council of Elders.</a:t>
            </a:r>
          </a:p>
          <a:p>
            <a:pPr marL="285750" indent="-285750">
              <a:buFont typeface="Arial" panose="020B0604020202020204" pitchFamily="34" charset="0"/>
              <a:buChar char="•"/>
            </a:pPr>
            <a:r>
              <a:rPr lang="en-US" sz="2000" dirty="0"/>
              <a:t>In tribal regions, the jirga is still used as a court for criminal offence</a:t>
            </a:r>
            <a:r>
              <a:rPr lang="en-US" sz="1800" dirty="0"/>
              <a:t>.  </a:t>
            </a:r>
          </a:p>
        </p:txBody>
      </p:sp>
    </p:spTree>
    <p:extLst>
      <p:ext uri="{BB962C8B-B14F-4D97-AF65-F5344CB8AC3E}">
        <p14:creationId xmlns:p14="http://schemas.microsoft.com/office/powerpoint/2010/main" val="3254703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1927-709D-7EDA-58D0-EB287EDE7273}"/>
              </a:ext>
            </a:extLst>
          </p:cNvPr>
          <p:cNvSpPr>
            <a:spLocks noGrp="1"/>
          </p:cNvSpPr>
          <p:nvPr>
            <p:ph type="title"/>
          </p:nvPr>
        </p:nvSpPr>
        <p:spPr>
          <a:xfrm>
            <a:off x="706928" y="594966"/>
            <a:ext cx="8596667" cy="566738"/>
          </a:xfrm>
        </p:spPr>
        <p:txBody>
          <a:bodyPr>
            <a:noAutofit/>
          </a:bodyPr>
          <a:lstStyle/>
          <a:p>
            <a:r>
              <a:rPr lang="en-US" sz="3200" b="1" dirty="0">
                <a:latin typeface="Arial Rounded MT Bold" panose="020F0704030504030204" pitchFamily="34" charset="0"/>
              </a:rPr>
              <a:t>                             Pashto Poets</a:t>
            </a:r>
          </a:p>
        </p:txBody>
      </p:sp>
      <p:sp>
        <p:nvSpPr>
          <p:cNvPr id="4" name="Text Placeholder 3">
            <a:extLst>
              <a:ext uri="{FF2B5EF4-FFF2-40B4-BE49-F238E27FC236}">
                <a16:creationId xmlns:a16="http://schemas.microsoft.com/office/drawing/2014/main" id="{967F7B93-8312-667F-DEE6-8211DFD6BA0A}"/>
              </a:ext>
            </a:extLst>
          </p:cNvPr>
          <p:cNvSpPr>
            <a:spLocks noGrp="1"/>
          </p:cNvSpPr>
          <p:nvPr>
            <p:ph type="body" sz="half" idx="2"/>
          </p:nvPr>
        </p:nvSpPr>
        <p:spPr>
          <a:xfrm>
            <a:off x="608061" y="1472912"/>
            <a:ext cx="8596667" cy="766503"/>
          </a:xfrm>
        </p:spPr>
        <p:txBody>
          <a:bodyPr>
            <a:noAutofit/>
          </a:bodyPr>
          <a:lstStyle/>
          <a:p>
            <a:pPr marL="285750" indent="-285750">
              <a:buFont typeface="Arial" panose="020B0604020202020204" pitchFamily="34" charset="0"/>
              <a:buChar char="•"/>
            </a:pPr>
            <a:r>
              <a:rPr lang="en-US" sz="2000" dirty="0"/>
              <a:t>Some notable poets from the region of kpk include </a:t>
            </a:r>
          </a:p>
          <a:p>
            <a:pPr marL="285750" indent="-285750">
              <a:buFont typeface="Courier New" panose="02070309020205020404" pitchFamily="49" charset="0"/>
              <a:buChar char="o"/>
            </a:pPr>
            <a:r>
              <a:rPr lang="en-US" sz="2000" dirty="0"/>
              <a:t>Rahman Baba</a:t>
            </a:r>
          </a:p>
          <a:p>
            <a:pPr marL="285750" indent="-285750">
              <a:buFont typeface="Courier New" panose="02070309020205020404" pitchFamily="49" charset="0"/>
              <a:buChar char="o"/>
            </a:pPr>
            <a:r>
              <a:rPr lang="en-US" sz="2000" dirty="0"/>
              <a:t>Khushal khan Khattak</a:t>
            </a:r>
          </a:p>
          <a:p>
            <a:pPr marL="285750" indent="-285750">
              <a:buFont typeface="Courier New" panose="02070309020205020404" pitchFamily="49" charset="0"/>
              <a:buChar char="o"/>
            </a:pPr>
            <a:r>
              <a:rPr lang="en-US" sz="2000" dirty="0"/>
              <a:t>Ghani khan</a:t>
            </a:r>
          </a:p>
        </p:txBody>
      </p:sp>
    </p:spTree>
    <p:extLst>
      <p:ext uri="{BB962C8B-B14F-4D97-AF65-F5344CB8AC3E}">
        <p14:creationId xmlns:p14="http://schemas.microsoft.com/office/powerpoint/2010/main" val="5699442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5F5C-B667-28D0-8101-528901695848}"/>
              </a:ext>
            </a:extLst>
          </p:cNvPr>
          <p:cNvSpPr>
            <a:spLocks noGrp="1"/>
          </p:cNvSpPr>
          <p:nvPr>
            <p:ph type="title"/>
          </p:nvPr>
        </p:nvSpPr>
        <p:spPr>
          <a:xfrm>
            <a:off x="677334" y="156238"/>
            <a:ext cx="8596668" cy="1320800"/>
          </a:xfrm>
        </p:spPr>
        <p:txBody>
          <a:bodyPr/>
          <a:lstStyle/>
          <a:p>
            <a:r>
              <a:rPr lang="en-US" sz="3600" b="1" dirty="0">
                <a:latin typeface="Arial Rounded MT Bold" panose="020F0704030504030204" pitchFamily="34" charset="0"/>
              </a:rPr>
              <a:t>                       Pashto Poets</a:t>
            </a:r>
            <a:endParaRPr lang="en-US" dirty="0"/>
          </a:p>
        </p:txBody>
      </p:sp>
      <p:sp>
        <p:nvSpPr>
          <p:cNvPr id="3" name="Content Placeholder 2">
            <a:extLst>
              <a:ext uri="{FF2B5EF4-FFF2-40B4-BE49-F238E27FC236}">
                <a16:creationId xmlns:a16="http://schemas.microsoft.com/office/drawing/2014/main" id="{C5F927F2-FD2F-F62A-0B33-82E1F9AE2919}"/>
              </a:ext>
            </a:extLst>
          </p:cNvPr>
          <p:cNvSpPr>
            <a:spLocks noGrp="1"/>
          </p:cNvSpPr>
          <p:nvPr>
            <p:ph idx="1"/>
          </p:nvPr>
        </p:nvSpPr>
        <p:spPr>
          <a:xfrm>
            <a:off x="677334" y="1246909"/>
            <a:ext cx="8596668" cy="4794453"/>
          </a:xfrm>
        </p:spPr>
        <p:txBody>
          <a:bodyPr/>
          <a:lstStyle/>
          <a:p>
            <a:r>
              <a:rPr lang="en-US" dirty="0"/>
              <a:t>Rehman Baba : </a:t>
            </a:r>
          </a:p>
          <a:p>
            <a:r>
              <a:rPr lang="en-US" dirty="0"/>
              <a:t>Abdur </a:t>
            </a:r>
            <a:r>
              <a:rPr lang="en-US" dirty="0" err="1"/>
              <a:t>Rahmān</a:t>
            </a:r>
            <a:r>
              <a:rPr lang="en-US" dirty="0"/>
              <a:t> </a:t>
            </a:r>
            <a:r>
              <a:rPr lang="en-US" dirty="0" err="1"/>
              <a:t>Momand</a:t>
            </a:r>
            <a:r>
              <a:rPr lang="en-US" dirty="0"/>
              <a:t> or </a:t>
            </a:r>
            <a:r>
              <a:rPr lang="en-US" dirty="0" err="1"/>
              <a:t>Rahmān</a:t>
            </a:r>
            <a:r>
              <a:rPr lang="en-US" dirty="0"/>
              <a:t> </a:t>
            </a:r>
            <a:r>
              <a:rPr lang="en-US" dirty="0" err="1"/>
              <a:t>Bābā</a:t>
            </a:r>
            <a:r>
              <a:rPr lang="en-US" dirty="0"/>
              <a:t>, was a renowned Pashtun Sufi Dervish and poet from </a:t>
            </a:r>
            <a:r>
              <a:rPr lang="en-US" dirty="0" err="1"/>
              <a:t>Momand</a:t>
            </a:r>
            <a:r>
              <a:rPr lang="en-US" dirty="0"/>
              <a:t> Agency in Peshawar during the Mughal era. He, along with his contemporary Khushal Khan Khattak, is considered to be one of the most popular poets among the ethnic Pashtuns.</a:t>
            </a:r>
          </a:p>
          <a:p>
            <a:r>
              <a:rPr lang="en-US" dirty="0"/>
              <a:t>Born: 1632, Peshawar</a:t>
            </a:r>
          </a:p>
          <a:p>
            <a:r>
              <a:rPr lang="en-US" dirty="0"/>
              <a:t>Died: 1706, Peshawar</a:t>
            </a:r>
          </a:p>
        </p:txBody>
      </p:sp>
      <p:pic>
        <p:nvPicPr>
          <p:cNvPr id="5" name="Picture 4">
            <a:extLst>
              <a:ext uri="{FF2B5EF4-FFF2-40B4-BE49-F238E27FC236}">
                <a16:creationId xmlns:a16="http://schemas.microsoft.com/office/drawing/2014/main" id="{34074950-F13E-78F4-D911-B6AB612E9CFF}"/>
              </a:ext>
            </a:extLst>
          </p:cNvPr>
          <p:cNvPicPr>
            <a:picLocks noChangeAspect="1"/>
          </p:cNvPicPr>
          <p:nvPr/>
        </p:nvPicPr>
        <p:blipFill>
          <a:blip r:embed="rId2"/>
          <a:stretch>
            <a:fillRect/>
          </a:stretch>
        </p:blipFill>
        <p:spPr>
          <a:xfrm>
            <a:off x="6571212" y="2726199"/>
            <a:ext cx="2457793" cy="3315163"/>
          </a:xfrm>
          <a:prstGeom prst="rect">
            <a:avLst/>
          </a:prstGeom>
        </p:spPr>
      </p:pic>
    </p:spTree>
    <p:extLst>
      <p:ext uri="{BB962C8B-B14F-4D97-AF65-F5344CB8AC3E}">
        <p14:creationId xmlns:p14="http://schemas.microsoft.com/office/powerpoint/2010/main" val="2034892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E945F-0BF4-5289-BD5F-A21ECCC9C1DF}"/>
              </a:ext>
            </a:extLst>
          </p:cNvPr>
          <p:cNvSpPr>
            <a:spLocks noGrp="1"/>
          </p:cNvSpPr>
          <p:nvPr>
            <p:ph type="title"/>
          </p:nvPr>
        </p:nvSpPr>
        <p:spPr>
          <a:xfrm>
            <a:off x="677334" y="609600"/>
            <a:ext cx="8596668" cy="900545"/>
          </a:xfrm>
        </p:spPr>
        <p:txBody>
          <a:bodyPr/>
          <a:lstStyle/>
          <a:p>
            <a:r>
              <a:rPr lang="en-US" sz="3600" b="1" dirty="0">
                <a:latin typeface="Arial Rounded MT Bold" panose="020F0704030504030204" pitchFamily="34" charset="0"/>
              </a:rPr>
              <a:t>                         Pashto Poets</a:t>
            </a:r>
            <a:endParaRPr lang="en-US" dirty="0"/>
          </a:p>
        </p:txBody>
      </p:sp>
      <p:sp>
        <p:nvSpPr>
          <p:cNvPr id="3" name="Content Placeholder 2">
            <a:extLst>
              <a:ext uri="{FF2B5EF4-FFF2-40B4-BE49-F238E27FC236}">
                <a16:creationId xmlns:a16="http://schemas.microsoft.com/office/drawing/2014/main" id="{002A43DB-6BB4-0DF5-743E-13B9D6EAF7D6}"/>
              </a:ext>
            </a:extLst>
          </p:cNvPr>
          <p:cNvSpPr>
            <a:spLocks noGrp="1"/>
          </p:cNvSpPr>
          <p:nvPr>
            <p:ph idx="1"/>
          </p:nvPr>
        </p:nvSpPr>
        <p:spPr>
          <a:xfrm>
            <a:off x="677334" y="1634116"/>
            <a:ext cx="8596668" cy="3311957"/>
          </a:xfrm>
        </p:spPr>
        <p:txBody>
          <a:bodyPr/>
          <a:lstStyle/>
          <a:p>
            <a:r>
              <a:rPr lang="en-US" dirty="0"/>
              <a:t>Ghani Khan :</a:t>
            </a:r>
          </a:p>
          <a:p>
            <a:r>
              <a:rPr lang="en-US" dirty="0"/>
              <a:t>Khan Abdul Ghani Khan SI was a Pashtun philosopher, poet, artist, writer and politician. He was a son of Abdul Ghaffar Khan, a prominent British Raj-era Indian independence activist. Throughout his life as a poet in both British India and Pakistan, Khan was known by the titles </a:t>
            </a:r>
            <a:r>
              <a:rPr lang="en-US" dirty="0" err="1"/>
              <a:t>Lewanay</a:t>
            </a:r>
            <a:r>
              <a:rPr lang="en-US" dirty="0"/>
              <a:t> </a:t>
            </a:r>
            <a:r>
              <a:rPr lang="en-US" dirty="0" err="1"/>
              <a:t>Pālsapay</a:t>
            </a:r>
            <a:r>
              <a:rPr lang="en-US" dirty="0"/>
              <a:t> and Da </a:t>
            </a:r>
            <a:r>
              <a:rPr lang="en-US" dirty="0" err="1"/>
              <a:t>īlam</a:t>
            </a:r>
            <a:r>
              <a:rPr lang="en-US" dirty="0"/>
              <a:t> </a:t>
            </a:r>
            <a:r>
              <a:rPr lang="en-US" dirty="0" err="1"/>
              <a:t>Samander</a:t>
            </a:r>
            <a:endParaRPr lang="en-US" dirty="0"/>
          </a:p>
          <a:p>
            <a:r>
              <a:rPr lang="en-US" dirty="0"/>
              <a:t>Born: 1914, </a:t>
            </a:r>
            <a:r>
              <a:rPr lang="en-US" dirty="0" err="1"/>
              <a:t>Hashtnagar</a:t>
            </a:r>
            <a:endParaRPr lang="en-US" dirty="0"/>
          </a:p>
          <a:p>
            <a:r>
              <a:rPr lang="en-US" dirty="0"/>
              <a:t>Died: March 15, 1996, </a:t>
            </a:r>
            <a:r>
              <a:rPr lang="en-US" dirty="0" err="1"/>
              <a:t>Chārsadda</a:t>
            </a:r>
            <a:endParaRPr lang="en-US" dirty="0"/>
          </a:p>
        </p:txBody>
      </p:sp>
      <p:pic>
        <p:nvPicPr>
          <p:cNvPr id="5" name="Picture 4">
            <a:extLst>
              <a:ext uri="{FF2B5EF4-FFF2-40B4-BE49-F238E27FC236}">
                <a16:creationId xmlns:a16="http://schemas.microsoft.com/office/drawing/2014/main" id="{452F9F89-5140-3FC3-6655-27FF41171C04}"/>
              </a:ext>
            </a:extLst>
          </p:cNvPr>
          <p:cNvPicPr>
            <a:picLocks noChangeAspect="1"/>
          </p:cNvPicPr>
          <p:nvPr/>
        </p:nvPicPr>
        <p:blipFill>
          <a:blip r:embed="rId2"/>
          <a:stretch>
            <a:fillRect/>
          </a:stretch>
        </p:blipFill>
        <p:spPr>
          <a:xfrm>
            <a:off x="6096000" y="3297021"/>
            <a:ext cx="2736952" cy="2840234"/>
          </a:xfrm>
          <a:prstGeom prst="rect">
            <a:avLst/>
          </a:prstGeom>
        </p:spPr>
      </p:pic>
    </p:spTree>
    <p:extLst>
      <p:ext uri="{BB962C8B-B14F-4D97-AF65-F5344CB8AC3E}">
        <p14:creationId xmlns:p14="http://schemas.microsoft.com/office/powerpoint/2010/main" val="2112892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358C-B568-DBAE-82B7-1040881856E8}"/>
              </a:ext>
            </a:extLst>
          </p:cNvPr>
          <p:cNvSpPr>
            <a:spLocks noGrp="1"/>
          </p:cNvSpPr>
          <p:nvPr>
            <p:ph type="title"/>
          </p:nvPr>
        </p:nvSpPr>
        <p:spPr/>
        <p:txBody>
          <a:bodyPr/>
          <a:lstStyle/>
          <a:p>
            <a:r>
              <a:rPr lang="en-US" dirty="0"/>
              <a:t>                      Pashto Poets</a:t>
            </a:r>
          </a:p>
        </p:txBody>
      </p:sp>
      <p:sp>
        <p:nvSpPr>
          <p:cNvPr id="3" name="Content Placeholder 2">
            <a:extLst>
              <a:ext uri="{FF2B5EF4-FFF2-40B4-BE49-F238E27FC236}">
                <a16:creationId xmlns:a16="http://schemas.microsoft.com/office/drawing/2014/main" id="{B6470388-3FE4-449E-534D-9753001700F1}"/>
              </a:ext>
            </a:extLst>
          </p:cNvPr>
          <p:cNvSpPr>
            <a:spLocks noGrp="1"/>
          </p:cNvSpPr>
          <p:nvPr>
            <p:ph idx="1"/>
          </p:nvPr>
        </p:nvSpPr>
        <p:spPr>
          <a:xfrm>
            <a:off x="677334" y="1930401"/>
            <a:ext cx="8596668" cy="4110962"/>
          </a:xfrm>
        </p:spPr>
        <p:txBody>
          <a:bodyPr/>
          <a:lstStyle/>
          <a:p>
            <a:r>
              <a:rPr lang="en-US" dirty="0"/>
              <a:t>Khushal Khan : </a:t>
            </a:r>
          </a:p>
          <a:p>
            <a:r>
              <a:rPr lang="en-US" dirty="0" err="1"/>
              <a:t>Khošāl</a:t>
            </a:r>
            <a:r>
              <a:rPr lang="en-US" dirty="0"/>
              <a:t> </a:t>
            </a:r>
            <a:r>
              <a:rPr lang="en-US" dirty="0" err="1"/>
              <a:t>Khān</a:t>
            </a:r>
            <a:r>
              <a:rPr lang="en-US" dirty="0"/>
              <a:t> </a:t>
            </a:r>
            <a:r>
              <a:rPr lang="en-US" dirty="0" err="1"/>
              <a:t>Khaṭak</a:t>
            </a:r>
            <a:r>
              <a:rPr lang="en-US" dirty="0"/>
              <a:t>, also known as Khushal Baba, was a Pashtun poet, chief, and warrior. Khushal Khan served the Mughal Empire protecting them from Pashtun warriors over most of his lifespan</a:t>
            </a:r>
          </a:p>
          <a:p>
            <a:r>
              <a:rPr lang="en-US" dirty="0"/>
              <a:t>Born: 1613, </a:t>
            </a:r>
            <a:r>
              <a:rPr lang="en-US" dirty="0" err="1"/>
              <a:t>Akora</a:t>
            </a:r>
            <a:r>
              <a:rPr lang="en-US" dirty="0"/>
              <a:t> Khattak</a:t>
            </a:r>
          </a:p>
          <a:p>
            <a:r>
              <a:rPr lang="en-US" dirty="0"/>
              <a:t>Died: February 25, 1689, </a:t>
            </a:r>
            <a:r>
              <a:rPr lang="en-US" dirty="0" err="1"/>
              <a:t>Tirah</a:t>
            </a:r>
            <a:endParaRPr lang="en-US" dirty="0"/>
          </a:p>
        </p:txBody>
      </p:sp>
      <p:pic>
        <p:nvPicPr>
          <p:cNvPr id="5" name="Picture 4">
            <a:extLst>
              <a:ext uri="{FF2B5EF4-FFF2-40B4-BE49-F238E27FC236}">
                <a16:creationId xmlns:a16="http://schemas.microsoft.com/office/drawing/2014/main" id="{C55908FF-0716-0D02-EA51-EEC9D0EFA700}"/>
              </a:ext>
            </a:extLst>
          </p:cNvPr>
          <p:cNvPicPr>
            <a:picLocks noChangeAspect="1"/>
          </p:cNvPicPr>
          <p:nvPr/>
        </p:nvPicPr>
        <p:blipFill>
          <a:blip r:embed="rId2"/>
          <a:stretch>
            <a:fillRect/>
          </a:stretch>
        </p:blipFill>
        <p:spPr>
          <a:xfrm>
            <a:off x="6096000" y="2992668"/>
            <a:ext cx="2372056" cy="2905530"/>
          </a:xfrm>
          <a:prstGeom prst="rect">
            <a:avLst/>
          </a:prstGeom>
        </p:spPr>
      </p:pic>
    </p:spTree>
    <p:extLst>
      <p:ext uri="{BB962C8B-B14F-4D97-AF65-F5344CB8AC3E}">
        <p14:creationId xmlns:p14="http://schemas.microsoft.com/office/powerpoint/2010/main" val="3935605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FC53-D266-B011-9DAE-0CA5A195561A}"/>
              </a:ext>
            </a:extLst>
          </p:cNvPr>
          <p:cNvSpPr>
            <a:spLocks noGrp="1"/>
          </p:cNvSpPr>
          <p:nvPr>
            <p:ph type="title"/>
          </p:nvPr>
        </p:nvSpPr>
        <p:spPr/>
        <p:txBody>
          <a:bodyPr/>
          <a:lstStyle/>
          <a:p>
            <a:r>
              <a:rPr lang="en-US" dirty="0"/>
              <a:t>       </a:t>
            </a:r>
            <a:r>
              <a:rPr lang="en-US" b="1" dirty="0">
                <a:latin typeface="Arial Rounded MT Bold" panose="020F0704030504030204" pitchFamily="34" charset="77"/>
              </a:rPr>
              <a:t>Cuisines and Culinary Traditions </a:t>
            </a:r>
            <a:endParaRPr lang="en-US" dirty="0"/>
          </a:p>
        </p:txBody>
      </p:sp>
      <p:sp>
        <p:nvSpPr>
          <p:cNvPr id="3" name="Content Placeholder 2">
            <a:extLst>
              <a:ext uri="{FF2B5EF4-FFF2-40B4-BE49-F238E27FC236}">
                <a16:creationId xmlns:a16="http://schemas.microsoft.com/office/drawing/2014/main" id="{51F3AC36-D0C0-E6AA-814B-A7A3F2C8E636}"/>
              </a:ext>
            </a:extLst>
          </p:cNvPr>
          <p:cNvSpPr>
            <a:spLocks noGrp="1"/>
          </p:cNvSpPr>
          <p:nvPr>
            <p:ph idx="1"/>
          </p:nvPr>
        </p:nvSpPr>
        <p:spPr/>
        <p:txBody>
          <a:bodyPr/>
          <a:lstStyle/>
          <a:p>
            <a:r>
              <a:rPr lang="en-US" sz="2400" dirty="0"/>
              <a:t>KPK's cuisine reflects a blend of flavors influenced by its geographical location and neighboring regions. Traditional dishes like chapli kebab, seekh kebab, karahi, and pulao are popular and enjoyed by locals and visitors alike. The food often incorporates aromatic spices and local ingredients, resulting in mouth-watering culinary experiences.</a:t>
            </a:r>
          </a:p>
          <a:p>
            <a:endParaRPr lang="en-US" dirty="0"/>
          </a:p>
        </p:txBody>
      </p:sp>
    </p:spTree>
    <p:extLst>
      <p:ext uri="{BB962C8B-B14F-4D97-AF65-F5344CB8AC3E}">
        <p14:creationId xmlns:p14="http://schemas.microsoft.com/office/powerpoint/2010/main" val="440725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4F30-6FAA-47E8-2395-6F10AAE5D378}"/>
              </a:ext>
            </a:extLst>
          </p:cNvPr>
          <p:cNvSpPr>
            <a:spLocks noGrp="1"/>
          </p:cNvSpPr>
          <p:nvPr>
            <p:ph type="title"/>
          </p:nvPr>
        </p:nvSpPr>
        <p:spPr/>
        <p:txBody>
          <a:bodyPr/>
          <a:lstStyle/>
          <a:p>
            <a:r>
              <a:rPr lang="en-US" dirty="0"/>
              <a:t>   </a:t>
            </a:r>
            <a:r>
              <a:rPr lang="en-US" b="1" dirty="0">
                <a:latin typeface="Arial Rounded MT Bold" panose="020F0704030504030204" pitchFamily="34" charset="77"/>
              </a:rPr>
              <a:t>Cuisines and Culinary Traditions </a:t>
            </a:r>
            <a:endParaRPr lang="en-US" dirty="0"/>
          </a:p>
        </p:txBody>
      </p:sp>
      <p:pic>
        <p:nvPicPr>
          <p:cNvPr id="7" name="Picture 6">
            <a:extLst>
              <a:ext uri="{FF2B5EF4-FFF2-40B4-BE49-F238E27FC236}">
                <a16:creationId xmlns:a16="http://schemas.microsoft.com/office/drawing/2014/main" id="{3331651C-97CD-C9D2-50FF-470B47F9B877}"/>
              </a:ext>
            </a:extLst>
          </p:cNvPr>
          <p:cNvPicPr>
            <a:picLocks noChangeAspect="1"/>
          </p:cNvPicPr>
          <p:nvPr/>
        </p:nvPicPr>
        <p:blipFill>
          <a:blip r:embed="rId2"/>
          <a:stretch>
            <a:fillRect/>
          </a:stretch>
        </p:blipFill>
        <p:spPr>
          <a:xfrm>
            <a:off x="3422072" y="2161309"/>
            <a:ext cx="3934692" cy="4259723"/>
          </a:xfrm>
          <a:prstGeom prst="rect">
            <a:avLst/>
          </a:prstGeom>
        </p:spPr>
      </p:pic>
      <p:sp>
        <p:nvSpPr>
          <p:cNvPr id="4" name="Content Placeholder 3">
            <a:extLst>
              <a:ext uri="{FF2B5EF4-FFF2-40B4-BE49-F238E27FC236}">
                <a16:creationId xmlns:a16="http://schemas.microsoft.com/office/drawing/2014/main" id="{40F2FB33-104F-FB68-39C2-817E6F700F72}"/>
              </a:ext>
            </a:extLst>
          </p:cNvPr>
          <p:cNvSpPr>
            <a:spLocks noGrp="1"/>
          </p:cNvSpPr>
          <p:nvPr>
            <p:ph idx="1"/>
          </p:nvPr>
        </p:nvSpPr>
        <p:spPr>
          <a:xfrm>
            <a:off x="677334" y="1930400"/>
            <a:ext cx="8596668" cy="3880773"/>
          </a:xfrm>
        </p:spPr>
        <p:txBody>
          <a:bodyPr/>
          <a:lstStyle/>
          <a:p>
            <a:r>
              <a:rPr lang="en-US" dirty="0"/>
              <a:t>Chapali Kabab</a:t>
            </a:r>
          </a:p>
        </p:txBody>
      </p:sp>
    </p:spTree>
    <p:extLst>
      <p:ext uri="{BB962C8B-B14F-4D97-AF65-F5344CB8AC3E}">
        <p14:creationId xmlns:p14="http://schemas.microsoft.com/office/powerpoint/2010/main" val="38040871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7F32-C303-A7BD-55B3-6962D74F430D}"/>
              </a:ext>
            </a:extLst>
          </p:cNvPr>
          <p:cNvSpPr>
            <a:spLocks noGrp="1"/>
          </p:cNvSpPr>
          <p:nvPr>
            <p:ph type="title"/>
          </p:nvPr>
        </p:nvSpPr>
        <p:spPr/>
        <p:txBody>
          <a:bodyPr/>
          <a:lstStyle/>
          <a:p>
            <a:r>
              <a:rPr lang="en-US" dirty="0"/>
              <a:t>  </a:t>
            </a:r>
            <a:r>
              <a:rPr lang="en-US" b="1" dirty="0">
                <a:latin typeface="Arial Rounded MT Bold" panose="020F0704030504030204" pitchFamily="34" charset="77"/>
              </a:rPr>
              <a:t>Cuisines and Culinary Traditions </a:t>
            </a:r>
            <a:endParaRPr lang="en-US" dirty="0"/>
          </a:p>
        </p:txBody>
      </p:sp>
      <p:sp>
        <p:nvSpPr>
          <p:cNvPr id="3" name="Content Placeholder 2">
            <a:extLst>
              <a:ext uri="{FF2B5EF4-FFF2-40B4-BE49-F238E27FC236}">
                <a16:creationId xmlns:a16="http://schemas.microsoft.com/office/drawing/2014/main" id="{1170AF04-D2B5-BA77-B14C-281A9B3DF00D}"/>
              </a:ext>
            </a:extLst>
          </p:cNvPr>
          <p:cNvSpPr>
            <a:spLocks noGrp="1"/>
          </p:cNvSpPr>
          <p:nvPr>
            <p:ph idx="1"/>
          </p:nvPr>
        </p:nvSpPr>
        <p:spPr/>
        <p:txBody>
          <a:bodyPr/>
          <a:lstStyle/>
          <a:p>
            <a:r>
              <a:rPr lang="en-US" dirty="0"/>
              <a:t>Charsi Tikka : </a:t>
            </a:r>
          </a:p>
        </p:txBody>
      </p:sp>
      <p:pic>
        <p:nvPicPr>
          <p:cNvPr id="5" name="Picture 4">
            <a:extLst>
              <a:ext uri="{FF2B5EF4-FFF2-40B4-BE49-F238E27FC236}">
                <a16:creationId xmlns:a16="http://schemas.microsoft.com/office/drawing/2014/main" id="{232A3E3D-906F-1935-043D-25F9409950D1}"/>
              </a:ext>
            </a:extLst>
          </p:cNvPr>
          <p:cNvPicPr>
            <a:picLocks noChangeAspect="1"/>
          </p:cNvPicPr>
          <p:nvPr/>
        </p:nvPicPr>
        <p:blipFill>
          <a:blip r:embed="rId2"/>
          <a:stretch>
            <a:fillRect/>
          </a:stretch>
        </p:blipFill>
        <p:spPr>
          <a:xfrm>
            <a:off x="3332376" y="2451493"/>
            <a:ext cx="3286584" cy="3820058"/>
          </a:xfrm>
          <a:prstGeom prst="rect">
            <a:avLst/>
          </a:prstGeom>
        </p:spPr>
      </p:pic>
    </p:spTree>
    <p:extLst>
      <p:ext uri="{BB962C8B-B14F-4D97-AF65-F5344CB8AC3E}">
        <p14:creationId xmlns:p14="http://schemas.microsoft.com/office/powerpoint/2010/main" val="1897481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0EEC8-BCED-9E19-BA8E-3635F9F86B5E}"/>
              </a:ext>
            </a:extLst>
          </p:cNvPr>
          <p:cNvSpPr>
            <a:spLocks noGrp="1"/>
          </p:cNvSpPr>
          <p:nvPr>
            <p:ph type="title"/>
          </p:nvPr>
        </p:nvSpPr>
        <p:spPr/>
        <p:txBody>
          <a:bodyPr/>
          <a:lstStyle/>
          <a:p>
            <a:r>
              <a:rPr lang="en-US" dirty="0"/>
              <a:t>   </a:t>
            </a:r>
            <a:r>
              <a:rPr lang="en-US" b="1" dirty="0">
                <a:latin typeface="Arial Rounded MT Bold" panose="020F0704030504030204" pitchFamily="34" charset="77"/>
              </a:rPr>
              <a:t>Cuisines and Culinary Traditions </a:t>
            </a:r>
            <a:endParaRPr lang="en-US" dirty="0"/>
          </a:p>
        </p:txBody>
      </p:sp>
      <p:sp>
        <p:nvSpPr>
          <p:cNvPr id="3" name="Content Placeholder 2">
            <a:extLst>
              <a:ext uri="{FF2B5EF4-FFF2-40B4-BE49-F238E27FC236}">
                <a16:creationId xmlns:a16="http://schemas.microsoft.com/office/drawing/2014/main" id="{2464067D-C627-7E18-8885-E672482C3729}"/>
              </a:ext>
            </a:extLst>
          </p:cNvPr>
          <p:cNvSpPr>
            <a:spLocks noGrp="1"/>
          </p:cNvSpPr>
          <p:nvPr>
            <p:ph idx="1"/>
          </p:nvPr>
        </p:nvSpPr>
        <p:spPr/>
        <p:txBody>
          <a:bodyPr/>
          <a:lstStyle/>
          <a:p>
            <a:r>
              <a:rPr lang="en-US" dirty="0"/>
              <a:t>Dampukht :</a:t>
            </a:r>
          </a:p>
        </p:txBody>
      </p:sp>
      <p:pic>
        <p:nvPicPr>
          <p:cNvPr id="5" name="Picture 4">
            <a:extLst>
              <a:ext uri="{FF2B5EF4-FFF2-40B4-BE49-F238E27FC236}">
                <a16:creationId xmlns:a16="http://schemas.microsoft.com/office/drawing/2014/main" id="{22E9EE47-F8B1-4190-C7C5-BD449945D7FA}"/>
              </a:ext>
            </a:extLst>
          </p:cNvPr>
          <p:cNvPicPr>
            <a:picLocks noChangeAspect="1"/>
          </p:cNvPicPr>
          <p:nvPr/>
        </p:nvPicPr>
        <p:blipFill>
          <a:blip r:embed="rId2"/>
          <a:stretch>
            <a:fillRect/>
          </a:stretch>
        </p:blipFill>
        <p:spPr>
          <a:xfrm>
            <a:off x="2917998" y="2413388"/>
            <a:ext cx="5306165" cy="3858163"/>
          </a:xfrm>
          <a:prstGeom prst="rect">
            <a:avLst/>
          </a:prstGeom>
        </p:spPr>
      </p:pic>
    </p:spTree>
    <p:extLst>
      <p:ext uri="{BB962C8B-B14F-4D97-AF65-F5344CB8AC3E}">
        <p14:creationId xmlns:p14="http://schemas.microsoft.com/office/powerpoint/2010/main" val="3060779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4CEF-37B4-9127-26B8-435378C06692}"/>
              </a:ext>
            </a:extLst>
          </p:cNvPr>
          <p:cNvSpPr>
            <a:spLocks noGrp="1"/>
          </p:cNvSpPr>
          <p:nvPr>
            <p:ph type="title"/>
          </p:nvPr>
        </p:nvSpPr>
        <p:spPr/>
        <p:txBody>
          <a:bodyPr/>
          <a:lstStyle/>
          <a:p>
            <a:r>
              <a:rPr lang="en-US" dirty="0"/>
              <a:t>   </a:t>
            </a:r>
            <a:r>
              <a:rPr lang="en-US" b="1" dirty="0">
                <a:latin typeface="Arial Rounded MT Bold" panose="020F0704030504030204" pitchFamily="34" charset="77"/>
              </a:rPr>
              <a:t>Cuisines and Culinary Traditions </a:t>
            </a:r>
            <a:endParaRPr lang="en-US" dirty="0"/>
          </a:p>
        </p:txBody>
      </p:sp>
      <p:sp>
        <p:nvSpPr>
          <p:cNvPr id="3" name="Content Placeholder 2">
            <a:extLst>
              <a:ext uri="{FF2B5EF4-FFF2-40B4-BE49-F238E27FC236}">
                <a16:creationId xmlns:a16="http://schemas.microsoft.com/office/drawing/2014/main" id="{51160A9F-719F-2875-5F20-9CF1063650DC}"/>
              </a:ext>
            </a:extLst>
          </p:cNvPr>
          <p:cNvSpPr>
            <a:spLocks noGrp="1"/>
          </p:cNvSpPr>
          <p:nvPr>
            <p:ph idx="1"/>
          </p:nvPr>
        </p:nvSpPr>
        <p:spPr/>
        <p:txBody>
          <a:bodyPr/>
          <a:lstStyle/>
          <a:p>
            <a:r>
              <a:rPr lang="en-US" dirty="0"/>
              <a:t>Rosh : </a:t>
            </a:r>
          </a:p>
        </p:txBody>
      </p:sp>
      <p:pic>
        <p:nvPicPr>
          <p:cNvPr id="5" name="Picture 4">
            <a:extLst>
              <a:ext uri="{FF2B5EF4-FFF2-40B4-BE49-F238E27FC236}">
                <a16:creationId xmlns:a16="http://schemas.microsoft.com/office/drawing/2014/main" id="{D5EABDEB-093D-D006-C013-1F7BC8984B3B}"/>
              </a:ext>
            </a:extLst>
          </p:cNvPr>
          <p:cNvPicPr>
            <a:picLocks noChangeAspect="1"/>
          </p:cNvPicPr>
          <p:nvPr/>
        </p:nvPicPr>
        <p:blipFill>
          <a:blip r:embed="rId2"/>
          <a:stretch>
            <a:fillRect/>
          </a:stretch>
        </p:blipFill>
        <p:spPr>
          <a:xfrm>
            <a:off x="2747188" y="2621410"/>
            <a:ext cx="4896533" cy="3419952"/>
          </a:xfrm>
          <a:prstGeom prst="rect">
            <a:avLst/>
          </a:prstGeom>
        </p:spPr>
      </p:pic>
    </p:spTree>
    <p:extLst>
      <p:ext uri="{BB962C8B-B14F-4D97-AF65-F5344CB8AC3E}">
        <p14:creationId xmlns:p14="http://schemas.microsoft.com/office/powerpoint/2010/main" val="150614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4A6A5-FE88-01A4-F50B-338C04C738CF}"/>
              </a:ext>
            </a:extLst>
          </p:cNvPr>
          <p:cNvSpPr>
            <a:spLocks noGrp="1"/>
          </p:cNvSpPr>
          <p:nvPr>
            <p:ph type="title"/>
          </p:nvPr>
        </p:nvSpPr>
        <p:spPr/>
        <p:txBody>
          <a:bodyPr/>
          <a:lstStyle/>
          <a:p>
            <a:r>
              <a:rPr lang="en-US" dirty="0"/>
              <a:t>                        Flag of Kpk</a:t>
            </a:r>
          </a:p>
        </p:txBody>
      </p:sp>
      <p:pic>
        <p:nvPicPr>
          <p:cNvPr id="6" name="Content Placeholder 5">
            <a:extLst>
              <a:ext uri="{FF2B5EF4-FFF2-40B4-BE49-F238E27FC236}">
                <a16:creationId xmlns:a16="http://schemas.microsoft.com/office/drawing/2014/main" id="{2B2A8664-B00B-C2D3-1134-6AB37D0A1EAF}"/>
              </a:ext>
            </a:extLst>
          </p:cNvPr>
          <p:cNvPicPr>
            <a:picLocks noGrp="1" noChangeAspect="1"/>
          </p:cNvPicPr>
          <p:nvPr>
            <p:ph idx="1"/>
          </p:nvPr>
        </p:nvPicPr>
        <p:blipFill>
          <a:blip r:embed="rId2"/>
          <a:stretch>
            <a:fillRect/>
          </a:stretch>
        </p:blipFill>
        <p:spPr>
          <a:xfrm>
            <a:off x="2126576" y="1930400"/>
            <a:ext cx="5698184" cy="3798789"/>
          </a:xfrm>
        </p:spPr>
      </p:pic>
    </p:spTree>
    <p:extLst>
      <p:ext uri="{BB962C8B-B14F-4D97-AF65-F5344CB8AC3E}">
        <p14:creationId xmlns:p14="http://schemas.microsoft.com/office/powerpoint/2010/main" val="23482925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D6AF-F3EF-8223-0F26-2EFC1AD823DF}"/>
              </a:ext>
            </a:extLst>
          </p:cNvPr>
          <p:cNvSpPr>
            <a:spLocks noGrp="1"/>
          </p:cNvSpPr>
          <p:nvPr>
            <p:ph type="title"/>
          </p:nvPr>
        </p:nvSpPr>
        <p:spPr/>
        <p:txBody>
          <a:bodyPr/>
          <a:lstStyle/>
          <a:p>
            <a:r>
              <a:rPr lang="en-US" dirty="0"/>
              <a:t>                      </a:t>
            </a:r>
            <a:r>
              <a:rPr lang="en-US" b="1" dirty="0">
                <a:latin typeface="Arial Rounded MT Bold" panose="020F0704030504030204" pitchFamily="34" charset="77"/>
              </a:rPr>
              <a:t>Arts and Crafts</a:t>
            </a:r>
            <a:endParaRPr lang="en-US" dirty="0"/>
          </a:p>
        </p:txBody>
      </p:sp>
      <p:sp>
        <p:nvSpPr>
          <p:cNvPr id="3" name="Content Placeholder 2">
            <a:extLst>
              <a:ext uri="{FF2B5EF4-FFF2-40B4-BE49-F238E27FC236}">
                <a16:creationId xmlns:a16="http://schemas.microsoft.com/office/drawing/2014/main" id="{0F686580-2A5A-797D-111C-9D2CB98625D8}"/>
              </a:ext>
            </a:extLst>
          </p:cNvPr>
          <p:cNvSpPr>
            <a:spLocks noGrp="1"/>
          </p:cNvSpPr>
          <p:nvPr>
            <p:ph idx="1"/>
          </p:nvPr>
        </p:nvSpPr>
        <p:spPr/>
        <p:txBody>
          <a:bodyPr/>
          <a:lstStyle/>
          <a:p>
            <a:r>
              <a:rPr lang="en-US" sz="2000" dirty="0"/>
              <a:t>KPK boasts a rich tradition of arts and crafts, showcasing the creativity and craftsmanship of its people. Handwoven carpets and rugs, intricate woodwork, and vibrant embroidery are just a few examples of the artistic skills that have been passed down through generations. The colorful and detailed patterns in their artwork often reflect local folklore and natural surroundings.</a:t>
            </a:r>
          </a:p>
          <a:p>
            <a:endParaRPr lang="en-US" sz="2400" dirty="0"/>
          </a:p>
        </p:txBody>
      </p:sp>
    </p:spTree>
    <p:extLst>
      <p:ext uri="{BB962C8B-B14F-4D97-AF65-F5344CB8AC3E}">
        <p14:creationId xmlns:p14="http://schemas.microsoft.com/office/powerpoint/2010/main" val="13957696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FF98-E850-1791-9733-E2FD4C8FF789}"/>
              </a:ext>
            </a:extLst>
          </p:cNvPr>
          <p:cNvSpPr>
            <a:spLocks noGrp="1"/>
          </p:cNvSpPr>
          <p:nvPr>
            <p:ph type="title"/>
          </p:nvPr>
        </p:nvSpPr>
        <p:spPr/>
        <p:txBody>
          <a:bodyPr/>
          <a:lstStyle/>
          <a:p>
            <a:r>
              <a:rPr lang="en-US" dirty="0"/>
              <a:t>                      Arts And Craft</a:t>
            </a:r>
          </a:p>
        </p:txBody>
      </p:sp>
      <p:pic>
        <p:nvPicPr>
          <p:cNvPr id="5" name="Content Placeholder 4">
            <a:extLst>
              <a:ext uri="{FF2B5EF4-FFF2-40B4-BE49-F238E27FC236}">
                <a16:creationId xmlns:a16="http://schemas.microsoft.com/office/drawing/2014/main" id="{17BE0A80-528F-C61B-C370-D66E9E6EAEA1}"/>
              </a:ext>
            </a:extLst>
          </p:cNvPr>
          <p:cNvPicPr>
            <a:picLocks noGrp="1" noChangeAspect="1"/>
          </p:cNvPicPr>
          <p:nvPr>
            <p:ph idx="1"/>
          </p:nvPr>
        </p:nvPicPr>
        <p:blipFill>
          <a:blip r:embed="rId2"/>
          <a:stretch>
            <a:fillRect/>
          </a:stretch>
        </p:blipFill>
        <p:spPr>
          <a:xfrm>
            <a:off x="2661852" y="1486340"/>
            <a:ext cx="5254240" cy="3885319"/>
          </a:xfrm>
        </p:spPr>
      </p:pic>
    </p:spTree>
    <p:extLst>
      <p:ext uri="{BB962C8B-B14F-4D97-AF65-F5344CB8AC3E}">
        <p14:creationId xmlns:p14="http://schemas.microsoft.com/office/powerpoint/2010/main" val="4048887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26E80-6AF9-A996-EB2A-B0FBB75C0484}"/>
              </a:ext>
            </a:extLst>
          </p:cNvPr>
          <p:cNvSpPr>
            <a:spLocks noGrp="1"/>
          </p:cNvSpPr>
          <p:nvPr>
            <p:ph type="title"/>
          </p:nvPr>
        </p:nvSpPr>
        <p:spPr>
          <a:xfrm>
            <a:off x="677334" y="374072"/>
            <a:ext cx="8596668" cy="1320800"/>
          </a:xfrm>
        </p:spPr>
        <p:txBody>
          <a:bodyPr/>
          <a:lstStyle/>
          <a:p>
            <a:r>
              <a:rPr lang="en-US" dirty="0">
                <a:latin typeface="Arial Rounded MT Bold" panose="020F0704030504030204" pitchFamily="34" charset="77"/>
                <a:cs typeface="Baloo Bhaijaan" panose="03080902040302020200" pitchFamily="66" charset="-78"/>
              </a:rPr>
              <a:t>                         Music and Dance</a:t>
            </a:r>
            <a:endParaRPr lang="en-US" dirty="0"/>
          </a:p>
        </p:txBody>
      </p:sp>
      <p:sp>
        <p:nvSpPr>
          <p:cNvPr id="3" name="Content Placeholder 2">
            <a:extLst>
              <a:ext uri="{FF2B5EF4-FFF2-40B4-BE49-F238E27FC236}">
                <a16:creationId xmlns:a16="http://schemas.microsoft.com/office/drawing/2014/main" id="{FB6FD83E-552A-D0DC-DC6A-DDAEC3DCC4C8}"/>
              </a:ext>
            </a:extLst>
          </p:cNvPr>
          <p:cNvSpPr>
            <a:spLocks noGrp="1"/>
          </p:cNvSpPr>
          <p:nvPr>
            <p:ph idx="1"/>
          </p:nvPr>
        </p:nvSpPr>
        <p:spPr>
          <a:xfrm>
            <a:off x="679220" y="1694872"/>
            <a:ext cx="8596668" cy="3880773"/>
          </a:xfrm>
        </p:spPr>
        <p:txBody>
          <a:bodyPr>
            <a:noAutofit/>
          </a:bodyPr>
          <a:lstStyle/>
          <a:p>
            <a:r>
              <a:rPr lang="en-US" sz="2000" dirty="0"/>
              <a:t>Music and dance hold a special place in KPK's cultural fabric. The traditional Pashto music, characterized by soulful vocals and rhythmic beats, is accompanied by instruments like the rabab, harmonium, and tabla. Popular dance forms, such as Attan and Khattak, involve energetic movements and are performed during festive occasions, weddings, and cultural events.</a:t>
            </a:r>
          </a:p>
          <a:p>
            <a:r>
              <a:rPr lang="en-US" sz="2000" dirty="0"/>
              <a:t>Rubab</a:t>
            </a:r>
          </a:p>
          <a:p>
            <a:r>
              <a:rPr lang="en-US" sz="2000" dirty="0"/>
              <a:t>Mangay</a:t>
            </a:r>
          </a:p>
          <a:p>
            <a:r>
              <a:rPr lang="en-US" sz="2000" dirty="0"/>
              <a:t>Rabab Mangay</a:t>
            </a:r>
          </a:p>
        </p:txBody>
      </p:sp>
    </p:spTree>
    <p:extLst>
      <p:ext uri="{BB962C8B-B14F-4D97-AF65-F5344CB8AC3E}">
        <p14:creationId xmlns:p14="http://schemas.microsoft.com/office/powerpoint/2010/main" val="10664979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9CB0-A762-5C7A-2119-F782A4BC8508}"/>
              </a:ext>
            </a:extLst>
          </p:cNvPr>
          <p:cNvSpPr>
            <a:spLocks noGrp="1"/>
          </p:cNvSpPr>
          <p:nvPr>
            <p:ph type="title"/>
          </p:nvPr>
        </p:nvSpPr>
        <p:spPr/>
        <p:txBody>
          <a:bodyPr/>
          <a:lstStyle/>
          <a:p>
            <a:r>
              <a:rPr lang="en-US" dirty="0"/>
              <a:t>                    Music Instruments</a:t>
            </a:r>
          </a:p>
        </p:txBody>
      </p:sp>
      <p:sp>
        <p:nvSpPr>
          <p:cNvPr id="4" name="Content Placeholder 3">
            <a:extLst>
              <a:ext uri="{FF2B5EF4-FFF2-40B4-BE49-F238E27FC236}">
                <a16:creationId xmlns:a16="http://schemas.microsoft.com/office/drawing/2014/main" id="{B6E7ED0D-F10F-2270-C1E2-ACE256F609E7}"/>
              </a:ext>
            </a:extLst>
          </p:cNvPr>
          <p:cNvSpPr>
            <a:spLocks noGrp="1"/>
          </p:cNvSpPr>
          <p:nvPr>
            <p:ph idx="1"/>
          </p:nvPr>
        </p:nvSpPr>
        <p:spPr/>
        <p:txBody>
          <a:bodyPr/>
          <a:lstStyle/>
          <a:p>
            <a:r>
              <a:rPr lang="en-US" dirty="0"/>
              <a:t>Rubab : </a:t>
            </a:r>
          </a:p>
        </p:txBody>
      </p:sp>
      <p:pic>
        <p:nvPicPr>
          <p:cNvPr id="7" name="Picture 6">
            <a:extLst>
              <a:ext uri="{FF2B5EF4-FFF2-40B4-BE49-F238E27FC236}">
                <a16:creationId xmlns:a16="http://schemas.microsoft.com/office/drawing/2014/main" id="{CB3635E0-9517-AD58-77B5-D62C8FA9C0E2}"/>
              </a:ext>
            </a:extLst>
          </p:cNvPr>
          <p:cNvPicPr>
            <a:picLocks noChangeAspect="1"/>
          </p:cNvPicPr>
          <p:nvPr/>
        </p:nvPicPr>
        <p:blipFill>
          <a:blip r:embed="rId2"/>
          <a:stretch>
            <a:fillRect/>
          </a:stretch>
        </p:blipFill>
        <p:spPr>
          <a:xfrm>
            <a:off x="3348342" y="2225499"/>
            <a:ext cx="2900057" cy="3815863"/>
          </a:xfrm>
          <a:prstGeom prst="rect">
            <a:avLst/>
          </a:prstGeom>
        </p:spPr>
      </p:pic>
    </p:spTree>
    <p:extLst>
      <p:ext uri="{BB962C8B-B14F-4D97-AF65-F5344CB8AC3E}">
        <p14:creationId xmlns:p14="http://schemas.microsoft.com/office/powerpoint/2010/main" val="38535584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0C424-415C-C79D-42AF-94E6FD71DB40}"/>
              </a:ext>
            </a:extLst>
          </p:cNvPr>
          <p:cNvSpPr>
            <a:spLocks noGrp="1"/>
          </p:cNvSpPr>
          <p:nvPr>
            <p:ph type="title"/>
          </p:nvPr>
        </p:nvSpPr>
        <p:spPr/>
        <p:txBody>
          <a:bodyPr/>
          <a:lstStyle/>
          <a:p>
            <a:r>
              <a:rPr lang="en-US" dirty="0"/>
              <a:t>               Music Instruments</a:t>
            </a:r>
          </a:p>
        </p:txBody>
      </p:sp>
      <p:sp>
        <p:nvSpPr>
          <p:cNvPr id="3" name="Content Placeholder 2">
            <a:extLst>
              <a:ext uri="{FF2B5EF4-FFF2-40B4-BE49-F238E27FC236}">
                <a16:creationId xmlns:a16="http://schemas.microsoft.com/office/drawing/2014/main" id="{3227D658-4646-D2D3-8648-D81BEF20AF69}"/>
              </a:ext>
            </a:extLst>
          </p:cNvPr>
          <p:cNvSpPr>
            <a:spLocks noGrp="1"/>
          </p:cNvSpPr>
          <p:nvPr>
            <p:ph idx="1"/>
          </p:nvPr>
        </p:nvSpPr>
        <p:spPr/>
        <p:txBody>
          <a:bodyPr/>
          <a:lstStyle/>
          <a:p>
            <a:r>
              <a:rPr lang="en-US" dirty="0"/>
              <a:t>Mangay : </a:t>
            </a:r>
          </a:p>
        </p:txBody>
      </p:sp>
      <p:pic>
        <p:nvPicPr>
          <p:cNvPr id="5" name="Picture 4">
            <a:extLst>
              <a:ext uri="{FF2B5EF4-FFF2-40B4-BE49-F238E27FC236}">
                <a16:creationId xmlns:a16="http://schemas.microsoft.com/office/drawing/2014/main" id="{3E390FE9-27CA-EE69-66D7-819BA8B773FF}"/>
              </a:ext>
            </a:extLst>
          </p:cNvPr>
          <p:cNvPicPr>
            <a:picLocks noChangeAspect="1"/>
          </p:cNvPicPr>
          <p:nvPr/>
        </p:nvPicPr>
        <p:blipFill>
          <a:blip r:embed="rId2"/>
          <a:stretch>
            <a:fillRect/>
          </a:stretch>
        </p:blipFill>
        <p:spPr>
          <a:xfrm>
            <a:off x="2419634" y="2630486"/>
            <a:ext cx="3676366" cy="3594668"/>
          </a:xfrm>
          <a:prstGeom prst="rect">
            <a:avLst/>
          </a:prstGeom>
        </p:spPr>
      </p:pic>
    </p:spTree>
    <p:extLst>
      <p:ext uri="{BB962C8B-B14F-4D97-AF65-F5344CB8AC3E}">
        <p14:creationId xmlns:p14="http://schemas.microsoft.com/office/powerpoint/2010/main" val="1248033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26E10-2D47-6A91-77FB-552F4969C0A6}"/>
              </a:ext>
            </a:extLst>
          </p:cNvPr>
          <p:cNvSpPr>
            <a:spLocks noGrp="1"/>
          </p:cNvSpPr>
          <p:nvPr>
            <p:ph type="title"/>
          </p:nvPr>
        </p:nvSpPr>
        <p:spPr/>
        <p:txBody>
          <a:bodyPr/>
          <a:lstStyle/>
          <a:p>
            <a:r>
              <a:rPr lang="en-US" dirty="0"/>
              <a:t>               </a:t>
            </a:r>
            <a:r>
              <a:rPr lang="en-US" b="1" dirty="0">
                <a:latin typeface="Arial Rounded MT Bold" panose="020F0704030504030204" pitchFamily="34" charset="0"/>
                <a:cs typeface="Al Nile" pitchFamily="2" charset="-78"/>
              </a:rPr>
              <a:t>Folk Dances of KPK</a:t>
            </a:r>
            <a:endParaRPr lang="en-US" dirty="0"/>
          </a:p>
        </p:txBody>
      </p:sp>
      <p:sp>
        <p:nvSpPr>
          <p:cNvPr id="3" name="Content Placeholder 2">
            <a:extLst>
              <a:ext uri="{FF2B5EF4-FFF2-40B4-BE49-F238E27FC236}">
                <a16:creationId xmlns:a16="http://schemas.microsoft.com/office/drawing/2014/main" id="{B67C6A57-76B8-34AD-E283-87B1D907D406}"/>
              </a:ext>
            </a:extLst>
          </p:cNvPr>
          <p:cNvSpPr>
            <a:spLocks noGrp="1"/>
          </p:cNvSpPr>
          <p:nvPr>
            <p:ph idx="1"/>
          </p:nvPr>
        </p:nvSpPr>
        <p:spPr/>
        <p:txBody>
          <a:bodyPr/>
          <a:lstStyle/>
          <a:p>
            <a:r>
              <a:rPr lang="en-US" sz="2000" b="1" u="sng" dirty="0">
                <a:latin typeface="Baloo Bhaijaan" panose="03080902040302020200" pitchFamily="66" charset="-78"/>
                <a:cs typeface="Baloo Bhaijaan" panose="03080902040302020200" pitchFamily="66" charset="-78"/>
              </a:rPr>
              <a:t>Attan</a:t>
            </a:r>
            <a:r>
              <a:rPr lang="en-US" sz="2000" dirty="0"/>
              <a:t> : is a vigorous and rhythmic dance performed by men and women, both separately and together. It is a traditional dance form that showcases the pride and valor of the Pashtun people. Attan involves circular formations, handclapping, and synchronized movements to the beat of traditional instruments like the drums and flute.</a:t>
            </a:r>
          </a:p>
          <a:p>
            <a:endParaRPr lang="en-US" sz="2000" dirty="0"/>
          </a:p>
          <a:p>
            <a:r>
              <a:rPr lang="en-US" sz="2000" b="1" u="sng" dirty="0">
                <a:latin typeface="Baloo Bhaijaan" panose="03080902040302020200" pitchFamily="66" charset="-78"/>
                <a:cs typeface="Baloo Bhaijaan" panose="03080902040302020200" pitchFamily="66" charset="-78"/>
              </a:rPr>
              <a:t>Khattak</a:t>
            </a:r>
            <a:r>
              <a:rPr lang="en-US" sz="2000" dirty="0">
                <a:latin typeface="Baloo Bhaijaan" panose="03080902040302020200" pitchFamily="66" charset="-78"/>
                <a:cs typeface="Baloo Bhaijaan" panose="03080902040302020200" pitchFamily="66" charset="-78"/>
              </a:rPr>
              <a:t>: </a:t>
            </a:r>
            <a:r>
              <a:rPr lang="en-US" sz="2000" dirty="0"/>
              <a:t>Khattak Dance is named after the Khattak tribe and is renowned for its powerful and athletic movements. It is predominantly performed by men and features impressive spinning, jumps, and footwork. </a:t>
            </a:r>
          </a:p>
          <a:p>
            <a:pPr marL="0" indent="0">
              <a:buNone/>
            </a:pPr>
            <a:endParaRPr lang="en-US" dirty="0"/>
          </a:p>
          <a:p>
            <a:endParaRPr lang="en-US" dirty="0"/>
          </a:p>
        </p:txBody>
      </p:sp>
    </p:spTree>
    <p:extLst>
      <p:ext uri="{BB962C8B-B14F-4D97-AF65-F5344CB8AC3E}">
        <p14:creationId xmlns:p14="http://schemas.microsoft.com/office/powerpoint/2010/main" val="5549873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872D-27BB-F6F9-C48C-41205A7E33CC}"/>
              </a:ext>
            </a:extLst>
          </p:cNvPr>
          <p:cNvSpPr>
            <a:spLocks noGrp="1"/>
          </p:cNvSpPr>
          <p:nvPr>
            <p:ph type="title"/>
          </p:nvPr>
        </p:nvSpPr>
        <p:spPr/>
        <p:txBody>
          <a:bodyPr/>
          <a:lstStyle/>
          <a:p>
            <a:r>
              <a:rPr lang="en-US" dirty="0"/>
              <a:t>             </a:t>
            </a:r>
            <a:r>
              <a:rPr lang="en-US" b="1" dirty="0">
                <a:latin typeface="Arial Rounded MT Bold" panose="020F0704030504030204" pitchFamily="34" charset="0"/>
                <a:cs typeface="Al Nile" pitchFamily="2" charset="-78"/>
              </a:rPr>
              <a:t>Folk Dances of KPK</a:t>
            </a:r>
            <a:endParaRPr lang="en-US" dirty="0"/>
          </a:p>
        </p:txBody>
      </p:sp>
      <p:pic>
        <p:nvPicPr>
          <p:cNvPr id="5" name="Content Placeholder 4">
            <a:extLst>
              <a:ext uri="{FF2B5EF4-FFF2-40B4-BE49-F238E27FC236}">
                <a16:creationId xmlns:a16="http://schemas.microsoft.com/office/drawing/2014/main" id="{D619BF88-78E3-3608-C23A-221456B2ABD4}"/>
              </a:ext>
            </a:extLst>
          </p:cNvPr>
          <p:cNvPicPr>
            <a:picLocks noGrp="1" noChangeAspect="1"/>
          </p:cNvPicPr>
          <p:nvPr>
            <p:ph idx="1"/>
          </p:nvPr>
        </p:nvPicPr>
        <p:blipFill>
          <a:blip r:embed="rId2"/>
          <a:stretch>
            <a:fillRect/>
          </a:stretch>
        </p:blipFill>
        <p:spPr>
          <a:xfrm>
            <a:off x="668668" y="1853754"/>
            <a:ext cx="3681659" cy="3587058"/>
          </a:xfrm>
        </p:spPr>
      </p:pic>
      <p:pic>
        <p:nvPicPr>
          <p:cNvPr id="7" name="Picture 6">
            <a:extLst>
              <a:ext uri="{FF2B5EF4-FFF2-40B4-BE49-F238E27FC236}">
                <a16:creationId xmlns:a16="http://schemas.microsoft.com/office/drawing/2014/main" id="{4CEC1C04-B54D-793B-E35A-62F28662B353}"/>
              </a:ext>
            </a:extLst>
          </p:cNvPr>
          <p:cNvPicPr>
            <a:picLocks noChangeAspect="1"/>
          </p:cNvPicPr>
          <p:nvPr/>
        </p:nvPicPr>
        <p:blipFill>
          <a:blip r:embed="rId3"/>
          <a:stretch>
            <a:fillRect/>
          </a:stretch>
        </p:blipFill>
        <p:spPr>
          <a:xfrm>
            <a:off x="5250873" y="1853754"/>
            <a:ext cx="3837710" cy="3574144"/>
          </a:xfrm>
          <a:prstGeom prst="rect">
            <a:avLst/>
          </a:prstGeom>
        </p:spPr>
      </p:pic>
    </p:spTree>
    <p:extLst>
      <p:ext uri="{BB962C8B-B14F-4D97-AF65-F5344CB8AC3E}">
        <p14:creationId xmlns:p14="http://schemas.microsoft.com/office/powerpoint/2010/main" val="1896516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0F23-2165-C8F5-132B-264D53356127}"/>
              </a:ext>
            </a:extLst>
          </p:cNvPr>
          <p:cNvSpPr>
            <a:spLocks noGrp="1"/>
          </p:cNvSpPr>
          <p:nvPr>
            <p:ph type="title"/>
          </p:nvPr>
        </p:nvSpPr>
        <p:spPr/>
        <p:txBody>
          <a:bodyPr/>
          <a:lstStyle/>
          <a:p>
            <a:r>
              <a:rPr lang="en-US" b="1" dirty="0">
                <a:latin typeface="Arial Rounded MT Bold" panose="020F0704030504030204" pitchFamily="34" charset="77"/>
              </a:rPr>
              <a:t>                    Cultural Heritage Sites</a:t>
            </a:r>
            <a:endParaRPr lang="en-US" dirty="0"/>
          </a:p>
        </p:txBody>
      </p:sp>
      <p:sp>
        <p:nvSpPr>
          <p:cNvPr id="3" name="Content Placeholder 2">
            <a:extLst>
              <a:ext uri="{FF2B5EF4-FFF2-40B4-BE49-F238E27FC236}">
                <a16:creationId xmlns:a16="http://schemas.microsoft.com/office/drawing/2014/main" id="{7F42899B-E99F-BB42-20AA-B36C83579AEB}"/>
              </a:ext>
            </a:extLst>
          </p:cNvPr>
          <p:cNvSpPr>
            <a:spLocks noGrp="1"/>
          </p:cNvSpPr>
          <p:nvPr>
            <p:ph idx="1"/>
          </p:nvPr>
        </p:nvSpPr>
        <p:spPr/>
        <p:txBody>
          <a:bodyPr>
            <a:normAutofit/>
          </a:bodyPr>
          <a:lstStyle/>
          <a:p>
            <a:r>
              <a:rPr lang="en-US" sz="2400" dirty="0"/>
              <a:t>KPK is home to numerous historical and archaeological sites that bear testimony to the region's rich heritage. The ancient Buddhist ruins of Takht-</a:t>
            </a:r>
            <a:r>
              <a:rPr lang="en-US" sz="2400" dirty="0" err="1"/>
              <a:t>i</a:t>
            </a:r>
            <a:r>
              <a:rPr lang="en-US" sz="2400" dirty="0"/>
              <a:t>-</a:t>
            </a:r>
            <a:r>
              <a:rPr lang="en-US" sz="2400" dirty="0" err="1"/>
              <a:t>Bahi</a:t>
            </a:r>
            <a:r>
              <a:rPr lang="en-US" sz="2400" dirty="0"/>
              <a:t> and the awe-inspiring architecture of the Mahabat Khan Mosque in Peshawar showcase the cultural diversity and historical significance of the region.</a:t>
            </a:r>
          </a:p>
          <a:p>
            <a:endParaRPr lang="en-US" sz="2400" dirty="0"/>
          </a:p>
        </p:txBody>
      </p:sp>
    </p:spTree>
    <p:extLst>
      <p:ext uri="{BB962C8B-B14F-4D97-AF65-F5344CB8AC3E}">
        <p14:creationId xmlns:p14="http://schemas.microsoft.com/office/powerpoint/2010/main" val="13578714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A34E4-F4C5-C177-DB3A-8BC52733EDE3}"/>
              </a:ext>
            </a:extLst>
          </p:cNvPr>
          <p:cNvSpPr>
            <a:spLocks noGrp="1"/>
          </p:cNvSpPr>
          <p:nvPr>
            <p:ph type="title"/>
          </p:nvPr>
        </p:nvSpPr>
        <p:spPr/>
        <p:txBody>
          <a:bodyPr/>
          <a:lstStyle/>
          <a:p>
            <a:r>
              <a:rPr lang="en-US" dirty="0"/>
              <a:t>                    </a:t>
            </a:r>
            <a:r>
              <a:rPr lang="en-US" sz="4400" dirty="0"/>
              <a:t>Takht-</a:t>
            </a:r>
            <a:r>
              <a:rPr lang="en-US" sz="4400" dirty="0" err="1"/>
              <a:t>i</a:t>
            </a:r>
            <a:r>
              <a:rPr lang="en-US" sz="4400" dirty="0"/>
              <a:t>-</a:t>
            </a:r>
            <a:r>
              <a:rPr lang="en-US" sz="4400" dirty="0" err="1"/>
              <a:t>Bahi</a:t>
            </a:r>
            <a:endParaRPr lang="en-US" sz="4400" dirty="0"/>
          </a:p>
        </p:txBody>
      </p:sp>
      <p:sp>
        <p:nvSpPr>
          <p:cNvPr id="3" name="Content Placeholder 2">
            <a:extLst>
              <a:ext uri="{FF2B5EF4-FFF2-40B4-BE49-F238E27FC236}">
                <a16:creationId xmlns:a16="http://schemas.microsoft.com/office/drawing/2014/main" id="{B71957D8-0385-AFC7-B398-D3E1399FC688}"/>
              </a:ext>
            </a:extLst>
          </p:cNvPr>
          <p:cNvSpPr>
            <a:spLocks noGrp="1"/>
          </p:cNvSpPr>
          <p:nvPr>
            <p:ph idx="1"/>
          </p:nvPr>
        </p:nvSpPr>
        <p:spPr/>
        <p:txBody>
          <a:bodyPr/>
          <a:lstStyle/>
          <a:p>
            <a:r>
              <a:rPr lang="en-US" dirty="0"/>
              <a:t>Takht-i-</a:t>
            </a:r>
            <a:r>
              <a:rPr lang="en-US" dirty="0" err="1"/>
              <a:t>Bahi</a:t>
            </a:r>
            <a:r>
              <a:rPr lang="en-US" dirty="0"/>
              <a:t> is an Indo-Parthian archaeological site of an ancient Buddhist monastery in Mardan, Khyber-Pakhtunkhwa, Pakistan. The site is considered among the most important relics of Buddhism in all of what was once Gandhara, and has been "exceptionally well-preserved."</a:t>
            </a:r>
          </a:p>
          <a:p>
            <a:r>
              <a:rPr lang="en-US" dirty="0"/>
              <a:t>The monastery was founded in the 1st century CE and was in use until the 7th century. The complex is regarded by archaeologists as being particularly representative of the architecture of Buddhist monastic centers from its era. Takht-i-</a:t>
            </a:r>
            <a:r>
              <a:rPr lang="en-US" dirty="0" err="1"/>
              <a:t>Bahi</a:t>
            </a:r>
            <a:r>
              <a:rPr lang="en-US" dirty="0"/>
              <a:t> was listed as a UNESCO World Heritage Site in 1980.</a:t>
            </a:r>
          </a:p>
          <a:p>
            <a:endParaRPr lang="en-US" dirty="0"/>
          </a:p>
        </p:txBody>
      </p:sp>
    </p:spTree>
    <p:extLst>
      <p:ext uri="{BB962C8B-B14F-4D97-AF65-F5344CB8AC3E}">
        <p14:creationId xmlns:p14="http://schemas.microsoft.com/office/powerpoint/2010/main" val="24106496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C0B77-5DDB-9BB4-2D86-964C38CE9C97}"/>
              </a:ext>
            </a:extLst>
          </p:cNvPr>
          <p:cNvSpPr>
            <a:spLocks noGrp="1"/>
          </p:cNvSpPr>
          <p:nvPr>
            <p:ph type="title"/>
          </p:nvPr>
        </p:nvSpPr>
        <p:spPr/>
        <p:txBody>
          <a:bodyPr/>
          <a:lstStyle/>
          <a:p>
            <a:r>
              <a:rPr lang="en-US" dirty="0"/>
              <a:t>                         </a:t>
            </a:r>
            <a:r>
              <a:rPr lang="en-US" sz="3200" dirty="0"/>
              <a:t>Takht-i-</a:t>
            </a:r>
            <a:r>
              <a:rPr lang="en-US" sz="3200" dirty="0" err="1"/>
              <a:t>Bahi</a:t>
            </a:r>
            <a:endParaRPr lang="en-US" dirty="0"/>
          </a:p>
        </p:txBody>
      </p:sp>
      <p:pic>
        <p:nvPicPr>
          <p:cNvPr id="5" name="Content Placeholder 4">
            <a:extLst>
              <a:ext uri="{FF2B5EF4-FFF2-40B4-BE49-F238E27FC236}">
                <a16:creationId xmlns:a16="http://schemas.microsoft.com/office/drawing/2014/main" id="{B52F6D40-A2F6-6921-C084-BC6887BFD171}"/>
              </a:ext>
            </a:extLst>
          </p:cNvPr>
          <p:cNvPicPr>
            <a:picLocks noGrp="1" noChangeAspect="1"/>
          </p:cNvPicPr>
          <p:nvPr>
            <p:ph idx="1"/>
          </p:nvPr>
        </p:nvPicPr>
        <p:blipFill>
          <a:blip r:embed="rId2"/>
          <a:stretch>
            <a:fillRect/>
          </a:stretch>
        </p:blipFill>
        <p:spPr>
          <a:xfrm>
            <a:off x="2182727" y="1772660"/>
            <a:ext cx="6473276" cy="3881437"/>
          </a:xfrm>
        </p:spPr>
      </p:pic>
    </p:spTree>
    <p:extLst>
      <p:ext uri="{BB962C8B-B14F-4D97-AF65-F5344CB8AC3E}">
        <p14:creationId xmlns:p14="http://schemas.microsoft.com/office/powerpoint/2010/main" val="24598024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BEC1-BA1B-8F6B-8604-323EF1BE4723}"/>
              </a:ext>
            </a:extLst>
          </p:cNvPr>
          <p:cNvSpPr>
            <a:spLocks noGrp="1"/>
          </p:cNvSpPr>
          <p:nvPr>
            <p:ph type="title"/>
          </p:nvPr>
        </p:nvSpPr>
        <p:spPr>
          <a:xfrm>
            <a:off x="566497" y="318654"/>
            <a:ext cx="8596668" cy="789710"/>
          </a:xfrm>
        </p:spPr>
        <p:txBody>
          <a:bodyPr/>
          <a:lstStyle/>
          <a:p>
            <a:r>
              <a:rPr lang="en-US" dirty="0"/>
              <a:t>                         Introduction</a:t>
            </a:r>
          </a:p>
        </p:txBody>
      </p:sp>
      <p:sp>
        <p:nvSpPr>
          <p:cNvPr id="3" name="Content Placeholder 2">
            <a:extLst>
              <a:ext uri="{FF2B5EF4-FFF2-40B4-BE49-F238E27FC236}">
                <a16:creationId xmlns:a16="http://schemas.microsoft.com/office/drawing/2014/main" id="{3410E0AA-E14B-951A-9696-30BF1A79A638}"/>
              </a:ext>
            </a:extLst>
          </p:cNvPr>
          <p:cNvSpPr>
            <a:spLocks noGrp="1"/>
          </p:cNvSpPr>
          <p:nvPr>
            <p:ph idx="1"/>
          </p:nvPr>
        </p:nvSpPr>
        <p:spPr>
          <a:xfrm>
            <a:off x="693075" y="1108364"/>
            <a:ext cx="8596668" cy="3837710"/>
          </a:xfrm>
        </p:spPr>
        <p:txBody>
          <a:bodyPr>
            <a:noAutofit/>
          </a:bodyPr>
          <a:lstStyle/>
          <a:p>
            <a:r>
              <a:rPr lang="en-US" sz="2000" dirty="0"/>
              <a:t>Formally Known as the North-West Frontier province (NWFP).</a:t>
            </a:r>
          </a:p>
          <a:p>
            <a:r>
              <a:rPr lang="en-US" sz="2000" dirty="0"/>
              <a:t>Located in the north-west of the country.</a:t>
            </a:r>
          </a:p>
          <a:p>
            <a:r>
              <a:rPr lang="en-US" sz="2000" dirty="0"/>
              <a:t>Khyber Pass link the  Province to Afghanistan.</a:t>
            </a:r>
          </a:p>
          <a:p>
            <a:r>
              <a:rPr lang="en-US" sz="2000" dirty="0"/>
              <a:t>The Kohala Bridge in </a:t>
            </a:r>
            <a:r>
              <a:rPr lang="en-US" sz="2000" dirty="0" err="1" smtClean="0"/>
              <a:t>Balakot</a:t>
            </a:r>
            <a:r>
              <a:rPr lang="en-US" sz="2000" dirty="0" smtClean="0"/>
              <a:t>  </a:t>
            </a:r>
            <a:r>
              <a:rPr lang="en-US" sz="2000" dirty="0"/>
              <a:t>Abbottabad is a major crossing point over the Jhelum River in the east.</a:t>
            </a:r>
          </a:p>
          <a:p>
            <a:r>
              <a:rPr lang="en-US" sz="2000" dirty="0"/>
              <a:t>Established: July 1,1970.</a:t>
            </a:r>
          </a:p>
          <a:p>
            <a:r>
              <a:rPr lang="en-US" sz="2000" dirty="0"/>
              <a:t>Capital Peshawar.</a:t>
            </a:r>
          </a:p>
          <a:p>
            <a:r>
              <a:rPr lang="en-US" sz="2000" dirty="0"/>
              <a:t>Area: 101,741 km²</a:t>
            </a:r>
          </a:p>
          <a:p>
            <a:r>
              <a:rPr lang="en-US" sz="2000" dirty="0"/>
              <a:t>Districts: 38</a:t>
            </a:r>
          </a:p>
          <a:p>
            <a:r>
              <a:rPr lang="en-US" sz="2000" dirty="0"/>
              <a:t>Population: 35,520,000 Estimated. (2017)</a:t>
            </a:r>
          </a:p>
          <a:p>
            <a:r>
              <a:rPr lang="en-US" sz="2000" dirty="0"/>
              <a:t>Density: 300sq.km </a:t>
            </a:r>
          </a:p>
          <a:p>
            <a:r>
              <a:rPr lang="en-US" sz="2000" dirty="0"/>
              <a:t>Divisions: 7 (Bannu Division</a:t>
            </a:r>
            <a:r>
              <a:rPr lang="en-US" sz="2000" dirty="0" smtClean="0"/>
              <a:t>, </a:t>
            </a:r>
            <a:r>
              <a:rPr lang="en-US" sz="2000" dirty="0" err="1" smtClean="0"/>
              <a:t>Dera</a:t>
            </a:r>
            <a:r>
              <a:rPr lang="en-US" sz="2000" dirty="0"/>
              <a:t>-</a:t>
            </a:r>
            <a:r>
              <a:rPr lang="en-US" sz="2000" dirty="0" smtClean="0"/>
              <a:t>Ismail </a:t>
            </a:r>
            <a:r>
              <a:rPr lang="en-US" sz="2000" dirty="0"/>
              <a:t>Khan Division</a:t>
            </a:r>
            <a:r>
              <a:rPr lang="en-US" sz="2000" dirty="0" smtClean="0"/>
              <a:t>, </a:t>
            </a:r>
            <a:r>
              <a:rPr lang="en-US" sz="2000" dirty="0" err="1" smtClean="0"/>
              <a:t>Hazara</a:t>
            </a:r>
            <a:r>
              <a:rPr lang="en-US" sz="2000" dirty="0" smtClean="0"/>
              <a:t> </a:t>
            </a:r>
            <a:r>
              <a:rPr lang="en-US" sz="2000" dirty="0"/>
              <a:t>Division</a:t>
            </a:r>
            <a:r>
              <a:rPr lang="en-US" sz="2000" dirty="0" smtClean="0"/>
              <a:t>, </a:t>
            </a:r>
            <a:r>
              <a:rPr lang="en-US" sz="2000" dirty="0" err="1" smtClean="0"/>
              <a:t>Kohat</a:t>
            </a:r>
            <a:r>
              <a:rPr lang="en-US" sz="2000" dirty="0" smtClean="0"/>
              <a:t> </a:t>
            </a:r>
            <a:r>
              <a:rPr lang="en-US" sz="2000" dirty="0"/>
              <a:t>Division</a:t>
            </a:r>
            <a:r>
              <a:rPr lang="en-US" sz="2000" dirty="0" smtClean="0"/>
              <a:t>, </a:t>
            </a:r>
            <a:r>
              <a:rPr lang="en-US" sz="2000" dirty="0" err="1" smtClean="0"/>
              <a:t>Malakand</a:t>
            </a:r>
            <a:r>
              <a:rPr lang="en-US" sz="2000" dirty="0" smtClean="0"/>
              <a:t> </a:t>
            </a:r>
            <a:r>
              <a:rPr lang="en-US" sz="2000" dirty="0"/>
              <a:t>Division</a:t>
            </a:r>
            <a:r>
              <a:rPr lang="en-US" sz="2000" dirty="0" smtClean="0"/>
              <a:t>, </a:t>
            </a:r>
            <a:r>
              <a:rPr lang="en-US" sz="2000" dirty="0" err="1" smtClean="0"/>
              <a:t>Mardan</a:t>
            </a:r>
            <a:r>
              <a:rPr lang="en-US" sz="2000" dirty="0" smtClean="0"/>
              <a:t> </a:t>
            </a:r>
            <a:r>
              <a:rPr lang="en-US" sz="2000" dirty="0"/>
              <a:t>Division</a:t>
            </a:r>
            <a:r>
              <a:rPr lang="en-US" sz="2000" dirty="0" smtClean="0"/>
              <a:t>, Peshawar </a:t>
            </a:r>
            <a:r>
              <a:rPr lang="en-US" sz="2000" dirty="0"/>
              <a:t>Division.</a:t>
            </a:r>
          </a:p>
        </p:txBody>
      </p:sp>
    </p:spTree>
    <p:extLst>
      <p:ext uri="{BB962C8B-B14F-4D97-AF65-F5344CB8AC3E}">
        <p14:creationId xmlns:p14="http://schemas.microsoft.com/office/powerpoint/2010/main" val="7135247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3039-9795-CFD6-9F54-E987683B9C54}"/>
              </a:ext>
            </a:extLst>
          </p:cNvPr>
          <p:cNvSpPr>
            <a:spLocks noGrp="1"/>
          </p:cNvSpPr>
          <p:nvPr>
            <p:ph type="title"/>
          </p:nvPr>
        </p:nvSpPr>
        <p:spPr/>
        <p:txBody>
          <a:bodyPr/>
          <a:lstStyle/>
          <a:p>
            <a:r>
              <a:rPr lang="en-US" dirty="0"/>
              <a:t>                   Mahabat khan mosque</a:t>
            </a:r>
          </a:p>
        </p:txBody>
      </p:sp>
      <p:sp>
        <p:nvSpPr>
          <p:cNvPr id="3" name="Content Placeholder 2">
            <a:extLst>
              <a:ext uri="{FF2B5EF4-FFF2-40B4-BE49-F238E27FC236}">
                <a16:creationId xmlns:a16="http://schemas.microsoft.com/office/drawing/2014/main" id="{79691429-54CF-B270-E8DE-6BE3131AA836}"/>
              </a:ext>
            </a:extLst>
          </p:cNvPr>
          <p:cNvSpPr>
            <a:spLocks noGrp="1"/>
          </p:cNvSpPr>
          <p:nvPr>
            <p:ph idx="1"/>
          </p:nvPr>
        </p:nvSpPr>
        <p:spPr/>
        <p:txBody>
          <a:bodyPr/>
          <a:lstStyle/>
          <a:p>
            <a:r>
              <a:rPr lang="en-US" dirty="0"/>
              <a:t>The Mahabat Khan Mosque, is a 17th-century Mughal-era mosque in Peshawar, Pakistan. The mosque was built in 1630, and named after the Mughal governor of Peshawar, Nawab Mohabbat Khan Kamboh, father of Nawab Khairandesh Khan Kamboh. The mosque's white marble façade(exterior) is considered to be one of Peshawar's most iconic sights.</a:t>
            </a:r>
          </a:p>
          <a:p>
            <a:r>
              <a:rPr lang="en-US" dirty="0"/>
              <a:t>The minarets of the Mohabbat Khan Mosque were frequently used in Sikh times for hanging prisoners. Five people per day were hanged from the minarets, `as a substitute for the gallows’. Following the Soviet invasion of Afghanistan, refugee tribal elders would congregate in the mosque in order to forge unity amongst Afghans against the Soviets.</a:t>
            </a:r>
          </a:p>
          <a:p>
            <a:endParaRPr lang="en-US" dirty="0"/>
          </a:p>
        </p:txBody>
      </p:sp>
    </p:spTree>
    <p:extLst>
      <p:ext uri="{BB962C8B-B14F-4D97-AF65-F5344CB8AC3E}">
        <p14:creationId xmlns:p14="http://schemas.microsoft.com/office/powerpoint/2010/main" val="29180597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F0DF-2704-9821-8224-0C38305F0D43}"/>
              </a:ext>
            </a:extLst>
          </p:cNvPr>
          <p:cNvSpPr>
            <a:spLocks noGrp="1"/>
          </p:cNvSpPr>
          <p:nvPr>
            <p:ph type="title"/>
          </p:nvPr>
        </p:nvSpPr>
        <p:spPr/>
        <p:txBody>
          <a:bodyPr/>
          <a:lstStyle/>
          <a:p>
            <a:r>
              <a:rPr lang="en-US" dirty="0"/>
              <a:t>                   Mahabat khan mosque</a:t>
            </a:r>
          </a:p>
        </p:txBody>
      </p:sp>
      <p:pic>
        <p:nvPicPr>
          <p:cNvPr id="5" name="Content Placeholder 4">
            <a:extLst>
              <a:ext uri="{FF2B5EF4-FFF2-40B4-BE49-F238E27FC236}">
                <a16:creationId xmlns:a16="http://schemas.microsoft.com/office/drawing/2014/main" id="{DDC8075C-F866-3D8F-2028-5BAB39E8D28C}"/>
              </a:ext>
            </a:extLst>
          </p:cNvPr>
          <p:cNvPicPr>
            <a:picLocks noGrp="1" noChangeAspect="1"/>
          </p:cNvPicPr>
          <p:nvPr>
            <p:ph idx="1"/>
          </p:nvPr>
        </p:nvPicPr>
        <p:blipFill>
          <a:blip r:embed="rId2"/>
          <a:stretch>
            <a:fillRect/>
          </a:stretch>
        </p:blipFill>
        <p:spPr>
          <a:xfrm>
            <a:off x="2762467" y="2049751"/>
            <a:ext cx="5175249" cy="3881437"/>
          </a:xfrm>
        </p:spPr>
      </p:pic>
    </p:spTree>
    <p:extLst>
      <p:ext uri="{BB962C8B-B14F-4D97-AF65-F5344CB8AC3E}">
        <p14:creationId xmlns:p14="http://schemas.microsoft.com/office/powerpoint/2010/main" val="18072805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54884-6556-F5DF-9EEF-86EF567673E1}"/>
              </a:ext>
            </a:extLst>
          </p:cNvPr>
          <p:cNvSpPr>
            <a:spLocks noGrp="1"/>
          </p:cNvSpPr>
          <p:nvPr>
            <p:ph type="title"/>
          </p:nvPr>
        </p:nvSpPr>
        <p:spPr>
          <a:xfrm>
            <a:off x="677334" y="401782"/>
            <a:ext cx="8596668" cy="1320800"/>
          </a:xfrm>
        </p:spPr>
        <p:txBody>
          <a:bodyPr/>
          <a:lstStyle/>
          <a:p>
            <a:r>
              <a:rPr lang="en-US" dirty="0"/>
              <a:t>                    Bala Hisar Fort  </a:t>
            </a:r>
          </a:p>
        </p:txBody>
      </p:sp>
      <p:sp>
        <p:nvSpPr>
          <p:cNvPr id="3" name="Content Placeholder 2">
            <a:extLst>
              <a:ext uri="{FF2B5EF4-FFF2-40B4-BE49-F238E27FC236}">
                <a16:creationId xmlns:a16="http://schemas.microsoft.com/office/drawing/2014/main" id="{1F28782E-939F-1226-DA0D-38DA0C023391}"/>
              </a:ext>
            </a:extLst>
          </p:cNvPr>
          <p:cNvSpPr>
            <a:spLocks noGrp="1"/>
          </p:cNvSpPr>
          <p:nvPr>
            <p:ph idx="1"/>
          </p:nvPr>
        </p:nvSpPr>
        <p:spPr>
          <a:xfrm>
            <a:off x="677334" y="1722582"/>
            <a:ext cx="8596668" cy="3880773"/>
          </a:xfrm>
        </p:spPr>
        <p:txBody>
          <a:bodyPr>
            <a:normAutofit/>
          </a:bodyPr>
          <a:lstStyle/>
          <a:p>
            <a:r>
              <a:rPr lang="en-US" sz="2000" dirty="0"/>
              <a:t>Bala Hissar is a historic fortress located in Peshawar, Khyber Pakhtunkhwa, Pakistan. First mentioned by 7th-century explorer Xuanzang, the fort was used as a royal residence for the Durrani Empire since 1747, when the Afghan king, Ahmad Shah Durrani, conquered Peshawar. The Marathas briefly occupied it after capturing Peshawar in 1758 but it was soon retaken by the Afghans. The Sikhs destroyed and reconstructed the fort after capturing Peshawar in March 1823. In 1849, the British East India Company reconstructed the fort's outer walls.</a:t>
            </a:r>
          </a:p>
          <a:p>
            <a:endParaRPr lang="en-US" sz="2000" dirty="0"/>
          </a:p>
          <a:p>
            <a:r>
              <a:rPr lang="en-US" sz="2000" dirty="0"/>
              <a:t>The fort now serves as headquarters for Pakistan's Frontier Corps.</a:t>
            </a:r>
          </a:p>
        </p:txBody>
      </p:sp>
    </p:spTree>
    <p:extLst>
      <p:ext uri="{BB962C8B-B14F-4D97-AF65-F5344CB8AC3E}">
        <p14:creationId xmlns:p14="http://schemas.microsoft.com/office/powerpoint/2010/main" val="1195269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7587-94CF-B9D1-B7A7-766E31AD6D6E}"/>
              </a:ext>
            </a:extLst>
          </p:cNvPr>
          <p:cNvSpPr>
            <a:spLocks noGrp="1"/>
          </p:cNvSpPr>
          <p:nvPr>
            <p:ph type="title"/>
          </p:nvPr>
        </p:nvSpPr>
        <p:spPr/>
        <p:txBody>
          <a:bodyPr/>
          <a:lstStyle/>
          <a:p>
            <a:r>
              <a:rPr lang="en-US" dirty="0"/>
              <a:t>                    Bala Hisar Fort </a:t>
            </a:r>
          </a:p>
        </p:txBody>
      </p:sp>
      <p:pic>
        <p:nvPicPr>
          <p:cNvPr id="5" name="Content Placeholder 4">
            <a:extLst>
              <a:ext uri="{FF2B5EF4-FFF2-40B4-BE49-F238E27FC236}">
                <a16:creationId xmlns:a16="http://schemas.microsoft.com/office/drawing/2014/main" id="{6B1FEDB9-5933-8B9A-4927-3699977480F5}"/>
              </a:ext>
            </a:extLst>
          </p:cNvPr>
          <p:cNvPicPr>
            <a:picLocks noGrp="1" noChangeAspect="1"/>
          </p:cNvPicPr>
          <p:nvPr>
            <p:ph idx="1"/>
          </p:nvPr>
        </p:nvPicPr>
        <p:blipFill>
          <a:blip r:embed="rId2"/>
          <a:stretch>
            <a:fillRect/>
          </a:stretch>
        </p:blipFill>
        <p:spPr>
          <a:xfrm>
            <a:off x="1929873" y="1930400"/>
            <a:ext cx="6931323" cy="3348182"/>
          </a:xfrm>
        </p:spPr>
      </p:pic>
    </p:spTree>
    <p:extLst>
      <p:ext uri="{BB962C8B-B14F-4D97-AF65-F5344CB8AC3E}">
        <p14:creationId xmlns:p14="http://schemas.microsoft.com/office/powerpoint/2010/main" val="704347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7724-51FF-D2A0-8597-FDD0BC9002DD}"/>
              </a:ext>
            </a:extLst>
          </p:cNvPr>
          <p:cNvSpPr>
            <a:spLocks noGrp="1"/>
          </p:cNvSpPr>
          <p:nvPr>
            <p:ph type="title"/>
          </p:nvPr>
        </p:nvSpPr>
        <p:spPr/>
        <p:txBody>
          <a:bodyPr/>
          <a:lstStyle/>
          <a:p>
            <a:r>
              <a:rPr lang="en-US" dirty="0"/>
              <a:t>                         </a:t>
            </a:r>
            <a:r>
              <a:rPr lang="en-US" b="1" dirty="0">
                <a:latin typeface="Arial Rounded MT Bold" panose="020F0704030504030204" pitchFamily="34" charset="77"/>
              </a:rPr>
              <a:t>Conclusion </a:t>
            </a:r>
            <a:endParaRPr lang="en-US" dirty="0"/>
          </a:p>
        </p:txBody>
      </p:sp>
      <p:sp>
        <p:nvSpPr>
          <p:cNvPr id="3" name="Content Placeholder 2">
            <a:extLst>
              <a:ext uri="{FF2B5EF4-FFF2-40B4-BE49-F238E27FC236}">
                <a16:creationId xmlns:a16="http://schemas.microsoft.com/office/drawing/2014/main" id="{10465403-26AD-CD23-88F6-103C57034E73}"/>
              </a:ext>
            </a:extLst>
          </p:cNvPr>
          <p:cNvSpPr>
            <a:spLocks noGrp="1"/>
          </p:cNvSpPr>
          <p:nvPr>
            <p:ph idx="1"/>
          </p:nvPr>
        </p:nvSpPr>
        <p:spPr/>
        <p:txBody>
          <a:bodyPr>
            <a:normAutofit/>
          </a:bodyPr>
          <a:lstStyle/>
          <a:p>
            <a:r>
              <a:rPr lang="en-US" sz="2400" dirty="0"/>
              <a:t>In conclusion, Khyber Pakhtunkhwa's culture is a vibrant tapestry woven together by the traditions, values, arts, and celebrations of its diverse communities. The province's rich heritage, music, dance, festivals, and mouth-watering cuisine contribute to its unique identity. </a:t>
            </a:r>
          </a:p>
          <a:p>
            <a:endParaRPr lang="en-US" sz="2400" dirty="0"/>
          </a:p>
        </p:txBody>
      </p:sp>
    </p:spTree>
    <p:extLst>
      <p:ext uri="{BB962C8B-B14F-4D97-AF65-F5344CB8AC3E}">
        <p14:creationId xmlns:p14="http://schemas.microsoft.com/office/powerpoint/2010/main" val="35172645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007F-A921-4FEF-5CE5-7E6BC0D3D25B}"/>
              </a:ext>
            </a:extLst>
          </p:cNvPr>
          <p:cNvSpPr>
            <a:spLocks noGrp="1"/>
          </p:cNvSpPr>
          <p:nvPr>
            <p:ph type="title"/>
          </p:nvPr>
        </p:nvSpPr>
        <p:spPr>
          <a:xfrm>
            <a:off x="677334" y="526472"/>
            <a:ext cx="8596668" cy="1320800"/>
          </a:xfrm>
        </p:spPr>
        <p:txBody>
          <a:bodyPr/>
          <a:lstStyle/>
          <a:p>
            <a:r>
              <a:rPr lang="en-US" dirty="0"/>
              <a:t>                        Continued</a:t>
            </a:r>
          </a:p>
        </p:txBody>
      </p:sp>
      <p:sp>
        <p:nvSpPr>
          <p:cNvPr id="3" name="Content Placeholder 2">
            <a:extLst>
              <a:ext uri="{FF2B5EF4-FFF2-40B4-BE49-F238E27FC236}">
                <a16:creationId xmlns:a16="http://schemas.microsoft.com/office/drawing/2014/main" id="{005108AA-537B-52FE-DD0E-F8D49B2B7F3E}"/>
              </a:ext>
            </a:extLst>
          </p:cNvPr>
          <p:cNvSpPr>
            <a:spLocks noGrp="1"/>
          </p:cNvSpPr>
          <p:nvPr>
            <p:ph idx="1"/>
          </p:nvPr>
        </p:nvSpPr>
        <p:spPr>
          <a:xfrm>
            <a:off x="677334" y="1847272"/>
            <a:ext cx="8596668" cy="3880773"/>
          </a:xfrm>
        </p:spPr>
        <p:txBody>
          <a:bodyPr>
            <a:normAutofit/>
          </a:bodyPr>
          <a:lstStyle/>
          <a:p>
            <a:r>
              <a:rPr lang="en-US" sz="2000" dirty="0"/>
              <a:t>The main ethic group in the province is Pashtun; other smaller ethnic groups include most notably the Hazarewals and Chitralis Language.</a:t>
            </a:r>
          </a:p>
          <a:p>
            <a:r>
              <a:rPr lang="en-US" sz="2000" dirty="0"/>
              <a:t>From the majestic peaks of the Hindu Kush to the bustling streets of Peshawar, KPK is home to a vibrant mosaic of ethnic groups (Pashtuns,Awan,Afridi,Khattak,Hindkowans,Swati tribe,Musakhel etc.), each contributing its unique hues to the cultural fabric.</a:t>
            </a:r>
          </a:p>
          <a:p>
            <a:r>
              <a:rPr lang="en-US" sz="2000" dirty="0"/>
              <a:t>We will navigate the threads that bind communities together, the expressions of art and literature that captivate hearts, the rhythms of music and dance that stir the soul, and the delectable flavors that tantalize the taste buds.</a:t>
            </a:r>
          </a:p>
          <a:p>
            <a:endParaRPr lang="en-US" dirty="0"/>
          </a:p>
        </p:txBody>
      </p:sp>
    </p:spTree>
    <p:extLst>
      <p:ext uri="{BB962C8B-B14F-4D97-AF65-F5344CB8AC3E}">
        <p14:creationId xmlns:p14="http://schemas.microsoft.com/office/powerpoint/2010/main" val="30278799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36FA-79F2-2CE5-D896-B4CAE48AABED}"/>
              </a:ext>
            </a:extLst>
          </p:cNvPr>
          <p:cNvSpPr>
            <a:spLocks noGrp="1"/>
          </p:cNvSpPr>
          <p:nvPr>
            <p:ph type="title"/>
          </p:nvPr>
        </p:nvSpPr>
        <p:spPr>
          <a:xfrm>
            <a:off x="677334" y="484909"/>
            <a:ext cx="8596668" cy="1320800"/>
          </a:xfrm>
        </p:spPr>
        <p:txBody>
          <a:bodyPr/>
          <a:lstStyle/>
          <a:p>
            <a:r>
              <a:rPr lang="en-US" dirty="0"/>
              <a:t> </a:t>
            </a:r>
            <a:r>
              <a:rPr lang="en-US" sz="3200" b="1" dirty="0">
                <a:latin typeface="Arial Rounded MT Bold" panose="020F0704030504030204" pitchFamily="34" charset="77"/>
              </a:rPr>
              <a:t>Geographical and Historical Context</a:t>
            </a:r>
            <a:endParaRPr lang="en-US" dirty="0"/>
          </a:p>
        </p:txBody>
      </p:sp>
      <p:sp>
        <p:nvSpPr>
          <p:cNvPr id="3" name="Content Placeholder 2">
            <a:extLst>
              <a:ext uri="{FF2B5EF4-FFF2-40B4-BE49-F238E27FC236}">
                <a16:creationId xmlns:a16="http://schemas.microsoft.com/office/drawing/2014/main" id="{CD34F591-347E-C761-3E92-EAA5315BE351}"/>
              </a:ext>
            </a:extLst>
          </p:cNvPr>
          <p:cNvSpPr>
            <a:spLocks noGrp="1"/>
          </p:cNvSpPr>
          <p:nvPr>
            <p:ph idx="1"/>
          </p:nvPr>
        </p:nvSpPr>
        <p:spPr>
          <a:xfrm>
            <a:off x="693075" y="1805709"/>
            <a:ext cx="8596668" cy="3880773"/>
          </a:xfrm>
        </p:spPr>
        <p:txBody>
          <a:bodyPr>
            <a:normAutofit lnSpcReduction="10000"/>
          </a:bodyPr>
          <a:lstStyle/>
          <a:p>
            <a:r>
              <a:rPr lang="en-US" sz="2000" dirty="0"/>
              <a:t>KPK is situated in the northwestern part of Pakistan and shares borders with Afghanistan. It is known for its breathtaking mountain ranges, including the majestic Khyber Pass, Swat Valley, and the beautiful peaks of the Hindu Kush range.</a:t>
            </a:r>
          </a:p>
          <a:p>
            <a:r>
              <a:rPr lang="en-US" sz="2000" b="1" u="sng" dirty="0"/>
              <a:t>Ancient History: </a:t>
            </a:r>
          </a:p>
          <a:p>
            <a:r>
              <a:rPr lang="en-US" sz="2000" dirty="0"/>
              <a:t>Alexander’s Rule, Mauryn’s Rule, Kushan Empire , Turks and hindus shah.</a:t>
            </a:r>
          </a:p>
          <a:p>
            <a:r>
              <a:rPr lang="en-US" sz="2000" b="1" u="sng" dirty="0"/>
              <a:t>Medieval Period:</a:t>
            </a:r>
          </a:p>
          <a:p>
            <a:r>
              <a:rPr lang="en-US" sz="2000" dirty="0"/>
              <a:t>Ghaznavids and Delhi Sultanate</a:t>
            </a:r>
          </a:p>
          <a:p>
            <a:r>
              <a:rPr lang="en-US" sz="2000" b="1" u="sng" dirty="0"/>
              <a:t>Early Modern History:</a:t>
            </a:r>
          </a:p>
          <a:p>
            <a:r>
              <a:rPr lang="en-US" sz="2000" dirty="0"/>
              <a:t>Mughal Empire , Durrani Empire , British Raj, Pakistan</a:t>
            </a:r>
          </a:p>
          <a:p>
            <a:endParaRPr lang="en-US" dirty="0"/>
          </a:p>
          <a:p>
            <a:endParaRPr lang="en-US" dirty="0"/>
          </a:p>
        </p:txBody>
      </p:sp>
    </p:spTree>
    <p:extLst>
      <p:ext uri="{BB962C8B-B14F-4D97-AF65-F5344CB8AC3E}">
        <p14:creationId xmlns:p14="http://schemas.microsoft.com/office/powerpoint/2010/main" val="25581042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EC3-3765-725A-8136-DE56D7003B4C}"/>
              </a:ext>
            </a:extLst>
          </p:cNvPr>
          <p:cNvSpPr>
            <a:spLocks noGrp="1"/>
          </p:cNvSpPr>
          <p:nvPr>
            <p:ph type="title"/>
          </p:nvPr>
        </p:nvSpPr>
        <p:spPr>
          <a:xfrm>
            <a:off x="468328" y="452845"/>
            <a:ext cx="8596668" cy="1320800"/>
          </a:xfrm>
        </p:spPr>
        <p:txBody>
          <a:bodyPr>
            <a:normAutofit/>
          </a:bodyPr>
          <a:lstStyle/>
          <a:p>
            <a:r>
              <a:rPr lang="en-US" sz="3200" dirty="0">
                <a:latin typeface="Arial Rounded MT Bold" panose="020F0704030504030204" pitchFamily="34" charset="0"/>
              </a:rPr>
              <a:t>                                  Map of kpk</a:t>
            </a:r>
          </a:p>
        </p:txBody>
      </p:sp>
      <p:pic>
        <p:nvPicPr>
          <p:cNvPr id="7" name="Content Placeholder 6">
            <a:extLst>
              <a:ext uri="{FF2B5EF4-FFF2-40B4-BE49-F238E27FC236}">
                <a16:creationId xmlns:a16="http://schemas.microsoft.com/office/drawing/2014/main" id="{ACA539C6-A6D6-82CF-D26B-D5C80F9AA068}"/>
              </a:ext>
            </a:extLst>
          </p:cNvPr>
          <p:cNvPicPr>
            <a:picLocks noGrp="1" noChangeAspect="1"/>
          </p:cNvPicPr>
          <p:nvPr>
            <p:ph idx="1"/>
          </p:nvPr>
        </p:nvPicPr>
        <p:blipFill>
          <a:blip r:embed="rId2"/>
          <a:stretch>
            <a:fillRect/>
          </a:stretch>
        </p:blipFill>
        <p:spPr>
          <a:xfrm>
            <a:off x="2396838" y="1223401"/>
            <a:ext cx="5472544" cy="5181754"/>
          </a:xfrm>
        </p:spPr>
      </p:pic>
    </p:spTree>
    <p:extLst>
      <p:ext uri="{BB962C8B-B14F-4D97-AF65-F5344CB8AC3E}">
        <p14:creationId xmlns:p14="http://schemas.microsoft.com/office/powerpoint/2010/main" val="35708364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D952-58FB-A324-4616-635932091256}"/>
              </a:ext>
            </a:extLst>
          </p:cNvPr>
          <p:cNvSpPr>
            <a:spLocks noGrp="1"/>
          </p:cNvSpPr>
          <p:nvPr>
            <p:ph type="title"/>
          </p:nvPr>
        </p:nvSpPr>
        <p:spPr>
          <a:xfrm>
            <a:off x="677334" y="401782"/>
            <a:ext cx="8596668" cy="1320800"/>
          </a:xfrm>
        </p:spPr>
        <p:txBody>
          <a:bodyPr/>
          <a:lstStyle/>
          <a:p>
            <a:r>
              <a:rPr lang="en-US" dirty="0"/>
              <a:t>        </a:t>
            </a:r>
            <a:r>
              <a:rPr lang="en-US" sz="3200" b="1" dirty="0">
                <a:latin typeface="Arial Rounded MT Bold" panose="020F0704030504030204" pitchFamily="34" charset="77"/>
              </a:rPr>
              <a:t>Pashtun Culture &amp; Heritage</a:t>
            </a:r>
            <a:endParaRPr lang="en-US" dirty="0"/>
          </a:p>
        </p:txBody>
      </p:sp>
      <p:sp>
        <p:nvSpPr>
          <p:cNvPr id="3" name="Content Placeholder 2">
            <a:extLst>
              <a:ext uri="{FF2B5EF4-FFF2-40B4-BE49-F238E27FC236}">
                <a16:creationId xmlns:a16="http://schemas.microsoft.com/office/drawing/2014/main" id="{F20350E5-3654-10E3-1A4B-67A2D2873FC4}"/>
              </a:ext>
            </a:extLst>
          </p:cNvPr>
          <p:cNvSpPr>
            <a:spLocks noGrp="1"/>
          </p:cNvSpPr>
          <p:nvPr>
            <p:ph idx="1"/>
          </p:nvPr>
        </p:nvSpPr>
        <p:spPr>
          <a:xfrm>
            <a:off x="677334" y="1722582"/>
            <a:ext cx="8596668" cy="3880773"/>
          </a:xfrm>
        </p:spPr>
        <p:txBody>
          <a:bodyPr>
            <a:noAutofit/>
          </a:bodyPr>
          <a:lstStyle/>
          <a:p>
            <a:r>
              <a:rPr lang="en-US" sz="2000" dirty="0"/>
              <a:t>Pathan is not merely a race but in fact a state of mind there is a pathan inside every mind.</a:t>
            </a:r>
          </a:p>
          <a:p>
            <a:r>
              <a:rPr lang="en-US" sz="2000" dirty="0"/>
              <a:t>The dominant ethnic group in KPK is the Pashtuns, who have a distinct culture deeply rooted in tradition and honor. </a:t>
            </a:r>
          </a:p>
          <a:p>
            <a:r>
              <a:rPr lang="en-US" sz="2000" dirty="0"/>
              <a:t>The Pashto language, known for its melodious and poetic nature, is widely spoken and forms an integral part of their identity. (Khushal Khan)</a:t>
            </a:r>
          </a:p>
          <a:p>
            <a:r>
              <a:rPr lang="en-US" sz="2000" dirty="0"/>
              <a:t>Pashtunwali, the Pashtun code of conduct, guides their social interactions and emphasizes hospitality, bravery, and loyalty.</a:t>
            </a:r>
          </a:p>
        </p:txBody>
      </p:sp>
    </p:spTree>
    <p:extLst>
      <p:ext uri="{BB962C8B-B14F-4D97-AF65-F5344CB8AC3E}">
        <p14:creationId xmlns:p14="http://schemas.microsoft.com/office/powerpoint/2010/main" val="31293065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F28B-9C6C-9BC4-5B3C-C24882C89CA6}"/>
              </a:ext>
            </a:extLst>
          </p:cNvPr>
          <p:cNvSpPr>
            <a:spLocks noGrp="1"/>
          </p:cNvSpPr>
          <p:nvPr>
            <p:ph type="title"/>
          </p:nvPr>
        </p:nvSpPr>
        <p:spPr>
          <a:xfrm>
            <a:off x="1151813" y="435248"/>
            <a:ext cx="9603275" cy="762780"/>
          </a:xfrm>
        </p:spPr>
        <p:txBody>
          <a:bodyPr>
            <a:normAutofit/>
          </a:bodyPr>
          <a:lstStyle/>
          <a:p>
            <a:r>
              <a:rPr lang="en-US" sz="3200" b="1" dirty="0"/>
              <a:t>       Traditional dress and clothing    </a:t>
            </a:r>
          </a:p>
        </p:txBody>
      </p:sp>
      <p:sp>
        <p:nvSpPr>
          <p:cNvPr id="3" name="Content Placeholder 2">
            <a:extLst>
              <a:ext uri="{FF2B5EF4-FFF2-40B4-BE49-F238E27FC236}">
                <a16:creationId xmlns:a16="http://schemas.microsoft.com/office/drawing/2014/main" id="{5C4D1FED-5793-B315-41A5-BC05FE1036C4}"/>
              </a:ext>
            </a:extLst>
          </p:cNvPr>
          <p:cNvSpPr>
            <a:spLocks noGrp="1"/>
          </p:cNvSpPr>
          <p:nvPr>
            <p:ph idx="1"/>
          </p:nvPr>
        </p:nvSpPr>
        <p:spPr>
          <a:xfrm>
            <a:off x="663479" y="1411924"/>
            <a:ext cx="8596668" cy="3880773"/>
          </a:xfrm>
        </p:spPr>
        <p:txBody>
          <a:bodyPr/>
          <a:lstStyle/>
          <a:p>
            <a:r>
              <a:rPr lang="en-US" sz="2000" dirty="0"/>
              <a:t>Headwear and Turban’s , Women's Clothing and Tattoos(Ghilji tribe/Kochi people).</a:t>
            </a:r>
          </a:p>
          <a:p>
            <a:endParaRPr lang="en-US" dirty="0"/>
          </a:p>
        </p:txBody>
      </p:sp>
      <p:pic>
        <p:nvPicPr>
          <p:cNvPr id="7" name="Picture 6">
            <a:extLst>
              <a:ext uri="{FF2B5EF4-FFF2-40B4-BE49-F238E27FC236}">
                <a16:creationId xmlns:a16="http://schemas.microsoft.com/office/drawing/2014/main" id="{0007102A-F4B2-6908-A79F-E056CAFA4883}"/>
              </a:ext>
            </a:extLst>
          </p:cNvPr>
          <p:cNvPicPr>
            <a:picLocks noChangeAspect="1"/>
          </p:cNvPicPr>
          <p:nvPr/>
        </p:nvPicPr>
        <p:blipFill>
          <a:blip r:embed="rId2"/>
          <a:stretch>
            <a:fillRect/>
          </a:stretch>
        </p:blipFill>
        <p:spPr>
          <a:xfrm>
            <a:off x="1019925" y="2453764"/>
            <a:ext cx="3823855" cy="1797091"/>
          </a:xfrm>
          <a:prstGeom prst="rect">
            <a:avLst/>
          </a:prstGeom>
        </p:spPr>
      </p:pic>
      <p:pic>
        <p:nvPicPr>
          <p:cNvPr id="9" name="Picture 8">
            <a:extLst>
              <a:ext uri="{FF2B5EF4-FFF2-40B4-BE49-F238E27FC236}">
                <a16:creationId xmlns:a16="http://schemas.microsoft.com/office/drawing/2014/main" id="{D3DB67F9-2D9D-0781-98DE-DCEBCEC1AA6F}"/>
              </a:ext>
            </a:extLst>
          </p:cNvPr>
          <p:cNvPicPr>
            <a:picLocks noChangeAspect="1"/>
          </p:cNvPicPr>
          <p:nvPr/>
        </p:nvPicPr>
        <p:blipFill>
          <a:blip r:embed="rId3"/>
          <a:stretch>
            <a:fillRect/>
          </a:stretch>
        </p:blipFill>
        <p:spPr>
          <a:xfrm>
            <a:off x="5143158" y="1953094"/>
            <a:ext cx="4410127" cy="1797092"/>
          </a:xfrm>
          <a:prstGeom prst="rect">
            <a:avLst/>
          </a:prstGeom>
        </p:spPr>
      </p:pic>
      <p:pic>
        <p:nvPicPr>
          <p:cNvPr id="5" name="Picture 4">
            <a:extLst>
              <a:ext uri="{FF2B5EF4-FFF2-40B4-BE49-F238E27FC236}">
                <a16:creationId xmlns:a16="http://schemas.microsoft.com/office/drawing/2014/main" id="{22FE2FDF-9EA5-A477-A5FE-70D0B5950238}"/>
              </a:ext>
            </a:extLst>
          </p:cNvPr>
          <p:cNvPicPr>
            <a:picLocks noChangeAspect="1"/>
          </p:cNvPicPr>
          <p:nvPr/>
        </p:nvPicPr>
        <p:blipFill>
          <a:blip r:embed="rId4"/>
          <a:stretch>
            <a:fillRect/>
          </a:stretch>
        </p:blipFill>
        <p:spPr>
          <a:xfrm>
            <a:off x="5200226" y="3909859"/>
            <a:ext cx="2495121" cy="2765676"/>
          </a:xfrm>
          <a:prstGeom prst="rect">
            <a:avLst/>
          </a:prstGeom>
        </p:spPr>
      </p:pic>
    </p:spTree>
    <p:extLst>
      <p:ext uri="{BB962C8B-B14F-4D97-AF65-F5344CB8AC3E}">
        <p14:creationId xmlns:p14="http://schemas.microsoft.com/office/powerpoint/2010/main" val="22332120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ED74-1D0D-609C-CD95-FE5A7B7F14C2}"/>
              </a:ext>
            </a:extLst>
          </p:cNvPr>
          <p:cNvSpPr>
            <a:spLocks noGrp="1"/>
          </p:cNvSpPr>
          <p:nvPr>
            <p:ph type="title"/>
          </p:nvPr>
        </p:nvSpPr>
        <p:spPr>
          <a:xfrm>
            <a:off x="677334" y="401781"/>
            <a:ext cx="8596668" cy="1320800"/>
          </a:xfrm>
        </p:spPr>
        <p:txBody>
          <a:bodyPr/>
          <a:lstStyle/>
          <a:p>
            <a:r>
              <a:rPr lang="en-US" dirty="0"/>
              <a:t>                       </a:t>
            </a:r>
            <a:r>
              <a:rPr lang="en-US" sz="3200" b="1" dirty="0">
                <a:latin typeface="Arial Rounded MT Bold" panose="020F0704030504030204" pitchFamily="34" charset="0"/>
              </a:rPr>
              <a:t>Pashtunwali</a:t>
            </a:r>
          </a:p>
        </p:txBody>
      </p:sp>
      <p:sp>
        <p:nvSpPr>
          <p:cNvPr id="3" name="Content Placeholder 2">
            <a:extLst>
              <a:ext uri="{FF2B5EF4-FFF2-40B4-BE49-F238E27FC236}">
                <a16:creationId xmlns:a16="http://schemas.microsoft.com/office/drawing/2014/main" id="{3149C763-2EC9-DDA3-2EC1-AFB7E7E0B416}"/>
              </a:ext>
            </a:extLst>
          </p:cNvPr>
          <p:cNvSpPr>
            <a:spLocks noGrp="1"/>
          </p:cNvSpPr>
          <p:nvPr>
            <p:ph idx="1"/>
          </p:nvPr>
        </p:nvSpPr>
        <p:spPr>
          <a:xfrm>
            <a:off x="706929" y="1722581"/>
            <a:ext cx="8596668" cy="3880773"/>
          </a:xfrm>
        </p:spPr>
        <p:txBody>
          <a:bodyPr>
            <a:normAutofit/>
          </a:bodyPr>
          <a:lstStyle/>
          <a:p>
            <a:r>
              <a:rPr lang="en-US" sz="2000" dirty="0"/>
              <a:t>Code of Conduct</a:t>
            </a:r>
          </a:p>
          <a:p>
            <a:r>
              <a:rPr lang="en-US" sz="2000" dirty="0"/>
              <a:t>“Pashtun believes that their social code produces men, who are superior to those produce under the western model, and they have no desire to have a new social system imposed on them by outsiders”(  Thomas H. Johnson and M. Chris Mason).</a:t>
            </a:r>
          </a:p>
          <a:p>
            <a:r>
              <a:rPr lang="en-US" sz="2000" dirty="0"/>
              <a:t>Main components of Pashtunwali</a:t>
            </a:r>
          </a:p>
          <a:p>
            <a:pPr>
              <a:buFont typeface="Wingdings" panose="05000000000000000000" pitchFamily="2" charset="2"/>
              <a:buChar char="v"/>
            </a:pPr>
            <a:r>
              <a:rPr lang="en-US" sz="2000" dirty="0"/>
              <a:t>  Melmastia (Hospitality)</a:t>
            </a:r>
          </a:p>
          <a:p>
            <a:pPr>
              <a:buFont typeface="Wingdings" panose="05000000000000000000" pitchFamily="2" charset="2"/>
              <a:buChar char="v"/>
            </a:pPr>
            <a:r>
              <a:rPr lang="en-US" sz="2000" dirty="0"/>
              <a:t>Badal(to seek justice or take revenge against the wrongdoer)</a:t>
            </a:r>
          </a:p>
          <a:p>
            <a:pPr>
              <a:buFont typeface="Wingdings" panose="05000000000000000000" pitchFamily="2" charset="2"/>
              <a:buChar char="v"/>
            </a:pPr>
            <a:r>
              <a:rPr lang="en-US" sz="2000" dirty="0"/>
              <a:t>Nanawatai (santuary) to seek refuge in the house of another, seeking asylum against his enemies</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0612517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3785</TotalTime>
  <Words>1576</Words>
  <Application>Microsoft Office PowerPoint</Application>
  <PresentationFormat>Widescreen</PresentationFormat>
  <Paragraphs>115</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Al Nile</vt:lpstr>
      <vt:lpstr>Arial</vt:lpstr>
      <vt:lpstr>Arial Rounded MT Bold</vt:lpstr>
      <vt:lpstr>Baloo Bhaijaan</vt:lpstr>
      <vt:lpstr>Courier New</vt:lpstr>
      <vt:lpstr>Trebuchet MS</vt:lpstr>
      <vt:lpstr>Wingdings</vt:lpstr>
      <vt:lpstr>Wingdings 3</vt:lpstr>
      <vt:lpstr>Facet</vt:lpstr>
      <vt:lpstr>       KpK Culture</vt:lpstr>
      <vt:lpstr>                        Flag of Kpk</vt:lpstr>
      <vt:lpstr>                         Introduction</vt:lpstr>
      <vt:lpstr>                        Continued</vt:lpstr>
      <vt:lpstr> Geographical and Historical Context</vt:lpstr>
      <vt:lpstr>                                  Map of kpk</vt:lpstr>
      <vt:lpstr>        Pashtun Culture &amp; Heritage</vt:lpstr>
      <vt:lpstr>       Traditional dress and clothing    </vt:lpstr>
      <vt:lpstr>                       Pashtunwali</vt:lpstr>
      <vt:lpstr>            Jirga And Hujra System </vt:lpstr>
      <vt:lpstr>                             Pashto Poets</vt:lpstr>
      <vt:lpstr>                       Pashto Poets</vt:lpstr>
      <vt:lpstr>                         Pashto Poets</vt:lpstr>
      <vt:lpstr>                      Pashto Poets</vt:lpstr>
      <vt:lpstr>       Cuisines and Culinary Traditions </vt:lpstr>
      <vt:lpstr>   Cuisines and Culinary Traditions </vt:lpstr>
      <vt:lpstr>  Cuisines and Culinary Traditions </vt:lpstr>
      <vt:lpstr>   Cuisines and Culinary Traditions </vt:lpstr>
      <vt:lpstr>   Cuisines and Culinary Traditions </vt:lpstr>
      <vt:lpstr>                      Arts and Crafts</vt:lpstr>
      <vt:lpstr>                      Arts And Craft</vt:lpstr>
      <vt:lpstr>                         Music and Dance</vt:lpstr>
      <vt:lpstr>                    Music Instruments</vt:lpstr>
      <vt:lpstr>               Music Instruments</vt:lpstr>
      <vt:lpstr>               Folk Dances of KPK</vt:lpstr>
      <vt:lpstr>             Folk Dances of KPK</vt:lpstr>
      <vt:lpstr>                    Cultural Heritage Sites</vt:lpstr>
      <vt:lpstr>                    Takht-i-Bahi</vt:lpstr>
      <vt:lpstr>                         Takht-i-Bahi</vt:lpstr>
      <vt:lpstr>                   Mahabat khan mosque</vt:lpstr>
      <vt:lpstr>                   Mahabat khan mosque</vt:lpstr>
      <vt:lpstr>                    Bala Hisar Fort  </vt:lpstr>
      <vt:lpstr>                    Bala Hisar Fort </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KpK Culture</dc:title>
  <dc:creator>Hamza Abbasi</dc:creator>
  <cp:lastModifiedBy>RaJa UsAma</cp:lastModifiedBy>
  <cp:revision>12</cp:revision>
  <dcterms:created xsi:type="dcterms:W3CDTF">2023-05-23T09:57:13Z</dcterms:created>
  <dcterms:modified xsi:type="dcterms:W3CDTF">2023-06-17T00:10:57Z</dcterms:modified>
</cp:coreProperties>
</file>