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6" r:id="rId5"/>
    <p:sldId id="257" r:id="rId6"/>
    <p:sldId id="273" r:id="rId7"/>
    <p:sldId id="258" r:id="rId8"/>
    <p:sldId id="274" r:id="rId9"/>
    <p:sldId id="275" r:id="rId10"/>
    <p:sldId id="276" r:id="rId11"/>
    <p:sldId id="277" r:id="rId12"/>
    <p:sldId id="282" r:id="rId13"/>
    <p:sldId id="278" r:id="rId14"/>
    <p:sldId id="279" r:id="rId15"/>
    <p:sldId id="280" r:id="rId16"/>
    <p:sldId id="281" r:id="rId17"/>
    <p:sldId id="283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>
        <p:scale>
          <a:sx n="75" d="100"/>
          <a:sy n="75" d="100"/>
        </p:scale>
        <p:origin x="540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16.06.2023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98" y="1251496"/>
            <a:ext cx="5690680" cy="1630803"/>
          </a:xfrm>
        </p:spPr>
        <p:txBody>
          <a:bodyPr/>
          <a:lstStyle/>
          <a:p>
            <a:r>
              <a:rPr lang="en-US" dirty="0" smtClean="0"/>
              <a:t>SINDH CULTURE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425363"/>
            <a:ext cx="3629300" cy="1892595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Umer Rashid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Muqaddas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Muhammad Abdullah Khan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Muhammad Kamran Ashraf</a:t>
            </a:r>
            <a:endParaRPr lang="ru-RU" sz="16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53" y="446145"/>
            <a:ext cx="7585924" cy="5057282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" b="696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5853" y="1231900"/>
            <a:ext cx="5139779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SINDH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30067" y="2370222"/>
            <a:ext cx="4548187" cy="3227186"/>
          </a:xfrm>
        </p:spPr>
        <p:txBody>
          <a:bodyPr>
            <a:noAutofit/>
          </a:bodyPr>
          <a:lstStyle/>
          <a:p>
            <a:r>
              <a:rPr lang="en-US" sz="1800" dirty="0"/>
              <a:t>Sindh is home to several walled cities and forts that served as centers of defense and trade. </a:t>
            </a:r>
            <a:r>
              <a:rPr lang="en-US" sz="1800" dirty="0" smtClean="0"/>
              <a:t>For example </a:t>
            </a:r>
            <a:r>
              <a:rPr lang="en-US" sz="1800" dirty="0"/>
              <a:t>include the historic cities of </a:t>
            </a:r>
            <a:r>
              <a:rPr lang="en-US" sz="1800" dirty="0" err="1"/>
              <a:t>Thatta</a:t>
            </a:r>
            <a:r>
              <a:rPr lang="en-US" sz="1800" dirty="0"/>
              <a:t> and Hyderabad.</a:t>
            </a:r>
          </a:p>
          <a:p>
            <a:r>
              <a:rPr lang="en-US" sz="1800" dirty="0"/>
              <a:t>Sindh is home </a:t>
            </a:r>
            <a:r>
              <a:rPr lang="en-US" sz="1800" dirty="0" smtClean="0"/>
              <a:t>to The </a:t>
            </a:r>
            <a:r>
              <a:rPr lang="en-US" sz="1800" dirty="0"/>
              <a:t>Masjid-e-</a:t>
            </a:r>
            <a:r>
              <a:rPr lang="en-US" sz="1800" dirty="0" err="1"/>
              <a:t>Tooba</a:t>
            </a:r>
            <a:r>
              <a:rPr lang="en-US" sz="1800" dirty="0"/>
              <a:t> in Karachi and the Shah Jahan Mosque in </a:t>
            </a:r>
            <a:r>
              <a:rPr lang="en-US" sz="1800" dirty="0" err="1" smtClean="0"/>
              <a:t>Thatta</a:t>
            </a:r>
            <a:r>
              <a:rPr lang="en-US" sz="1800" dirty="0" smtClean="0"/>
              <a:t> </a:t>
            </a:r>
            <a:r>
              <a:rPr lang="en-US" sz="1800" dirty="0"/>
              <a:t>beautiful mosques, showcasing architectural styles.</a:t>
            </a:r>
          </a:p>
          <a:p>
            <a:r>
              <a:rPr lang="en-US" sz="1800" dirty="0"/>
              <a:t>Shah Jahan Mosque, </a:t>
            </a:r>
            <a:r>
              <a:rPr lang="en-US" sz="1800" dirty="0" err="1" smtClean="0"/>
              <a:t>Thatta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Constructed during the reign of Mughal Emperor Shah Jahan in the 17th century, the Shah Jahan Mosque is an architectural masterpiece.</a:t>
            </a:r>
          </a:p>
        </p:txBody>
      </p:sp>
    </p:spTree>
    <p:extLst>
      <p:ext uri="{BB962C8B-B14F-4D97-AF65-F5344CB8AC3E}">
        <p14:creationId xmlns:p14="http://schemas.microsoft.com/office/powerpoint/2010/main" val="285777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SINDH DISCOVERIES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98" y="2193222"/>
            <a:ext cx="4183650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Moen-jo-</a:t>
            </a:r>
            <a:r>
              <a:rPr lang="en-US" dirty="0" err="1"/>
              <a:t>Daro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Mohen</a:t>
            </a:r>
            <a:r>
              <a:rPr lang="en-US" dirty="0" smtClean="0"/>
              <a:t>-jo-</a:t>
            </a:r>
            <a:r>
              <a:rPr lang="en-US" dirty="0" err="1" smtClean="0"/>
              <a:t>Daro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>
          <a:xfrm>
            <a:off x="5973985" y="2193222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err="1"/>
              <a:t>Makli</a:t>
            </a:r>
            <a:r>
              <a:rPr lang="en-US" dirty="0"/>
              <a:t> </a:t>
            </a:r>
            <a:r>
              <a:rPr lang="en-US" sz="1900" dirty="0" err="1"/>
              <a:t>Nacropolis</a:t>
            </a:r>
            <a:endParaRPr lang="en-US" sz="19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811311" y="2683043"/>
            <a:ext cx="4365625" cy="17445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Bulid</a:t>
            </a:r>
            <a:r>
              <a:rPr lang="en-US" sz="1800" dirty="0"/>
              <a:t> around 2600 BCE.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Discover in 1922.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Part of the ancient Indus Valley Civilization.</a:t>
            </a:r>
          </a:p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973985" y="2683044"/>
            <a:ext cx="4365625" cy="110690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 Tomb at </a:t>
            </a:r>
            <a:r>
              <a:rPr lang="en-US" sz="1800" dirty="0" err="1"/>
              <a:t>Makali</a:t>
            </a:r>
            <a:r>
              <a:rPr lang="en-US" sz="1800" dirty="0"/>
              <a:t> Hills necropolis </a:t>
            </a:r>
            <a:r>
              <a:rPr lang="en-US" sz="1800" dirty="0" err="1"/>
              <a:t>Bulit</a:t>
            </a:r>
            <a:r>
              <a:rPr lang="en-US" sz="1800" dirty="0"/>
              <a:t> in 1559.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Spread  over an area  of some 15 Kilometers Houses Millions of graves of Kings and Queens.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9" y="4199021"/>
            <a:ext cx="4215063" cy="22258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01" y="4199021"/>
            <a:ext cx="3880909" cy="22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6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71" y="908050"/>
            <a:ext cx="3894833" cy="35613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910023" y="2153653"/>
            <a:ext cx="4548187" cy="3603013"/>
          </a:xfrm>
        </p:spPr>
        <p:txBody>
          <a:bodyPr>
            <a:normAutofit/>
          </a:bodyPr>
          <a:lstStyle/>
          <a:p>
            <a:r>
              <a:rPr lang="en-US" sz="2000" dirty="0"/>
              <a:t>Mirror work, also known as </a:t>
            </a:r>
            <a:r>
              <a:rPr lang="en-US" sz="2000" dirty="0" err="1" smtClean="0"/>
              <a:t>sheshay</a:t>
            </a:r>
            <a:r>
              <a:rPr lang="en-US" sz="2000" dirty="0" smtClean="0"/>
              <a:t> </a:t>
            </a:r>
            <a:r>
              <a:rPr lang="en-US" sz="2000" dirty="0" err="1"/>
              <a:t>ka</a:t>
            </a:r>
            <a:r>
              <a:rPr lang="en-US" sz="2000" dirty="0"/>
              <a:t> </a:t>
            </a:r>
            <a:r>
              <a:rPr lang="en-US" sz="2000" dirty="0" err="1"/>
              <a:t>kaam</a:t>
            </a:r>
            <a:r>
              <a:rPr lang="en-US" sz="2000" dirty="0"/>
              <a:t>, is a significant aspect of Sindhi craft.</a:t>
            </a:r>
          </a:p>
          <a:p>
            <a:r>
              <a:rPr lang="en-US" sz="2000" dirty="0"/>
              <a:t>It involves attaching small pieces of mirrors to fabric or other materials, creating a reflective and dazzling effect.</a:t>
            </a:r>
          </a:p>
          <a:p>
            <a:r>
              <a:rPr lang="en-US" sz="2000" dirty="0"/>
              <a:t>Mirror work is commonly seen on traditional garments, home decor items, and accessories like bags and footwear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700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SINDH FOOD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286" y="201065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FAMOUS DISHES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>
          <a:xfrm>
            <a:off x="5770949" y="201065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DRINKS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831850" y="2567342"/>
            <a:ext cx="4365625" cy="149933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Palla</a:t>
            </a:r>
            <a:r>
              <a:rPr lang="en-US" dirty="0" smtClean="0"/>
              <a:t> </a:t>
            </a:r>
            <a:r>
              <a:rPr lang="en-US" dirty="0" err="1" smtClean="0"/>
              <a:t>machli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Sindh Biryani.</a:t>
            </a:r>
          </a:p>
          <a:p>
            <a:r>
              <a:rPr lang="en-US" dirty="0" err="1" smtClean="0"/>
              <a:t>Naali</a:t>
            </a:r>
            <a:r>
              <a:rPr lang="en-US" dirty="0" smtClean="0"/>
              <a:t> Biryani.</a:t>
            </a:r>
          </a:p>
          <a:p>
            <a:r>
              <a:rPr lang="en-US" dirty="0" smtClean="0"/>
              <a:t>Pickle.</a:t>
            </a:r>
          </a:p>
          <a:p>
            <a:r>
              <a:rPr lang="en-US" dirty="0" smtClean="0"/>
              <a:t>Desi Chicken.</a:t>
            </a:r>
          </a:p>
          <a:p>
            <a:r>
              <a:rPr lang="en-US" dirty="0" err="1" smtClean="0"/>
              <a:t>Daal</a:t>
            </a:r>
            <a:r>
              <a:rPr lang="en-US" dirty="0" smtClean="0"/>
              <a:t> </a:t>
            </a:r>
            <a:r>
              <a:rPr lang="en-US" dirty="0" err="1" smtClean="0"/>
              <a:t>pakwan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Palak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679961" y="2567341"/>
            <a:ext cx="4365625" cy="2333625"/>
          </a:xfrm>
        </p:spPr>
        <p:txBody>
          <a:bodyPr/>
          <a:lstStyle/>
          <a:p>
            <a:r>
              <a:rPr lang="en-US" dirty="0" err="1" smtClean="0"/>
              <a:t>Thadi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Khirni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Sharbat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Falooda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Lassi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604422"/>
            <a:ext cx="2785398" cy="1755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86" y="4645192"/>
            <a:ext cx="2676525" cy="1714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00" y="4475747"/>
            <a:ext cx="2341199" cy="20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SINDH TRADITIONAL DANCES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14</a:t>
            </a:fld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442411" y="2009275"/>
            <a:ext cx="4307305" cy="1648325"/>
          </a:xfrm>
        </p:spPr>
        <p:txBody>
          <a:bodyPr/>
          <a:lstStyle/>
          <a:p>
            <a:r>
              <a:rPr lang="en-US" dirty="0" err="1" smtClean="0"/>
              <a:t>Jhoomar</a:t>
            </a:r>
            <a:endParaRPr lang="en-US" dirty="0"/>
          </a:p>
          <a:p>
            <a:r>
              <a:rPr lang="en-US" dirty="0"/>
              <a:t>Ho </a:t>
            </a:r>
            <a:r>
              <a:rPr lang="en-US" dirty="0" err="1" smtClean="0"/>
              <a:t>Jamalo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Dhamal</a:t>
            </a:r>
            <a:endParaRPr lang="en-US" dirty="0" smtClean="0"/>
          </a:p>
          <a:p>
            <a:r>
              <a:rPr lang="en-US" dirty="0" err="1" smtClean="0"/>
              <a:t>Luddi</a:t>
            </a:r>
            <a:endParaRPr lang="en-US" dirty="0" smtClean="0"/>
          </a:p>
          <a:p>
            <a:r>
              <a:rPr lang="en-US" dirty="0" err="1" smtClean="0"/>
              <a:t>Chhaj</a:t>
            </a:r>
            <a:endParaRPr lang="en-US" dirty="0" smtClean="0"/>
          </a:p>
          <a:p>
            <a:r>
              <a:rPr lang="en-US" dirty="0" err="1"/>
              <a:t>Bhagat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37" y="4044333"/>
            <a:ext cx="3645568" cy="24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44333"/>
            <a:ext cx="3597442" cy="24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0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89" y="363685"/>
            <a:ext cx="6943003" cy="52072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ru-RU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30067" y="2370222"/>
            <a:ext cx="4548187" cy="322718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cultural heritage of Sindh is a testament to its rich history, diverse traditions, and resilient people.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embracing and celebrating its unique identity, Sindh continues to contribute to the vibrant tapestry of Pakistani culture.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us appreciate and preserve the treasures of Sindhi culture for generations to come.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97" y="1110696"/>
            <a:ext cx="3894833" cy="338681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093495"/>
            <a:ext cx="4548187" cy="3663171"/>
          </a:xfrm>
        </p:spPr>
        <p:txBody>
          <a:bodyPr>
            <a:noAutofit/>
          </a:bodyPr>
          <a:lstStyle/>
          <a:p>
            <a:r>
              <a:rPr lang="en-US" sz="1800" dirty="0"/>
              <a:t>Sindh is one of the four provinces of Pakistan and historical home to </a:t>
            </a:r>
            <a:r>
              <a:rPr lang="en-US" sz="1800" dirty="0" err="1"/>
              <a:t>sindhi</a:t>
            </a:r>
            <a:r>
              <a:rPr lang="en-US" sz="1800" dirty="0"/>
              <a:t> people.</a:t>
            </a:r>
          </a:p>
          <a:p>
            <a:r>
              <a:rPr lang="en-US" sz="1800" dirty="0"/>
              <a:t>Also known as “Mehran” and has been given the </a:t>
            </a:r>
            <a:r>
              <a:rPr lang="en-US" sz="1800" dirty="0" err="1" smtClean="0"/>
              <a:t>tilte</a:t>
            </a:r>
            <a:r>
              <a:rPr lang="en-US" sz="1800" dirty="0" smtClean="0"/>
              <a:t> of “Bab-</a:t>
            </a:r>
            <a:r>
              <a:rPr lang="en-US" sz="1800" dirty="0" err="1" smtClean="0"/>
              <a:t>ul</a:t>
            </a:r>
            <a:r>
              <a:rPr lang="en-US" sz="1800" dirty="0" smtClean="0"/>
              <a:t>-Islam</a:t>
            </a:r>
            <a:r>
              <a:rPr lang="en-US" sz="1800" dirty="0"/>
              <a:t>”(The Gateway of Islam),and also called as Indus Valley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</a:t>
            </a:r>
            <a:r>
              <a:rPr lang="en-US" sz="1800" dirty="0" smtClean="0"/>
              <a:t>capital of </a:t>
            </a:r>
            <a:r>
              <a:rPr lang="en-US" sz="1800" dirty="0"/>
              <a:t>province is Karachi , the largest city of Pakistan and Financial Hub.</a:t>
            </a:r>
          </a:p>
          <a:p>
            <a:r>
              <a:rPr lang="en-US" sz="1800" dirty="0" smtClean="0"/>
              <a:t>Culturally rich with many forts and other historical buildings.</a:t>
            </a:r>
          </a:p>
          <a:p>
            <a:r>
              <a:rPr lang="en-US" sz="1800" dirty="0" smtClean="0"/>
              <a:t>Muslims in majority, but a very large number of </a:t>
            </a:r>
            <a:r>
              <a:rPr lang="en-US" sz="1800" dirty="0"/>
              <a:t>C</a:t>
            </a:r>
            <a:r>
              <a:rPr lang="en-US" sz="1800" dirty="0" smtClean="0"/>
              <a:t>hristians and Hindus.</a:t>
            </a: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" t="425" r="5847" b="-425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SINDH Geography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910023" y="2057400"/>
            <a:ext cx="4548187" cy="3699266"/>
          </a:xfrm>
        </p:spPr>
        <p:txBody>
          <a:bodyPr/>
          <a:lstStyle/>
          <a:p>
            <a:r>
              <a:rPr lang="en-US" sz="1800" dirty="0"/>
              <a:t>In Area (140,914 km²) third largest province of Pakistan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Population </a:t>
            </a:r>
            <a:r>
              <a:rPr lang="en-US" sz="1800" dirty="0"/>
              <a:t>is more then 30.4 million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Located </a:t>
            </a:r>
            <a:r>
              <a:rPr lang="en-US" sz="1800" dirty="0"/>
              <a:t>on the western corner of South Asia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On </a:t>
            </a:r>
            <a:r>
              <a:rPr lang="en-US" sz="1800" dirty="0"/>
              <a:t>East side India and on West side </a:t>
            </a:r>
            <a:r>
              <a:rPr lang="en-US" sz="1800" dirty="0" err="1"/>
              <a:t>Balochistan</a:t>
            </a:r>
            <a:r>
              <a:rPr lang="en-US" sz="1800" dirty="0"/>
              <a:t> </a:t>
            </a:r>
            <a:r>
              <a:rPr lang="en-US" sz="1800" dirty="0" smtClean="0"/>
              <a:t>province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 smtClean="0"/>
              <a:t>On </a:t>
            </a:r>
            <a:r>
              <a:rPr lang="en-US" sz="1800" dirty="0"/>
              <a:t>North side Punjab and on South side Arabian Sea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Sindh is known for its rich history, diverse traditions, and a vibrant blend of cultures.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7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SINDH LANGUAGE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2442412"/>
            <a:ext cx="4548187" cy="373953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Sindhi is the official language of Sindh and is spoken by the majority of the population.</a:t>
            </a:r>
          </a:p>
          <a:p>
            <a:r>
              <a:rPr lang="en-US" sz="2600" dirty="0"/>
              <a:t>The Sindhi language is a source of pride for Sindhi </a:t>
            </a:r>
            <a:r>
              <a:rPr lang="en-US" sz="2600" dirty="0" smtClean="0"/>
              <a:t>speakers . There are many more languages spoken other than the </a:t>
            </a:r>
            <a:r>
              <a:rPr lang="en-US" sz="2600" dirty="0"/>
              <a:t>S</a:t>
            </a:r>
            <a:r>
              <a:rPr lang="en-US" sz="2600" dirty="0" smtClean="0"/>
              <a:t>indhi like Urdu , Punjabi , Pashto , Balochi etc.</a:t>
            </a:r>
          </a:p>
          <a:p>
            <a:r>
              <a:rPr lang="en-US" sz="2600" dirty="0" smtClean="0"/>
              <a:t>According to the survey in 2017:</a:t>
            </a:r>
          </a:p>
          <a:p>
            <a:pPr marL="505800" lvl="1" indent="0">
              <a:buNone/>
            </a:pPr>
            <a:r>
              <a:rPr lang="en-US" sz="2200" dirty="0" smtClean="0"/>
              <a:t>59% of people of Sindh speak Sindhi.</a:t>
            </a:r>
          </a:p>
          <a:p>
            <a:pPr marL="505800" lvl="1" indent="0">
              <a:buNone/>
            </a:pPr>
            <a:r>
              <a:rPr lang="en-US" sz="2200" dirty="0" smtClean="0"/>
              <a:t>28% </a:t>
            </a:r>
            <a:r>
              <a:rPr lang="en-US" sz="2200" dirty="0"/>
              <a:t>of people of Sindh </a:t>
            </a:r>
            <a:r>
              <a:rPr lang="en-US" sz="2200" dirty="0" smtClean="0"/>
              <a:t>speak Urdu.</a:t>
            </a:r>
          </a:p>
          <a:p>
            <a:pPr marL="505800" lvl="1" indent="0">
              <a:buNone/>
            </a:pPr>
            <a:r>
              <a:rPr lang="en-US" sz="2200" dirty="0" smtClean="0"/>
              <a:t>10% </a:t>
            </a:r>
            <a:r>
              <a:rPr lang="en-US" sz="2200" dirty="0"/>
              <a:t>of people of Sindh </a:t>
            </a:r>
            <a:r>
              <a:rPr lang="en-US" sz="2200" dirty="0" smtClean="0"/>
              <a:t>speak Punjabi.</a:t>
            </a:r>
          </a:p>
          <a:p>
            <a:pPr marL="505800" lvl="1" indent="0">
              <a:buNone/>
            </a:pPr>
            <a:r>
              <a:rPr lang="en-US" sz="2200" dirty="0" smtClean="0"/>
              <a:t>2% </a:t>
            </a:r>
            <a:r>
              <a:rPr lang="en-US" sz="2200" dirty="0"/>
              <a:t>of people of Sindh </a:t>
            </a:r>
            <a:r>
              <a:rPr lang="en-US" sz="2200" dirty="0" smtClean="0"/>
              <a:t>speak Balochi.</a:t>
            </a:r>
          </a:p>
          <a:p>
            <a:pPr marL="505800" lvl="1" indent="0">
              <a:buNone/>
            </a:pPr>
            <a:r>
              <a:rPr lang="en-US" sz="2200" dirty="0" smtClean="0"/>
              <a:t>1% of people of Sindh speak Pashto.</a:t>
            </a:r>
            <a:endParaRPr lang="ru-RU" sz="2200" dirty="0"/>
          </a:p>
          <a:p>
            <a:endParaRPr lang="ru-RU" dirty="0"/>
          </a:p>
          <a:p>
            <a:endParaRPr lang="en-US" dirty="0" smtClean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10" y="1399454"/>
            <a:ext cx="4584569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0" r="26950"/>
          <a:stretch>
            <a:fillRect/>
          </a:stretch>
        </p:blipFill>
        <p:spPr>
          <a:xfrm>
            <a:off x="1481002" y="141439"/>
            <a:ext cx="3894833" cy="56563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10023" y="816614"/>
            <a:ext cx="4503295" cy="782638"/>
          </a:xfrm>
        </p:spPr>
        <p:txBody>
          <a:bodyPr>
            <a:normAutofit/>
          </a:bodyPr>
          <a:lstStyle/>
          <a:p>
            <a:r>
              <a:rPr lang="en-US" dirty="0" smtClean="0"/>
              <a:t>SINDH FESTIVAL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910023" y="2153653"/>
            <a:ext cx="4548187" cy="3603013"/>
          </a:xfrm>
        </p:spPr>
        <p:txBody>
          <a:bodyPr/>
          <a:lstStyle/>
          <a:p>
            <a:r>
              <a:rPr lang="en-US" sz="2000" dirty="0"/>
              <a:t>Sindhi </a:t>
            </a:r>
            <a:r>
              <a:rPr lang="en-US" sz="2000" dirty="0" err="1"/>
              <a:t>Topi</a:t>
            </a:r>
            <a:r>
              <a:rPr lang="en-US" sz="2000" dirty="0"/>
              <a:t> Day</a:t>
            </a:r>
            <a:r>
              <a:rPr lang="en-US" sz="2000" dirty="0" smtClean="0"/>
              <a:t>.(</a:t>
            </a:r>
            <a:r>
              <a:rPr lang="en-US" sz="1200" dirty="0" smtClean="0"/>
              <a:t>December 06, 2009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/>
              <a:t>Urs</a:t>
            </a:r>
            <a:r>
              <a:rPr lang="en-US" sz="2000" dirty="0"/>
              <a:t> of Shah Abdul Latif </a:t>
            </a:r>
            <a:r>
              <a:rPr lang="en-US" sz="2000" dirty="0" err="1"/>
              <a:t>Bhittai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Cheti</a:t>
            </a:r>
            <a:r>
              <a:rPr lang="en-US" sz="2000" dirty="0" smtClean="0"/>
              <a:t> Chand.</a:t>
            </a:r>
            <a:endParaRPr lang="en-US" sz="2000" dirty="0"/>
          </a:p>
          <a:p>
            <a:r>
              <a:rPr lang="en-US" sz="2000" dirty="0" err="1"/>
              <a:t>Basant</a:t>
            </a:r>
            <a:r>
              <a:rPr lang="en-US" sz="2000" dirty="0"/>
              <a:t> Festival.</a:t>
            </a:r>
          </a:p>
          <a:p>
            <a:r>
              <a:rPr lang="en-US" sz="2000" dirty="0" err="1"/>
              <a:t>Eid-ul-Fitr</a:t>
            </a:r>
            <a:r>
              <a:rPr lang="en-US" sz="2000" dirty="0"/>
              <a:t>.</a:t>
            </a:r>
          </a:p>
          <a:p>
            <a:r>
              <a:rPr lang="en-US" sz="2000" dirty="0"/>
              <a:t>Diwali.</a:t>
            </a:r>
          </a:p>
          <a:p>
            <a:r>
              <a:rPr lang="en-US" sz="2000" dirty="0" err="1" smtClean="0"/>
              <a:t>Urs</a:t>
            </a:r>
            <a:r>
              <a:rPr lang="en-US" sz="2000" dirty="0" smtClean="0"/>
              <a:t> </a:t>
            </a:r>
            <a:r>
              <a:rPr lang="en-US" sz="2000" dirty="0"/>
              <a:t>of Lal </a:t>
            </a:r>
            <a:r>
              <a:rPr lang="en-US" sz="2000" dirty="0" err="1"/>
              <a:t>Shahbaz</a:t>
            </a:r>
            <a:r>
              <a:rPr lang="en-US" sz="2000" dirty="0"/>
              <a:t> </a:t>
            </a:r>
            <a:r>
              <a:rPr lang="en-US" sz="2000" dirty="0" err="1"/>
              <a:t>Qalandar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5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54" y="1483675"/>
            <a:ext cx="5157640" cy="34384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SINDHI DRESSES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30067" y="2406316"/>
            <a:ext cx="4548187" cy="3191091"/>
          </a:xfrm>
        </p:spPr>
        <p:txBody>
          <a:bodyPr>
            <a:noAutofit/>
          </a:bodyPr>
          <a:lstStyle/>
          <a:p>
            <a:r>
              <a:rPr lang="en-US" sz="1800" dirty="0"/>
              <a:t>The Sindhi </a:t>
            </a:r>
            <a:r>
              <a:rPr lang="en-US" sz="1800" dirty="0" err="1"/>
              <a:t>Topi</a:t>
            </a:r>
            <a:r>
              <a:rPr lang="en-US" sz="1800" dirty="0"/>
              <a:t> is a traditional cap worn by men in Sindh. It is an iconic symbol of Sindhi identity.</a:t>
            </a:r>
          </a:p>
          <a:p>
            <a:r>
              <a:rPr lang="en-US" sz="1800" dirty="0"/>
              <a:t>The traditional attire of Sindhi men includes the "</a:t>
            </a:r>
            <a:r>
              <a:rPr lang="en-US" sz="1800" dirty="0" err="1"/>
              <a:t>Ajrak</a:t>
            </a:r>
            <a:r>
              <a:rPr lang="en-US" sz="1800" dirty="0"/>
              <a:t>" (a printed shawl), "Kurta" (long shirt), "Sindhi </a:t>
            </a:r>
            <a:r>
              <a:rPr lang="en-US" sz="1800" dirty="0" err="1"/>
              <a:t>Topi</a:t>
            </a:r>
            <a:r>
              <a:rPr lang="en-US" sz="1800" dirty="0"/>
              <a:t>" (cap), and "</a:t>
            </a:r>
            <a:r>
              <a:rPr lang="en-US" sz="1800" dirty="0" err="1"/>
              <a:t>Khes</a:t>
            </a:r>
            <a:r>
              <a:rPr lang="en-US" sz="1800" dirty="0"/>
              <a:t>" (wrap-around cloth).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Chunri</a:t>
            </a:r>
            <a:r>
              <a:rPr lang="en-US" sz="1800" dirty="0"/>
              <a:t> is a colorful and patterned dupatta (scarf) worn by Sindhi women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Ghagra</a:t>
            </a:r>
            <a:r>
              <a:rPr lang="en-US" sz="1800" dirty="0"/>
              <a:t> Choli is a traditional Sindhi dress worn on special occasions and festivals.</a:t>
            </a:r>
          </a:p>
        </p:txBody>
      </p:sp>
    </p:spTree>
    <p:extLst>
      <p:ext uri="{BB962C8B-B14F-4D97-AF65-F5344CB8AC3E}">
        <p14:creationId xmlns:p14="http://schemas.microsoft.com/office/powerpoint/2010/main" val="25913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2" t="-3765" r="62126" b="3765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SINDH MUSIC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910023" y="2021305"/>
            <a:ext cx="4548187" cy="3735361"/>
          </a:xfrm>
        </p:spPr>
        <p:txBody>
          <a:bodyPr>
            <a:noAutofit/>
          </a:bodyPr>
          <a:lstStyle/>
          <a:p>
            <a:r>
              <a:rPr lang="en-US" sz="1600" dirty="0"/>
              <a:t>Traditional Sindhi music </a:t>
            </a:r>
            <a:r>
              <a:rPr lang="en-US" sz="1600" dirty="0" smtClean="0"/>
              <a:t>a </a:t>
            </a:r>
            <a:r>
              <a:rPr lang="en-US" sz="1600" dirty="0"/>
              <a:t>variety of musical instruments, including the Sarangi, </a:t>
            </a:r>
            <a:r>
              <a:rPr lang="en-US" sz="1600" dirty="0" err="1"/>
              <a:t>Alghoza</a:t>
            </a:r>
            <a:r>
              <a:rPr lang="en-US" sz="1600" dirty="0"/>
              <a:t> (double flute), </a:t>
            </a:r>
            <a:r>
              <a:rPr lang="en-US" sz="1600" dirty="0" err="1"/>
              <a:t>Murli</a:t>
            </a:r>
            <a:r>
              <a:rPr lang="en-US" sz="1600" dirty="0"/>
              <a:t> (flute), Been (a string instrument), and </a:t>
            </a:r>
            <a:r>
              <a:rPr lang="en-US" sz="1600" dirty="0" err="1"/>
              <a:t>Dhambura</a:t>
            </a:r>
            <a:r>
              <a:rPr lang="en-US" sz="1600" dirty="0"/>
              <a:t> (drum).</a:t>
            </a:r>
          </a:p>
          <a:p>
            <a:r>
              <a:rPr lang="en-US" sz="1600" dirty="0"/>
              <a:t>Sindh has a rich Sufi tradition, and Sufi music holds a significant place in Sindhi culture. </a:t>
            </a:r>
            <a:r>
              <a:rPr lang="en-US" sz="1600" dirty="0" err="1"/>
              <a:t>Qalams</a:t>
            </a:r>
            <a:r>
              <a:rPr lang="en-US" sz="1600" dirty="0"/>
              <a:t> (poems) of Sufi saints such as Shah Abdul Latif </a:t>
            </a:r>
            <a:r>
              <a:rPr lang="en-US" sz="1600" dirty="0" err="1"/>
              <a:t>Bhittai</a:t>
            </a:r>
            <a:r>
              <a:rPr lang="en-US" sz="1600" dirty="0"/>
              <a:t> and </a:t>
            </a:r>
            <a:r>
              <a:rPr lang="en-US" sz="1600" dirty="0" err="1"/>
              <a:t>Sachal</a:t>
            </a:r>
            <a:r>
              <a:rPr lang="en-US" sz="1600" dirty="0"/>
              <a:t> </a:t>
            </a:r>
            <a:r>
              <a:rPr lang="en-US" sz="1600" dirty="0" err="1"/>
              <a:t>Sarmast</a:t>
            </a:r>
            <a:r>
              <a:rPr lang="en-US" sz="1600" dirty="0"/>
              <a:t> are set to music and sung with great devotion.</a:t>
            </a:r>
          </a:p>
          <a:p>
            <a:r>
              <a:rPr lang="en-US" sz="1600" dirty="0" smtClean="0"/>
              <a:t>Their famous singers are </a:t>
            </a:r>
            <a:r>
              <a:rPr lang="en-US" sz="1600" dirty="0" err="1"/>
              <a:t>Abida</a:t>
            </a:r>
            <a:r>
              <a:rPr lang="en-US" sz="1600" dirty="0"/>
              <a:t> </a:t>
            </a:r>
            <a:r>
              <a:rPr lang="en-US" sz="1600" dirty="0" err="1" smtClean="0"/>
              <a:t>Parveen</a:t>
            </a:r>
            <a:r>
              <a:rPr lang="en-US" sz="1600" dirty="0" smtClean="0"/>
              <a:t>,</a:t>
            </a:r>
            <a:r>
              <a:rPr lang="en-US" sz="1600" dirty="0"/>
              <a:t> </a:t>
            </a:r>
            <a:r>
              <a:rPr lang="en-US" sz="1600" dirty="0" err="1"/>
              <a:t>Zarina</a:t>
            </a:r>
            <a:r>
              <a:rPr lang="en-US" sz="1600" dirty="0"/>
              <a:t> </a:t>
            </a:r>
            <a:r>
              <a:rPr lang="en-US" sz="1600" dirty="0" smtClean="0"/>
              <a:t>Baloch, </a:t>
            </a:r>
            <a:r>
              <a:rPr lang="en-US" sz="1600" dirty="0"/>
              <a:t>Mai </a:t>
            </a:r>
            <a:r>
              <a:rPr lang="en-US" sz="1600" dirty="0" err="1" smtClean="0"/>
              <a:t>Bhagi</a:t>
            </a:r>
            <a:r>
              <a:rPr lang="en-US" sz="1600" dirty="0" smtClean="0"/>
              <a:t> , </a:t>
            </a:r>
            <a:r>
              <a:rPr lang="en-US" sz="1600" dirty="0"/>
              <a:t>Master </a:t>
            </a:r>
            <a:r>
              <a:rPr lang="en-US" sz="1600" dirty="0" err="1" smtClean="0"/>
              <a:t>Manzoor</a:t>
            </a:r>
            <a:r>
              <a:rPr lang="en-US" sz="1600" dirty="0" smtClean="0"/>
              <a:t> ,</a:t>
            </a:r>
            <a:r>
              <a:rPr lang="en-US" sz="1600" dirty="0"/>
              <a:t> </a:t>
            </a:r>
            <a:r>
              <a:rPr lang="en-US" sz="1600" dirty="0" err="1"/>
              <a:t>Fozia</a:t>
            </a:r>
            <a:r>
              <a:rPr lang="en-US" sz="1600" dirty="0"/>
              <a:t> </a:t>
            </a:r>
            <a:r>
              <a:rPr lang="en-US" sz="1600" dirty="0" err="1" smtClean="0"/>
              <a:t>Soomro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There are many other talented artists who have enriched Sindhi music with their unique styles and voices.</a:t>
            </a:r>
          </a:p>
        </p:txBody>
      </p:sp>
    </p:spTree>
    <p:extLst>
      <p:ext uri="{BB962C8B-B14F-4D97-AF65-F5344CB8AC3E}">
        <p14:creationId xmlns:p14="http://schemas.microsoft.com/office/powerpoint/2010/main" val="220315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" b="797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5853" y="1231900"/>
            <a:ext cx="5729326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FAMILY </a:t>
            </a:r>
            <a:r>
              <a:rPr lang="en-US" dirty="0" smtClean="0"/>
              <a:t>SYSTEM IN SINDH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30067" y="2406316"/>
            <a:ext cx="4548187" cy="3191091"/>
          </a:xfrm>
        </p:spPr>
        <p:txBody>
          <a:bodyPr>
            <a:normAutofit/>
          </a:bodyPr>
          <a:lstStyle/>
          <a:p>
            <a:r>
              <a:rPr lang="en-US" sz="2000" dirty="0"/>
              <a:t> In rural areas of </a:t>
            </a:r>
            <a:r>
              <a:rPr lang="en-US" sz="2000" dirty="0" smtClean="0"/>
              <a:t>Sindh the </a:t>
            </a:r>
            <a:r>
              <a:rPr lang="en-US" sz="2000" dirty="0"/>
              <a:t>family system </a:t>
            </a:r>
            <a:r>
              <a:rPr lang="en-US" sz="2000" dirty="0" smtClean="0"/>
              <a:t>is mostly </a:t>
            </a:r>
            <a:r>
              <a:rPr lang="en-US" sz="2000" dirty="0"/>
              <a:t>joint family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While </a:t>
            </a:r>
            <a:r>
              <a:rPr lang="en-US" sz="2000" dirty="0"/>
              <a:t>in </a:t>
            </a:r>
            <a:r>
              <a:rPr lang="en-US" sz="2000" dirty="0" smtClean="0"/>
              <a:t>urban </a:t>
            </a:r>
            <a:r>
              <a:rPr lang="en-US" sz="2000" dirty="0"/>
              <a:t>area, </a:t>
            </a:r>
            <a:r>
              <a:rPr lang="en-US" sz="2000" dirty="0" smtClean="0"/>
              <a:t>the families </a:t>
            </a:r>
            <a:r>
              <a:rPr lang="en-US" sz="2000" dirty="0"/>
              <a:t>are very </a:t>
            </a:r>
            <a:r>
              <a:rPr lang="en-US" sz="2000" dirty="0" smtClean="0"/>
              <a:t>less joint.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people of rural </a:t>
            </a:r>
            <a:r>
              <a:rPr lang="en-US" sz="2000" dirty="0" smtClean="0"/>
              <a:t>area of </a:t>
            </a:r>
            <a:r>
              <a:rPr lang="en-US" sz="2000" dirty="0" smtClean="0"/>
              <a:t>Sindh </a:t>
            </a:r>
            <a:r>
              <a:rPr lang="en-US" sz="2000" dirty="0"/>
              <a:t>lives </a:t>
            </a:r>
            <a:r>
              <a:rPr lang="en-US" sz="2000" dirty="0" smtClean="0"/>
              <a:t>is such kind </a:t>
            </a:r>
            <a:r>
              <a:rPr lang="en-US" sz="2000" dirty="0"/>
              <a:t>of </a:t>
            </a:r>
            <a:r>
              <a:rPr lang="en-US" sz="2000" dirty="0" err="1" smtClean="0"/>
              <a:t>koti</a:t>
            </a:r>
            <a:r>
              <a:rPr lang="en-US" sz="2000" dirty="0" smtClean="0"/>
              <a:t> , </a:t>
            </a:r>
            <a:r>
              <a:rPr lang="en-US" sz="2000" dirty="0"/>
              <a:t>which </a:t>
            </a:r>
            <a:r>
              <a:rPr lang="en-US" sz="2000" dirty="0" smtClean="0"/>
              <a:t>they make</a:t>
            </a:r>
            <a:r>
              <a:rPr lang="en-US" sz="2000" dirty="0"/>
              <a:t> by their self.</a:t>
            </a:r>
          </a:p>
        </p:txBody>
      </p:sp>
    </p:spTree>
    <p:extLst>
      <p:ext uri="{BB962C8B-B14F-4D97-AF65-F5344CB8AC3E}">
        <p14:creationId xmlns:p14="http://schemas.microsoft.com/office/powerpoint/2010/main" val="232923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6" b="976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Sindh Rivers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30067" y="2490538"/>
            <a:ext cx="4548187" cy="3106870"/>
          </a:xfrm>
        </p:spPr>
        <p:txBody>
          <a:bodyPr>
            <a:normAutofit/>
          </a:bodyPr>
          <a:lstStyle/>
          <a:p>
            <a:r>
              <a:rPr lang="en-US" sz="1800" dirty="0"/>
              <a:t>Indus </a:t>
            </a:r>
            <a:r>
              <a:rPr lang="en-US" sz="1800" dirty="0" smtClean="0"/>
              <a:t>River</a:t>
            </a:r>
            <a:endParaRPr lang="en-US" sz="1800" dirty="0"/>
          </a:p>
          <a:p>
            <a:r>
              <a:rPr lang="en-US" sz="1800" dirty="0"/>
              <a:t>Hub River</a:t>
            </a:r>
          </a:p>
          <a:p>
            <a:r>
              <a:rPr lang="en-US" sz="1800" dirty="0" err="1"/>
              <a:t>Malir</a:t>
            </a:r>
            <a:r>
              <a:rPr lang="en-US" sz="1800" dirty="0"/>
              <a:t> River</a:t>
            </a:r>
          </a:p>
          <a:p>
            <a:r>
              <a:rPr lang="en-US" sz="1800" dirty="0" err="1"/>
              <a:t>Phuleli</a:t>
            </a:r>
            <a:r>
              <a:rPr lang="en-US" sz="1800" dirty="0"/>
              <a:t> River</a:t>
            </a:r>
          </a:p>
          <a:p>
            <a:pPr marL="0" indent="0">
              <a:buNone/>
            </a:pPr>
            <a:r>
              <a:rPr lang="en-US" sz="1800" dirty="0" smtClean="0"/>
              <a:t> These </a:t>
            </a:r>
            <a:r>
              <a:rPr lang="en-US" sz="1800" dirty="0"/>
              <a:t>rivers not only contribute to the agricultural productivity and water supply in Sindh but also provide opportunities for various recreational activities and support the rich ecosystem of the region.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infopath/2007/PartnerControls"/>
    <ds:schemaRef ds:uri="6dc4bcd6-49db-4c07-9060-8acfc67cef9f"/>
    <ds:schemaRef ds:uri="http://schemas.microsoft.com/sharepoint/v3"/>
    <ds:schemaRef ds:uri="fb0879af-3eba-417a-a55a-ffe6dcd6ca77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919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Office Theme</vt:lpstr>
      <vt:lpstr>SINDH CULTURE</vt:lpstr>
      <vt:lpstr>INTRODUCTION</vt:lpstr>
      <vt:lpstr>SINDH Geography</vt:lpstr>
      <vt:lpstr>SINDH LANGUAGE</vt:lpstr>
      <vt:lpstr>SINDH FESTIVAL </vt:lpstr>
      <vt:lpstr>SINDHI DRESSES</vt:lpstr>
      <vt:lpstr>SINDH MUSIC</vt:lpstr>
      <vt:lpstr>FAMILY SYSTEM IN SINDH</vt:lpstr>
      <vt:lpstr>Sindh Rivers</vt:lpstr>
      <vt:lpstr>SINDH ARCHITECTURE</vt:lpstr>
      <vt:lpstr>SINDH DISCOVERIES</vt:lpstr>
      <vt:lpstr>Mirror Work</vt:lpstr>
      <vt:lpstr>SINDH FOOD</vt:lpstr>
      <vt:lpstr>SINDH TRADITIONAL DANCES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2023-05-24T03:29:51Z</dcterms:created>
  <dcterms:modified xsi:type="dcterms:W3CDTF">2023-06-17T00:11:01Z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