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66" r:id="rId5"/>
    <p:sldId id="256" r:id="rId6"/>
    <p:sldId id="257" r:id="rId7"/>
    <p:sldId id="258" r:id="rId8"/>
    <p:sldId id="259" r:id="rId9"/>
    <p:sldId id="273" r:id="rId10"/>
    <p:sldId id="274" r:id="rId11"/>
    <p:sldId id="275" r:id="rId12"/>
    <p:sldId id="276" r:id="rId13"/>
    <p:sldId id="277" r:id="rId14"/>
    <p:sldId id="262" r:id="rId15"/>
    <p:sldId id="271" r:id="rId16"/>
    <p:sldId id="269"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274" autoAdjust="0"/>
  </p:normalViewPr>
  <p:slideViewPr>
    <p:cSldViewPr snapToGrid="0" showGuides="1">
      <p:cViewPr varScale="1">
        <p:scale>
          <a:sx n="86" d="100"/>
          <a:sy n="86" d="100"/>
        </p:scale>
        <p:origin x="470" y="67"/>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22.05.2023</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22.05.2023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0" y="1002660"/>
            <a:ext cx="6314096" cy="1517356"/>
          </a:xfrm>
        </p:spPr>
        <p:txBody>
          <a:bodyPr/>
          <a:lstStyle/>
          <a:p>
            <a:r>
              <a:rPr lang="en-US" dirty="0"/>
              <a:t>Society &amp; types</a:t>
            </a:r>
            <a:endParaRPr lang="ru-RU"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a:xfrm>
            <a:off x="48027" y="3425363"/>
            <a:ext cx="7737689" cy="2318489"/>
          </a:xfrm>
        </p:spPr>
        <p:txBody>
          <a:bodyPr>
            <a:normAutofit/>
          </a:bodyPr>
          <a:lstStyle/>
          <a:p>
            <a:r>
              <a:rPr lang="en-US" sz="2000" dirty="0"/>
              <a:t>Abdullahi Mohamed Jibril</a:t>
            </a:r>
          </a:p>
          <a:p>
            <a:r>
              <a:rPr lang="en-US" sz="2000" dirty="0"/>
              <a:t>4204-FBAS-BSCS4-F19</a:t>
            </a:r>
          </a:p>
          <a:p>
            <a:r>
              <a:rPr lang="en-US" sz="2000" dirty="0"/>
              <a:t>Rahman Said </a:t>
            </a:r>
          </a:p>
          <a:p>
            <a:r>
              <a:rPr lang="en-US" sz="2000" dirty="0"/>
              <a:t>4163-FBAS BSCS4-F19</a:t>
            </a:r>
            <a:endParaRPr lang="ru-RU" sz="2000"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a:xfrm>
            <a:off x="714697" y="5280539"/>
            <a:ext cx="4367531" cy="949829"/>
          </a:xfrm>
        </p:spPr>
        <p:txBody>
          <a:bodyPr/>
          <a:lstStyle/>
          <a:p>
            <a:r>
              <a:rPr lang="en-US" dirty="0"/>
              <a:t>Pakistan culture &amp; society</a:t>
            </a:r>
            <a:endParaRPr lang="ru-RU" dirty="0"/>
          </a:p>
        </p:txBody>
      </p:sp>
      <p:pic>
        <p:nvPicPr>
          <p:cNvPr id="12" name="Picture Placeholder 11" descr="Beautiful cliff sea town on sunset">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rotWithShape="1">
          <a:blip r:embed="rId2"/>
          <a:srcRect l="14573" r="421"/>
          <a:stretch/>
        </p:blipFill>
        <p:spPr>
          <a:xfrm>
            <a:off x="4614953" y="0"/>
            <a:ext cx="7585924" cy="5949573"/>
          </a:xfrm>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215B-0C48-B413-24FB-75DEEC4B5CEE}"/>
              </a:ext>
            </a:extLst>
          </p:cNvPr>
          <p:cNvSpPr>
            <a:spLocks noGrp="1"/>
          </p:cNvSpPr>
          <p:nvPr>
            <p:ph type="title"/>
          </p:nvPr>
        </p:nvSpPr>
        <p:spPr/>
        <p:txBody>
          <a:bodyPr/>
          <a:lstStyle/>
          <a:p>
            <a:r>
              <a:rPr lang="en-US" dirty="0"/>
              <a:t>Overlapping and </a:t>
            </a:r>
            <a:r>
              <a:rPr lang="en-US" dirty="0" err="1"/>
              <a:t>Transitoining</a:t>
            </a:r>
            <a:r>
              <a:rPr lang="en-US" dirty="0"/>
              <a:t> </a:t>
            </a:r>
            <a:r>
              <a:rPr lang="en-US" dirty="0" err="1"/>
              <a:t>Socities</a:t>
            </a:r>
            <a:endParaRPr lang="en-US" dirty="0"/>
          </a:p>
        </p:txBody>
      </p:sp>
      <p:sp>
        <p:nvSpPr>
          <p:cNvPr id="3" name="Text Placeholder 2">
            <a:extLst>
              <a:ext uri="{FF2B5EF4-FFF2-40B4-BE49-F238E27FC236}">
                <a16:creationId xmlns:a16="http://schemas.microsoft.com/office/drawing/2014/main" id="{E093F02E-666F-FC58-7E6E-565DB11BCEA6}"/>
              </a:ext>
            </a:extLst>
          </p:cNvPr>
          <p:cNvSpPr>
            <a:spLocks noGrp="1"/>
          </p:cNvSpPr>
          <p:nvPr>
            <p:ph type="body" idx="1"/>
          </p:nvPr>
        </p:nvSpPr>
        <p:spPr/>
        <p:txBody>
          <a:bodyPr>
            <a:normAutofit fontScale="92500" lnSpcReduction="20000"/>
          </a:bodyPr>
          <a:lstStyle/>
          <a:p>
            <a:r>
              <a:rPr lang="en-US" dirty="0"/>
              <a:t>Overlapping </a:t>
            </a:r>
          </a:p>
        </p:txBody>
      </p:sp>
      <p:sp>
        <p:nvSpPr>
          <p:cNvPr id="5" name="Slide Number Placeholder 4">
            <a:extLst>
              <a:ext uri="{FF2B5EF4-FFF2-40B4-BE49-F238E27FC236}">
                <a16:creationId xmlns:a16="http://schemas.microsoft.com/office/drawing/2014/main" id="{BF66E22D-7472-6AE4-0A55-5D50654C94D8}"/>
              </a:ext>
            </a:extLst>
          </p:cNvPr>
          <p:cNvSpPr>
            <a:spLocks noGrp="1"/>
          </p:cNvSpPr>
          <p:nvPr>
            <p:ph type="sldNum" sz="quarter" idx="12"/>
          </p:nvPr>
        </p:nvSpPr>
        <p:spPr/>
        <p:txBody>
          <a:bodyPr/>
          <a:lstStyle/>
          <a:p>
            <a:fld id="{D495E168-DA5E-4888-8D8A-92B118324C14}" type="slidenum">
              <a:rPr lang="ru-RU" smtClean="0"/>
              <a:t>10</a:t>
            </a:fld>
            <a:endParaRPr lang="ru-RU" dirty="0"/>
          </a:p>
        </p:txBody>
      </p:sp>
      <p:sp>
        <p:nvSpPr>
          <p:cNvPr id="6" name="Text Placeholder 5">
            <a:extLst>
              <a:ext uri="{FF2B5EF4-FFF2-40B4-BE49-F238E27FC236}">
                <a16:creationId xmlns:a16="http://schemas.microsoft.com/office/drawing/2014/main" id="{96E0D8F8-6F36-09A3-BB9D-AE1D694A6421}"/>
              </a:ext>
            </a:extLst>
          </p:cNvPr>
          <p:cNvSpPr>
            <a:spLocks noGrp="1"/>
          </p:cNvSpPr>
          <p:nvPr>
            <p:ph type="body" sz="quarter" idx="16"/>
          </p:nvPr>
        </p:nvSpPr>
        <p:spPr/>
        <p:txBody>
          <a:bodyPr/>
          <a:lstStyle/>
          <a:p>
            <a:r>
              <a:rPr lang="en-US" b="0" i="0" dirty="0">
                <a:solidFill>
                  <a:srgbClr val="374151"/>
                </a:solidFill>
                <a:effectLst/>
                <a:latin typeface="Söhne"/>
              </a:rPr>
              <a:t>Overlapping and transitioning societies refer to the idea that different types of societies can coexist within a given time period or that societies can undergo transitions from one type to another over time</a:t>
            </a:r>
            <a:endParaRPr lang="en-US" dirty="0"/>
          </a:p>
        </p:txBody>
      </p:sp>
      <p:sp>
        <p:nvSpPr>
          <p:cNvPr id="8" name="Text Placeholder 7">
            <a:extLst>
              <a:ext uri="{FF2B5EF4-FFF2-40B4-BE49-F238E27FC236}">
                <a16:creationId xmlns:a16="http://schemas.microsoft.com/office/drawing/2014/main" id="{F68F43E8-E694-4B73-DE85-5B055842FCF3}"/>
              </a:ext>
            </a:extLst>
          </p:cNvPr>
          <p:cNvSpPr>
            <a:spLocks noGrp="1"/>
          </p:cNvSpPr>
          <p:nvPr>
            <p:ph type="body" sz="quarter" idx="20"/>
          </p:nvPr>
        </p:nvSpPr>
        <p:spPr/>
        <p:txBody>
          <a:bodyPr>
            <a:normAutofit fontScale="92500"/>
          </a:bodyPr>
          <a:lstStyle/>
          <a:p>
            <a:pPr algn="l">
              <a:buFont typeface="Arial" panose="020B0604020202020204" pitchFamily="34" charset="0"/>
              <a:buChar char="•"/>
            </a:pPr>
            <a:r>
              <a:rPr lang="en-US" sz="2000" b="0" i="0" dirty="0">
                <a:solidFill>
                  <a:srgbClr val="374151"/>
                </a:solidFill>
                <a:effectLst/>
              </a:rPr>
              <a:t>Societies can exhibit characteristics of multiple types simultaneously.</a:t>
            </a:r>
          </a:p>
          <a:p>
            <a:pPr algn="l">
              <a:buFont typeface="Arial" panose="020B0604020202020204" pitchFamily="34" charset="0"/>
              <a:buChar char="•"/>
            </a:pPr>
            <a:r>
              <a:rPr lang="en-US" sz="2000" b="0" i="0" dirty="0">
                <a:solidFill>
                  <a:srgbClr val="374151"/>
                </a:solidFill>
                <a:effectLst/>
              </a:rPr>
              <a:t>Transition from one type to another is possible over time.</a:t>
            </a:r>
          </a:p>
          <a:p>
            <a:pPr algn="l">
              <a:buFont typeface="Arial" panose="020B0604020202020204" pitchFamily="34" charset="0"/>
              <a:buChar char="•"/>
            </a:pPr>
            <a:r>
              <a:rPr lang="en-US" sz="2000" b="0" i="0" dirty="0">
                <a:solidFill>
                  <a:srgbClr val="374151"/>
                </a:solidFill>
                <a:effectLst/>
              </a:rPr>
              <a:t>Factors such as technological advancements, social changes, and globalization influence societal shifts</a:t>
            </a:r>
          </a:p>
          <a:p>
            <a:endParaRPr lang="en-US" sz="2000" dirty="0"/>
          </a:p>
        </p:txBody>
      </p:sp>
      <p:pic>
        <p:nvPicPr>
          <p:cNvPr id="11" name="Picture 10">
            <a:extLst>
              <a:ext uri="{FF2B5EF4-FFF2-40B4-BE49-F238E27FC236}">
                <a16:creationId xmlns:a16="http://schemas.microsoft.com/office/drawing/2014/main" id="{E0EE1D2C-DAAA-6B8E-AA63-B7718F4A7BE1}"/>
              </a:ext>
            </a:extLst>
          </p:cNvPr>
          <p:cNvPicPr>
            <a:picLocks noChangeAspect="1"/>
          </p:cNvPicPr>
          <p:nvPr/>
        </p:nvPicPr>
        <p:blipFill>
          <a:blip r:embed="rId2"/>
          <a:stretch>
            <a:fillRect/>
          </a:stretch>
        </p:blipFill>
        <p:spPr>
          <a:xfrm>
            <a:off x="5504037" y="2670647"/>
            <a:ext cx="5131412" cy="3916583"/>
          </a:xfrm>
          <a:prstGeom prst="rect">
            <a:avLst/>
          </a:prstGeom>
        </p:spPr>
      </p:pic>
    </p:spTree>
    <p:extLst>
      <p:ext uri="{BB962C8B-B14F-4D97-AF65-F5344CB8AC3E}">
        <p14:creationId xmlns:p14="http://schemas.microsoft.com/office/powerpoint/2010/main" val="395691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Colorful cliff city near ocean shore">
            <a:extLst>
              <a:ext uri="{FF2B5EF4-FFF2-40B4-BE49-F238E27FC236}">
                <a16:creationId xmlns:a16="http://schemas.microsoft.com/office/drawing/2014/main" id="{74ED1216-A221-4C9B-B39B-71A3E4D9E409}"/>
              </a:ext>
            </a:extLst>
          </p:cNvPr>
          <p:cNvPicPr>
            <a:picLocks noGrp="1" noChangeAspect="1"/>
          </p:cNvPicPr>
          <p:nvPr>
            <p:ph type="pic" sz="quarter" idx="17"/>
          </p:nvPr>
        </p:nvPicPr>
        <p:blipFill rotWithShape="1">
          <a:blip r:embed="rId2"/>
          <a:srcRect t="13230" b="13230"/>
          <a:stretch/>
        </p:blipFill>
        <p:spPr/>
      </p:pic>
      <p:sp>
        <p:nvSpPr>
          <p:cNvPr id="2" name="Title 1">
            <a:extLst>
              <a:ext uri="{FF2B5EF4-FFF2-40B4-BE49-F238E27FC236}">
                <a16:creationId xmlns:a16="http://schemas.microsoft.com/office/drawing/2014/main" id="{7DDD1C66-8B88-4FDA-AFA7-4549E31005F8}"/>
              </a:ext>
            </a:extLst>
          </p:cNvPr>
          <p:cNvSpPr>
            <a:spLocks noGrp="1"/>
          </p:cNvSpPr>
          <p:nvPr>
            <p:ph type="title"/>
          </p:nvPr>
        </p:nvSpPr>
        <p:spPr/>
        <p:txBody>
          <a:bodyPr/>
          <a:lstStyle/>
          <a:p>
            <a:r>
              <a:rPr lang="en-US" dirty="0"/>
              <a:t>Conclusion</a:t>
            </a:r>
            <a:endParaRPr lang="ru-RU" dirty="0"/>
          </a:p>
        </p:txBody>
      </p:sp>
      <p:sp>
        <p:nvSpPr>
          <p:cNvPr id="4" name="Slide Number Placeholder 3">
            <a:extLst>
              <a:ext uri="{FF2B5EF4-FFF2-40B4-BE49-F238E27FC236}">
                <a16:creationId xmlns:a16="http://schemas.microsoft.com/office/drawing/2014/main" id="{CDDE29B3-D5FF-478A-848A-934E75A49FD3}"/>
              </a:ext>
            </a:extLst>
          </p:cNvPr>
          <p:cNvSpPr>
            <a:spLocks noGrp="1"/>
          </p:cNvSpPr>
          <p:nvPr>
            <p:ph type="sldNum" sz="quarter" idx="12"/>
          </p:nvPr>
        </p:nvSpPr>
        <p:spPr/>
        <p:txBody>
          <a:bodyPr/>
          <a:lstStyle/>
          <a:p>
            <a:fld id="{D495E168-DA5E-4888-8D8A-92B118324C14}" type="slidenum">
              <a:rPr lang="ru-RU" smtClean="0"/>
              <a:pPr/>
              <a:t>11</a:t>
            </a:fld>
            <a:endParaRPr lang="ru-RU" dirty="0"/>
          </a:p>
        </p:txBody>
      </p:sp>
    </p:spTree>
    <p:extLst>
      <p:ext uri="{BB962C8B-B14F-4D97-AF65-F5344CB8AC3E}">
        <p14:creationId xmlns:p14="http://schemas.microsoft.com/office/powerpoint/2010/main" val="1935360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483267-D13E-45C6-895A-743DA26910A7}"/>
              </a:ext>
            </a:extLst>
          </p:cNvPr>
          <p:cNvSpPr>
            <a:spLocks noGrp="1"/>
          </p:cNvSpPr>
          <p:nvPr>
            <p:ph type="title"/>
          </p:nvPr>
        </p:nvSpPr>
        <p:spPr>
          <a:xfrm>
            <a:off x="2834650" y="2843074"/>
            <a:ext cx="7366027" cy="853993"/>
          </a:xfrm>
        </p:spPr>
        <p:txBody>
          <a:bodyPr>
            <a:noAutofit/>
          </a:bodyPr>
          <a:lstStyle/>
          <a:p>
            <a:pPr algn="l">
              <a:buFont typeface="Arial" panose="020B0604020202020204" pitchFamily="34" charset="0"/>
              <a:buChar char="•"/>
            </a:pPr>
            <a:r>
              <a:rPr lang="en-US" sz="2400" b="0" i="0" dirty="0">
                <a:solidFill>
                  <a:srgbClr val="374151"/>
                </a:solidFill>
                <a:effectLst/>
              </a:rPr>
              <a:t>Society is a complex concept that encompasses the interactions and structures among individuals.</a:t>
            </a:r>
            <a:br>
              <a:rPr lang="en-US" sz="2400" b="0" i="0" dirty="0">
                <a:solidFill>
                  <a:srgbClr val="374151"/>
                </a:solidFill>
                <a:effectLst/>
              </a:rPr>
            </a:br>
            <a:r>
              <a:rPr lang="en-US" sz="2400" b="0" i="0" dirty="0">
                <a:solidFill>
                  <a:srgbClr val="374151"/>
                </a:solidFill>
                <a:effectLst/>
              </a:rPr>
              <a:t>Hunter-gatherer, agricultural, industrial, post-industrial, and post-modern societies are some commonly recognized types.</a:t>
            </a:r>
            <a:br>
              <a:rPr lang="en-US" sz="2400" b="0" i="0" dirty="0">
                <a:solidFill>
                  <a:srgbClr val="374151"/>
                </a:solidFill>
                <a:effectLst/>
              </a:rPr>
            </a:br>
            <a:r>
              <a:rPr lang="en-US" sz="2400" b="0" i="0" dirty="0">
                <a:solidFill>
                  <a:srgbClr val="374151"/>
                </a:solidFill>
                <a:effectLst/>
              </a:rPr>
              <a:t>These types represent different stages and characteristics of societal development.</a:t>
            </a:r>
            <a:br>
              <a:rPr lang="en-US" sz="2400" b="0" i="0" dirty="0">
                <a:solidFill>
                  <a:srgbClr val="374151"/>
                </a:solidFill>
                <a:effectLst/>
              </a:rPr>
            </a:br>
            <a:r>
              <a:rPr lang="en-US" sz="2400" b="0" i="0" dirty="0">
                <a:solidFill>
                  <a:srgbClr val="374151"/>
                </a:solidFill>
                <a:effectLst/>
              </a:rPr>
              <a:t>Societies can evolve and transition from one type to another.</a:t>
            </a:r>
          </a:p>
        </p:txBody>
      </p:sp>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12</a:t>
            </a:fld>
            <a:endParaRPr lang="ru-RU" dirty="0"/>
          </a:p>
        </p:txBody>
      </p:sp>
      <p:sp>
        <p:nvSpPr>
          <p:cNvPr id="6" name="Title 1">
            <a:extLst>
              <a:ext uri="{FF2B5EF4-FFF2-40B4-BE49-F238E27FC236}">
                <a16:creationId xmlns:a16="http://schemas.microsoft.com/office/drawing/2014/main" id="{62B1217C-72AC-C140-217E-CF856916F49B}"/>
              </a:ext>
            </a:extLst>
          </p:cNvPr>
          <p:cNvSpPr txBox="1">
            <a:spLocks/>
          </p:cNvSpPr>
          <p:nvPr/>
        </p:nvSpPr>
        <p:spPr>
          <a:xfrm>
            <a:off x="414599" y="1748716"/>
            <a:ext cx="10515600" cy="676275"/>
          </a:xfrm>
          <a:prstGeom prst="rect">
            <a:avLst/>
          </a:prstGeom>
        </p:spPr>
        <p:txBody>
          <a:bodyPr vert="horz" lIns="91440" tIns="45720" rIns="91440" bIns="45720" rtlCol="0" anchor="t" anchorCtr="0">
            <a:normAutofit lnSpcReduction="10000"/>
          </a:bodyPr>
          <a:lstStyle>
            <a:lvl1pPr marL="0" indent="0" algn="ctr" defTabSz="914400" rtl="0" eaLnBrk="1" latinLnBrk="0" hangingPunct="1">
              <a:lnSpc>
                <a:spcPct val="90000"/>
              </a:lnSpc>
              <a:spcBef>
                <a:spcPct val="0"/>
              </a:spcBef>
              <a:buFont typeface="Arial" panose="020B0604020202020204" pitchFamily="34" charset="0"/>
              <a:buNone/>
              <a:defRPr sz="1800" b="1" kern="1200">
                <a:solidFill>
                  <a:schemeClr val="accent1"/>
                </a:solidFill>
                <a:latin typeface="+mn-lt"/>
                <a:ea typeface="+mj-ea"/>
                <a:cs typeface="+mj-cs"/>
              </a:defRPr>
            </a:lvl1pPr>
          </a:lstStyle>
          <a:p>
            <a:r>
              <a:rPr lang="en-US" sz="4400" dirty="0"/>
              <a:t>Conclusion</a:t>
            </a:r>
          </a:p>
        </p:txBody>
      </p:sp>
    </p:spTree>
    <p:extLst>
      <p:ext uri="{BB962C8B-B14F-4D97-AF65-F5344CB8AC3E}">
        <p14:creationId xmlns:p14="http://schemas.microsoft.com/office/powerpoint/2010/main" val="1855796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p:txBody>
          <a:bodyPr/>
          <a:lstStyle/>
          <a:p>
            <a:r>
              <a:rPr lang="en-US" dirty="0"/>
              <a:t>THANK YOU!</a:t>
            </a:r>
            <a:endParaRPr lang="ru-RU" dirty="0"/>
          </a:p>
        </p:txBody>
      </p:sp>
      <p:sp>
        <p:nvSpPr>
          <p:cNvPr id="3" name="Text Placeholder 2">
            <a:extLst>
              <a:ext uri="{FF2B5EF4-FFF2-40B4-BE49-F238E27FC236}">
                <a16:creationId xmlns:a16="http://schemas.microsoft.com/office/drawing/2014/main" id="{D46DC636-DB75-49A5-B764-91FF21804DA0}"/>
              </a:ext>
            </a:extLst>
          </p:cNvPr>
          <p:cNvSpPr>
            <a:spLocks noGrp="1"/>
          </p:cNvSpPr>
          <p:nvPr>
            <p:ph type="body" sz="quarter" idx="16"/>
          </p:nvPr>
        </p:nvSpPr>
        <p:spPr>
          <a:xfrm>
            <a:off x="824420" y="3955665"/>
            <a:ext cx="4367531" cy="524711"/>
          </a:xfrm>
        </p:spPr>
        <p:txBody>
          <a:bodyPr/>
          <a:lstStyle/>
          <a:p>
            <a:r>
              <a:rPr lang="en-US" dirty="0"/>
              <a:t>Any Queries????</a:t>
            </a:r>
            <a:endParaRPr lang="ru-RU" dirty="0"/>
          </a:p>
        </p:txBody>
      </p:sp>
      <p:pic>
        <p:nvPicPr>
          <p:cNvPr id="16" name="Picture Placeholder 15" descr="Scenic View of Beach">
            <a:extLst>
              <a:ext uri="{FF2B5EF4-FFF2-40B4-BE49-F238E27FC236}">
                <a16:creationId xmlns:a16="http://schemas.microsoft.com/office/drawing/2014/main" id="{9AE9B74E-83A6-4E11-8B41-300A15318533}"/>
              </a:ext>
            </a:extLst>
          </p:cNvPr>
          <p:cNvPicPr>
            <a:picLocks noGrp="1" noChangeAspect="1"/>
          </p:cNvPicPr>
          <p:nvPr>
            <p:ph type="pic" sz="quarter" idx="21"/>
          </p:nvPr>
        </p:nvPicPr>
        <p:blipFill rotWithShape="1">
          <a:blip r:embed="rId2"/>
          <a:srcRect l="32866" r="20338"/>
          <a:stretch/>
        </p:blipFill>
        <p:spPr>
          <a:xfrm>
            <a:off x="5245189" y="1"/>
            <a:ext cx="6943003" cy="5934621"/>
          </a:xfrm>
        </p:spPr>
      </p:pic>
    </p:spTree>
    <p:extLst>
      <p:ext uri="{BB962C8B-B14F-4D97-AF65-F5344CB8AC3E}">
        <p14:creationId xmlns:p14="http://schemas.microsoft.com/office/powerpoint/2010/main" val="131666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C1A8D-E693-4704-8E11-5AAB4B40BAEF}"/>
              </a:ext>
            </a:extLst>
          </p:cNvPr>
          <p:cNvSpPr>
            <a:spLocks noGrp="1"/>
          </p:cNvSpPr>
          <p:nvPr>
            <p:ph type="ctrTitle"/>
          </p:nvPr>
        </p:nvSpPr>
        <p:spPr/>
        <p:txBody>
          <a:bodyPr/>
          <a:lstStyle/>
          <a:p>
            <a:r>
              <a:rPr lang="en-US" dirty="0"/>
              <a:t>Society </a:t>
            </a:r>
            <a:endParaRPr lang="ru-RU" dirty="0"/>
          </a:p>
        </p:txBody>
      </p:sp>
      <p:pic>
        <p:nvPicPr>
          <p:cNvPr id="10" name="Picture Placeholder 9">
            <a:extLst>
              <a:ext uri="{FF2B5EF4-FFF2-40B4-BE49-F238E27FC236}">
                <a16:creationId xmlns:a16="http://schemas.microsoft.com/office/drawing/2014/main" id="{262D17B0-1557-47A2-A8D6-91730FF9DB5D}"/>
              </a:ext>
            </a:extLst>
          </p:cNvPr>
          <p:cNvPicPr>
            <a:picLocks noGrp="1" noChangeAspect="1"/>
          </p:cNvPicPr>
          <p:nvPr>
            <p:ph type="pic" sz="quarter" idx="13"/>
          </p:nvPr>
        </p:nvPicPr>
        <p:blipFill>
          <a:blip r:embed="rId2"/>
          <a:srcRect t="28458" b="28458"/>
          <a:stretch/>
        </p:blipFill>
        <p:spPr>
          <a:xfrm>
            <a:off x="912412" y="2373272"/>
            <a:ext cx="11271651" cy="2500015"/>
          </a:xfrm>
        </p:spPr>
      </p:pic>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228721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a:blip r:embed="rId2"/>
          <a:srcRect l="27089" r="27089"/>
          <a:stretch/>
        </p:blipFill>
        <p:spPr>
          <a:xfrm>
            <a:off x="1396781" y="0"/>
            <a:ext cx="3894833" cy="5656330"/>
          </a:xfrm>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p:txBody>
          <a:bodyPr/>
          <a:lstStyle/>
          <a:p>
            <a:r>
              <a:rPr lang="en-US" dirty="0"/>
              <a:t>What Is Society ?</a:t>
            </a:r>
            <a:endParaRPr lang="ru-RU" dirty="0"/>
          </a:p>
        </p:txBody>
      </p:sp>
      <p:sp>
        <p:nvSpPr>
          <p:cNvPr id="3" name="Text Placeholder 2">
            <a:extLst>
              <a:ext uri="{FF2B5EF4-FFF2-40B4-BE49-F238E27FC236}">
                <a16:creationId xmlns:a16="http://schemas.microsoft.com/office/drawing/2014/main" id="{C11093FF-1360-4523-8547-5192EDA8BBF9}"/>
              </a:ext>
            </a:extLst>
          </p:cNvPr>
          <p:cNvSpPr>
            <a:spLocks noGrp="1"/>
          </p:cNvSpPr>
          <p:nvPr>
            <p:ph type="body" sz="quarter" idx="13"/>
          </p:nvPr>
        </p:nvSpPr>
        <p:spPr/>
        <p:txBody>
          <a:bodyPr/>
          <a:lstStyle/>
          <a:p>
            <a:r>
              <a:rPr lang="en-US" dirty="0"/>
              <a:t>Defining Society :</a:t>
            </a:r>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910023" y="2839713"/>
            <a:ext cx="4548187" cy="2958055"/>
          </a:xfrm>
        </p:spPr>
        <p:txBody>
          <a:bodyPr>
            <a:normAutofit fontScale="92500" lnSpcReduction="10000"/>
          </a:bodyPr>
          <a:lstStyle/>
          <a:p>
            <a:pPr algn="l">
              <a:buFont typeface="Arial" panose="020B0604020202020204" pitchFamily="34" charset="0"/>
              <a:buChar char="•"/>
            </a:pPr>
            <a:r>
              <a:rPr lang="en-US" sz="2000" b="0" i="0" dirty="0">
                <a:solidFill>
                  <a:srgbClr val="374151"/>
                </a:solidFill>
                <a:effectLst/>
              </a:rPr>
              <a:t>Society refers to a group of individuals who share a common territory, culture, and social structure.</a:t>
            </a:r>
          </a:p>
          <a:p>
            <a:pPr algn="l">
              <a:buFont typeface="Arial" panose="020B0604020202020204" pitchFamily="34" charset="0"/>
              <a:buChar char="•"/>
            </a:pPr>
            <a:r>
              <a:rPr lang="en-US" sz="2000" b="0" i="0" dirty="0">
                <a:solidFill>
                  <a:srgbClr val="374151"/>
                </a:solidFill>
                <a:effectLst/>
              </a:rPr>
              <a:t>It involves the interactions, relationships, and behaviors of people within a specific community, region, or nation.</a:t>
            </a:r>
          </a:p>
          <a:p>
            <a:pPr algn="l">
              <a:buFont typeface="Arial" panose="020B0604020202020204" pitchFamily="34" charset="0"/>
              <a:buChar char="•"/>
            </a:pPr>
            <a:r>
              <a:rPr lang="en-US" sz="2000" b="0" i="0" dirty="0">
                <a:solidFill>
                  <a:srgbClr val="374151"/>
                </a:solidFill>
                <a:effectLst/>
              </a:rPr>
              <a:t>Societies are characterized by social institutions, norms, values, and systems that shape individual roles and behavior.</a:t>
            </a:r>
          </a:p>
        </p:txBody>
      </p:sp>
      <p:sp>
        <p:nvSpPr>
          <p:cNvPr id="6" name="Footer Placeholder 5">
            <a:extLst>
              <a:ext uri="{FF2B5EF4-FFF2-40B4-BE49-F238E27FC236}">
                <a16:creationId xmlns:a16="http://schemas.microsoft.com/office/drawing/2014/main" id="{983F41B9-CDD2-4DAB-9FE1-AA9A8E082060}"/>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306689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p:txBody>
          <a:bodyPr/>
          <a:lstStyle/>
          <a:p>
            <a:r>
              <a:rPr lang="en-US" dirty="0"/>
              <a:t>Types of Society</a:t>
            </a:r>
            <a:endParaRPr lang="ru-RU"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p:txBody>
          <a:bodyPr/>
          <a:lstStyle/>
          <a:p>
            <a:r>
              <a:rPr lang="en-US" dirty="0"/>
              <a:t>There are main Five types of Society :</a:t>
            </a: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830067" y="3009530"/>
            <a:ext cx="4548187" cy="3172414"/>
          </a:xfrm>
        </p:spPr>
        <p:txBody>
          <a:bodyPr>
            <a:normAutofit/>
          </a:bodyPr>
          <a:lstStyle/>
          <a:p>
            <a:pPr algn="l">
              <a:buFont typeface="+mj-lt"/>
              <a:buAutoNum type="arabicPeriod"/>
            </a:pPr>
            <a:r>
              <a:rPr lang="en-US" sz="2400" b="0" i="0" dirty="0">
                <a:solidFill>
                  <a:srgbClr val="374151"/>
                </a:solidFill>
                <a:effectLst/>
              </a:rPr>
              <a:t>Hunter-gatherer societies</a:t>
            </a:r>
          </a:p>
          <a:p>
            <a:pPr algn="l">
              <a:buFont typeface="+mj-lt"/>
              <a:buAutoNum type="arabicPeriod"/>
            </a:pPr>
            <a:r>
              <a:rPr lang="en-US" sz="2400" b="0" i="0" dirty="0">
                <a:solidFill>
                  <a:srgbClr val="374151"/>
                </a:solidFill>
                <a:effectLst/>
              </a:rPr>
              <a:t>Agricultural societies</a:t>
            </a:r>
          </a:p>
          <a:p>
            <a:pPr algn="l">
              <a:buFont typeface="+mj-lt"/>
              <a:buAutoNum type="arabicPeriod"/>
            </a:pPr>
            <a:r>
              <a:rPr lang="en-US" sz="2400" b="0" i="0" dirty="0">
                <a:solidFill>
                  <a:srgbClr val="374151"/>
                </a:solidFill>
                <a:effectLst/>
              </a:rPr>
              <a:t>Industrial societies</a:t>
            </a:r>
          </a:p>
          <a:p>
            <a:pPr algn="l">
              <a:buFont typeface="+mj-lt"/>
              <a:buAutoNum type="arabicPeriod"/>
            </a:pPr>
            <a:r>
              <a:rPr lang="en-US" sz="2400" b="0" i="0" dirty="0">
                <a:solidFill>
                  <a:srgbClr val="374151"/>
                </a:solidFill>
                <a:effectLst/>
              </a:rPr>
              <a:t>Post-industrial societies</a:t>
            </a:r>
          </a:p>
          <a:p>
            <a:pPr algn="l">
              <a:buFont typeface="+mj-lt"/>
              <a:buAutoNum type="arabicPeriod"/>
            </a:pPr>
            <a:r>
              <a:rPr lang="en-US" sz="2400" b="0" i="0" dirty="0">
                <a:solidFill>
                  <a:srgbClr val="374151"/>
                </a:solidFill>
                <a:effectLst/>
              </a:rPr>
              <a:t>Post-modern societies</a:t>
            </a:r>
          </a:p>
        </p:txBody>
      </p:sp>
      <p:pic>
        <p:nvPicPr>
          <p:cNvPr id="14" name="Picture Placeholder 13" descr="Boat on sunset sea">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rotWithShape="1">
          <a:blip r:embed="rId2"/>
          <a:srcRect l="18" t="19053" r="-18" b="-174"/>
          <a:stretch/>
        </p:blipFill>
        <p:spPr>
          <a:xfrm>
            <a:off x="5771770" y="1483675"/>
            <a:ext cx="6421408" cy="3438427"/>
          </a:xfrm>
        </p:spPr>
      </p:pic>
      <p:sp>
        <p:nvSpPr>
          <p:cNvPr id="3" name="Footer Placeholder 2">
            <a:extLst>
              <a:ext uri="{FF2B5EF4-FFF2-40B4-BE49-F238E27FC236}">
                <a16:creationId xmlns:a16="http://schemas.microsoft.com/office/drawing/2014/main" id="{56F8E1FB-FE5C-46BC-83C4-88721E70C4E1}"/>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202353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t>Hunter-Gathering Society </a:t>
            </a:r>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p:txBody>
          <a:bodyPr/>
          <a:lstStyle/>
          <a:p>
            <a:br>
              <a:rPr lang="en-US" dirty="0"/>
            </a:br>
            <a:r>
              <a:rPr lang="en-US" b="0" i="0" dirty="0">
                <a:solidFill>
                  <a:srgbClr val="374151"/>
                </a:solidFill>
                <a:effectLst/>
                <a:latin typeface="Söhne"/>
              </a:rPr>
              <a:t>Hunter-gatherer society refers to a type of social organization in which humans rely primarily on hunting, fishing, and gathering wild plants and resources for their subsistence. It is one of the earliest forms of human societies, predating the development of agriculture and settled civilizations.</a:t>
            </a:r>
            <a:endParaRPr lang="ru-RU"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1295127" y="3173733"/>
            <a:ext cx="4183650" cy="365125"/>
          </a:xfrm>
        </p:spPr>
        <p:txBody>
          <a:bodyPr>
            <a:normAutofit fontScale="92500" lnSpcReduction="20000"/>
          </a:bodyPr>
          <a:lstStyle/>
          <a:p>
            <a:r>
              <a:rPr lang="en-US" dirty="0"/>
              <a:t>Hunter-Gather Society </a:t>
            </a:r>
            <a:endParaRPr lang="ru-RU" dirty="0"/>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1113152" y="3684267"/>
            <a:ext cx="4365625" cy="2333625"/>
          </a:xfrm>
        </p:spPr>
        <p:txBody>
          <a:bodyPr>
            <a:normAutofit/>
          </a:bodyPr>
          <a:lstStyle/>
          <a:p>
            <a:pPr algn="l">
              <a:buFont typeface="Arial" panose="020B0604020202020204" pitchFamily="34" charset="0"/>
              <a:buChar char="•"/>
            </a:pPr>
            <a:r>
              <a:rPr lang="en-US" sz="1800" b="0" i="0" dirty="0">
                <a:solidFill>
                  <a:srgbClr val="374151"/>
                </a:solidFill>
                <a:effectLst/>
              </a:rPr>
              <a:t>One of the earliest types of societies.</a:t>
            </a:r>
          </a:p>
          <a:p>
            <a:pPr algn="l">
              <a:buFont typeface="Arial" panose="020B0604020202020204" pitchFamily="34" charset="0"/>
              <a:buChar char="•"/>
            </a:pPr>
            <a:r>
              <a:rPr lang="en-US" sz="1800" b="0" i="0" dirty="0">
                <a:solidFill>
                  <a:srgbClr val="374151"/>
                </a:solidFill>
                <a:effectLst/>
              </a:rPr>
              <a:t>Relied on hunting, fishing, and gathering for sustenance.</a:t>
            </a:r>
          </a:p>
          <a:p>
            <a:pPr algn="l">
              <a:buFont typeface="Arial" panose="020B0604020202020204" pitchFamily="34" charset="0"/>
              <a:buChar char="•"/>
            </a:pPr>
            <a:r>
              <a:rPr lang="en-US" sz="1800" b="0" i="0" dirty="0">
                <a:solidFill>
                  <a:srgbClr val="374151"/>
                </a:solidFill>
                <a:effectLst/>
              </a:rPr>
              <a:t>Typically small, nomadic, and egalitarian in nature.</a:t>
            </a:r>
          </a:p>
          <a:p>
            <a:pPr algn="l">
              <a:buFont typeface="Arial" panose="020B0604020202020204" pitchFamily="34" charset="0"/>
              <a:buChar char="•"/>
            </a:pPr>
            <a:r>
              <a:rPr lang="en-US" sz="1800" b="0" i="0" dirty="0">
                <a:solidFill>
                  <a:srgbClr val="374151"/>
                </a:solidFill>
                <a:effectLst/>
              </a:rPr>
              <a:t>Shared resources and had a close connection with nature.</a:t>
            </a:r>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5</a:t>
            </a:fld>
            <a:endParaRPr lang="ru-RU" dirty="0"/>
          </a:p>
        </p:txBody>
      </p:sp>
      <p:pic>
        <p:nvPicPr>
          <p:cNvPr id="14" name="Picture 13">
            <a:extLst>
              <a:ext uri="{FF2B5EF4-FFF2-40B4-BE49-F238E27FC236}">
                <a16:creationId xmlns:a16="http://schemas.microsoft.com/office/drawing/2014/main" id="{38EF71AF-346F-816E-93E7-E5E9A5E46B99}"/>
              </a:ext>
            </a:extLst>
          </p:cNvPr>
          <p:cNvPicPr>
            <a:picLocks noChangeAspect="1"/>
          </p:cNvPicPr>
          <p:nvPr/>
        </p:nvPicPr>
        <p:blipFill>
          <a:blip r:embed="rId2"/>
          <a:stretch>
            <a:fillRect/>
          </a:stretch>
        </p:blipFill>
        <p:spPr>
          <a:xfrm>
            <a:off x="5273336" y="3041650"/>
            <a:ext cx="5900697" cy="3319142"/>
          </a:xfrm>
          <a:prstGeom prst="rect">
            <a:avLst/>
          </a:prstGeom>
        </p:spPr>
      </p:pic>
    </p:spTree>
    <p:extLst>
      <p:ext uri="{BB962C8B-B14F-4D97-AF65-F5344CB8AC3E}">
        <p14:creationId xmlns:p14="http://schemas.microsoft.com/office/powerpoint/2010/main" val="395350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FC3C1-1784-7FF7-F730-9BCF059F7BBB}"/>
              </a:ext>
            </a:extLst>
          </p:cNvPr>
          <p:cNvSpPr>
            <a:spLocks noGrp="1"/>
          </p:cNvSpPr>
          <p:nvPr>
            <p:ph type="title"/>
          </p:nvPr>
        </p:nvSpPr>
        <p:spPr/>
        <p:txBody>
          <a:bodyPr/>
          <a:lstStyle/>
          <a:p>
            <a:r>
              <a:rPr lang="en-US" b="0" i="0" dirty="0">
                <a:solidFill>
                  <a:srgbClr val="374151"/>
                </a:solidFill>
                <a:effectLst/>
              </a:rPr>
              <a:t>Agricultural societies</a:t>
            </a:r>
            <a:endParaRPr lang="en-US" dirty="0"/>
          </a:p>
        </p:txBody>
      </p:sp>
      <p:sp>
        <p:nvSpPr>
          <p:cNvPr id="3" name="Text Placeholder 2">
            <a:extLst>
              <a:ext uri="{FF2B5EF4-FFF2-40B4-BE49-F238E27FC236}">
                <a16:creationId xmlns:a16="http://schemas.microsoft.com/office/drawing/2014/main" id="{8C3DB858-4059-404C-3157-4EF06D6EF068}"/>
              </a:ext>
            </a:extLst>
          </p:cNvPr>
          <p:cNvSpPr>
            <a:spLocks noGrp="1"/>
          </p:cNvSpPr>
          <p:nvPr>
            <p:ph type="body" idx="1"/>
          </p:nvPr>
        </p:nvSpPr>
        <p:spPr/>
        <p:txBody>
          <a:bodyPr>
            <a:normAutofit fontScale="92500" lnSpcReduction="20000"/>
          </a:bodyPr>
          <a:lstStyle/>
          <a:p>
            <a:r>
              <a:rPr lang="en-US" dirty="0"/>
              <a:t>Agri-Society :</a:t>
            </a:r>
          </a:p>
        </p:txBody>
      </p:sp>
      <p:sp>
        <p:nvSpPr>
          <p:cNvPr id="5" name="Slide Number Placeholder 4">
            <a:extLst>
              <a:ext uri="{FF2B5EF4-FFF2-40B4-BE49-F238E27FC236}">
                <a16:creationId xmlns:a16="http://schemas.microsoft.com/office/drawing/2014/main" id="{31742A1B-4A17-FF99-C933-C2F9678C592E}"/>
              </a:ext>
            </a:extLst>
          </p:cNvPr>
          <p:cNvSpPr>
            <a:spLocks noGrp="1"/>
          </p:cNvSpPr>
          <p:nvPr>
            <p:ph type="sldNum" sz="quarter" idx="12"/>
          </p:nvPr>
        </p:nvSpPr>
        <p:spPr/>
        <p:txBody>
          <a:bodyPr/>
          <a:lstStyle/>
          <a:p>
            <a:fld id="{D495E168-DA5E-4888-8D8A-92B118324C14}" type="slidenum">
              <a:rPr lang="ru-RU" smtClean="0"/>
              <a:t>6</a:t>
            </a:fld>
            <a:endParaRPr lang="ru-RU" dirty="0"/>
          </a:p>
        </p:txBody>
      </p:sp>
      <p:sp>
        <p:nvSpPr>
          <p:cNvPr id="6" name="Text Placeholder 5">
            <a:extLst>
              <a:ext uri="{FF2B5EF4-FFF2-40B4-BE49-F238E27FC236}">
                <a16:creationId xmlns:a16="http://schemas.microsoft.com/office/drawing/2014/main" id="{2592169F-D94D-CED6-2837-70398C51070D}"/>
              </a:ext>
            </a:extLst>
          </p:cNvPr>
          <p:cNvSpPr>
            <a:spLocks noGrp="1"/>
          </p:cNvSpPr>
          <p:nvPr>
            <p:ph type="body" sz="quarter" idx="16"/>
          </p:nvPr>
        </p:nvSpPr>
        <p:spPr>
          <a:xfrm>
            <a:off x="830066" y="1898650"/>
            <a:ext cx="10515599" cy="791284"/>
          </a:xfrm>
        </p:spPr>
        <p:txBody>
          <a:bodyPr/>
          <a:lstStyle/>
          <a:p>
            <a:r>
              <a:rPr lang="en-US" b="0" i="0" dirty="0">
                <a:solidFill>
                  <a:srgbClr val="374151"/>
                </a:solidFill>
                <a:effectLst/>
                <a:latin typeface="Söhne"/>
              </a:rPr>
              <a:t>Agricultural societies are types of societies that emerged with the development and practice of agriculture. They are characterized by the cultivation of crops and the domestication of animals for food production. Here are some key features of agricultural societies:</a:t>
            </a:r>
            <a:endParaRPr lang="en-US" dirty="0"/>
          </a:p>
        </p:txBody>
      </p:sp>
      <p:sp>
        <p:nvSpPr>
          <p:cNvPr id="8" name="Text Placeholder 7">
            <a:extLst>
              <a:ext uri="{FF2B5EF4-FFF2-40B4-BE49-F238E27FC236}">
                <a16:creationId xmlns:a16="http://schemas.microsoft.com/office/drawing/2014/main" id="{68BD1920-0586-8380-A160-21C58218D38A}"/>
              </a:ext>
            </a:extLst>
          </p:cNvPr>
          <p:cNvSpPr>
            <a:spLocks noGrp="1"/>
          </p:cNvSpPr>
          <p:nvPr>
            <p:ph type="body" sz="quarter" idx="20"/>
          </p:nvPr>
        </p:nvSpPr>
        <p:spPr>
          <a:xfrm>
            <a:off x="811311" y="3429000"/>
            <a:ext cx="4365625" cy="2333625"/>
          </a:xfrm>
        </p:spPr>
        <p:txBody>
          <a:bodyPr>
            <a:normAutofit/>
          </a:bodyPr>
          <a:lstStyle/>
          <a:p>
            <a:pPr algn="l">
              <a:buFont typeface="Arial" panose="020B0604020202020204" pitchFamily="34" charset="0"/>
              <a:buChar char="•"/>
            </a:pPr>
            <a:r>
              <a:rPr lang="en-US" sz="1800" b="0" i="0" dirty="0">
                <a:solidFill>
                  <a:srgbClr val="374151"/>
                </a:solidFill>
                <a:effectLst/>
                <a:latin typeface="Söhne"/>
              </a:rPr>
              <a:t>Emerged with the development of agriculture.</a:t>
            </a:r>
          </a:p>
          <a:p>
            <a:pPr algn="l">
              <a:buFont typeface="Arial" panose="020B0604020202020204" pitchFamily="34" charset="0"/>
              <a:buChar char="•"/>
            </a:pPr>
            <a:r>
              <a:rPr lang="en-US" sz="1800" b="0" i="0" dirty="0">
                <a:solidFill>
                  <a:srgbClr val="374151"/>
                </a:solidFill>
                <a:effectLst/>
                <a:latin typeface="Söhne"/>
              </a:rPr>
              <a:t>Settled in one place and practiced farming.</a:t>
            </a:r>
          </a:p>
          <a:p>
            <a:pPr algn="l">
              <a:buFont typeface="Arial" panose="020B0604020202020204" pitchFamily="34" charset="0"/>
              <a:buChar char="•"/>
            </a:pPr>
            <a:r>
              <a:rPr lang="en-US" sz="1800" b="0" i="0" dirty="0">
                <a:solidFill>
                  <a:srgbClr val="374151"/>
                </a:solidFill>
                <a:effectLst/>
                <a:latin typeface="Söhne"/>
              </a:rPr>
              <a:t>Led to the establishment of permanent settlements.</a:t>
            </a:r>
          </a:p>
          <a:p>
            <a:pPr algn="l">
              <a:buFont typeface="Arial" panose="020B0604020202020204" pitchFamily="34" charset="0"/>
              <a:buChar char="•"/>
            </a:pPr>
            <a:r>
              <a:rPr lang="en-US" sz="1800" b="0" i="0" dirty="0">
                <a:solidFill>
                  <a:srgbClr val="374151"/>
                </a:solidFill>
                <a:effectLst/>
                <a:latin typeface="Söhne"/>
              </a:rPr>
              <a:t>Social hierarchies formed based on land ownership.</a:t>
            </a:r>
          </a:p>
          <a:p>
            <a:endParaRPr lang="en-US" sz="1800" dirty="0"/>
          </a:p>
        </p:txBody>
      </p:sp>
      <p:pic>
        <p:nvPicPr>
          <p:cNvPr id="11" name="Picture 10">
            <a:extLst>
              <a:ext uri="{FF2B5EF4-FFF2-40B4-BE49-F238E27FC236}">
                <a16:creationId xmlns:a16="http://schemas.microsoft.com/office/drawing/2014/main" id="{FC2AD02E-56B7-77B4-1B11-7489DB62A5BA}"/>
              </a:ext>
            </a:extLst>
          </p:cNvPr>
          <p:cNvPicPr>
            <a:picLocks noChangeAspect="1"/>
          </p:cNvPicPr>
          <p:nvPr/>
        </p:nvPicPr>
        <p:blipFill>
          <a:blip r:embed="rId2"/>
          <a:stretch>
            <a:fillRect/>
          </a:stretch>
        </p:blipFill>
        <p:spPr>
          <a:xfrm>
            <a:off x="5270932" y="2836971"/>
            <a:ext cx="5533426" cy="3098719"/>
          </a:xfrm>
          <a:prstGeom prst="rect">
            <a:avLst/>
          </a:prstGeom>
        </p:spPr>
      </p:pic>
    </p:spTree>
    <p:extLst>
      <p:ext uri="{BB962C8B-B14F-4D97-AF65-F5344CB8AC3E}">
        <p14:creationId xmlns:p14="http://schemas.microsoft.com/office/powerpoint/2010/main" val="1349233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804F-409B-3C51-7650-00A69F28C02B}"/>
              </a:ext>
            </a:extLst>
          </p:cNvPr>
          <p:cNvSpPr>
            <a:spLocks noGrp="1"/>
          </p:cNvSpPr>
          <p:nvPr>
            <p:ph type="title"/>
          </p:nvPr>
        </p:nvSpPr>
        <p:spPr/>
        <p:txBody>
          <a:bodyPr/>
          <a:lstStyle/>
          <a:p>
            <a:r>
              <a:rPr lang="en-US" b="0" i="0" dirty="0">
                <a:solidFill>
                  <a:srgbClr val="374151"/>
                </a:solidFill>
                <a:effectLst/>
              </a:rPr>
              <a:t>Industrial Societies</a:t>
            </a:r>
            <a:endParaRPr lang="en-US" dirty="0"/>
          </a:p>
        </p:txBody>
      </p:sp>
      <p:sp>
        <p:nvSpPr>
          <p:cNvPr id="3" name="Text Placeholder 2">
            <a:extLst>
              <a:ext uri="{FF2B5EF4-FFF2-40B4-BE49-F238E27FC236}">
                <a16:creationId xmlns:a16="http://schemas.microsoft.com/office/drawing/2014/main" id="{C751BF2B-471A-8BB8-0335-6865B40CA403}"/>
              </a:ext>
            </a:extLst>
          </p:cNvPr>
          <p:cNvSpPr>
            <a:spLocks noGrp="1"/>
          </p:cNvSpPr>
          <p:nvPr>
            <p:ph type="body" idx="1"/>
          </p:nvPr>
        </p:nvSpPr>
        <p:spPr/>
        <p:txBody>
          <a:bodyPr>
            <a:normAutofit fontScale="92500" lnSpcReduction="20000"/>
          </a:bodyPr>
          <a:lstStyle/>
          <a:p>
            <a:r>
              <a:rPr lang="en-US" dirty="0"/>
              <a:t>Industrial-Society </a:t>
            </a:r>
          </a:p>
        </p:txBody>
      </p:sp>
      <p:sp>
        <p:nvSpPr>
          <p:cNvPr id="5" name="Slide Number Placeholder 4">
            <a:extLst>
              <a:ext uri="{FF2B5EF4-FFF2-40B4-BE49-F238E27FC236}">
                <a16:creationId xmlns:a16="http://schemas.microsoft.com/office/drawing/2014/main" id="{096E401D-33E8-8C33-9C55-68A71365313F}"/>
              </a:ext>
            </a:extLst>
          </p:cNvPr>
          <p:cNvSpPr>
            <a:spLocks noGrp="1"/>
          </p:cNvSpPr>
          <p:nvPr>
            <p:ph type="sldNum" sz="quarter" idx="12"/>
          </p:nvPr>
        </p:nvSpPr>
        <p:spPr/>
        <p:txBody>
          <a:bodyPr/>
          <a:lstStyle/>
          <a:p>
            <a:fld id="{D495E168-DA5E-4888-8D8A-92B118324C14}" type="slidenum">
              <a:rPr lang="ru-RU" smtClean="0"/>
              <a:t>7</a:t>
            </a:fld>
            <a:endParaRPr lang="ru-RU" dirty="0"/>
          </a:p>
        </p:txBody>
      </p:sp>
      <p:sp>
        <p:nvSpPr>
          <p:cNvPr id="6" name="Text Placeholder 5">
            <a:extLst>
              <a:ext uri="{FF2B5EF4-FFF2-40B4-BE49-F238E27FC236}">
                <a16:creationId xmlns:a16="http://schemas.microsoft.com/office/drawing/2014/main" id="{9231FFC2-F9F8-819D-8EC8-570776A76FFB}"/>
              </a:ext>
            </a:extLst>
          </p:cNvPr>
          <p:cNvSpPr>
            <a:spLocks noGrp="1"/>
          </p:cNvSpPr>
          <p:nvPr>
            <p:ph type="body" sz="quarter" idx="16"/>
          </p:nvPr>
        </p:nvSpPr>
        <p:spPr>
          <a:xfrm>
            <a:off x="716185" y="1674109"/>
            <a:ext cx="10515599" cy="701675"/>
          </a:xfrm>
        </p:spPr>
        <p:txBody>
          <a:bodyPr/>
          <a:lstStyle/>
          <a:p>
            <a:br>
              <a:rPr lang="en-US" sz="1800" dirty="0"/>
            </a:br>
            <a:r>
              <a:rPr lang="en-US" sz="1800" b="0" i="0" dirty="0">
                <a:solidFill>
                  <a:srgbClr val="374151"/>
                </a:solidFill>
                <a:effectLst/>
              </a:rPr>
              <a:t>Industrial societies are types of societies that emerged with the industrial revolution, which began in the 18th century. They are characterized by significant advancements in technology, manufacturing, and mechanized production. Here are some key features of industrial societies.</a:t>
            </a:r>
            <a:endParaRPr lang="en-US" sz="1800" dirty="0"/>
          </a:p>
          <a:p>
            <a:endParaRPr lang="en-US" dirty="0"/>
          </a:p>
        </p:txBody>
      </p:sp>
      <p:sp>
        <p:nvSpPr>
          <p:cNvPr id="8" name="Text Placeholder 7">
            <a:extLst>
              <a:ext uri="{FF2B5EF4-FFF2-40B4-BE49-F238E27FC236}">
                <a16:creationId xmlns:a16="http://schemas.microsoft.com/office/drawing/2014/main" id="{1561A875-056D-3CDC-4F56-57BAAEAC43B3}"/>
              </a:ext>
            </a:extLst>
          </p:cNvPr>
          <p:cNvSpPr>
            <a:spLocks noGrp="1"/>
          </p:cNvSpPr>
          <p:nvPr>
            <p:ph type="body" sz="quarter" idx="20"/>
          </p:nvPr>
        </p:nvSpPr>
        <p:spPr/>
        <p:txBody>
          <a:bodyPr>
            <a:normAutofit fontScale="85000" lnSpcReduction="10000"/>
          </a:bodyPr>
          <a:lstStyle/>
          <a:p>
            <a:pPr algn="l">
              <a:buFont typeface="Arial" panose="020B0604020202020204" pitchFamily="34" charset="0"/>
              <a:buChar char="•"/>
            </a:pPr>
            <a:r>
              <a:rPr lang="en-US" sz="2400" b="0" i="0" dirty="0">
                <a:solidFill>
                  <a:srgbClr val="374151"/>
                </a:solidFill>
                <a:effectLst/>
                <a:latin typeface="Söhne"/>
              </a:rPr>
              <a:t>Associated with the industrial revolution.</a:t>
            </a:r>
          </a:p>
          <a:p>
            <a:pPr algn="l">
              <a:buFont typeface="Arial" panose="020B0604020202020204" pitchFamily="34" charset="0"/>
              <a:buChar char="•"/>
            </a:pPr>
            <a:r>
              <a:rPr lang="en-US" sz="2400" b="0" i="0" dirty="0">
                <a:solidFill>
                  <a:srgbClr val="374151"/>
                </a:solidFill>
                <a:effectLst/>
                <a:latin typeface="Söhne"/>
              </a:rPr>
              <a:t>Shifted from agriculture to manufacturing and mechanized production.</a:t>
            </a:r>
          </a:p>
          <a:p>
            <a:pPr algn="l">
              <a:buFont typeface="Arial" panose="020B0604020202020204" pitchFamily="34" charset="0"/>
              <a:buChar char="•"/>
            </a:pPr>
            <a:r>
              <a:rPr lang="en-US" sz="2400" b="0" i="0" dirty="0">
                <a:solidFill>
                  <a:srgbClr val="374151"/>
                </a:solidFill>
                <a:effectLst/>
                <a:latin typeface="Söhne"/>
              </a:rPr>
              <a:t>Urbanization and technological advancements.</a:t>
            </a:r>
          </a:p>
          <a:p>
            <a:pPr algn="l">
              <a:buFont typeface="Arial" panose="020B0604020202020204" pitchFamily="34" charset="0"/>
              <a:buChar char="•"/>
            </a:pPr>
            <a:r>
              <a:rPr lang="en-US" sz="2400" b="0" i="0" dirty="0">
                <a:solidFill>
                  <a:srgbClr val="374151"/>
                </a:solidFill>
                <a:effectLst/>
                <a:latin typeface="Söhne"/>
              </a:rPr>
              <a:t>Division of labor and mass production.</a:t>
            </a:r>
          </a:p>
          <a:p>
            <a:endParaRPr lang="en-US" sz="1800" dirty="0"/>
          </a:p>
        </p:txBody>
      </p:sp>
      <p:pic>
        <p:nvPicPr>
          <p:cNvPr id="11" name="Picture 10">
            <a:extLst>
              <a:ext uri="{FF2B5EF4-FFF2-40B4-BE49-F238E27FC236}">
                <a16:creationId xmlns:a16="http://schemas.microsoft.com/office/drawing/2014/main" id="{BA06C296-028F-46B9-1823-F92BDAFF78DF}"/>
              </a:ext>
            </a:extLst>
          </p:cNvPr>
          <p:cNvPicPr>
            <a:picLocks noChangeAspect="1"/>
          </p:cNvPicPr>
          <p:nvPr/>
        </p:nvPicPr>
        <p:blipFill>
          <a:blip r:embed="rId2"/>
          <a:stretch>
            <a:fillRect/>
          </a:stretch>
        </p:blipFill>
        <p:spPr>
          <a:xfrm>
            <a:off x="5176935" y="2959593"/>
            <a:ext cx="5502902" cy="3773528"/>
          </a:xfrm>
          <a:prstGeom prst="rect">
            <a:avLst/>
          </a:prstGeom>
        </p:spPr>
      </p:pic>
    </p:spTree>
    <p:extLst>
      <p:ext uri="{BB962C8B-B14F-4D97-AF65-F5344CB8AC3E}">
        <p14:creationId xmlns:p14="http://schemas.microsoft.com/office/powerpoint/2010/main" val="121174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B917-B926-5CEF-77B7-9B83794C4772}"/>
              </a:ext>
            </a:extLst>
          </p:cNvPr>
          <p:cNvSpPr>
            <a:spLocks noGrp="1"/>
          </p:cNvSpPr>
          <p:nvPr>
            <p:ph type="title"/>
          </p:nvPr>
        </p:nvSpPr>
        <p:spPr/>
        <p:txBody>
          <a:bodyPr/>
          <a:lstStyle/>
          <a:p>
            <a:r>
              <a:rPr lang="en-US" dirty="0"/>
              <a:t>Post-</a:t>
            </a:r>
            <a:r>
              <a:rPr lang="en-US" dirty="0" err="1"/>
              <a:t>Industerial</a:t>
            </a:r>
            <a:r>
              <a:rPr lang="en-US" dirty="0"/>
              <a:t> Societies</a:t>
            </a:r>
          </a:p>
        </p:txBody>
      </p:sp>
      <p:sp>
        <p:nvSpPr>
          <p:cNvPr id="3" name="Text Placeholder 2">
            <a:extLst>
              <a:ext uri="{FF2B5EF4-FFF2-40B4-BE49-F238E27FC236}">
                <a16:creationId xmlns:a16="http://schemas.microsoft.com/office/drawing/2014/main" id="{F7C2CD17-82DA-7F14-99F8-ABD9D1BF3236}"/>
              </a:ext>
            </a:extLst>
          </p:cNvPr>
          <p:cNvSpPr>
            <a:spLocks noGrp="1"/>
          </p:cNvSpPr>
          <p:nvPr>
            <p:ph type="body" idx="1"/>
          </p:nvPr>
        </p:nvSpPr>
        <p:spPr>
          <a:xfrm>
            <a:off x="902298" y="3210572"/>
            <a:ext cx="4183650" cy="365125"/>
          </a:xfrm>
        </p:spPr>
        <p:txBody>
          <a:bodyPr>
            <a:normAutofit fontScale="92500" lnSpcReduction="20000"/>
          </a:bodyPr>
          <a:lstStyle/>
          <a:p>
            <a:r>
              <a:rPr lang="en-US" dirty="0"/>
              <a:t>Post-</a:t>
            </a:r>
            <a:r>
              <a:rPr lang="en-US" dirty="0" err="1"/>
              <a:t>Industerial</a:t>
            </a:r>
            <a:r>
              <a:rPr lang="en-US" dirty="0"/>
              <a:t> Societies</a:t>
            </a:r>
          </a:p>
        </p:txBody>
      </p:sp>
      <p:sp>
        <p:nvSpPr>
          <p:cNvPr id="5" name="Slide Number Placeholder 4">
            <a:extLst>
              <a:ext uri="{FF2B5EF4-FFF2-40B4-BE49-F238E27FC236}">
                <a16:creationId xmlns:a16="http://schemas.microsoft.com/office/drawing/2014/main" id="{15D3F0FE-3CAB-BB42-301A-4F81725F161C}"/>
              </a:ext>
            </a:extLst>
          </p:cNvPr>
          <p:cNvSpPr>
            <a:spLocks noGrp="1"/>
          </p:cNvSpPr>
          <p:nvPr>
            <p:ph type="sldNum" sz="quarter" idx="12"/>
          </p:nvPr>
        </p:nvSpPr>
        <p:spPr/>
        <p:txBody>
          <a:bodyPr/>
          <a:lstStyle/>
          <a:p>
            <a:fld id="{D495E168-DA5E-4888-8D8A-92B118324C14}" type="slidenum">
              <a:rPr lang="ru-RU" smtClean="0"/>
              <a:t>8</a:t>
            </a:fld>
            <a:endParaRPr lang="ru-RU" dirty="0"/>
          </a:p>
        </p:txBody>
      </p:sp>
      <p:sp>
        <p:nvSpPr>
          <p:cNvPr id="6" name="Text Placeholder 5">
            <a:extLst>
              <a:ext uri="{FF2B5EF4-FFF2-40B4-BE49-F238E27FC236}">
                <a16:creationId xmlns:a16="http://schemas.microsoft.com/office/drawing/2014/main" id="{FD69A2AE-D017-43E1-FDB0-6B1B09A41192}"/>
              </a:ext>
            </a:extLst>
          </p:cNvPr>
          <p:cNvSpPr>
            <a:spLocks noGrp="1"/>
          </p:cNvSpPr>
          <p:nvPr>
            <p:ph type="body" sz="quarter" idx="16"/>
          </p:nvPr>
        </p:nvSpPr>
        <p:spPr/>
        <p:txBody>
          <a:bodyPr/>
          <a:lstStyle/>
          <a:p>
            <a:r>
              <a:rPr lang="en-US" b="0" i="0" dirty="0">
                <a:solidFill>
                  <a:srgbClr val="374151"/>
                </a:solidFill>
                <a:effectLst/>
                <a:latin typeface="Söhne"/>
              </a:rPr>
              <a:t>Post-industrial society, also known as a post-industrial or information society, refers to a type of society that has transitioned from an industrial economy to one driven by information, services, and knowledge. It is characterized by a shift from manufacturing-based industries to service-based industries and the widespread use of information technology</a:t>
            </a:r>
            <a:endParaRPr lang="en-US" dirty="0"/>
          </a:p>
        </p:txBody>
      </p:sp>
      <p:sp>
        <p:nvSpPr>
          <p:cNvPr id="8" name="Text Placeholder 7">
            <a:extLst>
              <a:ext uri="{FF2B5EF4-FFF2-40B4-BE49-F238E27FC236}">
                <a16:creationId xmlns:a16="http://schemas.microsoft.com/office/drawing/2014/main" id="{A3A0A3BB-20C7-15C9-1158-84680F02DEAB}"/>
              </a:ext>
            </a:extLst>
          </p:cNvPr>
          <p:cNvSpPr>
            <a:spLocks noGrp="1"/>
          </p:cNvSpPr>
          <p:nvPr>
            <p:ph type="body" sz="quarter" idx="20"/>
          </p:nvPr>
        </p:nvSpPr>
        <p:spPr>
          <a:xfrm>
            <a:off x="811311" y="3647428"/>
            <a:ext cx="4365625" cy="2333625"/>
          </a:xfrm>
        </p:spPr>
        <p:txBody>
          <a:bodyPr>
            <a:normAutofit/>
          </a:bodyPr>
          <a:lstStyle/>
          <a:p>
            <a:pPr algn="l">
              <a:buFont typeface="Arial" panose="020B0604020202020204" pitchFamily="34" charset="0"/>
              <a:buChar char="•"/>
            </a:pPr>
            <a:r>
              <a:rPr lang="en-US" sz="1800" b="0" i="0" dirty="0">
                <a:solidFill>
                  <a:srgbClr val="374151"/>
                </a:solidFill>
                <a:effectLst/>
              </a:rPr>
              <a:t>Also known as information or knowledge societies.</a:t>
            </a:r>
          </a:p>
          <a:p>
            <a:pPr algn="l">
              <a:buFont typeface="Arial" panose="020B0604020202020204" pitchFamily="34" charset="0"/>
              <a:buChar char="•"/>
            </a:pPr>
            <a:r>
              <a:rPr lang="en-US" sz="1800" b="0" i="0" dirty="0">
                <a:solidFill>
                  <a:srgbClr val="374151"/>
                </a:solidFill>
                <a:effectLst/>
              </a:rPr>
              <a:t>Shifted from manufacturing to service-based industries.</a:t>
            </a:r>
          </a:p>
          <a:p>
            <a:pPr algn="l">
              <a:buFont typeface="Arial" panose="020B0604020202020204" pitchFamily="34" charset="0"/>
              <a:buChar char="•"/>
            </a:pPr>
            <a:r>
              <a:rPr lang="en-US" sz="1800" b="0" i="0" dirty="0">
                <a:solidFill>
                  <a:srgbClr val="374151"/>
                </a:solidFill>
                <a:effectLst/>
              </a:rPr>
              <a:t>Reliance on information technology and knowledge economy.</a:t>
            </a:r>
          </a:p>
          <a:p>
            <a:pPr algn="l">
              <a:buFont typeface="Arial" panose="020B0604020202020204" pitchFamily="34" charset="0"/>
              <a:buChar char="•"/>
            </a:pPr>
            <a:r>
              <a:rPr lang="en-US" sz="1800" b="0" i="0" dirty="0">
                <a:solidFill>
                  <a:srgbClr val="374151"/>
                </a:solidFill>
                <a:effectLst/>
              </a:rPr>
              <a:t>Emphasis on innovation and exchange of information</a:t>
            </a:r>
          </a:p>
          <a:p>
            <a:endParaRPr lang="en-US" sz="1800" dirty="0"/>
          </a:p>
        </p:txBody>
      </p:sp>
      <p:pic>
        <p:nvPicPr>
          <p:cNvPr id="11" name="Picture 10">
            <a:extLst>
              <a:ext uri="{FF2B5EF4-FFF2-40B4-BE49-F238E27FC236}">
                <a16:creationId xmlns:a16="http://schemas.microsoft.com/office/drawing/2014/main" id="{178B8D3B-6041-2402-070C-DE230165DE6D}"/>
              </a:ext>
            </a:extLst>
          </p:cNvPr>
          <p:cNvPicPr>
            <a:picLocks noChangeAspect="1"/>
          </p:cNvPicPr>
          <p:nvPr/>
        </p:nvPicPr>
        <p:blipFill>
          <a:blip r:embed="rId2"/>
          <a:stretch>
            <a:fillRect/>
          </a:stretch>
        </p:blipFill>
        <p:spPr>
          <a:xfrm>
            <a:off x="5448438" y="3041650"/>
            <a:ext cx="4831904" cy="3619264"/>
          </a:xfrm>
          <a:prstGeom prst="rect">
            <a:avLst/>
          </a:prstGeom>
        </p:spPr>
      </p:pic>
    </p:spTree>
    <p:extLst>
      <p:ext uri="{BB962C8B-B14F-4D97-AF65-F5344CB8AC3E}">
        <p14:creationId xmlns:p14="http://schemas.microsoft.com/office/powerpoint/2010/main" val="262240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329B-51CD-5CE0-70E9-976BFCD975F4}"/>
              </a:ext>
            </a:extLst>
          </p:cNvPr>
          <p:cNvSpPr>
            <a:spLocks noGrp="1"/>
          </p:cNvSpPr>
          <p:nvPr>
            <p:ph type="title"/>
          </p:nvPr>
        </p:nvSpPr>
        <p:spPr/>
        <p:txBody>
          <a:bodyPr/>
          <a:lstStyle/>
          <a:p>
            <a:r>
              <a:rPr lang="en-US" dirty="0"/>
              <a:t>Post-Modern Society </a:t>
            </a:r>
          </a:p>
        </p:txBody>
      </p:sp>
      <p:sp>
        <p:nvSpPr>
          <p:cNvPr id="3" name="Text Placeholder 2">
            <a:extLst>
              <a:ext uri="{FF2B5EF4-FFF2-40B4-BE49-F238E27FC236}">
                <a16:creationId xmlns:a16="http://schemas.microsoft.com/office/drawing/2014/main" id="{6A0BC78A-6213-1BC6-130B-67FF045658A9}"/>
              </a:ext>
            </a:extLst>
          </p:cNvPr>
          <p:cNvSpPr>
            <a:spLocks noGrp="1"/>
          </p:cNvSpPr>
          <p:nvPr>
            <p:ph type="body" idx="1"/>
          </p:nvPr>
        </p:nvSpPr>
        <p:spPr/>
        <p:txBody>
          <a:bodyPr>
            <a:normAutofit fontScale="92500" lnSpcReduction="20000"/>
          </a:bodyPr>
          <a:lstStyle/>
          <a:p>
            <a:r>
              <a:rPr lang="en-US" dirty="0"/>
              <a:t>Post-Modern Society :</a:t>
            </a:r>
          </a:p>
        </p:txBody>
      </p:sp>
      <p:sp>
        <p:nvSpPr>
          <p:cNvPr id="5" name="Slide Number Placeholder 4">
            <a:extLst>
              <a:ext uri="{FF2B5EF4-FFF2-40B4-BE49-F238E27FC236}">
                <a16:creationId xmlns:a16="http://schemas.microsoft.com/office/drawing/2014/main" id="{35373680-D745-F344-8C92-0ADFD3AACB68}"/>
              </a:ext>
            </a:extLst>
          </p:cNvPr>
          <p:cNvSpPr>
            <a:spLocks noGrp="1"/>
          </p:cNvSpPr>
          <p:nvPr>
            <p:ph type="sldNum" sz="quarter" idx="12"/>
          </p:nvPr>
        </p:nvSpPr>
        <p:spPr/>
        <p:txBody>
          <a:bodyPr/>
          <a:lstStyle/>
          <a:p>
            <a:fld id="{D495E168-DA5E-4888-8D8A-92B118324C14}" type="slidenum">
              <a:rPr lang="ru-RU" smtClean="0"/>
              <a:t>9</a:t>
            </a:fld>
            <a:endParaRPr lang="ru-RU" dirty="0"/>
          </a:p>
        </p:txBody>
      </p:sp>
      <p:sp>
        <p:nvSpPr>
          <p:cNvPr id="6" name="Text Placeholder 5">
            <a:extLst>
              <a:ext uri="{FF2B5EF4-FFF2-40B4-BE49-F238E27FC236}">
                <a16:creationId xmlns:a16="http://schemas.microsoft.com/office/drawing/2014/main" id="{62E9994B-60B2-BECC-2E85-CF5688B0246B}"/>
              </a:ext>
            </a:extLst>
          </p:cNvPr>
          <p:cNvSpPr>
            <a:spLocks noGrp="1"/>
          </p:cNvSpPr>
          <p:nvPr>
            <p:ph type="body" sz="quarter" idx="16"/>
          </p:nvPr>
        </p:nvSpPr>
        <p:spPr/>
        <p:txBody>
          <a:bodyPr/>
          <a:lstStyle/>
          <a:p>
            <a:r>
              <a:rPr lang="en-US" b="0" i="0" dirty="0">
                <a:solidFill>
                  <a:srgbClr val="374151"/>
                </a:solidFill>
                <a:effectLst/>
                <a:latin typeface="Söhne"/>
              </a:rPr>
              <a:t>Post-modern society refers to a type of society that emerged in the late 20th century and is characterized by a departure from modernist principles and a critical questioning of traditional norms, values, and institutions. It is marked by cultural diversity, globalization, and a blurring of boundaries between different social, cultural, and artistic expressions</a:t>
            </a:r>
            <a:endParaRPr lang="en-US" dirty="0"/>
          </a:p>
        </p:txBody>
      </p:sp>
      <p:sp>
        <p:nvSpPr>
          <p:cNvPr id="8" name="Text Placeholder 7">
            <a:extLst>
              <a:ext uri="{FF2B5EF4-FFF2-40B4-BE49-F238E27FC236}">
                <a16:creationId xmlns:a16="http://schemas.microsoft.com/office/drawing/2014/main" id="{1E478A59-F032-1E45-CA74-E86E182D7287}"/>
              </a:ext>
            </a:extLst>
          </p:cNvPr>
          <p:cNvSpPr>
            <a:spLocks noGrp="1"/>
          </p:cNvSpPr>
          <p:nvPr>
            <p:ph type="body" sz="quarter" idx="20"/>
          </p:nvPr>
        </p:nvSpPr>
        <p:spPr/>
        <p:txBody>
          <a:bodyPr>
            <a:normAutofit/>
          </a:bodyPr>
          <a:lstStyle/>
          <a:p>
            <a:pPr algn="l">
              <a:buFont typeface="Arial" panose="020B0604020202020204" pitchFamily="34" charset="0"/>
              <a:buChar char="•"/>
            </a:pPr>
            <a:r>
              <a:rPr lang="en-US" sz="2000" b="0" i="0" dirty="0">
                <a:solidFill>
                  <a:srgbClr val="374151"/>
                </a:solidFill>
                <a:effectLst/>
              </a:rPr>
              <a:t>Associated with the late 20th and early 21st centuries.</a:t>
            </a:r>
          </a:p>
          <a:p>
            <a:pPr algn="l">
              <a:buFont typeface="Arial" panose="020B0604020202020204" pitchFamily="34" charset="0"/>
              <a:buChar char="•"/>
            </a:pPr>
            <a:r>
              <a:rPr lang="en-US" sz="2000" b="0" i="0" dirty="0">
                <a:solidFill>
                  <a:srgbClr val="374151"/>
                </a:solidFill>
                <a:effectLst/>
              </a:rPr>
              <a:t>Cultural diversity and globalization.</a:t>
            </a:r>
          </a:p>
          <a:p>
            <a:pPr algn="l">
              <a:buFont typeface="Arial" panose="020B0604020202020204" pitchFamily="34" charset="0"/>
              <a:buChar char="•"/>
            </a:pPr>
            <a:r>
              <a:rPr lang="en-US" sz="2000" b="0" i="0" dirty="0">
                <a:solidFill>
                  <a:srgbClr val="374151"/>
                </a:solidFill>
                <a:effectLst/>
              </a:rPr>
              <a:t>Fluid identities and blurring of traditional values.</a:t>
            </a:r>
          </a:p>
          <a:p>
            <a:pPr algn="l">
              <a:buFont typeface="Arial" panose="020B0604020202020204" pitchFamily="34" charset="0"/>
              <a:buChar char="•"/>
            </a:pPr>
            <a:r>
              <a:rPr lang="en-US" sz="2000" b="0" i="0" dirty="0">
                <a:solidFill>
                  <a:srgbClr val="374151"/>
                </a:solidFill>
                <a:effectLst/>
              </a:rPr>
              <a:t>Questioning of established institutions and norms.</a:t>
            </a:r>
          </a:p>
          <a:p>
            <a:endParaRPr lang="en-US" sz="2000" dirty="0"/>
          </a:p>
        </p:txBody>
      </p:sp>
      <p:pic>
        <p:nvPicPr>
          <p:cNvPr id="11" name="Picture 10">
            <a:extLst>
              <a:ext uri="{FF2B5EF4-FFF2-40B4-BE49-F238E27FC236}">
                <a16:creationId xmlns:a16="http://schemas.microsoft.com/office/drawing/2014/main" id="{D0BF624C-B940-FCD0-A4D0-AD9A5B124476}"/>
              </a:ext>
            </a:extLst>
          </p:cNvPr>
          <p:cNvPicPr>
            <a:picLocks noChangeAspect="1"/>
          </p:cNvPicPr>
          <p:nvPr/>
        </p:nvPicPr>
        <p:blipFill>
          <a:blip r:embed="rId2"/>
          <a:stretch>
            <a:fillRect/>
          </a:stretch>
        </p:blipFill>
        <p:spPr>
          <a:xfrm>
            <a:off x="5358911" y="3109161"/>
            <a:ext cx="4609175" cy="3072783"/>
          </a:xfrm>
          <a:prstGeom prst="rect">
            <a:avLst/>
          </a:prstGeom>
        </p:spPr>
      </p:pic>
    </p:spTree>
    <p:extLst>
      <p:ext uri="{BB962C8B-B14F-4D97-AF65-F5344CB8AC3E}">
        <p14:creationId xmlns:p14="http://schemas.microsoft.com/office/powerpoint/2010/main" val="2295234491"/>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3.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41</TotalTime>
  <Words>686</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Söhne</vt:lpstr>
      <vt:lpstr>Office Theme</vt:lpstr>
      <vt:lpstr>Society &amp; types</vt:lpstr>
      <vt:lpstr>Society </vt:lpstr>
      <vt:lpstr>What Is Society ?</vt:lpstr>
      <vt:lpstr>Types of Society</vt:lpstr>
      <vt:lpstr>Hunter-Gathering Society </vt:lpstr>
      <vt:lpstr>Agricultural societies</vt:lpstr>
      <vt:lpstr>Industrial Societies</vt:lpstr>
      <vt:lpstr>Post-Industerial Societies</vt:lpstr>
      <vt:lpstr>Post-Modern Society </vt:lpstr>
      <vt:lpstr>Overlapping and Transitoining Socities</vt:lpstr>
      <vt:lpstr>Conclusion</vt:lpstr>
      <vt:lpstr>Society is a complex concept that encompasses the interactions and structures among individuals. Hunter-gatherer, agricultural, industrial, post-industrial, and post-modern societies are some commonly recognized types. These types represent different stages and characteristics of societal development. Societies can evolve and transition from one type to another.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Society &amp; types</dc:title>
  <dc:creator>MUHAMMAD UMER FAROOQ</dc:creator>
  <cp:lastModifiedBy>MUHAMMAD UMER FAROOQ</cp:lastModifiedBy>
  <cp:revision>12</cp:revision>
  <dcterms:created xsi:type="dcterms:W3CDTF">2023-05-22T10:59:28Z</dcterms:created>
  <dcterms:modified xsi:type="dcterms:W3CDTF">2023-05-22T12:47:47Z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