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8" r:id="rId14"/>
    <p:sldId id="289" r:id="rId15"/>
    <p:sldId id="290" r:id="rId16"/>
    <p:sldId id="291" r:id="rId17"/>
    <p:sldId id="294" r:id="rId18"/>
    <p:sldId id="277" r:id="rId19"/>
    <p:sldId id="285" r:id="rId20"/>
    <p:sldId id="278" r:id="rId21"/>
    <p:sldId id="295" r:id="rId22"/>
    <p:sldId id="296" r:id="rId23"/>
    <p:sldId id="282" r:id="rId24"/>
    <p:sldId id="283" r:id="rId25"/>
    <p:sldId id="297" r:id="rId26"/>
    <p:sldId id="298" r:id="rId27"/>
    <p:sldId id="299" r:id="rId28"/>
    <p:sldId id="300" r:id="rId29"/>
    <p:sldId id="284" r:id="rId30"/>
  </p:sldIdLst>
  <p:sldSz cx="9144000" cy="6858000" type="screen4x3"/>
  <p:notesSz cx="92360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94660"/>
  </p:normalViewPr>
  <p:slideViewPr>
    <p:cSldViewPr>
      <p:cViewPr varScale="1">
        <p:scale>
          <a:sx n="70" d="100"/>
          <a:sy n="70" d="100"/>
        </p:scale>
        <p:origin x="13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520"/>
          </a:xfrm>
          <a:prstGeom prst="rect">
            <a:avLst/>
          </a:prstGeom>
        </p:spPr>
        <p:txBody>
          <a:bodyPr vert="horz" lIns="92830" tIns="46415" rIns="92830" bIns="46415" rtlCol="0"/>
          <a:lstStyle>
            <a:lvl1pPr algn="r">
              <a:defRPr sz="1200"/>
            </a:lvl1pPr>
          </a:lstStyle>
          <a:p>
            <a:fld id="{4F8C0D07-29EB-46D3-9096-160505397982}" type="datetimeFigureOut">
              <a:rPr lang="en-US" smtClean="0"/>
              <a:t>11-Apr-23</a:t>
            </a:fld>
            <a:endParaRPr lang="en-US"/>
          </a:p>
        </p:txBody>
      </p:sp>
      <p:sp>
        <p:nvSpPr>
          <p:cNvPr id="4" name="Footer Placeholder 3"/>
          <p:cNvSpPr>
            <a:spLocks noGrp="1"/>
          </p:cNvSpPr>
          <p:nvPr>
            <p:ph type="ftr" sz="quarter" idx="2"/>
          </p:nvPr>
        </p:nvSpPr>
        <p:spPr>
          <a:xfrm>
            <a:off x="0" y="6658664"/>
            <a:ext cx="4002299" cy="350520"/>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2830" tIns="46415" rIns="92830" bIns="46415" rtlCol="0" anchor="b"/>
          <a:lstStyle>
            <a:lvl1pPr algn="r">
              <a:defRPr sz="1200"/>
            </a:lvl1pPr>
          </a:lstStyle>
          <a:p>
            <a:fld id="{5E9B4DCC-2621-4A8E-A623-6565C23FBB9B}" type="slidenum">
              <a:rPr lang="en-US" smtClean="0"/>
              <a:t>‹#›</a:t>
            </a:fld>
            <a:endParaRPr lang="en-US"/>
          </a:p>
        </p:txBody>
      </p:sp>
    </p:spTree>
    <p:extLst>
      <p:ext uri="{BB962C8B-B14F-4D97-AF65-F5344CB8AC3E}">
        <p14:creationId xmlns:p14="http://schemas.microsoft.com/office/powerpoint/2010/main" val="3450635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11-Apr-23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895600"/>
            <a:ext cx="6400800" cy="1752600"/>
          </a:xfrm>
        </p:spPr>
        <p:txBody>
          <a:bodyPr>
            <a:normAutofit/>
          </a:bodyPr>
          <a:lstStyle/>
          <a:p>
            <a:r>
              <a:rPr lang="en-US" sz="5400" b="1" dirty="0" smtClean="0">
                <a:solidFill>
                  <a:schemeClr val="tx2"/>
                </a:solidFill>
              </a:rPr>
              <a:t>“The Computing Profession”</a:t>
            </a:r>
            <a:endParaRPr lang="en-US" sz="5400" b="1" dirty="0">
              <a:solidFill>
                <a:schemeClr val="tx2"/>
              </a:solidFill>
            </a:endParaRPr>
          </a:p>
        </p:txBody>
      </p:sp>
    </p:spTree>
    <p:extLst>
      <p:ext uri="{BB962C8B-B14F-4D97-AF65-F5344CB8AC3E}">
        <p14:creationId xmlns:p14="http://schemas.microsoft.com/office/powerpoint/2010/main" val="2830464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Ethical </a:t>
            </a:r>
            <a:r>
              <a:rPr lang="en-US" b="1" dirty="0" smtClean="0"/>
              <a:t>constraints</a:t>
            </a:r>
            <a:endParaRPr lang="en-US" dirty="0"/>
          </a:p>
          <a:p>
            <a:pPr lvl="1" algn="just"/>
            <a:r>
              <a:rPr lang="en-US" dirty="0" smtClean="0"/>
              <a:t>Due </a:t>
            </a:r>
            <a:r>
              <a:rPr lang="en-US" dirty="0"/>
              <a:t>to the other characteristics on this list, there is a clear requirement for ethical constraints in the professions. </a:t>
            </a:r>
            <a:endParaRPr lang="en-US" dirty="0" smtClean="0"/>
          </a:p>
          <a:p>
            <a:pPr lvl="1" algn="just"/>
            <a:r>
              <a:rPr lang="en-US" dirty="0" smtClean="0"/>
              <a:t>Professionals </a:t>
            </a:r>
            <a:r>
              <a:rPr lang="en-US" dirty="0"/>
              <a:t>are bound to </a:t>
            </a:r>
            <a:r>
              <a:rPr lang="en-US" dirty="0" smtClean="0"/>
              <a:t>a code of conduct or ethics specific </a:t>
            </a:r>
            <a:r>
              <a:rPr lang="en-US" dirty="0"/>
              <a:t>to the distinct </a:t>
            </a:r>
            <a:r>
              <a:rPr lang="en-US" dirty="0" smtClean="0"/>
              <a:t>profession.</a:t>
            </a:r>
          </a:p>
          <a:p>
            <a:pPr lvl="1" algn="just"/>
            <a:r>
              <a:rPr lang="en-US" dirty="0" smtClean="0"/>
              <a:t>Professionals </a:t>
            </a:r>
            <a:r>
              <a:rPr lang="en-US" dirty="0"/>
              <a:t>also </a:t>
            </a:r>
            <a:r>
              <a:rPr lang="en-US" dirty="0" smtClean="0"/>
              <a:t>aim </a:t>
            </a:r>
            <a:r>
              <a:rPr lang="en-US" dirty="0"/>
              <a:t>toward a general body of core values, which are centered </a:t>
            </a:r>
            <a:r>
              <a:rPr lang="en-US" dirty="0" smtClean="0"/>
              <a:t>upon the </a:t>
            </a:r>
            <a:r>
              <a:rPr lang="en-US" dirty="0"/>
              <a:t>client's benefit and best interests.</a:t>
            </a:r>
          </a:p>
          <a:p>
            <a:endParaRPr lang="en-US" dirty="0"/>
          </a:p>
        </p:txBody>
      </p:sp>
    </p:spTree>
    <p:extLst>
      <p:ext uri="{BB962C8B-B14F-4D97-AF65-F5344CB8AC3E}">
        <p14:creationId xmlns:p14="http://schemas.microsoft.com/office/powerpoint/2010/main" val="976984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fontScale="92500" lnSpcReduction="10000"/>
          </a:bodyPr>
          <a:lstStyle/>
          <a:p>
            <a:pPr lvl="0"/>
            <a:r>
              <a:rPr lang="en-US" b="1" dirty="0" smtClean="0"/>
              <a:t>Merit-based</a:t>
            </a:r>
            <a:endParaRPr lang="en-US" dirty="0"/>
          </a:p>
          <a:p>
            <a:pPr lvl="1" algn="just"/>
            <a:r>
              <a:rPr lang="en-US" dirty="0" smtClean="0"/>
              <a:t>In </a:t>
            </a:r>
            <a:r>
              <a:rPr lang="en-US" dirty="0"/>
              <a:t>a profession, members achieve employment and success based on </a:t>
            </a:r>
            <a:r>
              <a:rPr lang="en-US" dirty="0" smtClean="0"/>
              <a:t>merit rather </a:t>
            </a:r>
            <a:r>
              <a:rPr lang="en-US" dirty="0"/>
              <a:t>than on corrupted </a:t>
            </a:r>
            <a:r>
              <a:rPr lang="en-US" dirty="0" smtClean="0"/>
              <a:t>ideas </a:t>
            </a:r>
            <a:r>
              <a:rPr lang="en-US" dirty="0"/>
              <a:t>such as social principle, mandated support, or </a:t>
            </a:r>
            <a:r>
              <a:rPr lang="en-US" dirty="0" smtClean="0"/>
              <a:t>extortion. </a:t>
            </a:r>
          </a:p>
          <a:p>
            <a:pPr lvl="1" algn="just"/>
            <a:r>
              <a:rPr lang="en-US" dirty="0" smtClean="0"/>
              <a:t>Therefore</a:t>
            </a:r>
            <a:r>
              <a:rPr lang="en-US" dirty="0"/>
              <a:t>, a professional is one who must attract clients and profits due to the merits of his work. </a:t>
            </a:r>
            <a:endParaRPr lang="en-US" dirty="0" smtClean="0"/>
          </a:p>
          <a:p>
            <a:pPr lvl="1" algn="just"/>
            <a:r>
              <a:rPr lang="en-US" dirty="0" smtClean="0"/>
              <a:t>In </a:t>
            </a:r>
            <a:r>
              <a:rPr lang="en-US" dirty="0"/>
              <a:t>the absence of this characteristic, issues of responsibility, accountability, and ethical constraints become irrelevant, negating any otherwise-professional </a:t>
            </a:r>
            <a:r>
              <a:rPr lang="en-US" dirty="0" smtClean="0"/>
              <a:t>characteristics.</a:t>
            </a:r>
            <a:endParaRPr lang="en-US" dirty="0"/>
          </a:p>
          <a:p>
            <a:endParaRPr lang="en-US" dirty="0"/>
          </a:p>
        </p:txBody>
      </p:sp>
    </p:spTree>
    <p:extLst>
      <p:ext uri="{BB962C8B-B14F-4D97-AF65-F5344CB8AC3E}">
        <p14:creationId xmlns:p14="http://schemas.microsoft.com/office/powerpoint/2010/main" val="3049665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10 </a:t>
            </a:r>
            <a:r>
              <a:rPr lang="en-US" b="1" dirty="0"/>
              <a:t>things that define a true professional</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0" fontAlgn="base"/>
            <a:r>
              <a:rPr lang="en-US" dirty="0"/>
              <a:t>Put customer satisfaction first</a:t>
            </a:r>
          </a:p>
          <a:p>
            <a:pPr lvl="0" fontAlgn="base"/>
            <a:r>
              <a:rPr lang="en-US" dirty="0" smtClean="0"/>
              <a:t>Make </a:t>
            </a:r>
            <a:r>
              <a:rPr lang="en-US" dirty="0"/>
              <a:t>expertise your specialty</a:t>
            </a:r>
          </a:p>
          <a:p>
            <a:pPr lvl="0" fontAlgn="base"/>
            <a:r>
              <a:rPr lang="en-US" dirty="0"/>
              <a:t>Do more than expected</a:t>
            </a:r>
          </a:p>
          <a:p>
            <a:pPr lvl="0" fontAlgn="base"/>
            <a:r>
              <a:rPr lang="en-US" dirty="0" smtClean="0"/>
              <a:t>Do </a:t>
            </a:r>
            <a:r>
              <a:rPr lang="en-US" dirty="0"/>
              <a:t>what you say and say what you can do</a:t>
            </a:r>
          </a:p>
          <a:p>
            <a:pPr lvl="0" fontAlgn="base"/>
            <a:r>
              <a:rPr lang="en-US" dirty="0"/>
              <a:t>Communicate effectively</a:t>
            </a:r>
          </a:p>
          <a:p>
            <a:pPr lvl="0" fontAlgn="base"/>
            <a:r>
              <a:rPr lang="en-US" dirty="0"/>
              <a:t>Follow exceptional guiding principles</a:t>
            </a:r>
          </a:p>
          <a:p>
            <a:pPr lvl="0" fontAlgn="base"/>
            <a:r>
              <a:rPr lang="en-US" dirty="0"/>
              <a:t>Praise your peers not yourself</a:t>
            </a:r>
          </a:p>
          <a:p>
            <a:pPr lvl="0" fontAlgn="base"/>
            <a:r>
              <a:rPr lang="en-US" dirty="0"/>
              <a:t>Share your knowledge</a:t>
            </a:r>
          </a:p>
          <a:p>
            <a:pPr lvl="0" fontAlgn="base"/>
            <a:r>
              <a:rPr lang="en-US" dirty="0"/>
              <a:t>Say thank you</a:t>
            </a:r>
          </a:p>
          <a:p>
            <a:pPr lvl="0" fontAlgn="base"/>
            <a:r>
              <a:rPr lang="en-US" dirty="0"/>
              <a:t>Keep a smile on your face and the right attitude in your heart</a:t>
            </a:r>
          </a:p>
          <a:p>
            <a:endParaRPr lang="en-US" dirty="0"/>
          </a:p>
        </p:txBody>
      </p:sp>
    </p:spTree>
    <p:extLst>
      <p:ext uri="{BB962C8B-B14F-4D97-AF65-F5344CB8AC3E}">
        <p14:creationId xmlns:p14="http://schemas.microsoft.com/office/powerpoint/2010/main" val="1018863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lstStyle/>
          <a:p>
            <a:pPr algn="just"/>
            <a:r>
              <a:rPr lang="en-US" dirty="0" smtClean="0"/>
              <a:t>The computing profession has a two tier structure.</a:t>
            </a:r>
          </a:p>
          <a:p>
            <a:pPr algn="just"/>
            <a:r>
              <a:rPr lang="en-US" dirty="0" smtClean="0"/>
              <a:t>At the first level, there are the institutions, that is, the chartered professional bodies, each of which covers a single or several closely related computing disciplines. Examples are PIEAS, NUST, UET etc.</a:t>
            </a:r>
            <a:endParaRPr lang="en-US" dirty="0"/>
          </a:p>
        </p:txBody>
      </p:sp>
    </p:spTree>
    <p:extLst>
      <p:ext uri="{BB962C8B-B14F-4D97-AF65-F5344CB8AC3E}">
        <p14:creationId xmlns:p14="http://schemas.microsoft.com/office/powerpoint/2010/main" val="2898408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lstStyle/>
          <a:p>
            <a:pPr algn="just"/>
            <a:r>
              <a:rPr lang="en-US" dirty="0" smtClean="0"/>
              <a:t>The second level body in computing is the computing council, a chartered body which recognizes certain computing institutions as its nominated bodies.</a:t>
            </a:r>
          </a:p>
          <a:p>
            <a:pPr algn="just"/>
            <a:r>
              <a:rPr lang="en-US" dirty="0" smtClean="0"/>
              <a:t>By recognizing a computing institution means that Computing council is satisfied with its standard of education.</a:t>
            </a:r>
            <a:endParaRPr lang="en-US" dirty="0"/>
          </a:p>
        </p:txBody>
      </p:sp>
    </p:spTree>
    <p:extLst>
      <p:ext uri="{BB962C8B-B14F-4D97-AF65-F5344CB8AC3E}">
        <p14:creationId xmlns:p14="http://schemas.microsoft.com/office/powerpoint/2010/main" val="1047443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Computing council acts as an umbrella body and represents the interests of the computing profession as a whole.</a:t>
            </a:r>
          </a:p>
          <a:p>
            <a:pPr algn="just"/>
            <a:r>
              <a:rPr lang="en-US" dirty="0" smtClean="0"/>
              <a:t>National Computing Education Accreditation  Council (NCEAC) </a:t>
            </a:r>
            <a:r>
              <a:rPr lang="en-US" dirty="0"/>
              <a:t>is a professional body and </a:t>
            </a:r>
            <a:r>
              <a:rPr lang="en-US" dirty="0" smtClean="0"/>
              <a:t>constitutional </a:t>
            </a:r>
            <a:r>
              <a:rPr lang="en-US" dirty="0"/>
              <a:t>federal institution for accreditation of </a:t>
            </a:r>
            <a:r>
              <a:rPr lang="en-US" dirty="0" smtClean="0"/>
              <a:t>computing </a:t>
            </a:r>
            <a:r>
              <a:rPr lang="en-US" dirty="0"/>
              <a:t>education and regulation of </a:t>
            </a:r>
            <a:r>
              <a:rPr lang="en-US" dirty="0" smtClean="0"/>
              <a:t>computing </a:t>
            </a:r>
            <a:r>
              <a:rPr lang="en-US" dirty="0"/>
              <a:t>profession in Pakistan</a:t>
            </a:r>
            <a:r>
              <a:rPr lang="en-US" dirty="0" smtClean="0"/>
              <a:t>.</a:t>
            </a:r>
          </a:p>
        </p:txBody>
      </p:sp>
    </p:spTree>
    <p:extLst>
      <p:ext uri="{BB962C8B-B14F-4D97-AF65-F5344CB8AC3E}">
        <p14:creationId xmlns:p14="http://schemas.microsoft.com/office/powerpoint/2010/main" val="1738242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normAutofit/>
          </a:bodyPr>
          <a:lstStyle/>
          <a:p>
            <a:pPr algn="just"/>
            <a:r>
              <a:rPr lang="en-US" dirty="0" smtClean="0"/>
              <a:t>NCEAC is recognized </a:t>
            </a:r>
            <a:r>
              <a:rPr lang="en-US" dirty="0" smtClean="0"/>
              <a:t>accreditor </a:t>
            </a:r>
            <a:r>
              <a:rPr lang="en-US" dirty="0" smtClean="0"/>
              <a:t>of computing programs in Pakistan.</a:t>
            </a:r>
          </a:p>
          <a:p>
            <a:pPr algn="just"/>
            <a:r>
              <a:rPr lang="en-US" dirty="0" smtClean="0"/>
              <a:t>It ensures the quality of education students received in universities and institutions.</a:t>
            </a:r>
          </a:p>
          <a:p>
            <a:pPr algn="just"/>
            <a:r>
              <a:rPr lang="en-US" dirty="0" smtClean="0"/>
              <a:t>It stimulates innovation in applied sciences, computing, Engineering and technology education.</a:t>
            </a:r>
          </a:p>
        </p:txBody>
      </p:sp>
    </p:spTree>
    <p:extLst>
      <p:ext uri="{BB962C8B-B14F-4D97-AF65-F5344CB8AC3E}">
        <p14:creationId xmlns:p14="http://schemas.microsoft.com/office/powerpoint/2010/main" val="2015716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Ethics </a:t>
            </a:r>
            <a:endParaRPr lang="en-US" b="1" dirty="0"/>
          </a:p>
        </p:txBody>
      </p:sp>
      <p:sp>
        <p:nvSpPr>
          <p:cNvPr id="3" name="Content Placeholder 2"/>
          <p:cNvSpPr>
            <a:spLocks noGrp="1"/>
          </p:cNvSpPr>
          <p:nvPr>
            <p:ph idx="1"/>
          </p:nvPr>
        </p:nvSpPr>
        <p:spPr/>
        <p:txBody>
          <a:bodyPr/>
          <a:lstStyle/>
          <a:p>
            <a:pPr algn="just"/>
            <a:r>
              <a:rPr lang="en-US" dirty="0" smtClean="0"/>
              <a:t>Ethics is the study of right and wrong in relation to human actions. It includes</a:t>
            </a:r>
          </a:p>
          <a:p>
            <a:pPr lvl="1" algn="just"/>
            <a:r>
              <a:rPr lang="en-US" b="1" i="1" dirty="0" smtClean="0"/>
              <a:t>Meta-ethics:</a:t>
            </a:r>
            <a:r>
              <a:rPr lang="en-US" dirty="0" smtClean="0"/>
              <a:t> study of general principles from which ethical systems can be built.</a:t>
            </a:r>
          </a:p>
          <a:p>
            <a:pPr lvl="1" algn="just"/>
            <a:r>
              <a:rPr lang="en-US" b="1" i="1" dirty="0" smtClean="0"/>
              <a:t>Moral theory:</a:t>
            </a:r>
            <a:r>
              <a:rPr lang="en-US" dirty="0" smtClean="0"/>
              <a:t> ethical systems, consisting of the </a:t>
            </a:r>
            <a:r>
              <a:rPr lang="en-US" b="1" dirty="0" smtClean="0"/>
              <a:t>criteria</a:t>
            </a:r>
            <a:r>
              <a:rPr lang="en-US" dirty="0" smtClean="0"/>
              <a:t> to decide whether individual actions are right and wrong.</a:t>
            </a:r>
          </a:p>
          <a:p>
            <a:pPr lvl="1" algn="just"/>
            <a:r>
              <a:rPr lang="en-US" b="1" i="1" dirty="0" smtClean="0"/>
              <a:t>Practical ethics:</a:t>
            </a:r>
            <a:r>
              <a:rPr lang="en-US" dirty="0" smtClean="0"/>
              <a:t> application of ethical systems to the analysis of particular situations.</a:t>
            </a:r>
          </a:p>
          <a:p>
            <a:endParaRPr lang="en-US" dirty="0"/>
          </a:p>
        </p:txBody>
      </p:sp>
    </p:spTree>
    <p:extLst>
      <p:ext uri="{BB962C8B-B14F-4D97-AF65-F5344CB8AC3E}">
        <p14:creationId xmlns:p14="http://schemas.microsoft.com/office/powerpoint/2010/main" val="3103102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What is Professional Ethics</a:t>
            </a:r>
            <a:endParaRPr lang="en-US" b="1" dirty="0"/>
          </a:p>
        </p:txBody>
      </p:sp>
      <p:sp>
        <p:nvSpPr>
          <p:cNvPr id="3" name="Content Placeholder 2"/>
          <p:cNvSpPr>
            <a:spLocks noGrp="1"/>
          </p:cNvSpPr>
          <p:nvPr>
            <p:ph idx="1"/>
          </p:nvPr>
        </p:nvSpPr>
        <p:spPr>
          <a:xfrm>
            <a:off x="457200" y="1371600"/>
            <a:ext cx="8229600" cy="5135563"/>
          </a:xfrm>
        </p:spPr>
        <p:txBody>
          <a:bodyPr>
            <a:normAutofit/>
          </a:bodyPr>
          <a:lstStyle/>
          <a:p>
            <a:pPr algn="just"/>
            <a:r>
              <a:rPr lang="en-US" dirty="0" smtClean="0"/>
              <a:t>One's </a:t>
            </a:r>
            <a:r>
              <a:rPr lang="en-US" dirty="0"/>
              <a:t>conduct of </a:t>
            </a:r>
            <a:r>
              <a:rPr lang="en-US" dirty="0" smtClean="0"/>
              <a:t>behavior </a:t>
            </a:r>
            <a:r>
              <a:rPr lang="en-US" dirty="0"/>
              <a:t>and practice when carrying out professional </a:t>
            </a:r>
            <a:r>
              <a:rPr lang="en-US" dirty="0" smtClean="0"/>
              <a:t>work</a:t>
            </a:r>
            <a:r>
              <a:rPr lang="en-US" dirty="0"/>
              <a:t>, e.g., consulting, researching, </a:t>
            </a:r>
            <a:r>
              <a:rPr lang="en-US" dirty="0" smtClean="0"/>
              <a:t>teaching.</a:t>
            </a:r>
            <a:endParaRPr lang="en-US" dirty="0"/>
          </a:p>
          <a:p>
            <a:pPr algn="just"/>
            <a:r>
              <a:rPr lang="en-US" dirty="0" smtClean="0"/>
              <a:t>The principles and standards that guide members of a particular profession in their interactions with internal &amp; external stakeholders.</a:t>
            </a:r>
            <a:endParaRPr lang="en-US" dirty="0"/>
          </a:p>
        </p:txBody>
      </p:sp>
    </p:spTree>
    <p:extLst>
      <p:ext uri="{BB962C8B-B14F-4D97-AF65-F5344CB8AC3E}">
        <p14:creationId xmlns:p14="http://schemas.microsoft.com/office/powerpoint/2010/main" val="1836794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Professional Ethics</a:t>
            </a:r>
            <a:endParaRPr lang="en-US" b="1" dirty="0"/>
          </a:p>
        </p:txBody>
      </p:sp>
      <p:sp>
        <p:nvSpPr>
          <p:cNvPr id="3" name="Content Placeholder 2"/>
          <p:cNvSpPr>
            <a:spLocks noGrp="1"/>
          </p:cNvSpPr>
          <p:nvPr>
            <p:ph idx="1"/>
          </p:nvPr>
        </p:nvSpPr>
        <p:spPr/>
        <p:txBody>
          <a:bodyPr>
            <a:normAutofit/>
          </a:bodyPr>
          <a:lstStyle/>
          <a:p>
            <a:pPr algn="just"/>
            <a:r>
              <a:rPr lang="en-US" dirty="0"/>
              <a:t> Professional Ethics must take into accounts:</a:t>
            </a:r>
          </a:p>
          <a:p>
            <a:pPr lvl="1" algn="just"/>
            <a:r>
              <a:rPr lang="en-US" dirty="0"/>
              <a:t>Relations between professionals and clients</a:t>
            </a:r>
          </a:p>
          <a:p>
            <a:pPr lvl="1" algn="just"/>
            <a:r>
              <a:rPr lang="en-US" dirty="0"/>
              <a:t>Relation between profession and society</a:t>
            </a:r>
          </a:p>
          <a:p>
            <a:pPr lvl="1" algn="just"/>
            <a:r>
              <a:rPr lang="en-US" dirty="0"/>
              <a:t>Relations among professionals</a:t>
            </a:r>
          </a:p>
          <a:p>
            <a:pPr lvl="1" algn="just"/>
            <a:r>
              <a:rPr lang="en-US" dirty="0"/>
              <a:t>Relations between employee and </a:t>
            </a:r>
            <a:r>
              <a:rPr lang="en-US" dirty="0" smtClean="0"/>
              <a:t>employer</a:t>
            </a:r>
            <a:endParaRPr lang="en-US" dirty="0"/>
          </a:p>
        </p:txBody>
      </p:sp>
    </p:spTree>
    <p:extLst>
      <p:ext uri="{BB962C8B-B14F-4D97-AF65-F5344CB8AC3E}">
        <p14:creationId xmlns:p14="http://schemas.microsoft.com/office/powerpoint/2010/main" val="1818104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t>Contents</a:t>
            </a:r>
            <a:endParaRPr lang="en-US" sz="4800" b="1" u="sng" dirty="0"/>
          </a:p>
        </p:txBody>
      </p:sp>
      <p:sp>
        <p:nvSpPr>
          <p:cNvPr id="3" name="Content Placeholder 2"/>
          <p:cNvSpPr>
            <a:spLocks noGrp="1"/>
          </p:cNvSpPr>
          <p:nvPr>
            <p:ph idx="1"/>
          </p:nvPr>
        </p:nvSpPr>
        <p:spPr/>
        <p:txBody>
          <a:bodyPr>
            <a:normAutofit fontScale="92500" lnSpcReduction="20000"/>
          </a:bodyPr>
          <a:lstStyle/>
          <a:p>
            <a:r>
              <a:rPr lang="en-US" dirty="0" smtClean="0"/>
              <a:t>Profession</a:t>
            </a:r>
          </a:p>
          <a:p>
            <a:r>
              <a:rPr lang="en-US" dirty="0" smtClean="0"/>
              <a:t>Fundamental characteristics of a profession</a:t>
            </a:r>
          </a:p>
          <a:p>
            <a:r>
              <a:rPr lang="en-US" dirty="0" smtClean="0"/>
              <a:t>Structure of computing profession</a:t>
            </a:r>
          </a:p>
          <a:p>
            <a:r>
              <a:rPr lang="en-US" dirty="0" smtClean="0"/>
              <a:t>Ethics</a:t>
            </a:r>
          </a:p>
          <a:p>
            <a:r>
              <a:rPr lang="en-US" dirty="0" smtClean="0"/>
              <a:t>Professional Ethics</a:t>
            </a:r>
          </a:p>
          <a:p>
            <a:r>
              <a:rPr lang="en-US" dirty="0" smtClean="0"/>
              <a:t>Ethical issues of Computer Science</a:t>
            </a:r>
          </a:p>
          <a:p>
            <a:r>
              <a:rPr lang="en-US" dirty="0" smtClean="0"/>
              <a:t>Professional codes of conduct</a:t>
            </a:r>
          </a:p>
          <a:p>
            <a:r>
              <a:rPr lang="en-US" dirty="0" smtClean="0"/>
              <a:t>Ten Commandments of computer ethics</a:t>
            </a:r>
          </a:p>
          <a:p>
            <a:r>
              <a:rPr lang="en-US" dirty="0" smtClean="0"/>
              <a:t>Applying codes of conduct (Case Studies)</a:t>
            </a:r>
          </a:p>
          <a:p>
            <a:endParaRPr lang="en-US" dirty="0"/>
          </a:p>
        </p:txBody>
      </p:sp>
    </p:spTree>
    <p:extLst>
      <p:ext uri="{BB962C8B-B14F-4D97-AF65-F5344CB8AC3E}">
        <p14:creationId xmlns:p14="http://schemas.microsoft.com/office/powerpoint/2010/main" val="3251283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professional ethics?</a:t>
            </a:r>
            <a:endParaRPr lang="en-US" b="1" dirty="0"/>
          </a:p>
        </p:txBody>
      </p:sp>
      <p:sp>
        <p:nvSpPr>
          <p:cNvPr id="3" name="Content Placeholder 2"/>
          <p:cNvSpPr>
            <a:spLocks noGrp="1"/>
          </p:cNvSpPr>
          <p:nvPr>
            <p:ph idx="1"/>
          </p:nvPr>
        </p:nvSpPr>
        <p:spPr/>
        <p:txBody>
          <a:bodyPr/>
          <a:lstStyle/>
          <a:p>
            <a:pPr algn="just"/>
            <a:r>
              <a:rPr lang="en-US" dirty="0" smtClean="0"/>
              <a:t>Awareness of professional ethics is gaining importance with time. </a:t>
            </a:r>
          </a:p>
          <a:p>
            <a:pPr algn="just"/>
            <a:r>
              <a:rPr lang="en-US" b="1" dirty="0"/>
              <a:t>D</a:t>
            </a:r>
            <a:r>
              <a:rPr lang="en-US" b="1" dirty="0" smtClean="0"/>
              <a:t>ecision making</a:t>
            </a:r>
            <a:r>
              <a:rPr lang="en-US" dirty="0" smtClean="0"/>
              <a:t> process in the work place is a complex phenomena.</a:t>
            </a:r>
          </a:p>
          <a:p>
            <a:pPr algn="just"/>
            <a:r>
              <a:rPr lang="en-US" dirty="0"/>
              <a:t>T</a:t>
            </a:r>
            <a:r>
              <a:rPr lang="en-US" dirty="0" smtClean="0"/>
              <a:t>he professional ethics provide a way of </a:t>
            </a:r>
            <a:r>
              <a:rPr lang="en-US" b="1" dirty="0" smtClean="0"/>
              <a:t>simplifying</a:t>
            </a:r>
            <a:r>
              <a:rPr lang="en-US" dirty="0" smtClean="0"/>
              <a:t> that decision making process.</a:t>
            </a:r>
            <a:endParaRPr lang="en-US" dirty="0"/>
          </a:p>
        </p:txBody>
      </p:sp>
    </p:spTree>
    <p:extLst>
      <p:ext uri="{BB962C8B-B14F-4D97-AF65-F5344CB8AC3E}">
        <p14:creationId xmlns:p14="http://schemas.microsoft.com/office/powerpoint/2010/main" val="1923958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Ethical Issues in Computer Science</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a:t>As software becomes pervasive in our daily </a:t>
            </a:r>
            <a:r>
              <a:rPr lang="en-US" dirty="0" smtClean="0"/>
              <a:t>lives, its </a:t>
            </a:r>
            <a:r>
              <a:rPr lang="en-US" dirty="0"/>
              <a:t>values from a purely </a:t>
            </a:r>
            <a:r>
              <a:rPr lang="en-US" dirty="0" smtClean="0"/>
              <a:t>human perspective are brought </a:t>
            </a:r>
            <a:r>
              <a:rPr lang="en-US" dirty="0"/>
              <a:t>to light. </a:t>
            </a:r>
            <a:endParaRPr lang="en-US" dirty="0" smtClean="0"/>
          </a:p>
          <a:p>
            <a:pPr algn="just"/>
            <a:r>
              <a:rPr lang="en-US" dirty="0" smtClean="0"/>
              <a:t>Ethical </a:t>
            </a:r>
            <a:r>
              <a:rPr lang="en-US" dirty="0"/>
              <a:t>conduct is one such </a:t>
            </a:r>
            <a:r>
              <a:rPr lang="en-US" dirty="0" smtClean="0"/>
              <a:t>human value.</a:t>
            </a:r>
          </a:p>
          <a:p>
            <a:pPr algn="just"/>
            <a:r>
              <a:rPr lang="en-US" dirty="0"/>
              <a:t>By participating in a software </a:t>
            </a:r>
            <a:r>
              <a:rPr lang="en-US" dirty="0" smtClean="0"/>
              <a:t>development process</a:t>
            </a:r>
            <a:r>
              <a:rPr lang="en-US" dirty="0"/>
              <a:t>, </a:t>
            </a:r>
            <a:r>
              <a:rPr lang="en-US" dirty="0" smtClean="0"/>
              <a:t>computer scientists </a:t>
            </a:r>
            <a:r>
              <a:rPr lang="en-US" dirty="0"/>
              <a:t>can </a:t>
            </a:r>
            <a:r>
              <a:rPr lang="en-US" dirty="0" smtClean="0"/>
              <a:t>influence the </a:t>
            </a:r>
            <a:r>
              <a:rPr lang="en-US" dirty="0"/>
              <a:t>final product, namely the software itself, </a:t>
            </a:r>
            <a:r>
              <a:rPr lang="en-US" dirty="0" smtClean="0"/>
              <a:t>in different </a:t>
            </a:r>
            <a:r>
              <a:rPr lang="en-US" dirty="0"/>
              <a:t>ways including those that may be </a:t>
            </a:r>
            <a:r>
              <a:rPr lang="en-US" dirty="0" smtClean="0"/>
              <a:t>contrary to </a:t>
            </a:r>
            <a:r>
              <a:rPr lang="en-US" dirty="0"/>
              <a:t>public interest. </a:t>
            </a:r>
            <a:endParaRPr lang="en-US" dirty="0" smtClean="0"/>
          </a:p>
          <a:p>
            <a:pPr algn="just"/>
            <a:r>
              <a:rPr lang="en-US" dirty="0" smtClean="0"/>
              <a:t>In </a:t>
            </a:r>
            <a:r>
              <a:rPr lang="en-US" dirty="0"/>
              <a:t>other words, they </a:t>
            </a:r>
            <a:r>
              <a:rPr lang="en-US" dirty="0" smtClean="0"/>
              <a:t>could engage </a:t>
            </a:r>
            <a:r>
              <a:rPr lang="en-US" dirty="0"/>
              <a:t>in an unethical behavior, </a:t>
            </a:r>
            <a:r>
              <a:rPr lang="en-US" dirty="0" smtClean="0"/>
              <a:t>intentionally or un-intentionally. </a:t>
            </a:r>
            <a:endParaRPr lang="en-US" dirty="0"/>
          </a:p>
        </p:txBody>
      </p:sp>
    </p:spTree>
    <p:extLst>
      <p:ext uri="{BB962C8B-B14F-4D97-AF65-F5344CB8AC3E}">
        <p14:creationId xmlns:p14="http://schemas.microsoft.com/office/powerpoint/2010/main" val="2210073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Ethical Issues in </a:t>
            </a:r>
            <a:r>
              <a:rPr lang="en-US" b="1" dirty="0" smtClean="0"/>
              <a:t>Computer Science</a:t>
            </a:r>
            <a:endParaRPr lang="en-US" b="1" dirty="0"/>
          </a:p>
        </p:txBody>
      </p:sp>
      <p:sp>
        <p:nvSpPr>
          <p:cNvPr id="3" name="Content Placeholder 2"/>
          <p:cNvSpPr>
            <a:spLocks noGrp="1"/>
          </p:cNvSpPr>
          <p:nvPr>
            <p:ph idx="1"/>
          </p:nvPr>
        </p:nvSpPr>
        <p:spPr/>
        <p:txBody>
          <a:bodyPr>
            <a:normAutofit fontScale="92500"/>
          </a:bodyPr>
          <a:lstStyle/>
          <a:p>
            <a:pPr algn="just"/>
            <a:r>
              <a:rPr lang="en-US" dirty="0"/>
              <a:t>This could lead to personal harm, </a:t>
            </a:r>
            <a:r>
              <a:rPr lang="en-US" dirty="0" smtClean="0"/>
              <a:t>and potentially </a:t>
            </a:r>
            <a:r>
              <a:rPr lang="en-US" dirty="0"/>
              <a:t>result in loss of confidence in </a:t>
            </a:r>
            <a:r>
              <a:rPr lang="en-US" dirty="0" smtClean="0"/>
              <a:t>software and </a:t>
            </a:r>
            <a:r>
              <a:rPr lang="en-US" dirty="0"/>
              <a:t>loss of trust in organizations that own them.</a:t>
            </a:r>
          </a:p>
          <a:p>
            <a:pPr algn="just"/>
            <a:r>
              <a:rPr lang="en-US" dirty="0"/>
              <a:t>This can adversely affect the acceptance of </a:t>
            </a:r>
            <a:r>
              <a:rPr lang="en-US" dirty="0" smtClean="0"/>
              <a:t>software as </a:t>
            </a:r>
            <a:r>
              <a:rPr lang="en-US" dirty="0"/>
              <a:t>a useful product, question the </a:t>
            </a:r>
            <a:r>
              <a:rPr lang="en-US" dirty="0" smtClean="0"/>
              <a:t>credibility of computer science </a:t>
            </a:r>
            <a:r>
              <a:rPr lang="en-US" dirty="0"/>
              <a:t>as a </a:t>
            </a:r>
            <a:r>
              <a:rPr lang="en-US" dirty="0" smtClean="0"/>
              <a:t>profession.</a:t>
            </a:r>
          </a:p>
          <a:p>
            <a:pPr algn="just"/>
            <a:r>
              <a:rPr lang="en-US" dirty="0" smtClean="0"/>
              <a:t>Computer Science professionals </a:t>
            </a:r>
            <a:r>
              <a:rPr lang="en-US" dirty="0"/>
              <a:t>must concern themselves primarily with the health, safety and welfare of those who are affected by their work.</a:t>
            </a:r>
          </a:p>
          <a:p>
            <a:endParaRPr lang="en-US" dirty="0"/>
          </a:p>
        </p:txBody>
      </p:sp>
    </p:spTree>
    <p:extLst>
      <p:ext uri="{BB962C8B-B14F-4D97-AF65-F5344CB8AC3E}">
        <p14:creationId xmlns:p14="http://schemas.microsoft.com/office/powerpoint/2010/main" val="3986414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Professional code of conduct</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One of main characteristic of profession is that the professional body establishes and enforces a code of conduct on its members.</a:t>
            </a:r>
          </a:p>
          <a:p>
            <a:pPr algn="just"/>
            <a:r>
              <a:rPr lang="en-US" dirty="0" smtClean="0"/>
              <a:t>As far as computing is concerned, most code of conducts established by ACM and IEEE undergo major revisions with the passage of time.</a:t>
            </a:r>
          </a:p>
          <a:p>
            <a:pPr algn="just"/>
            <a:r>
              <a:rPr lang="en-US" dirty="0"/>
              <a:t>All previous code of conducts are recently replaced by “Software Engineering Code of Ethics and Professional Practice” developed jointly by the ACM and IEEE Computer society.</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1094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Professional code of conduct</a:t>
            </a:r>
          </a:p>
        </p:txBody>
      </p:sp>
      <p:sp>
        <p:nvSpPr>
          <p:cNvPr id="3" name="Content Placeholder 2"/>
          <p:cNvSpPr>
            <a:spLocks noGrp="1"/>
          </p:cNvSpPr>
          <p:nvPr>
            <p:ph idx="1"/>
          </p:nvPr>
        </p:nvSpPr>
        <p:spPr/>
        <p:txBody>
          <a:bodyPr>
            <a:normAutofit fontScale="92500" lnSpcReduction="10000"/>
          </a:bodyPr>
          <a:lstStyle/>
          <a:p>
            <a:pPr algn="just"/>
            <a:r>
              <a:rPr lang="en-US" dirty="0" smtClean="0"/>
              <a:t>It outlines </a:t>
            </a:r>
            <a:r>
              <a:rPr lang="en-US" dirty="0"/>
              <a:t>8 principles of </a:t>
            </a:r>
            <a:r>
              <a:rPr lang="en-US" dirty="0" smtClean="0"/>
              <a:t>computing ethics: The </a:t>
            </a:r>
            <a:r>
              <a:rPr lang="en-US" dirty="0"/>
              <a:t>obligation of the </a:t>
            </a:r>
            <a:r>
              <a:rPr lang="en-US" dirty="0" smtClean="0"/>
              <a:t>computing professional </a:t>
            </a:r>
            <a:r>
              <a:rPr lang="en-US" dirty="0"/>
              <a:t>to the </a:t>
            </a:r>
            <a:endParaRPr lang="en-US" dirty="0" smtClean="0"/>
          </a:p>
          <a:p>
            <a:pPr lvl="1" algn="just"/>
            <a:r>
              <a:rPr lang="en-US" dirty="0" smtClean="0"/>
              <a:t>general public</a:t>
            </a:r>
          </a:p>
          <a:p>
            <a:pPr lvl="1" algn="just"/>
            <a:r>
              <a:rPr lang="en-US" dirty="0" smtClean="0"/>
              <a:t>the </a:t>
            </a:r>
            <a:r>
              <a:rPr lang="en-US" dirty="0"/>
              <a:t>client and </a:t>
            </a:r>
            <a:r>
              <a:rPr lang="en-US" dirty="0" smtClean="0"/>
              <a:t>employer</a:t>
            </a:r>
          </a:p>
          <a:p>
            <a:pPr lvl="1" algn="just"/>
            <a:r>
              <a:rPr lang="en-US" dirty="0" smtClean="0"/>
              <a:t>the product</a:t>
            </a:r>
          </a:p>
          <a:p>
            <a:pPr lvl="1" algn="just"/>
            <a:r>
              <a:rPr lang="en-US" dirty="0" smtClean="0"/>
              <a:t>the profession</a:t>
            </a:r>
          </a:p>
          <a:p>
            <a:pPr lvl="1" algn="just"/>
            <a:r>
              <a:rPr lang="en-US" dirty="0" smtClean="0"/>
              <a:t>Colleagues</a:t>
            </a:r>
          </a:p>
          <a:p>
            <a:pPr lvl="1" algn="just"/>
            <a:r>
              <a:rPr lang="en-US" dirty="0" smtClean="0"/>
              <a:t>the </a:t>
            </a:r>
            <a:r>
              <a:rPr lang="en-US" dirty="0"/>
              <a:t>engineer himself or </a:t>
            </a:r>
            <a:r>
              <a:rPr lang="en-US" dirty="0" smtClean="0"/>
              <a:t>herself</a:t>
            </a:r>
          </a:p>
          <a:p>
            <a:pPr lvl="1" algn="just"/>
            <a:r>
              <a:rPr lang="en-US" dirty="0" smtClean="0"/>
              <a:t>the </a:t>
            </a:r>
            <a:r>
              <a:rPr lang="en-US" dirty="0"/>
              <a:t>ethical management of software engineering projects.</a:t>
            </a:r>
          </a:p>
        </p:txBody>
      </p:sp>
    </p:spTree>
    <p:extLst>
      <p:ext uri="{BB962C8B-B14F-4D97-AF65-F5344CB8AC3E}">
        <p14:creationId xmlns:p14="http://schemas.microsoft.com/office/powerpoint/2010/main" val="3236544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Ten Commandments of </a:t>
            </a:r>
            <a:br>
              <a:rPr lang="en-US" b="1" dirty="0" smtClean="0"/>
            </a:br>
            <a:r>
              <a:rPr lang="en-US" b="1" dirty="0" smtClean="0"/>
              <a:t>Computer ethics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GB" dirty="0"/>
              <a:t>The Ten Commandments of Computer Ethics were created in 1992 by the Computer Ethics Institute</a:t>
            </a:r>
            <a:r>
              <a:rPr lang="en-GB" dirty="0" smtClean="0"/>
              <a:t>.</a:t>
            </a:r>
          </a:p>
          <a:p>
            <a:pPr lvl="1" algn="just"/>
            <a:r>
              <a:rPr lang="en-US" dirty="0"/>
              <a:t>Not use a computer to harm other people. This is the foundation for computer ethics.</a:t>
            </a:r>
          </a:p>
          <a:p>
            <a:pPr lvl="1" algn="just"/>
            <a:r>
              <a:rPr lang="en-US" dirty="0"/>
              <a:t>Not interfere with other people’s computer work. Such as sending numerous thoughtless e-mails to larger issues like purposely sending computer viruses.</a:t>
            </a:r>
          </a:p>
          <a:p>
            <a:pPr lvl="1" algn="just"/>
            <a:r>
              <a:rPr lang="en-US" dirty="0"/>
              <a:t>Not snoop around in other people’s computer files. Don’t go looking through other people’s computer files unless given permission.</a:t>
            </a:r>
          </a:p>
        </p:txBody>
      </p:sp>
    </p:spTree>
    <p:extLst>
      <p:ext uri="{BB962C8B-B14F-4D97-AF65-F5344CB8AC3E}">
        <p14:creationId xmlns:p14="http://schemas.microsoft.com/office/powerpoint/2010/main" val="2032957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normAutofit lnSpcReduction="10000"/>
          </a:bodyPr>
          <a:lstStyle/>
          <a:p>
            <a:pPr lvl="1" algn="just"/>
            <a:r>
              <a:rPr lang="en-US" dirty="0"/>
              <a:t>Not use a computer to steal</a:t>
            </a:r>
            <a:r>
              <a:rPr lang="en-US" dirty="0" smtClean="0"/>
              <a:t>.</a:t>
            </a:r>
          </a:p>
          <a:p>
            <a:pPr lvl="1" algn="just"/>
            <a:r>
              <a:rPr lang="en-US" dirty="0"/>
              <a:t>Not use a computer to bear false witness. Don’t spread rumors or change your email address so that the receiver of an email believes that it came from someone other than yourself</a:t>
            </a:r>
            <a:r>
              <a:rPr lang="en-US" dirty="0" smtClean="0"/>
              <a:t>.</a:t>
            </a:r>
          </a:p>
          <a:p>
            <a:pPr lvl="1" algn="just"/>
            <a:r>
              <a:rPr lang="en-US" dirty="0"/>
              <a:t>Not copy or use proprietary software for which you have not paid. Once you buy a software system, music CD or DVD you should not make copies of that information and distribute it to your friends.</a:t>
            </a:r>
          </a:p>
        </p:txBody>
      </p:sp>
    </p:spTree>
    <p:extLst>
      <p:ext uri="{BB962C8B-B14F-4D97-AF65-F5344CB8AC3E}">
        <p14:creationId xmlns:p14="http://schemas.microsoft.com/office/powerpoint/2010/main" val="21059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normAutofit/>
          </a:bodyPr>
          <a:lstStyle/>
          <a:p>
            <a:pPr lvl="1" algn="just"/>
            <a:r>
              <a:rPr lang="en-US" dirty="0"/>
              <a:t>Not use other people’s computer resources without authorization or proper compensation. This means do not surf the internet or print off large amounts of paper for personal use during work hours</a:t>
            </a:r>
            <a:r>
              <a:rPr lang="en-US" dirty="0" smtClean="0"/>
              <a:t>.</a:t>
            </a:r>
          </a:p>
          <a:p>
            <a:pPr lvl="1" algn="just"/>
            <a:r>
              <a:rPr lang="en-US" dirty="0"/>
              <a:t>Not appropriate other people’s intellectual output. Don’t upload information and take credit for it such as music, images and text</a:t>
            </a:r>
            <a:r>
              <a:rPr lang="en-US" dirty="0" smtClean="0"/>
              <a:t>.</a:t>
            </a:r>
          </a:p>
        </p:txBody>
      </p:sp>
    </p:spTree>
    <p:extLst>
      <p:ext uri="{BB962C8B-B14F-4D97-AF65-F5344CB8AC3E}">
        <p14:creationId xmlns:p14="http://schemas.microsoft.com/office/powerpoint/2010/main" val="398757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lstStyle/>
          <a:p>
            <a:pPr lvl="1" algn="just"/>
            <a:r>
              <a:rPr lang="en-US" dirty="0"/>
              <a:t>Think about the social consequences of the program you are writing or the system you are designing</a:t>
            </a:r>
            <a:r>
              <a:rPr lang="en-US" dirty="0" smtClean="0"/>
              <a:t>.</a:t>
            </a:r>
          </a:p>
          <a:p>
            <a:pPr lvl="1" algn="just"/>
            <a:r>
              <a:rPr lang="en-US" dirty="0" smtClean="0"/>
              <a:t>Use </a:t>
            </a:r>
            <a:r>
              <a:rPr lang="en-US" dirty="0"/>
              <a:t>a computer in ways that ensure consideration and respect for your fellow humans. Just because you can’t always see someone face to face doesn’t give you the right to offer any less respect then you would offer in a personal encounter.</a:t>
            </a:r>
          </a:p>
        </p:txBody>
      </p:sp>
    </p:spTree>
    <p:extLst>
      <p:ext uri="{BB962C8B-B14F-4D97-AF65-F5344CB8AC3E}">
        <p14:creationId xmlns:p14="http://schemas.microsoft.com/office/powerpoint/2010/main" val="1069899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Applying codes of conduct </a:t>
            </a:r>
            <a:br>
              <a:rPr lang="en-US" b="1" dirty="0" smtClean="0"/>
            </a:br>
            <a:r>
              <a:rPr lang="en-US" b="1" dirty="0" smtClean="0"/>
              <a:t>(Case Studies)</a:t>
            </a:r>
            <a:endParaRPr lang="en-US" b="1" dirty="0"/>
          </a:p>
        </p:txBody>
      </p:sp>
      <p:sp>
        <p:nvSpPr>
          <p:cNvPr id="3" name="Content Placeholder 2"/>
          <p:cNvSpPr>
            <a:spLocks noGrp="1"/>
          </p:cNvSpPr>
          <p:nvPr>
            <p:ph idx="1"/>
          </p:nvPr>
        </p:nvSpPr>
        <p:spPr/>
        <p:txBody>
          <a:bodyPr/>
          <a:lstStyle/>
          <a:p>
            <a:pPr algn="just"/>
            <a:r>
              <a:rPr lang="en-US" dirty="0" smtClean="0"/>
              <a:t>This section provides some examples based on real situations regarding professional practices in software engineering.</a:t>
            </a:r>
          </a:p>
          <a:p>
            <a:pPr lvl="1" algn="just"/>
            <a:r>
              <a:rPr lang="en-US" dirty="0" smtClean="0"/>
              <a:t>Sales proposals</a:t>
            </a:r>
          </a:p>
          <a:p>
            <a:pPr lvl="1" algn="just"/>
            <a:r>
              <a:rPr lang="en-US" dirty="0" smtClean="0"/>
              <a:t>Integrity and professional status.</a:t>
            </a:r>
          </a:p>
          <a:p>
            <a:pPr lvl="1" algn="just"/>
            <a:r>
              <a:rPr lang="en-US" dirty="0" smtClean="0"/>
              <a:t>Public health and safety</a:t>
            </a:r>
          </a:p>
          <a:p>
            <a:pPr lvl="1" algn="just"/>
            <a:r>
              <a:rPr lang="en-US" dirty="0" smtClean="0"/>
              <a:t>Conflicts of interest</a:t>
            </a:r>
          </a:p>
          <a:p>
            <a:pPr lvl="1"/>
            <a:endParaRPr lang="en-US" dirty="0"/>
          </a:p>
        </p:txBody>
      </p:sp>
    </p:spTree>
    <p:extLst>
      <p:ext uri="{BB962C8B-B14F-4D97-AF65-F5344CB8AC3E}">
        <p14:creationId xmlns:p14="http://schemas.microsoft.com/office/powerpoint/2010/main" val="160476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Profession</a:t>
            </a:r>
            <a:endParaRPr lang="en-US" b="1"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b="1" i="1" dirty="0" smtClean="0"/>
              <a:t>“A paid occupation, especially one that involves prolonged training and a formal qualification”</a:t>
            </a:r>
            <a:endParaRPr lang="en-US" b="1" i="1" dirty="0"/>
          </a:p>
        </p:txBody>
      </p:sp>
    </p:spTree>
    <p:extLst>
      <p:ext uri="{BB962C8B-B14F-4D97-AF65-F5344CB8AC3E}">
        <p14:creationId xmlns:p14="http://schemas.microsoft.com/office/powerpoint/2010/main" val="174072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Profession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A formal education is one where you would go to a college or university for an actual degree</a:t>
            </a:r>
            <a:r>
              <a:rPr lang="en-US" dirty="0" smtClean="0"/>
              <a:t>.</a:t>
            </a:r>
          </a:p>
          <a:p>
            <a:pPr algn="just"/>
            <a:r>
              <a:rPr lang="en-US" dirty="0" smtClean="0"/>
              <a:t>An</a:t>
            </a:r>
            <a:r>
              <a:rPr lang="en-US" dirty="0"/>
              <a:t> informal education is simply learning a trade from someone else. It’s possible to have a formal education and an informal education.</a:t>
            </a:r>
          </a:p>
          <a:p>
            <a:pPr algn="just"/>
            <a:r>
              <a:rPr lang="en-US" dirty="0"/>
              <a:t>The formal education is what most employers would prefer to see because it is easier to prove.  Having a degree in a specific field will mean that you have certain knowledge that will translate into a better paying job and the company that’s employing you getting a qualified person for the </a:t>
            </a:r>
            <a:r>
              <a:rPr lang="en-US" dirty="0" smtClean="0"/>
              <a:t>job.</a:t>
            </a:r>
          </a:p>
        </p:txBody>
      </p:sp>
    </p:spTree>
    <p:extLst>
      <p:ext uri="{BB962C8B-B14F-4D97-AF65-F5344CB8AC3E}">
        <p14:creationId xmlns:p14="http://schemas.microsoft.com/office/powerpoint/2010/main" val="2651044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Profession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An informal education is what many people end up having.  You work under someone who has a degree or has been doing it for enough years to be knowledgeable about the subject.  </a:t>
            </a:r>
            <a:endParaRPr lang="en-US" dirty="0" smtClean="0"/>
          </a:p>
          <a:p>
            <a:pPr algn="just"/>
            <a:r>
              <a:rPr lang="en-US" dirty="0" smtClean="0"/>
              <a:t>Many </a:t>
            </a:r>
            <a:r>
              <a:rPr lang="en-US" dirty="0"/>
              <a:t>car mechanics and other "trade” skills usually have an informal education as to what they’re </a:t>
            </a:r>
            <a:r>
              <a:rPr lang="en-US" dirty="0" smtClean="0"/>
              <a:t>doing.</a:t>
            </a:r>
          </a:p>
          <a:p>
            <a:pPr algn="just"/>
            <a:r>
              <a:rPr lang="en-US" dirty="0" smtClean="0"/>
              <a:t>Informal </a:t>
            </a:r>
            <a:r>
              <a:rPr lang="en-US" dirty="0"/>
              <a:t>education can also be referred to as life experience.  After going through life for so many years, you’ll naturally acquire some knowledge about different things that you may not even learn after going through a formal education.</a:t>
            </a:r>
          </a:p>
          <a:p>
            <a:endParaRPr lang="en-US" dirty="0"/>
          </a:p>
        </p:txBody>
      </p:sp>
    </p:spTree>
    <p:extLst>
      <p:ext uri="{BB962C8B-B14F-4D97-AF65-F5344CB8AC3E}">
        <p14:creationId xmlns:p14="http://schemas.microsoft.com/office/powerpoint/2010/main" val="2229318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r>
              <a:rPr lang="en-US" b="1" dirty="0"/>
              <a:t>Fundamental characteristics of a profession</a:t>
            </a:r>
            <a:br>
              <a:rPr lang="en-US" b="1" dirty="0"/>
            </a:br>
            <a:endParaRPr lang="en-US" b="1" dirty="0"/>
          </a:p>
        </p:txBody>
      </p:sp>
      <p:sp>
        <p:nvSpPr>
          <p:cNvPr id="3" name="Content Placeholder 2"/>
          <p:cNvSpPr>
            <a:spLocks noGrp="1"/>
          </p:cNvSpPr>
          <p:nvPr>
            <p:ph idx="1"/>
          </p:nvPr>
        </p:nvSpPr>
        <p:spPr>
          <a:xfrm>
            <a:off x="457200" y="1828800"/>
            <a:ext cx="8229600" cy="4525963"/>
          </a:xfrm>
        </p:spPr>
        <p:txBody>
          <a:bodyPr>
            <a:normAutofit/>
          </a:bodyPr>
          <a:lstStyle/>
          <a:p>
            <a:pPr lvl="0"/>
            <a:r>
              <a:rPr lang="en-US" b="1" dirty="0"/>
              <a:t>Great </a:t>
            </a:r>
            <a:r>
              <a:rPr lang="en-US" b="1" dirty="0" smtClean="0"/>
              <a:t>responsibility</a:t>
            </a:r>
            <a:endParaRPr lang="en-US" dirty="0"/>
          </a:p>
          <a:p>
            <a:pPr lvl="1" algn="just"/>
            <a:r>
              <a:rPr lang="en-US" dirty="0" smtClean="0"/>
              <a:t>Professionals </a:t>
            </a:r>
            <a:r>
              <a:rPr lang="en-US" dirty="0"/>
              <a:t>deal in matters of vital importance to their clients and are therefore entrusted with grave responsibilities and obligations. </a:t>
            </a:r>
          </a:p>
          <a:p>
            <a:pPr lvl="1" algn="just"/>
            <a:r>
              <a:rPr lang="en-US" dirty="0" smtClean="0"/>
              <a:t>Given </a:t>
            </a:r>
            <a:r>
              <a:rPr lang="en-US" dirty="0"/>
              <a:t>these </a:t>
            </a:r>
            <a:r>
              <a:rPr lang="en-US" dirty="0" smtClean="0"/>
              <a:t>essential </a:t>
            </a:r>
            <a:r>
              <a:rPr lang="en-US" dirty="0"/>
              <a:t>obligations, professional work typically involves circumstances where carelessness, inadequate skill, or breach of ethics would be significantly damaging to the client and/or his fortunes.</a:t>
            </a:r>
          </a:p>
          <a:p>
            <a:endParaRPr lang="en-US" dirty="0"/>
          </a:p>
        </p:txBody>
      </p:sp>
    </p:spTree>
    <p:extLst>
      <p:ext uri="{BB962C8B-B14F-4D97-AF65-F5344CB8AC3E}">
        <p14:creationId xmlns:p14="http://schemas.microsoft.com/office/powerpoint/2010/main" val="947952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smtClean="0"/>
              <a:t>Accountability</a:t>
            </a:r>
            <a:endParaRPr lang="en-US" dirty="0"/>
          </a:p>
          <a:p>
            <a:pPr lvl="1" algn="just"/>
            <a:r>
              <a:rPr lang="en-US" dirty="0" smtClean="0"/>
              <a:t>Professionals </a:t>
            </a:r>
            <a:r>
              <a:rPr lang="en-US" dirty="0"/>
              <a:t>hold themselves ultimately accountable for the quality of their work with the client. </a:t>
            </a:r>
            <a:endParaRPr lang="en-US" dirty="0" smtClean="0"/>
          </a:p>
          <a:p>
            <a:pPr lvl="1" algn="just"/>
            <a:r>
              <a:rPr lang="en-US" dirty="0" smtClean="0"/>
              <a:t>The </a:t>
            </a:r>
            <a:r>
              <a:rPr lang="en-US" dirty="0"/>
              <a:t>profession may or may not have mechanisms in place to reinforce and ensure adherence to this principle among its members. </a:t>
            </a:r>
          </a:p>
        </p:txBody>
      </p:sp>
    </p:spTree>
    <p:extLst>
      <p:ext uri="{BB962C8B-B14F-4D97-AF65-F5344CB8AC3E}">
        <p14:creationId xmlns:p14="http://schemas.microsoft.com/office/powerpoint/2010/main" val="1569666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Based on specialized, theoretical </a:t>
            </a:r>
            <a:r>
              <a:rPr lang="en-US" b="1" dirty="0" smtClean="0"/>
              <a:t>knowledge</a:t>
            </a:r>
            <a:endParaRPr lang="en-US" dirty="0"/>
          </a:p>
          <a:p>
            <a:pPr lvl="1" algn="just"/>
            <a:r>
              <a:rPr lang="en-US" dirty="0" smtClean="0"/>
              <a:t>Professionals </a:t>
            </a:r>
            <a:r>
              <a:rPr lang="en-US" dirty="0"/>
              <a:t>render specialized services based on theory, knowledge, and skills that </a:t>
            </a:r>
            <a:r>
              <a:rPr lang="en-US" dirty="0" smtClean="0"/>
              <a:t>are characteristic </a:t>
            </a:r>
            <a:r>
              <a:rPr lang="en-US" dirty="0"/>
              <a:t>to their profession and generally beyond the understanding  </a:t>
            </a:r>
            <a:r>
              <a:rPr lang="en-US" dirty="0" smtClean="0"/>
              <a:t>or </a:t>
            </a:r>
            <a:r>
              <a:rPr lang="en-US" dirty="0"/>
              <a:t>capability of those outside of the profession. </a:t>
            </a:r>
            <a:endParaRPr lang="en-US" dirty="0" smtClean="0"/>
          </a:p>
          <a:p>
            <a:pPr lvl="1" algn="just"/>
            <a:r>
              <a:rPr lang="en-US" dirty="0" smtClean="0"/>
              <a:t>Sometimes</a:t>
            </a:r>
            <a:r>
              <a:rPr lang="en-US" dirty="0"/>
              <a:t>, this specialization will extend to access to the tools and technologies used in the profession (e.g. medical equipment).</a:t>
            </a:r>
          </a:p>
          <a:p>
            <a:endParaRPr lang="en-US" dirty="0"/>
          </a:p>
        </p:txBody>
      </p:sp>
    </p:spTree>
    <p:extLst>
      <p:ext uri="{BB962C8B-B14F-4D97-AF65-F5344CB8AC3E}">
        <p14:creationId xmlns:p14="http://schemas.microsoft.com/office/powerpoint/2010/main" val="3609024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Institutional </a:t>
            </a:r>
            <a:r>
              <a:rPr lang="en-US" b="1" dirty="0" smtClean="0"/>
              <a:t>preparation</a:t>
            </a:r>
            <a:endParaRPr lang="en-US" dirty="0"/>
          </a:p>
          <a:p>
            <a:pPr lvl="1" algn="just"/>
            <a:r>
              <a:rPr lang="en-US" dirty="0" smtClean="0"/>
              <a:t>Professions </a:t>
            </a:r>
            <a:r>
              <a:rPr lang="en-US" dirty="0"/>
              <a:t>typically require a significant period of hands-on, practical experience in the protected company of senior members before </a:t>
            </a:r>
            <a:r>
              <a:rPr lang="en-US" dirty="0" smtClean="0"/>
              <a:t>candidates </a:t>
            </a:r>
            <a:r>
              <a:rPr lang="en-US" dirty="0"/>
              <a:t>are recognized as professionals. </a:t>
            </a:r>
            <a:endParaRPr lang="en-US" dirty="0" smtClean="0"/>
          </a:p>
          <a:p>
            <a:pPr lvl="1" algn="just"/>
            <a:r>
              <a:rPr lang="en-US" dirty="0" smtClean="0"/>
              <a:t>After </a:t>
            </a:r>
            <a:r>
              <a:rPr lang="en-US" dirty="0"/>
              <a:t>this provisional period, ongoing education toward professional development is compulsory. </a:t>
            </a:r>
            <a:endParaRPr lang="en-US" dirty="0" smtClean="0"/>
          </a:p>
        </p:txBody>
      </p:sp>
    </p:spTree>
    <p:extLst>
      <p:ext uri="{BB962C8B-B14F-4D97-AF65-F5344CB8AC3E}">
        <p14:creationId xmlns:p14="http://schemas.microsoft.com/office/powerpoint/2010/main" val="968632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TotalTime>
  <Words>1712</Words>
  <Application>Microsoft Office PowerPoint</Application>
  <PresentationFormat>On-screen Show (4:3)</PresentationFormat>
  <Paragraphs>137</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Professional Practices</vt:lpstr>
      <vt:lpstr>Contents</vt:lpstr>
      <vt:lpstr>Profession</vt:lpstr>
      <vt:lpstr>Profession</vt:lpstr>
      <vt:lpstr>Profession</vt:lpstr>
      <vt:lpstr>Fundamental characteristics of a profession </vt:lpstr>
      <vt:lpstr> Fundamental characteristics of a profession </vt:lpstr>
      <vt:lpstr> Fundamental characteristics of a profession </vt:lpstr>
      <vt:lpstr> Fundamental characteristics of a profession </vt:lpstr>
      <vt:lpstr> Fundamental characteristics of a profession </vt:lpstr>
      <vt:lpstr> Fundamental characteristics of a profession </vt:lpstr>
      <vt:lpstr> 10 things that define a true professional </vt:lpstr>
      <vt:lpstr> Structure of computing profession </vt:lpstr>
      <vt:lpstr> Structure of computing profession </vt:lpstr>
      <vt:lpstr> Structure of computing profession </vt:lpstr>
      <vt:lpstr> Structure of computing profession </vt:lpstr>
      <vt:lpstr>Ethics </vt:lpstr>
      <vt:lpstr>What is Professional Ethics</vt:lpstr>
      <vt:lpstr>Professional Ethics</vt:lpstr>
      <vt:lpstr>Why professional ethics?</vt:lpstr>
      <vt:lpstr>Ethical Issues in Computer Science</vt:lpstr>
      <vt:lpstr>Ethical Issues in Computer Science</vt:lpstr>
      <vt:lpstr>Professional code of conduct</vt:lpstr>
      <vt:lpstr>Professional code of conduct</vt:lpstr>
      <vt:lpstr>Ten Commandments of  Computer ethics</vt:lpstr>
      <vt:lpstr>Ten Commandments of  Computer ethics</vt:lpstr>
      <vt:lpstr>Ten Commandments of  Computer ethics</vt:lpstr>
      <vt:lpstr>Ten Commandments of  Computer ethics</vt:lpstr>
      <vt:lpstr>Applying codes of conduct  (Case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RaJa UsAma</cp:lastModifiedBy>
  <cp:revision>158</cp:revision>
  <cp:lastPrinted>2018-09-19T06:18:53Z</cp:lastPrinted>
  <dcterms:created xsi:type="dcterms:W3CDTF">2006-08-16T00:00:00Z</dcterms:created>
  <dcterms:modified xsi:type="dcterms:W3CDTF">2023-04-11T16:35:17Z</dcterms:modified>
</cp:coreProperties>
</file>