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321" r:id="rId3"/>
    <p:sldId id="407" r:id="rId4"/>
    <p:sldId id="268" r:id="rId5"/>
    <p:sldId id="324" r:id="rId6"/>
    <p:sldId id="408" r:id="rId7"/>
    <p:sldId id="409" r:id="rId8"/>
    <p:sldId id="410" r:id="rId9"/>
    <p:sldId id="412" r:id="rId10"/>
    <p:sldId id="413" r:id="rId11"/>
    <p:sldId id="414" r:id="rId12"/>
    <p:sldId id="325" r:id="rId13"/>
    <p:sldId id="329" r:id="rId14"/>
  </p:sldIdLst>
  <p:sldSz cx="9144000" cy="6858000" type="screen4x3"/>
  <p:notesSz cx="9144000" cy="6858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AC4"/>
    <a:srgbClr val="7E1B68"/>
    <a:srgbClr val="1E3880"/>
    <a:srgbClr val="59713D"/>
    <a:srgbClr val="3A3668"/>
    <a:srgbClr val="006E77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5" autoAdjust="0"/>
    <p:restoredTop sz="88345" autoAdjust="0"/>
  </p:normalViewPr>
  <p:slideViewPr>
    <p:cSldViewPr>
      <p:cViewPr varScale="1">
        <p:scale>
          <a:sx n="75" d="100"/>
          <a:sy n="75" d="100"/>
        </p:scale>
        <p:origin x="1020" y="66"/>
      </p:cViewPr>
      <p:guideLst>
        <p:guide orient="horz" pos="2160"/>
        <p:guide orient="horz" pos="4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4" d="100"/>
          <a:sy n="154" d="100"/>
        </p:scale>
        <p:origin x="648" y="78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B8B2BFA-EFD5-42C5-B152-4D26B61ABD62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6671DCA-725C-4A85-8E72-9BC83C23453E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43899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51FB55-B5C6-4E14-88C3-CD472F77F9E8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 smtClean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9D1705-0A7D-4F0A-93FA-D6974115C5F6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1033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331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47C5F9-0E0B-44B6-BDC8-1738B383094F}" type="slidenum">
              <a:rPr lang="pl-PL" altLang="pl-PL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pl-PL" altLang="pl-PL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75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17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22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50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3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2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37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9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2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85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3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Cognitve : process of knowing, learning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6A8C6-AFC5-4CA6-8B66-7D08AE159CB4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6A848-AEBE-4A42-8F4B-DBEE6C7E3D5B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4702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B802BA-BDD4-4669-BDB4-89EA24BE1A3A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8ECED-DBC8-4125-A1C8-5565E8A8C730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05913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1B610-9BE7-4EBB-A199-247753C9BE4B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0D66-2179-4D5F-A074-8E0A44403DDF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867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C7FA5B-CCEC-4CDC-8618-7BB082825D69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EA2EC-7C51-4C94-825B-096F2CFA966E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6559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2A4A1-7D93-43B4-B28F-B4431D63731A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18681-D347-465F-90A4-2CB39A594C6C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7375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621D2-63BB-45EF-BADC-37AFD07EC415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9C048-8ED6-4DE3-B2DC-5D9EEE7B67B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7318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BDEC4-7574-42C9-8541-E2D66B93FD48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BDDB6-425F-4231-ADB2-F4B895BF1908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8876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59789-F661-4101-87CC-C1C0E24EA0E8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0A85A-E28C-4DA1-9193-F073CF770C3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84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63274C-C19F-4AB1-9FFE-8A17A02962C9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87F7D-BF93-4583-9A6C-407DDBEA49C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11070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00B3B8-A2C5-4227-942A-C17807D1AD0A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1650C-35E0-40DC-AE42-17154AC3360A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47489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89197-74FE-4854-921E-765CE6DD9935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18216-BA04-4DE5-B074-FE8EA1391B87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377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C8681B0-816E-4B71-B224-293B12A2EDFC}" type="datetimeFigureOut">
              <a:rPr lang="pl-PL" altLang="en-US"/>
              <a:pPr/>
              <a:t>14.02.2022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2CF9883-CBA6-4649-B626-02548410BD5F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latin typeface="Arial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11278" y="3058180"/>
            <a:ext cx="5040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E1B68"/>
                </a:solidFill>
                <a:latin typeface="+mn-lt"/>
              </a:rPr>
              <a:t>Instructor: Dr. Syed Musharaf Ali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76200" y="863025"/>
            <a:ext cx="91440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None/>
            </a:pPr>
            <a:r>
              <a:rPr lang="en-GB" sz="5400" b="1" dirty="0" smtClean="0">
                <a:solidFill>
                  <a:srgbClr val="7E1B68"/>
                </a:solidFill>
                <a:latin typeface="+mn-lt"/>
                <a:cs typeface="Arial" panose="020B0604020202020204" pitchFamily="34" charset="0"/>
              </a:rPr>
              <a:t>Artificial Intelligence</a:t>
            </a:r>
          </a:p>
          <a:p>
            <a:pPr algn="ctr">
              <a:buNone/>
            </a:pPr>
            <a:r>
              <a:rPr lang="en-GB" sz="3600" b="1" dirty="0" smtClean="0">
                <a:solidFill>
                  <a:srgbClr val="7E1B68"/>
                </a:solidFill>
                <a:latin typeface="+mn-lt"/>
                <a:cs typeface="Arial" panose="020B0604020202020204" pitchFamily="34" charset="0"/>
              </a:rPr>
              <a:t>CS-451</a:t>
            </a:r>
            <a:endParaRPr lang="en-GB" sz="3600" b="1" dirty="0">
              <a:solidFill>
                <a:srgbClr val="7E1B68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" y="814388"/>
            <a:ext cx="9007735" cy="46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609600"/>
            <a:ext cx="73421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Goal of </a:t>
            </a:r>
            <a:r>
              <a:rPr altLang="en-US" sz="3200" dirty="0">
                <a:solidFill>
                  <a:srgbClr val="7E1B68"/>
                </a:solidFill>
                <a:cs typeface="Arial" charset="0"/>
              </a:rPr>
              <a:t>Artificial Intelligence 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8600" y="1676400"/>
            <a:ext cx="45815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GB" altLang="en-US" i="1" dirty="0" smtClean="0">
                <a:solidFill>
                  <a:srgbClr val="0D0D0D"/>
                </a:solidFill>
                <a:cs typeface="Arial" charset="0"/>
              </a:rPr>
              <a:t>To integrate all acquired knowledge disciplines into one  </a:t>
            </a:r>
            <a:r>
              <a:rPr lang="en-GB" i="1" dirty="0" smtClean="0"/>
              <a:t>system </a:t>
            </a:r>
            <a:r>
              <a:rPr lang="en-GB" i="1" dirty="0"/>
              <a:t>that </a:t>
            </a:r>
            <a:r>
              <a:rPr lang="en-GB" i="1" dirty="0" smtClean="0"/>
              <a:t>can </a:t>
            </a:r>
            <a:r>
              <a:rPr lang="en-GB" b="1" i="1" dirty="0" smtClean="0"/>
              <a:t>understand</a:t>
            </a:r>
            <a:r>
              <a:rPr lang="en-GB" b="1" i="1" dirty="0"/>
              <a:t>, think, learn, and behave </a:t>
            </a:r>
            <a:r>
              <a:rPr lang="en-GB" i="1" dirty="0"/>
              <a:t>like humans.</a:t>
            </a:r>
            <a:r>
              <a:rPr lang="en-GB" altLang="en-US" i="1" dirty="0" smtClean="0">
                <a:solidFill>
                  <a:srgbClr val="0D0D0D"/>
                </a:solidFill>
                <a:cs typeface="Arial" charset="0"/>
              </a:rPr>
              <a:t> </a:t>
            </a:r>
            <a:endParaRPr lang="en-GB" altLang="en-US" i="1" dirty="0">
              <a:solidFill>
                <a:srgbClr val="0D0D0D"/>
              </a:solidFill>
              <a:cs typeface="Arial" charset="0"/>
            </a:endParaRPr>
          </a:p>
        </p:txBody>
      </p:sp>
      <p:pic>
        <p:nvPicPr>
          <p:cNvPr id="2050" name="Picture 2" descr="Components of 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84" y="1752600"/>
            <a:ext cx="411901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>
                <a:solidFill>
                  <a:srgbClr val="7E1B68"/>
                </a:solidFill>
                <a:cs typeface="Arial" charset="0"/>
              </a:rPr>
              <a:t>Applications of Artificial Intelligence</a:t>
            </a:r>
          </a:p>
          <a:p>
            <a:pPr fontAlgn="auto">
              <a:spcAft>
                <a:spcPts val="0"/>
              </a:spcAft>
              <a:defRPr/>
            </a:pP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1475" y="1612880"/>
            <a:ext cx="87725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400" dirty="0" smtClean="0">
                <a:solidFill>
                  <a:srgbClr val="0D0D0D"/>
                </a:solidFill>
                <a:cs typeface="Arial" charset="0"/>
              </a:rPr>
              <a:t>Finance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400" dirty="0" smtClean="0">
                <a:solidFill>
                  <a:srgbClr val="0D0D0D"/>
                </a:solidFill>
                <a:cs typeface="Arial" charset="0"/>
              </a:rPr>
              <a:t>Intelligent Robotics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400" dirty="0" smtClean="0">
                <a:solidFill>
                  <a:srgbClr val="0D0D0D"/>
                </a:solidFill>
                <a:cs typeface="Arial" charset="0"/>
              </a:rPr>
              <a:t>Gaming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400" dirty="0" smtClean="0">
                <a:solidFill>
                  <a:srgbClr val="0D0D0D"/>
                </a:solidFill>
                <a:cs typeface="Arial" charset="0"/>
              </a:rPr>
              <a:t>Medicine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400" dirty="0" smtClean="0">
                <a:solidFill>
                  <a:srgbClr val="0D0D0D"/>
                </a:solidFill>
                <a:cs typeface="Arial" charset="0"/>
              </a:rPr>
              <a:t>Web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400" dirty="0" smtClean="0">
                <a:solidFill>
                  <a:srgbClr val="0D0D0D"/>
                </a:solidFill>
                <a:cs typeface="Arial" charset="0"/>
              </a:rPr>
              <a:t>Natural language processing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400" dirty="0" smtClean="0">
                <a:solidFill>
                  <a:srgbClr val="0D0D0D"/>
                </a:solidFill>
                <a:cs typeface="Arial" charset="0"/>
              </a:rPr>
              <a:t>Expert systems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400" dirty="0" smtClean="0">
                <a:solidFill>
                  <a:srgbClr val="0D0D0D"/>
                </a:solidFill>
                <a:cs typeface="Arial" charset="0"/>
              </a:rPr>
              <a:t>Vision systems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400" smtClean="0">
                <a:solidFill>
                  <a:srgbClr val="0D0D0D"/>
                </a:solidFill>
                <a:cs typeface="Arial" charset="0"/>
              </a:rPr>
              <a:t>Handwriting </a:t>
            </a:r>
            <a:r>
              <a:rPr lang="en-GB" altLang="en-US" sz="2400" dirty="0" smtClean="0">
                <a:solidFill>
                  <a:srgbClr val="0D0D0D"/>
                </a:solidFill>
                <a:cs typeface="Arial" charset="0"/>
              </a:rPr>
              <a:t>recognition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400" dirty="0" smtClean="0">
                <a:solidFill>
                  <a:srgbClr val="0D0D0D"/>
                </a:solidFill>
                <a:cs typeface="Arial" charset="0"/>
              </a:rPr>
              <a:t>etc………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altLang="en-US" sz="2400" dirty="0" smtClean="0">
              <a:solidFill>
                <a:srgbClr val="0D0D0D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>
                <a:solidFill>
                  <a:srgbClr val="7E1B68"/>
                </a:solidFill>
                <a:latin typeface="Calibri"/>
              </a:rPr>
              <a:t>Course work and Evaluation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19473"/>
              </p:ext>
            </p:extLst>
          </p:nvPr>
        </p:nvGraphicFramePr>
        <p:xfrm>
          <a:off x="1371600" y="1780653"/>
          <a:ext cx="6400800" cy="245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3276600"/>
                <a:gridCol w="2133600"/>
              </a:tblGrid>
              <a:tr h="61976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 smtClean="0"/>
                        <a:t>#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 smtClean="0"/>
                        <a:t>Module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 smtClean="0"/>
                        <a:t>Weight (%)</a:t>
                      </a:r>
                      <a:endParaRPr lang="en-US" sz="2400" b="1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/>
                        <a:t>Assignments/Quizzes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/>
                        <a:t>Mid Term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/>
                        <a:t>Final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6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1116013" y="914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 smtClean="0">
                <a:solidFill>
                  <a:srgbClr val="7E1B68"/>
                </a:solidFill>
                <a:latin typeface="Calibri"/>
              </a:rPr>
              <a:t>Books: 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sz="3200" dirty="0" smtClean="0">
                <a:solidFill>
                  <a:schemeClr val="tx1"/>
                </a:solidFill>
                <a:latin typeface="Calibri"/>
              </a:rPr>
              <a:t>Artificial Intelligence Illuminated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sz="3200" dirty="0" smtClean="0">
                <a:solidFill>
                  <a:schemeClr val="tx1"/>
                </a:solidFill>
                <a:latin typeface="Calibri"/>
              </a:rPr>
              <a:t>By Ben Coppin</a:t>
            </a:r>
          </a:p>
          <a:p>
            <a:pPr fontAlgn="auto">
              <a:spcAft>
                <a:spcPts val="0"/>
              </a:spcAft>
              <a:defRPr/>
            </a:pPr>
            <a:endParaRPr lang="de-DE" sz="3200" dirty="0" smtClean="0">
              <a:solidFill>
                <a:schemeClr val="tx1"/>
              </a:solidFill>
              <a:latin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de-DE" sz="3200" dirty="0" smtClean="0">
                <a:solidFill>
                  <a:schemeClr val="tx1"/>
                </a:solidFill>
                <a:latin typeface="Calibri"/>
              </a:rPr>
              <a:t>Artificial Intelligence A Modern Approach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sz="3200" dirty="0" smtClean="0">
                <a:solidFill>
                  <a:schemeClr val="tx1"/>
                </a:solidFill>
                <a:latin typeface="Calibri"/>
              </a:rPr>
              <a:t>By Stuart Russell and Peter Norvig</a:t>
            </a:r>
            <a:endParaRPr lang="en-US" sz="3200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5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altLang="en-US" sz="3200" dirty="0" smtClean="0">
                <a:solidFill>
                  <a:srgbClr val="7E1B68"/>
                </a:solidFill>
                <a:cs typeface="Arial" charset="0"/>
              </a:rPr>
              <a:t>What is Artificial Intelligence ?</a:t>
            </a:r>
            <a:endParaRPr lang="en-GB" altLang="en-US" sz="3200" dirty="0">
              <a:solidFill>
                <a:srgbClr val="7E1B68"/>
              </a:solidFill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1475" y="1184731"/>
            <a:ext cx="87725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GB" sz="2400" b="1" dirty="0" smtClean="0"/>
              <a:t>Artificial: 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GB" sz="24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400" i="1" dirty="0" smtClean="0"/>
              <a:t>Something produced </a:t>
            </a:r>
            <a:r>
              <a:rPr lang="en-GB" sz="2400" i="1" dirty="0"/>
              <a:t>by human beings rather than occurring </a:t>
            </a:r>
            <a:r>
              <a:rPr lang="en-GB" sz="2400" i="1" dirty="0" smtClean="0"/>
              <a:t>naturally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GB" sz="2400" b="1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GB" sz="2400" b="1" dirty="0" smtClean="0"/>
              <a:t>Intelligence: 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GB" sz="2400" b="1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400" i="1" dirty="0" smtClean="0"/>
              <a:t>The </a:t>
            </a:r>
            <a:r>
              <a:rPr lang="en-GB" sz="2400" i="1" dirty="0"/>
              <a:t>ability to </a:t>
            </a:r>
            <a:r>
              <a:rPr lang="en-GB" sz="2400" i="1" dirty="0" smtClean="0"/>
              <a:t>acquire knowledge </a:t>
            </a:r>
            <a:r>
              <a:rPr lang="en-GB" sz="2400" i="1" dirty="0"/>
              <a:t>and </a:t>
            </a:r>
            <a:r>
              <a:rPr lang="en-GB" sz="2400" i="1" dirty="0" smtClean="0"/>
              <a:t>apply skills.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400" i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altLang="en-US" sz="2400" i="1" dirty="0" smtClean="0">
                <a:solidFill>
                  <a:srgbClr val="0D0D0D"/>
                </a:solidFill>
                <a:cs typeface="Arial" charset="0"/>
              </a:rPr>
              <a:t>Ability to figure out what do to when you do not know what to do under the given environment or scenario</a:t>
            </a:r>
            <a:endParaRPr lang="en-GB" altLang="en-US" sz="2400" i="1" dirty="0">
              <a:solidFill>
                <a:srgbClr val="0D0D0D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altLang="en-US" sz="2400" dirty="0" smtClean="0">
              <a:solidFill>
                <a:srgbClr val="0D0D0D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>
                <a:solidFill>
                  <a:srgbClr val="7E1B68"/>
                </a:solidFill>
                <a:cs typeface="Arial" charset="0"/>
              </a:rPr>
              <a:t>What is Artificial Intelligence ?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1475" y="1295400"/>
            <a:ext cx="87725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400" i="1" dirty="0"/>
              <a:t>The science and engineering of making intelligent machines, especially intelligent computer </a:t>
            </a:r>
            <a:r>
              <a:rPr lang="en-GB" sz="2400" i="1" dirty="0" smtClean="0"/>
              <a:t>programs.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altLang="en-US" sz="2400" i="1" dirty="0">
              <a:solidFill>
                <a:srgbClr val="0D0D0D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400" i="1" dirty="0"/>
              <a:t>Artificial Intelligence is a way of </a:t>
            </a:r>
            <a:r>
              <a:rPr lang="en-GB" sz="2400" b="1" i="1" dirty="0"/>
              <a:t>making a computer, a computer-controlled robot, or a software think intelligently</a:t>
            </a:r>
            <a:r>
              <a:rPr lang="en-GB" sz="2400" i="1" dirty="0"/>
              <a:t>, in the similar manner the intelligent humans think.</a:t>
            </a:r>
            <a:endParaRPr lang="en-GB" altLang="en-US" sz="2400" i="1" dirty="0" smtClean="0">
              <a:solidFill>
                <a:srgbClr val="0D0D0D"/>
              </a:solidFill>
              <a:cs typeface="Arial" charset="0"/>
            </a:endParaRPr>
          </a:p>
        </p:txBody>
      </p:sp>
      <p:pic>
        <p:nvPicPr>
          <p:cNvPr id="1026" name="Picture 2" descr="Image result for artificial intellig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4953000" cy="239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8238210" cy="2290763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>
                <a:solidFill>
                  <a:srgbClr val="7E1B68"/>
                </a:solidFill>
                <a:cs typeface="Arial" charset="0"/>
              </a:rPr>
              <a:t>What is Artificial Intelligence ?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7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9" y="847725"/>
            <a:ext cx="8665022" cy="4410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5486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OpenSans"/>
              </a:rPr>
              <a:t>AI should not attempt to replace human experts, but rather extend human capabilities and accomplish tasks that neither humans nor machines could do on their own.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953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AI enhances the capabilities of domain expert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34306"/>
            <a:ext cx="4276725" cy="3171825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 bwMode="auto">
          <a:xfrm>
            <a:off x="277813" y="549275"/>
            <a:ext cx="73421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>
                <a:solidFill>
                  <a:srgbClr val="7E1B68"/>
                </a:solidFill>
                <a:cs typeface="Arial" charset="0"/>
              </a:rPr>
              <a:t>What is Artificial Intelligence ?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48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7" y="680382"/>
            <a:ext cx="8962263" cy="40249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49924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OpenSans"/>
              </a:rPr>
              <a:t>We provide machines the ability to examine examples and create machine learning models based on the inputs and desired outputs.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316</Words>
  <Application>Microsoft Office PowerPoint</Application>
  <PresentationFormat>On-screen Show (4:3)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OpenSans</vt:lpstr>
      <vt:lpstr>Wingdings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zawt_ss</dc:creator>
  <cp:lastModifiedBy>Microsoft</cp:lastModifiedBy>
  <cp:revision>848</cp:revision>
  <dcterms:created xsi:type="dcterms:W3CDTF">2008-08-12T13:18:47Z</dcterms:created>
  <dcterms:modified xsi:type="dcterms:W3CDTF">2022-02-14T19:04:15Z</dcterms:modified>
</cp:coreProperties>
</file>