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9" r:id="rId2"/>
    <p:sldId id="327" r:id="rId3"/>
    <p:sldId id="328" r:id="rId4"/>
    <p:sldId id="330" r:id="rId5"/>
    <p:sldId id="331" r:id="rId6"/>
    <p:sldId id="332" r:id="rId7"/>
    <p:sldId id="334" r:id="rId8"/>
    <p:sldId id="335" r:id="rId9"/>
    <p:sldId id="336" r:id="rId10"/>
    <p:sldId id="343" r:id="rId11"/>
    <p:sldId id="338" r:id="rId12"/>
    <p:sldId id="339" r:id="rId13"/>
    <p:sldId id="340" r:id="rId14"/>
    <p:sldId id="341" r:id="rId15"/>
    <p:sldId id="342" r:id="rId16"/>
    <p:sldId id="344" r:id="rId17"/>
    <p:sldId id="337" r:id="rId18"/>
    <p:sldId id="345" r:id="rId19"/>
    <p:sldId id="346" r:id="rId20"/>
    <p:sldId id="347" r:id="rId21"/>
    <p:sldId id="348" r:id="rId22"/>
    <p:sldId id="349" r:id="rId23"/>
    <p:sldId id="350" r:id="rId24"/>
    <p:sldId id="351" r:id="rId25"/>
    <p:sldId id="352" r:id="rId26"/>
    <p:sldId id="353" r:id="rId27"/>
    <p:sldId id="354" r:id="rId28"/>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DAC4"/>
    <a:srgbClr val="7E1B68"/>
    <a:srgbClr val="1E3880"/>
    <a:srgbClr val="59713D"/>
    <a:srgbClr val="3A3668"/>
    <a:srgbClr val="006E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5" autoAdjust="0"/>
    <p:restoredTop sz="88345" autoAdjust="0"/>
  </p:normalViewPr>
  <p:slideViewPr>
    <p:cSldViewPr>
      <p:cViewPr varScale="1">
        <p:scale>
          <a:sx n="66" d="100"/>
          <a:sy n="66" d="100"/>
        </p:scale>
        <p:origin x="1302" y="60"/>
      </p:cViewPr>
      <p:guideLst>
        <p:guide orient="horz" pos="2160"/>
        <p:guide orient="horz" pos="482"/>
        <p:guide pos="2880"/>
      </p:guideLst>
    </p:cSldViewPr>
  </p:slideViewPr>
  <p:notesTextViewPr>
    <p:cViewPr>
      <p:scale>
        <a:sx n="3" d="2"/>
        <a:sy n="3" d="2"/>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17.02.2021</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17.02.2021</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2432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201580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3594745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252662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3846932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153904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1060912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2182482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1604386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19</a:t>
            </a:fld>
            <a:endParaRPr lang="pl-PL" altLang="pl-PL">
              <a:solidFill>
                <a:srgbClr val="000000"/>
              </a:solidFill>
              <a:latin typeface="Arial" charset="0"/>
            </a:endParaRPr>
          </a:p>
        </p:txBody>
      </p:sp>
    </p:spTree>
    <p:extLst>
      <p:ext uri="{BB962C8B-B14F-4D97-AF65-F5344CB8AC3E}">
        <p14:creationId xmlns:p14="http://schemas.microsoft.com/office/powerpoint/2010/main" val="411693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Effector: something that respond to signal/stimulus/information</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2048932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20</a:t>
            </a:fld>
            <a:endParaRPr lang="pl-PL" altLang="pl-PL">
              <a:solidFill>
                <a:srgbClr val="000000"/>
              </a:solidFill>
              <a:latin typeface="Arial" charset="0"/>
            </a:endParaRPr>
          </a:p>
        </p:txBody>
      </p:sp>
    </p:spTree>
    <p:extLst>
      <p:ext uri="{BB962C8B-B14F-4D97-AF65-F5344CB8AC3E}">
        <p14:creationId xmlns:p14="http://schemas.microsoft.com/office/powerpoint/2010/main" val="170038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21</a:t>
            </a:fld>
            <a:endParaRPr lang="pl-PL" altLang="pl-PL">
              <a:solidFill>
                <a:srgbClr val="000000"/>
              </a:solidFill>
              <a:latin typeface="Arial" charset="0"/>
            </a:endParaRPr>
          </a:p>
        </p:txBody>
      </p:sp>
    </p:spTree>
    <p:extLst>
      <p:ext uri="{BB962C8B-B14F-4D97-AF65-F5344CB8AC3E}">
        <p14:creationId xmlns:p14="http://schemas.microsoft.com/office/powerpoint/2010/main" val="3692354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22</a:t>
            </a:fld>
            <a:endParaRPr lang="pl-PL" altLang="pl-PL">
              <a:solidFill>
                <a:srgbClr val="000000"/>
              </a:solidFill>
              <a:latin typeface="Arial" charset="0"/>
            </a:endParaRPr>
          </a:p>
        </p:txBody>
      </p:sp>
    </p:spTree>
    <p:extLst>
      <p:ext uri="{BB962C8B-B14F-4D97-AF65-F5344CB8AC3E}">
        <p14:creationId xmlns:p14="http://schemas.microsoft.com/office/powerpoint/2010/main" val="2948221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23</a:t>
            </a:fld>
            <a:endParaRPr lang="pl-PL" altLang="pl-PL">
              <a:solidFill>
                <a:srgbClr val="000000"/>
              </a:solidFill>
              <a:latin typeface="Arial" charset="0"/>
            </a:endParaRPr>
          </a:p>
        </p:txBody>
      </p:sp>
    </p:spTree>
    <p:extLst>
      <p:ext uri="{BB962C8B-B14F-4D97-AF65-F5344CB8AC3E}">
        <p14:creationId xmlns:p14="http://schemas.microsoft.com/office/powerpoint/2010/main" val="1355552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24</a:t>
            </a:fld>
            <a:endParaRPr lang="pl-PL" altLang="pl-PL">
              <a:solidFill>
                <a:srgbClr val="000000"/>
              </a:solidFill>
              <a:latin typeface="Arial" charset="0"/>
            </a:endParaRPr>
          </a:p>
        </p:txBody>
      </p:sp>
    </p:spTree>
    <p:extLst>
      <p:ext uri="{BB962C8B-B14F-4D97-AF65-F5344CB8AC3E}">
        <p14:creationId xmlns:p14="http://schemas.microsoft.com/office/powerpoint/2010/main" val="252407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25</a:t>
            </a:fld>
            <a:endParaRPr lang="pl-PL" altLang="pl-PL">
              <a:solidFill>
                <a:srgbClr val="000000"/>
              </a:solidFill>
              <a:latin typeface="Arial" charset="0"/>
            </a:endParaRPr>
          </a:p>
        </p:txBody>
      </p:sp>
    </p:spTree>
    <p:extLst>
      <p:ext uri="{BB962C8B-B14F-4D97-AF65-F5344CB8AC3E}">
        <p14:creationId xmlns:p14="http://schemas.microsoft.com/office/powerpoint/2010/main" val="639085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26</a:t>
            </a:fld>
            <a:endParaRPr lang="pl-PL" altLang="pl-PL">
              <a:solidFill>
                <a:srgbClr val="000000"/>
              </a:solidFill>
              <a:latin typeface="Arial" charset="0"/>
            </a:endParaRPr>
          </a:p>
        </p:txBody>
      </p:sp>
    </p:spTree>
    <p:extLst>
      <p:ext uri="{BB962C8B-B14F-4D97-AF65-F5344CB8AC3E}">
        <p14:creationId xmlns:p14="http://schemas.microsoft.com/office/powerpoint/2010/main" val="3343900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27</a:t>
            </a:fld>
            <a:endParaRPr lang="pl-PL" altLang="pl-PL">
              <a:solidFill>
                <a:srgbClr val="000000"/>
              </a:solidFill>
              <a:latin typeface="Arial" charset="0"/>
            </a:endParaRPr>
          </a:p>
        </p:txBody>
      </p:sp>
    </p:spTree>
    <p:extLst>
      <p:ext uri="{BB962C8B-B14F-4D97-AF65-F5344CB8AC3E}">
        <p14:creationId xmlns:p14="http://schemas.microsoft.com/office/powerpoint/2010/main" val="71567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Effector: something that respond to signal/stimulus/information</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124247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Rational : based on reason and logic</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4944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372466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3535114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102443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6816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349790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17.02.2021</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17.02.2021</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17.02.2021</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17.02.2021</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17.02.2021</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17.02.2021</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17.02.2021</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17.02.2021</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17.02.2021</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17.02.2021</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17.02.2021</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17.02.2021</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111278" y="3058180"/>
            <a:ext cx="5040932" cy="523220"/>
          </a:xfrm>
          <a:prstGeom prst="rect">
            <a:avLst/>
          </a:prstGeom>
        </p:spPr>
        <p:txBody>
          <a:bodyPr wrap="none">
            <a:spAutoFit/>
          </a:bodyPr>
          <a:lstStyle/>
          <a:p>
            <a:pPr algn="ctr"/>
            <a:r>
              <a:rPr lang="en-US" sz="2800" b="1" dirty="0" smtClean="0">
                <a:solidFill>
                  <a:srgbClr val="7E1B68"/>
                </a:solidFill>
                <a:latin typeface="+mn-lt"/>
              </a:rPr>
              <a:t>Instructor: </a:t>
            </a:r>
            <a:r>
              <a:rPr lang="en-US" sz="2800" b="1" dirty="0" err="1" smtClean="0">
                <a:solidFill>
                  <a:srgbClr val="7E1B68"/>
                </a:solidFill>
                <a:latin typeface="+mn-lt"/>
              </a:rPr>
              <a:t>Dr</a:t>
            </a:r>
            <a:r>
              <a:rPr lang="en-US" sz="2800" b="1" dirty="0" smtClean="0">
                <a:solidFill>
                  <a:srgbClr val="7E1B68"/>
                </a:solidFill>
                <a:latin typeface="+mn-lt"/>
              </a:rPr>
              <a:t>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Artificial Intelligence</a:t>
            </a:r>
          </a:p>
          <a:p>
            <a:pPr algn="ctr">
              <a:buNone/>
            </a:pPr>
            <a:r>
              <a:rPr lang="en-GB" sz="3600" b="1" dirty="0" smtClean="0">
                <a:solidFill>
                  <a:srgbClr val="7E1B68"/>
                </a:solidFill>
                <a:latin typeface="+mn-lt"/>
                <a:cs typeface="Arial" panose="020B0604020202020204" pitchFamily="34" charset="0"/>
              </a:rPr>
              <a:t>CS-451</a:t>
            </a:r>
            <a:endParaRPr lang="en-GB" sz="3600" b="1" dirty="0">
              <a:solidFill>
                <a:srgbClr val="7E1B68"/>
              </a:solidFill>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371600"/>
            <a:ext cx="8772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sz="2400" dirty="0" smtClean="0">
                <a:solidFill>
                  <a:prstClr val="black"/>
                </a:solidFill>
              </a:rPr>
              <a:t>Environment provides </a:t>
            </a:r>
            <a:r>
              <a:rPr lang="en-GB" sz="2400" dirty="0" err="1" smtClean="0">
                <a:solidFill>
                  <a:prstClr val="black"/>
                </a:solidFill>
              </a:rPr>
              <a:t>percepts</a:t>
            </a:r>
            <a:r>
              <a:rPr lang="en-GB" sz="2400" dirty="0" smtClean="0">
                <a:solidFill>
                  <a:prstClr val="black"/>
                </a:solidFill>
              </a:rPr>
              <a:t>/information to the agent, and agent done actions on the environment</a:t>
            </a:r>
          </a:p>
          <a:p>
            <a:pPr marL="0" indent="0" eaLnBrk="1" hangingPunct="1">
              <a:spcBef>
                <a:spcPct val="0"/>
              </a:spcBef>
              <a:buFont typeface="Arial" charset="0"/>
              <a:buNone/>
            </a:pPr>
            <a:endParaRPr lang="en-GB" sz="2400" dirty="0">
              <a:solidFill>
                <a:prstClr val="black"/>
              </a:solidFill>
            </a:endParaRPr>
          </a:p>
          <a:p>
            <a:pPr marL="0" indent="0" eaLnBrk="1" hangingPunct="1">
              <a:spcBef>
                <a:spcPct val="0"/>
              </a:spcBef>
              <a:buFont typeface="Arial" charset="0"/>
              <a:buNone/>
            </a:pPr>
            <a:endParaRPr lang="en-GB" sz="2400" b="1" dirty="0" smtClean="0">
              <a:solidFill>
                <a:prstClr val="black"/>
              </a:solidFill>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Environments</a:t>
            </a:r>
          </a:p>
          <a:p>
            <a:pPr fontAlgn="auto">
              <a:spcAft>
                <a:spcPts val="0"/>
              </a:spcAft>
              <a:defRPr/>
            </a:pPr>
            <a:endParaRPr lang="en-US" sz="3200">
              <a:solidFill>
                <a:srgbClr val="7E1B68"/>
              </a:solidFill>
              <a:latin typeface="Calibri"/>
            </a:endParaRPr>
          </a:p>
        </p:txBody>
      </p:sp>
    </p:spTree>
    <p:extLst>
      <p:ext uri="{BB962C8B-B14F-4D97-AF65-F5344CB8AC3E}">
        <p14:creationId xmlns:p14="http://schemas.microsoft.com/office/powerpoint/2010/main" val="1977006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800" b="1" dirty="0" smtClean="0"/>
              <a:t>Fully </a:t>
            </a:r>
            <a:r>
              <a:rPr lang="en-GB" sz="2800" b="1" dirty="0"/>
              <a:t>observable </a:t>
            </a:r>
            <a:r>
              <a:rPr lang="en-GB" sz="2800" b="1" dirty="0" smtClean="0"/>
              <a:t>vs</a:t>
            </a:r>
            <a:r>
              <a:rPr lang="en-GB" sz="2800" b="1" dirty="0"/>
              <a:t>. partially </a:t>
            </a:r>
            <a:r>
              <a:rPr lang="en-GB" sz="2800" b="1" dirty="0" smtClean="0"/>
              <a:t>observable: </a:t>
            </a:r>
          </a:p>
          <a:p>
            <a:pPr marL="0" indent="0" eaLnBrk="1" hangingPunct="1">
              <a:spcBef>
                <a:spcPct val="0"/>
              </a:spcBef>
              <a:buNone/>
            </a:pPr>
            <a:endParaRPr lang="en-GB" sz="2400" b="1" dirty="0" smtClean="0"/>
          </a:p>
          <a:p>
            <a:pPr marL="0" indent="0" eaLnBrk="1" hangingPunct="1">
              <a:spcBef>
                <a:spcPct val="0"/>
              </a:spcBef>
              <a:buNone/>
            </a:pPr>
            <a:r>
              <a:rPr lang="en-GB" sz="2400" dirty="0" smtClean="0"/>
              <a:t>If an agent's </a:t>
            </a:r>
            <a:r>
              <a:rPr lang="en-GB" sz="2400" dirty="0"/>
              <a:t>sensors give it access to the complete state of the environment at each point in </a:t>
            </a:r>
            <a:r>
              <a:rPr lang="en-GB" sz="2400" dirty="0" smtClean="0"/>
              <a:t>time  then we say that the environment is fully observable/accessible to that agent e.g. </a:t>
            </a:r>
          </a:p>
          <a:p>
            <a:pPr marL="0" indent="0" eaLnBrk="1" hangingPunct="1">
              <a:spcBef>
                <a:spcPct val="0"/>
              </a:spcBef>
              <a:buNone/>
            </a:pPr>
            <a:endParaRPr lang="en-GB" sz="2400" dirty="0" smtClean="0"/>
          </a:p>
          <a:p>
            <a:pPr marL="0" indent="0" eaLnBrk="1" hangingPunct="1">
              <a:spcBef>
                <a:spcPct val="0"/>
              </a:spcBef>
              <a:buNone/>
            </a:pPr>
            <a:r>
              <a:rPr lang="en-GB" sz="2400" dirty="0" smtClean="0"/>
              <a:t>Game of chess (fully observable)</a:t>
            </a:r>
          </a:p>
          <a:p>
            <a:pPr marL="0" indent="0" eaLnBrk="1" hangingPunct="1">
              <a:spcBef>
                <a:spcPct val="0"/>
              </a:spcBef>
              <a:buNone/>
            </a:pPr>
            <a:r>
              <a:rPr lang="en-GB" altLang="en-US" sz="2400" dirty="0" smtClean="0">
                <a:solidFill>
                  <a:srgbClr val="0D0D0D"/>
                </a:solidFill>
                <a:cs typeface="Arial" charset="0"/>
              </a:rPr>
              <a:t>Poker, self driving car (partially observable)</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Properties of Environments</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3674322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800" b="1" dirty="0"/>
              <a:t>Deterministic </a:t>
            </a:r>
            <a:r>
              <a:rPr lang="en-GB" sz="2800" b="1" dirty="0" smtClean="0"/>
              <a:t>vs</a:t>
            </a:r>
            <a:r>
              <a:rPr lang="en-GB" sz="2800" b="1" dirty="0"/>
              <a:t>. </a:t>
            </a:r>
            <a:r>
              <a:rPr lang="en-GB" sz="2800" b="1" dirty="0" smtClean="0"/>
              <a:t>nondeterministic</a:t>
            </a:r>
            <a:r>
              <a:rPr lang="en-GB" sz="2800" dirty="0" smtClean="0"/>
              <a:t>: </a:t>
            </a:r>
          </a:p>
          <a:p>
            <a:pPr marL="0" indent="0" eaLnBrk="1" hangingPunct="1">
              <a:spcBef>
                <a:spcPct val="0"/>
              </a:spcBef>
              <a:buNone/>
            </a:pPr>
            <a:endParaRPr lang="en-GB" sz="2400" dirty="0"/>
          </a:p>
          <a:p>
            <a:pPr marL="0" indent="0" eaLnBrk="1" hangingPunct="1">
              <a:spcBef>
                <a:spcPct val="0"/>
              </a:spcBef>
              <a:buNone/>
            </a:pPr>
            <a:r>
              <a:rPr lang="en-GB" sz="2400" dirty="0" smtClean="0"/>
              <a:t>If the </a:t>
            </a:r>
            <a:r>
              <a:rPr lang="en-GB" sz="2400" dirty="0"/>
              <a:t>next state of the environment is completely determined by the current state and the </a:t>
            </a:r>
            <a:r>
              <a:rPr lang="en-GB" sz="2400" dirty="0" smtClean="0"/>
              <a:t>actions selected </a:t>
            </a:r>
            <a:r>
              <a:rPr lang="en-GB" sz="2400" dirty="0"/>
              <a:t>by the </a:t>
            </a:r>
            <a:r>
              <a:rPr lang="en-GB" sz="2400" dirty="0" smtClean="0"/>
              <a:t>agent, then we say environment is deterministic e.g.</a:t>
            </a:r>
          </a:p>
          <a:p>
            <a:pPr marL="0" indent="0" eaLnBrk="1" hangingPunct="1">
              <a:spcBef>
                <a:spcPct val="0"/>
              </a:spcBef>
              <a:buNone/>
            </a:pPr>
            <a:endParaRPr lang="en-GB" sz="2400" dirty="0" smtClean="0">
              <a:solidFill>
                <a:prstClr val="black"/>
              </a:solidFill>
            </a:endParaRPr>
          </a:p>
          <a:p>
            <a:pPr marL="0" indent="0" eaLnBrk="1" hangingPunct="1">
              <a:spcBef>
                <a:spcPct val="0"/>
              </a:spcBef>
              <a:buFont typeface="Arial" charset="0"/>
              <a:buNone/>
            </a:pPr>
            <a:r>
              <a:rPr lang="en-GB" sz="2400" dirty="0" smtClean="0">
                <a:solidFill>
                  <a:prstClr val="black"/>
                </a:solidFill>
              </a:rPr>
              <a:t>Chess (deterministic)</a:t>
            </a:r>
          </a:p>
          <a:p>
            <a:pPr marL="0" indent="0" eaLnBrk="1" hangingPunct="1">
              <a:spcBef>
                <a:spcPct val="0"/>
              </a:spcBef>
              <a:buFont typeface="Arial" charset="0"/>
              <a:buNone/>
            </a:pPr>
            <a:r>
              <a:rPr lang="en-GB" altLang="en-US" sz="2400" dirty="0" smtClean="0">
                <a:solidFill>
                  <a:srgbClr val="0D0D0D"/>
                </a:solidFill>
                <a:cs typeface="Arial" charset="0"/>
              </a:rPr>
              <a:t>Dice, poker, taxi driver (non deterministic)</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If environment is fully observable and deterministic then agent need not to worry about uncertainty</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dirty="0">
                <a:solidFill>
                  <a:srgbClr val="7E1B68"/>
                </a:solidFill>
                <a:cs typeface="Arial" charset="0"/>
              </a:rPr>
              <a:t>Properties of Environments</a:t>
            </a: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835765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800" b="1" dirty="0"/>
              <a:t>Episodic </a:t>
            </a:r>
            <a:r>
              <a:rPr lang="en-GB" sz="2800" b="1" dirty="0" smtClean="0"/>
              <a:t>vs</a:t>
            </a:r>
            <a:r>
              <a:rPr lang="en-GB" sz="2800" b="1" dirty="0"/>
              <a:t>. </a:t>
            </a:r>
            <a:r>
              <a:rPr lang="en-GB" sz="2800" b="1" dirty="0" smtClean="0"/>
              <a:t>non episodic: </a:t>
            </a:r>
          </a:p>
          <a:p>
            <a:pPr marL="0" indent="0" eaLnBrk="1" hangingPunct="1">
              <a:spcBef>
                <a:spcPct val="0"/>
              </a:spcBef>
              <a:buNone/>
            </a:pPr>
            <a:endParaRPr lang="en-GB" sz="2400" b="1" dirty="0"/>
          </a:p>
          <a:p>
            <a:pPr marL="0" indent="0" eaLnBrk="1" hangingPunct="1">
              <a:spcBef>
                <a:spcPct val="0"/>
              </a:spcBef>
              <a:buNone/>
            </a:pPr>
            <a:r>
              <a:rPr lang="en-GB" sz="2400" dirty="0" smtClean="0"/>
              <a:t>The </a:t>
            </a:r>
            <a:r>
              <a:rPr lang="en-GB" sz="2400" dirty="0"/>
              <a:t>agent's experience is divided into atomic "episodes" (each episode consists of the agent perceiving and then performing a single action), and the </a:t>
            </a:r>
            <a:r>
              <a:rPr lang="en-GB" sz="2400" dirty="0" smtClean="0"/>
              <a:t>quality </a:t>
            </a:r>
            <a:r>
              <a:rPr lang="en-GB" sz="2400" dirty="0"/>
              <a:t>of action in each episode depends only on the episode </a:t>
            </a:r>
            <a:r>
              <a:rPr lang="en-GB" sz="2400" dirty="0" smtClean="0"/>
              <a:t>itself. </a:t>
            </a:r>
          </a:p>
          <a:p>
            <a:pPr marL="0" indent="0" eaLnBrk="1" hangingPunct="1">
              <a:spcBef>
                <a:spcPct val="0"/>
              </a:spcBef>
              <a:buNone/>
            </a:pPr>
            <a:endParaRPr lang="en-GB" sz="2400" dirty="0"/>
          </a:p>
          <a:p>
            <a:pPr marL="0" indent="0" eaLnBrk="1" hangingPunct="1">
              <a:spcBef>
                <a:spcPct val="0"/>
              </a:spcBef>
              <a:buNone/>
            </a:pPr>
            <a:r>
              <a:rPr lang="en-GB" sz="2400" dirty="0" smtClean="0"/>
              <a:t>Subsequent episodes do not depend on what actions occur in previous episodes</a:t>
            </a:r>
            <a:r>
              <a:rPr lang="en-GB" sz="2400" dirty="0" smtClean="0">
                <a:solidFill>
                  <a:prstClr val="black"/>
                </a:solidFill>
              </a:rPr>
              <a:t> e.g.</a:t>
            </a:r>
          </a:p>
          <a:p>
            <a:pPr marL="0" indent="0" eaLnBrk="1" hangingPunct="1">
              <a:spcBef>
                <a:spcPct val="0"/>
              </a:spcBef>
              <a:buFont typeface="Arial" charset="0"/>
              <a:buNone/>
            </a:pPr>
            <a:endParaRPr lang="en-GB" sz="2400" dirty="0" smtClean="0">
              <a:solidFill>
                <a:prstClr val="black"/>
              </a:solidFill>
            </a:endParaRPr>
          </a:p>
          <a:p>
            <a:pPr marL="0" indent="0" eaLnBrk="1" hangingPunct="1">
              <a:spcBef>
                <a:spcPct val="0"/>
              </a:spcBef>
              <a:buFont typeface="Arial" charset="0"/>
              <a:buNone/>
            </a:pPr>
            <a:r>
              <a:rPr lang="en-GB" sz="2400" dirty="0" smtClean="0">
                <a:solidFill>
                  <a:prstClr val="black"/>
                </a:solidFill>
              </a:rPr>
              <a:t>Part-picking robot (Episodic)</a:t>
            </a:r>
          </a:p>
          <a:p>
            <a:pPr marL="0" indent="0" eaLnBrk="1" hangingPunct="1">
              <a:spcBef>
                <a:spcPct val="0"/>
              </a:spcBef>
              <a:buFont typeface="Arial" charset="0"/>
              <a:buNone/>
            </a:pPr>
            <a:r>
              <a:rPr lang="en-GB" altLang="en-US" sz="2400" dirty="0" smtClean="0">
                <a:solidFill>
                  <a:srgbClr val="0D0D0D"/>
                </a:solidFill>
                <a:cs typeface="Arial" charset="0"/>
              </a:rPr>
              <a:t>Chess, poker, Taxi driving (</a:t>
            </a:r>
            <a:r>
              <a:rPr lang="en-GB" altLang="en-US" sz="2400" dirty="0" err="1" smtClean="0">
                <a:solidFill>
                  <a:srgbClr val="0D0D0D"/>
                </a:solidFill>
                <a:cs typeface="Arial" charset="0"/>
              </a:rPr>
              <a:t>nonepisodic</a:t>
            </a:r>
            <a:r>
              <a:rPr lang="en-GB" altLang="en-US" sz="2400" dirty="0" smtClean="0">
                <a:solidFill>
                  <a:srgbClr val="0D0D0D"/>
                </a:solidFill>
                <a:cs typeface="Arial" charset="0"/>
              </a:rPr>
              <a:t>)</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dirty="0">
                <a:solidFill>
                  <a:srgbClr val="7E1B68"/>
                </a:solidFill>
                <a:cs typeface="Arial" charset="0"/>
              </a:rPr>
              <a:t>Properties of Environments</a:t>
            </a: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2377482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800" b="1" dirty="0"/>
              <a:t>Static </a:t>
            </a:r>
            <a:r>
              <a:rPr lang="en-GB" sz="2800" b="1" dirty="0" smtClean="0"/>
              <a:t>vs</a:t>
            </a:r>
            <a:r>
              <a:rPr lang="en-GB" sz="2800" b="1" dirty="0"/>
              <a:t>. </a:t>
            </a:r>
            <a:r>
              <a:rPr lang="en-GB" sz="2800" b="1" dirty="0" smtClean="0"/>
              <a:t>dynamic: </a:t>
            </a:r>
          </a:p>
          <a:p>
            <a:pPr marL="0" indent="0" eaLnBrk="1" hangingPunct="1">
              <a:spcBef>
                <a:spcPct val="0"/>
              </a:spcBef>
              <a:buNone/>
            </a:pPr>
            <a:endParaRPr lang="en-GB" sz="2400" b="1" dirty="0"/>
          </a:p>
          <a:p>
            <a:pPr marL="0" indent="0" eaLnBrk="1" hangingPunct="1">
              <a:spcBef>
                <a:spcPct val="0"/>
              </a:spcBef>
              <a:buNone/>
            </a:pPr>
            <a:r>
              <a:rPr lang="en-GB" sz="2400" dirty="0" smtClean="0"/>
              <a:t>The </a:t>
            </a:r>
            <a:r>
              <a:rPr lang="en-GB" sz="2400" dirty="0"/>
              <a:t>environment </a:t>
            </a:r>
            <a:r>
              <a:rPr lang="en-GB" sz="2400" dirty="0" smtClean="0"/>
              <a:t>can change </a:t>
            </a:r>
            <a:r>
              <a:rPr lang="en-GB" sz="2400" dirty="0"/>
              <a:t>while an agent is </a:t>
            </a:r>
            <a:r>
              <a:rPr lang="en-GB" sz="2400" dirty="0" smtClean="0"/>
              <a:t>deliberating then we say the environment is dynamic for that agent otherwise it is static </a:t>
            </a:r>
            <a:r>
              <a:rPr lang="en-GB" sz="2400" dirty="0" smtClean="0">
                <a:solidFill>
                  <a:prstClr val="black"/>
                </a:solidFill>
              </a:rPr>
              <a:t>e.g.</a:t>
            </a:r>
          </a:p>
          <a:p>
            <a:pPr marL="0" indent="0" eaLnBrk="1" hangingPunct="1">
              <a:spcBef>
                <a:spcPct val="0"/>
              </a:spcBef>
              <a:buFont typeface="Arial" charset="0"/>
              <a:buNone/>
            </a:pPr>
            <a:endParaRPr lang="en-GB" sz="2400" dirty="0" smtClean="0">
              <a:solidFill>
                <a:prstClr val="black"/>
              </a:solidFill>
            </a:endParaRPr>
          </a:p>
          <a:p>
            <a:pPr marL="0" indent="0" eaLnBrk="1" hangingPunct="1">
              <a:spcBef>
                <a:spcPct val="0"/>
              </a:spcBef>
              <a:buFont typeface="Arial" charset="0"/>
              <a:buNone/>
            </a:pPr>
            <a:r>
              <a:rPr lang="en-GB" sz="2400" dirty="0" smtClean="0">
                <a:solidFill>
                  <a:prstClr val="black"/>
                </a:solidFill>
              </a:rPr>
              <a:t>Chess (static)</a:t>
            </a:r>
          </a:p>
          <a:p>
            <a:pPr marL="0" indent="0" eaLnBrk="1" hangingPunct="1">
              <a:spcBef>
                <a:spcPct val="0"/>
              </a:spcBef>
              <a:buFont typeface="Arial" charset="0"/>
              <a:buNone/>
            </a:pPr>
            <a:r>
              <a:rPr lang="en-GB" altLang="en-US" sz="2400" dirty="0" smtClean="0">
                <a:solidFill>
                  <a:srgbClr val="0D0D0D"/>
                </a:solidFill>
                <a:cs typeface="Arial" charset="0"/>
              </a:rPr>
              <a:t>Taxi driving (dynamic)</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dirty="0">
                <a:solidFill>
                  <a:srgbClr val="7E1B68"/>
                </a:solidFill>
                <a:cs typeface="Arial" charset="0"/>
              </a:rPr>
              <a:t>Properties of Environments</a:t>
            </a: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1984728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399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fontAlgn="ctr">
              <a:buNone/>
            </a:pPr>
            <a:r>
              <a:rPr lang="en-GB" sz="2800" b="1" dirty="0"/>
              <a:t>Discrete (vs. continuous): </a:t>
            </a:r>
            <a:endParaRPr lang="en-GB" sz="2800" b="1" dirty="0" smtClean="0"/>
          </a:p>
          <a:p>
            <a:pPr marL="0" indent="0" fontAlgn="ctr">
              <a:buNone/>
            </a:pPr>
            <a:endParaRPr lang="en-GB" sz="2400" b="1" dirty="0"/>
          </a:p>
          <a:p>
            <a:pPr marL="0" indent="0" fontAlgn="ctr">
              <a:buNone/>
            </a:pPr>
            <a:r>
              <a:rPr lang="en-GB" sz="2400" dirty="0" smtClean="0"/>
              <a:t>A </a:t>
            </a:r>
            <a:r>
              <a:rPr lang="en-GB" sz="2400" dirty="0"/>
              <a:t>limited number of distinct, clearly defined </a:t>
            </a:r>
            <a:r>
              <a:rPr lang="en-GB" sz="2400" dirty="0" err="1"/>
              <a:t>percepts</a:t>
            </a:r>
            <a:r>
              <a:rPr lang="en-GB" sz="2400" dirty="0"/>
              <a:t> and </a:t>
            </a:r>
            <a:r>
              <a:rPr lang="en-GB" sz="2400" dirty="0" smtClean="0"/>
              <a:t>actions , we say that environment is discrete </a:t>
            </a:r>
            <a:r>
              <a:rPr lang="en-GB" sz="2400" dirty="0" smtClean="0">
                <a:solidFill>
                  <a:prstClr val="black"/>
                </a:solidFill>
              </a:rPr>
              <a:t>e.g.</a:t>
            </a:r>
          </a:p>
          <a:p>
            <a:pPr marL="0" indent="0" eaLnBrk="1" hangingPunct="1">
              <a:spcBef>
                <a:spcPct val="0"/>
              </a:spcBef>
              <a:buFont typeface="Arial" charset="0"/>
              <a:buNone/>
            </a:pPr>
            <a:endParaRPr lang="en-GB" sz="2400" dirty="0" smtClean="0">
              <a:solidFill>
                <a:prstClr val="black"/>
              </a:solidFill>
            </a:endParaRPr>
          </a:p>
          <a:p>
            <a:pPr marL="0" indent="0" eaLnBrk="1" hangingPunct="1">
              <a:spcBef>
                <a:spcPct val="0"/>
              </a:spcBef>
              <a:buFont typeface="Arial" charset="0"/>
              <a:buNone/>
            </a:pPr>
            <a:r>
              <a:rPr lang="en-GB" sz="2400" dirty="0" smtClean="0">
                <a:solidFill>
                  <a:prstClr val="black"/>
                </a:solidFill>
              </a:rPr>
              <a:t>Chess (discrete)… there are fixed number of possible moves on each turn</a:t>
            </a:r>
          </a:p>
          <a:p>
            <a:pPr marL="0" indent="0" eaLnBrk="1" hangingPunct="1">
              <a:spcBef>
                <a:spcPct val="0"/>
              </a:spcBef>
              <a:buFont typeface="Arial" charset="0"/>
              <a:buNone/>
            </a:pPr>
            <a:endParaRPr lang="en-GB" sz="2400" dirty="0" smtClean="0">
              <a:solidFill>
                <a:prstClr val="black"/>
              </a:solidFill>
            </a:endParaRPr>
          </a:p>
          <a:p>
            <a:pPr marL="0" indent="0" eaLnBrk="1" hangingPunct="1">
              <a:spcBef>
                <a:spcPct val="0"/>
              </a:spcBef>
              <a:buFont typeface="Arial" charset="0"/>
              <a:buNone/>
            </a:pPr>
            <a:r>
              <a:rPr lang="en-GB" altLang="en-US" sz="2400" dirty="0" smtClean="0">
                <a:solidFill>
                  <a:srgbClr val="0D0D0D"/>
                </a:solidFill>
                <a:cs typeface="Arial" charset="0"/>
              </a:rPr>
              <a:t>Driving (continuous)</a:t>
            </a:r>
          </a:p>
          <a:p>
            <a:pPr marL="0" indent="0" eaLnBrk="1" hangingPunct="1">
              <a:spcBef>
                <a:spcPct val="0"/>
              </a:spcBef>
              <a:buFont typeface="Arial" charset="0"/>
              <a:buNone/>
            </a:pP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dirty="0">
                <a:solidFill>
                  <a:srgbClr val="7E1B68"/>
                </a:solidFill>
                <a:cs typeface="Arial" charset="0"/>
              </a:rPr>
              <a:t>Properties of Environments</a:t>
            </a: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1157943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Wingdings" panose="05000000000000000000" pitchFamily="2" charset="2"/>
              <a:buChar char="Ø"/>
            </a:pPr>
            <a:r>
              <a:rPr lang="en-GB" altLang="en-US" sz="2400" dirty="0" smtClean="0">
                <a:solidFill>
                  <a:srgbClr val="0D0D0D"/>
                </a:solidFill>
                <a:cs typeface="Arial" charset="0"/>
              </a:rPr>
              <a:t>Different environment types require different agent programs to deal with them effectively.</a:t>
            </a:r>
          </a:p>
          <a:p>
            <a:pPr eaLnBrk="1" hangingPunct="1">
              <a:spcBef>
                <a:spcPct val="0"/>
              </a:spcBef>
              <a:buFont typeface="Wingdings" panose="05000000000000000000" pitchFamily="2" charset="2"/>
              <a:buChar char="Ø"/>
            </a:pPr>
            <a:endParaRPr lang="en-GB" altLang="en-US" sz="2400" dirty="0">
              <a:solidFill>
                <a:srgbClr val="0D0D0D"/>
              </a:solidFill>
              <a:cs typeface="Arial" charset="0"/>
            </a:endParaRPr>
          </a:p>
          <a:p>
            <a:pPr eaLnBrk="1" hangingPunct="1">
              <a:spcBef>
                <a:spcPct val="0"/>
              </a:spcBef>
              <a:buFont typeface="Wingdings" panose="05000000000000000000" pitchFamily="2" charset="2"/>
              <a:buChar char="Ø"/>
            </a:pPr>
            <a:r>
              <a:rPr lang="en-GB" altLang="en-US" sz="2400" dirty="0" smtClean="0">
                <a:solidFill>
                  <a:srgbClr val="0D0D0D"/>
                </a:solidFill>
                <a:cs typeface="Arial" charset="0"/>
              </a:rPr>
              <a:t>Environment that is partially observable, non episodic, dynamic and continuous is hardest for artificial intelligent agent to deal with.</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a:solidFill>
                  <a:srgbClr val="7E1B68"/>
                </a:solidFill>
                <a:cs typeface="Arial" charset="0"/>
              </a:rPr>
              <a:t>Properties of Environments</a:t>
            </a:r>
          </a:p>
          <a:p>
            <a:pPr fontAlgn="auto">
              <a:spcAft>
                <a:spcPts val="0"/>
              </a:spcAft>
              <a:defRPr/>
            </a:pPr>
            <a:endParaRPr lang="en-US" sz="3200">
              <a:solidFill>
                <a:srgbClr val="7E1B68"/>
              </a:solidFill>
              <a:latin typeface="Calibri"/>
            </a:endParaRPr>
          </a:p>
        </p:txBody>
      </p:sp>
    </p:spTree>
    <p:extLst>
      <p:ext uri="{BB962C8B-B14F-4D97-AF65-F5344CB8AC3E}">
        <p14:creationId xmlns:p14="http://schemas.microsoft.com/office/powerpoint/2010/main" val="3819162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dirty="0" smtClean="0">
                <a:solidFill>
                  <a:srgbClr val="0D0D0D"/>
                </a:solidFill>
                <a:cs typeface="Arial" charset="0"/>
              </a:rPr>
              <a:t>Types of agents are</a:t>
            </a:r>
          </a:p>
          <a:p>
            <a:pPr marL="0" indent="0" eaLnBrk="1" hangingPunct="1">
              <a:spcBef>
                <a:spcPct val="0"/>
              </a:spcBef>
              <a:buFont typeface="Arial" charset="0"/>
              <a:buNone/>
            </a:pPr>
            <a:endParaRPr lang="en-GB" altLang="en-US" sz="2400" dirty="0">
              <a:solidFill>
                <a:srgbClr val="0D0D0D"/>
              </a:solidFill>
              <a:cs typeface="Arial" charset="0"/>
            </a:endParaRPr>
          </a:p>
          <a:p>
            <a:pPr marL="457200" indent="-457200" eaLnBrk="1" hangingPunct="1">
              <a:spcBef>
                <a:spcPct val="0"/>
              </a:spcBef>
              <a:buFont typeface="+mj-lt"/>
              <a:buAutoNum type="arabicPeriod"/>
            </a:pPr>
            <a:r>
              <a:rPr lang="en-GB" altLang="en-US" sz="2400" dirty="0" smtClean="0">
                <a:solidFill>
                  <a:srgbClr val="0D0D0D"/>
                </a:solidFill>
                <a:cs typeface="Arial" charset="0"/>
              </a:rPr>
              <a:t>Simple reflex agents</a:t>
            </a:r>
          </a:p>
          <a:p>
            <a:pPr marL="457200" indent="-457200" eaLnBrk="1" hangingPunct="1">
              <a:spcBef>
                <a:spcPct val="0"/>
              </a:spcBef>
              <a:buFont typeface="+mj-lt"/>
              <a:buAutoNum type="arabicPeriod"/>
            </a:pPr>
            <a:r>
              <a:rPr lang="en-GB" altLang="en-US" sz="2400" dirty="0" smtClean="0">
                <a:solidFill>
                  <a:srgbClr val="0D0D0D"/>
                </a:solidFill>
                <a:cs typeface="Arial" charset="0"/>
              </a:rPr>
              <a:t>Model-based reflex agents </a:t>
            </a:r>
          </a:p>
          <a:p>
            <a:pPr marL="457200" indent="-457200" eaLnBrk="1" hangingPunct="1">
              <a:spcBef>
                <a:spcPct val="0"/>
              </a:spcBef>
              <a:buFont typeface="+mj-lt"/>
              <a:buAutoNum type="arabicPeriod"/>
            </a:pPr>
            <a:r>
              <a:rPr lang="en-GB" altLang="en-US" sz="2400" dirty="0" smtClean="0">
                <a:solidFill>
                  <a:srgbClr val="0D0D0D"/>
                </a:solidFill>
                <a:cs typeface="Arial" charset="0"/>
              </a:rPr>
              <a:t>Goal-based agents</a:t>
            </a:r>
          </a:p>
          <a:p>
            <a:pPr marL="457200" indent="-457200" eaLnBrk="1" hangingPunct="1">
              <a:spcBef>
                <a:spcPct val="0"/>
              </a:spcBef>
              <a:buFont typeface="+mj-lt"/>
              <a:buAutoNum type="arabicPeriod"/>
            </a:pPr>
            <a:r>
              <a:rPr lang="en-GB" altLang="en-US" sz="2400" dirty="0" smtClean="0">
                <a:solidFill>
                  <a:srgbClr val="0D0D0D"/>
                </a:solidFill>
                <a:cs typeface="Arial" charset="0"/>
              </a:rPr>
              <a:t>Utility-based agents    </a:t>
            </a:r>
          </a:p>
          <a:p>
            <a:pPr marL="457200" indent="-457200" eaLnBrk="1" hangingPunct="1">
              <a:spcBef>
                <a:spcPct val="0"/>
              </a:spcBef>
              <a:buFont typeface="+mj-lt"/>
              <a:buAutoNum type="arabicPeriod"/>
            </a:pPr>
            <a:r>
              <a:rPr lang="en-GB" altLang="en-US" sz="2400" dirty="0" smtClean="0">
                <a:solidFill>
                  <a:srgbClr val="0D0D0D"/>
                </a:solidFill>
                <a:cs typeface="Arial" charset="0"/>
              </a:rPr>
              <a:t>Learning agents</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Agent Program</a:t>
            </a: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508334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Simple Reflex Agents</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219200"/>
            <a:ext cx="8610600" cy="3416320"/>
          </a:xfrm>
          <a:prstGeom prst="rect">
            <a:avLst/>
          </a:prstGeom>
        </p:spPr>
        <p:txBody>
          <a:bodyPr wrap="square">
            <a:spAutoFit/>
          </a:bodyPr>
          <a:lstStyle/>
          <a:p>
            <a:r>
              <a:rPr lang="en-GB" sz="2400" dirty="0">
                <a:solidFill>
                  <a:srgbClr val="000000"/>
                </a:solidFill>
                <a:latin typeface="+mn-lt"/>
              </a:rPr>
              <a:t>They choose actions only based on the current percept</a:t>
            </a:r>
            <a:r>
              <a:rPr lang="en-GB" sz="2400" dirty="0" smtClean="0">
                <a:solidFill>
                  <a:srgbClr val="000000"/>
                </a:solidFill>
                <a:latin typeface="+mn-lt"/>
              </a:rPr>
              <a:t>.</a:t>
            </a:r>
          </a:p>
          <a:p>
            <a:endParaRPr lang="en-GB" sz="2400" dirty="0">
              <a:solidFill>
                <a:srgbClr val="000000"/>
              </a:solidFill>
              <a:latin typeface="+mn-lt"/>
            </a:endParaRPr>
          </a:p>
          <a:p>
            <a:r>
              <a:rPr lang="en-GB" sz="2400" dirty="0">
                <a:solidFill>
                  <a:srgbClr val="000000"/>
                </a:solidFill>
                <a:latin typeface="+mn-lt"/>
              </a:rPr>
              <a:t>They are rational only if a correct decision is made only on the basis of current precept</a:t>
            </a:r>
            <a:r>
              <a:rPr lang="en-GB" sz="2400" dirty="0" smtClean="0">
                <a:solidFill>
                  <a:srgbClr val="000000"/>
                </a:solidFill>
                <a:latin typeface="+mn-lt"/>
              </a:rPr>
              <a:t>.</a:t>
            </a:r>
          </a:p>
          <a:p>
            <a:endParaRPr lang="en-GB" sz="2400" dirty="0">
              <a:solidFill>
                <a:srgbClr val="000000"/>
              </a:solidFill>
              <a:latin typeface="+mn-lt"/>
            </a:endParaRPr>
          </a:p>
          <a:p>
            <a:r>
              <a:rPr lang="en-GB" sz="2400" dirty="0">
                <a:solidFill>
                  <a:srgbClr val="000000"/>
                </a:solidFill>
                <a:latin typeface="+mn-lt"/>
              </a:rPr>
              <a:t>Their environment is completely observable</a:t>
            </a:r>
            <a:r>
              <a:rPr lang="en-GB" sz="2400" dirty="0" smtClean="0">
                <a:solidFill>
                  <a:srgbClr val="000000"/>
                </a:solidFill>
                <a:latin typeface="+mn-lt"/>
              </a:rPr>
              <a:t>.</a:t>
            </a:r>
          </a:p>
          <a:p>
            <a:endParaRPr lang="en-GB" sz="2400" dirty="0">
              <a:solidFill>
                <a:srgbClr val="000000"/>
              </a:solidFill>
              <a:latin typeface="+mn-lt"/>
            </a:endParaRPr>
          </a:p>
          <a:p>
            <a:pPr algn="just"/>
            <a:r>
              <a:rPr lang="en-GB" sz="2400" b="1" dirty="0">
                <a:solidFill>
                  <a:srgbClr val="000000"/>
                </a:solidFill>
                <a:latin typeface="+mn-lt"/>
              </a:rPr>
              <a:t>Condition-Action Rule</a:t>
            </a:r>
            <a:r>
              <a:rPr lang="en-GB" sz="2400" dirty="0">
                <a:solidFill>
                  <a:srgbClr val="000000"/>
                </a:solidFill>
                <a:latin typeface="+mn-lt"/>
              </a:rPr>
              <a:t> − It is a rule that maps a state (condition) to an action.</a:t>
            </a:r>
            <a:endParaRPr lang="en-GB" sz="2400" b="0" i="0" dirty="0">
              <a:solidFill>
                <a:srgbClr val="000000"/>
              </a:solidFill>
              <a:effectLst/>
              <a:latin typeface="+mn-lt"/>
            </a:endParaRPr>
          </a:p>
        </p:txBody>
      </p:sp>
    </p:spTree>
    <p:extLst>
      <p:ext uri="{BB962C8B-B14F-4D97-AF65-F5344CB8AC3E}">
        <p14:creationId xmlns:p14="http://schemas.microsoft.com/office/powerpoint/2010/main" val="1774055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Simple Reflex Agents</a:t>
            </a:r>
          </a:p>
          <a:p>
            <a:pPr fontAlgn="auto">
              <a:spcAft>
                <a:spcPts val="0"/>
              </a:spcAft>
              <a:defRPr/>
            </a:pPr>
            <a:endParaRPr lang="en-US" sz="3200">
              <a:solidFill>
                <a:srgbClr val="7E1B68"/>
              </a:solidFill>
              <a:latin typeface="Calibri"/>
            </a:endParaRPr>
          </a:p>
        </p:txBody>
      </p:sp>
      <p:sp>
        <p:nvSpPr>
          <p:cNvPr id="2" name="Rectangle 1"/>
          <p:cNvSpPr/>
          <p:nvPr/>
        </p:nvSpPr>
        <p:spPr>
          <a:xfrm>
            <a:off x="228600" y="1143000"/>
            <a:ext cx="8915400" cy="830997"/>
          </a:xfrm>
          <a:prstGeom prst="rect">
            <a:avLst/>
          </a:prstGeom>
        </p:spPr>
        <p:txBody>
          <a:bodyPr wrap="square">
            <a:spAutoFit/>
          </a:bodyPr>
          <a:lstStyle/>
          <a:p>
            <a:r>
              <a:rPr lang="en-GB" sz="2400" dirty="0"/>
              <a:t>This agent </a:t>
            </a:r>
            <a:r>
              <a:rPr lang="en-GB" sz="2400" dirty="0">
                <a:latin typeface="+mn-lt"/>
              </a:rPr>
              <a:t>function</a:t>
            </a:r>
            <a:r>
              <a:rPr lang="en-GB" sz="2400" dirty="0"/>
              <a:t> only succeeds when the environment is fully observable</a:t>
            </a:r>
            <a:endParaRPr lang="en-GB" sz="2400" dirty="0">
              <a:solidFill>
                <a:srgbClr val="000000"/>
              </a:solidFill>
              <a:latin typeface="Calibri"/>
            </a:endParaRPr>
          </a:p>
        </p:txBody>
      </p:sp>
      <p:pic>
        <p:nvPicPr>
          <p:cNvPr id="2050" name="Picture 2" descr="Image result for simple reflex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96789"/>
            <a:ext cx="4756553" cy="303241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5105400"/>
            <a:ext cx="8610600" cy="1200329"/>
          </a:xfrm>
          <a:prstGeom prst="rect">
            <a:avLst/>
          </a:prstGeom>
        </p:spPr>
        <p:txBody>
          <a:bodyPr wrap="square">
            <a:spAutoFit/>
          </a:bodyPr>
          <a:lstStyle/>
          <a:p>
            <a:r>
              <a:rPr lang="en-GB" sz="2400" dirty="0" smtClean="0">
                <a:solidFill>
                  <a:srgbClr val="000000"/>
                </a:solidFill>
                <a:latin typeface="Calibri"/>
              </a:rPr>
              <a:t>e.g. </a:t>
            </a:r>
            <a:r>
              <a:rPr lang="en-GB" sz="2400" b="1" dirty="0" smtClean="0">
                <a:solidFill>
                  <a:srgbClr val="000000"/>
                </a:solidFill>
                <a:latin typeface="Calibri"/>
              </a:rPr>
              <a:t>If</a:t>
            </a:r>
            <a:r>
              <a:rPr lang="en-GB" sz="2400" dirty="0" smtClean="0">
                <a:solidFill>
                  <a:srgbClr val="000000"/>
                </a:solidFill>
                <a:latin typeface="Calibri"/>
              </a:rPr>
              <a:t> </a:t>
            </a:r>
            <a:r>
              <a:rPr lang="en-GB" sz="2400" i="1" dirty="0" smtClean="0">
                <a:solidFill>
                  <a:srgbClr val="000000"/>
                </a:solidFill>
                <a:latin typeface="Calibri"/>
              </a:rPr>
              <a:t>the car-in-front is braking </a:t>
            </a:r>
            <a:r>
              <a:rPr lang="en-GB" sz="2400" b="1" dirty="0" smtClean="0">
                <a:solidFill>
                  <a:srgbClr val="000000"/>
                </a:solidFill>
                <a:latin typeface="Calibri"/>
              </a:rPr>
              <a:t>then</a:t>
            </a:r>
            <a:r>
              <a:rPr lang="en-GB" sz="2400" dirty="0" smtClean="0">
                <a:solidFill>
                  <a:srgbClr val="000000"/>
                </a:solidFill>
                <a:latin typeface="Calibri"/>
              </a:rPr>
              <a:t> </a:t>
            </a:r>
            <a:r>
              <a:rPr lang="en-GB" sz="2400" i="1" dirty="0" smtClean="0">
                <a:solidFill>
                  <a:srgbClr val="000000"/>
                </a:solidFill>
                <a:latin typeface="Calibri"/>
              </a:rPr>
              <a:t>initiate braking.</a:t>
            </a:r>
          </a:p>
          <a:p>
            <a:r>
              <a:rPr lang="en-GB" sz="2400" b="1" dirty="0" smtClean="0">
                <a:latin typeface="+mn-lt"/>
              </a:rPr>
              <a:t>        If</a:t>
            </a:r>
            <a:r>
              <a:rPr lang="en-GB" sz="2400" b="1" dirty="0">
                <a:latin typeface="+mn-lt"/>
              </a:rPr>
              <a:t> </a:t>
            </a:r>
            <a:r>
              <a:rPr lang="en-GB" sz="2400" i="1" dirty="0">
                <a:latin typeface="+mn-lt"/>
              </a:rPr>
              <a:t>hand is in fire</a:t>
            </a:r>
            <a:r>
              <a:rPr lang="en-GB" sz="2400" dirty="0">
                <a:latin typeface="+mn-lt"/>
              </a:rPr>
              <a:t> </a:t>
            </a:r>
            <a:r>
              <a:rPr lang="en-GB" sz="2400" b="1" dirty="0">
                <a:latin typeface="+mn-lt"/>
              </a:rPr>
              <a:t>then </a:t>
            </a:r>
            <a:r>
              <a:rPr lang="en-GB" sz="2400" i="1" dirty="0">
                <a:latin typeface="+mn-lt"/>
              </a:rPr>
              <a:t>pull away </a:t>
            </a:r>
            <a:r>
              <a:rPr lang="en-GB" sz="2400" i="1" dirty="0" smtClean="0">
                <a:latin typeface="+mn-lt"/>
              </a:rPr>
              <a:t>hand</a:t>
            </a:r>
          </a:p>
          <a:p>
            <a:r>
              <a:rPr lang="en-GB" sz="2400" dirty="0" smtClean="0">
                <a:solidFill>
                  <a:srgbClr val="000000"/>
                </a:solidFill>
                <a:latin typeface="+mn-lt"/>
              </a:rPr>
              <a:t>        </a:t>
            </a:r>
            <a:r>
              <a:rPr lang="en-GB" sz="2400" b="1" dirty="0" smtClean="0">
                <a:solidFill>
                  <a:srgbClr val="000000"/>
                </a:solidFill>
                <a:latin typeface="+mn-lt"/>
              </a:rPr>
              <a:t>If</a:t>
            </a:r>
            <a:r>
              <a:rPr lang="en-GB" sz="2400" dirty="0" smtClean="0">
                <a:solidFill>
                  <a:srgbClr val="000000"/>
                </a:solidFill>
                <a:latin typeface="+mn-lt"/>
              </a:rPr>
              <a:t> </a:t>
            </a:r>
            <a:r>
              <a:rPr lang="en-GB" sz="2400" i="1" dirty="0" smtClean="0">
                <a:solidFill>
                  <a:srgbClr val="000000"/>
                </a:solidFill>
                <a:latin typeface="+mn-lt"/>
              </a:rPr>
              <a:t>there is a rock </a:t>
            </a:r>
            <a:r>
              <a:rPr lang="en-GB" sz="2400" b="1" dirty="0" smtClean="0">
                <a:solidFill>
                  <a:srgbClr val="000000"/>
                </a:solidFill>
                <a:latin typeface="+mn-lt"/>
              </a:rPr>
              <a:t>then</a:t>
            </a:r>
            <a:r>
              <a:rPr lang="en-GB" sz="2400" dirty="0" smtClean="0">
                <a:solidFill>
                  <a:srgbClr val="000000"/>
                </a:solidFill>
                <a:latin typeface="+mn-lt"/>
              </a:rPr>
              <a:t> </a:t>
            </a:r>
            <a:r>
              <a:rPr lang="en-GB" sz="2400" i="1" dirty="0" smtClean="0">
                <a:solidFill>
                  <a:srgbClr val="000000"/>
                </a:solidFill>
                <a:latin typeface="+mn-lt"/>
              </a:rPr>
              <a:t>pick it up </a:t>
            </a:r>
            <a:r>
              <a:rPr lang="en-GB" sz="2400" dirty="0" smtClean="0">
                <a:solidFill>
                  <a:srgbClr val="000000"/>
                </a:solidFill>
                <a:latin typeface="+mn-lt"/>
              </a:rPr>
              <a:t>(Mars lander)</a:t>
            </a:r>
            <a:endParaRPr lang="en-GB" sz="2400" dirty="0">
              <a:solidFill>
                <a:srgbClr val="000000"/>
              </a:solidFill>
              <a:latin typeface="+mn-lt"/>
            </a:endParaRPr>
          </a:p>
        </p:txBody>
      </p:sp>
    </p:spTree>
    <p:extLst>
      <p:ext uri="{BB962C8B-B14F-4D97-AF65-F5344CB8AC3E}">
        <p14:creationId xmlns:p14="http://schemas.microsoft.com/office/powerpoint/2010/main" val="870145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Artificial Intelligence Approach</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
        <p:nvSpPr>
          <p:cNvPr id="6" name="Rectangle 5"/>
          <p:cNvSpPr>
            <a:spLocks noChangeArrowheads="1"/>
          </p:cNvSpPr>
          <p:nvPr/>
        </p:nvSpPr>
        <p:spPr bwMode="auto">
          <a:xfrm>
            <a:off x="371475" y="1413808"/>
            <a:ext cx="87725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altLang="en-US" sz="2400" b="1" dirty="0" smtClean="0">
                <a:solidFill>
                  <a:srgbClr val="0D0D0D"/>
                </a:solidFill>
                <a:cs typeface="Arial" charset="0"/>
              </a:rPr>
              <a:t>Agents and Environments:</a:t>
            </a:r>
          </a:p>
          <a:p>
            <a:pPr marL="0" indent="0" eaLnBrk="1" hangingPunct="1">
              <a:spcBef>
                <a:spcPct val="0"/>
              </a:spcBef>
              <a:buNone/>
            </a:pPr>
            <a:endParaRPr lang="en-GB" altLang="en-US" sz="2400" b="1" dirty="0">
              <a:solidFill>
                <a:srgbClr val="0D0D0D"/>
              </a:solidFill>
              <a:cs typeface="Arial" charset="0"/>
            </a:endParaRPr>
          </a:p>
          <a:p>
            <a:pPr eaLnBrk="1" hangingPunct="1">
              <a:spcBef>
                <a:spcPct val="0"/>
              </a:spcBef>
              <a:buFont typeface="Wingdings" panose="05000000000000000000" pitchFamily="2" charset="2"/>
              <a:buChar char="§"/>
            </a:pPr>
            <a:r>
              <a:rPr lang="en-GB" altLang="en-US" sz="2400" dirty="0" smtClean="0">
                <a:solidFill>
                  <a:srgbClr val="0D0D0D"/>
                </a:solidFill>
                <a:cs typeface="Arial" charset="0"/>
              </a:rPr>
              <a:t>AI approach is called </a:t>
            </a:r>
            <a:r>
              <a:rPr lang="en-GB" altLang="en-US" sz="2400" b="1" dirty="0" smtClean="0">
                <a:solidFill>
                  <a:srgbClr val="0D0D0D"/>
                </a:solidFill>
                <a:cs typeface="Arial" charset="0"/>
              </a:rPr>
              <a:t>intelligent agent</a:t>
            </a:r>
          </a:p>
          <a:p>
            <a:pPr eaLnBrk="1" hangingPunct="1">
              <a:spcBef>
                <a:spcPct val="0"/>
              </a:spcBef>
              <a:buFont typeface="Wingdings" panose="05000000000000000000" pitchFamily="2" charset="2"/>
              <a:buChar char="§"/>
            </a:pPr>
            <a:endParaRPr lang="en-GB" altLang="en-US" sz="2400" dirty="0">
              <a:solidFill>
                <a:srgbClr val="0D0D0D"/>
              </a:solidFill>
              <a:cs typeface="Arial" charset="0"/>
            </a:endParaRPr>
          </a:p>
          <a:p>
            <a:pPr eaLnBrk="1" hangingPunct="1">
              <a:spcBef>
                <a:spcPct val="0"/>
              </a:spcBef>
              <a:buFont typeface="Wingdings" panose="05000000000000000000" pitchFamily="2" charset="2"/>
              <a:buChar char="§"/>
            </a:pPr>
            <a:r>
              <a:rPr lang="en-GB" sz="2400" dirty="0"/>
              <a:t>An </a:t>
            </a:r>
            <a:r>
              <a:rPr lang="en-GB" sz="2400" b="1" dirty="0"/>
              <a:t>agent</a:t>
            </a:r>
            <a:r>
              <a:rPr lang="en-GB" sz="2400" dirty="0"/>
              <a:t> is anything that can </a:t>
            </a:r>
            <a:r>
              <a:rPr lang="en-GB" sz="2400" dirty="0" smtClean="0"/>
              <a:t>perceive its </a:t>
            </a:r>
            <a:r>
              <a:rPr lang="en-GB" sz="2400" b="1" dirty="0" smtClean="0"/>
              <a:t>environment</a:t>
            </a:r>
            <a:r>
              <a:rPr lang="en-GB" sz="2400" dirty="0" smtClean="0"/>
              <a:t> through </a:t>
            </a:r>
            <a:r>
              <a:rPr lang="en-GB" sz="2400" b="1" dirty="0" smtClean="0"/>
              <a:t>sensors</a:t>
            </a:r>
            <a:r>
              <a:rPr lang="en-GB" sz="2400" dirty="0" smtClean="0"/>
              <a:t> and acts upon that environment through </a:t>
            </a:r>
            <a:r>
              <a:rPr lang="en-GB" sz="2400" b="1" dirty="0" smtClean="0"/>
              <a:t>effectors.</a:t>
            </a:r>
          </a:p>
          <a:p>
            <a:pPr eaLnBrk="1" hangingPunct="1">
              <a:spcBef>
                <a:spcPct val="0"/>
              </a:spcBef>
              <a:buFont typeface="Wingdings" panose="05000000000000000000" pitchFamily="2" charset="2"/>
              <a:buChar char="§"/>
            </a:pPr>
            <a:endParaRPr lang="en-GB" altLang="en-US" sz="2400" b="1" dirty="0">
              <a:solidFill>
                <a:srgbClr val="0D0D0D"/>
              </a:solidFill>
              <a:cs typeface="Arial" charset="0"/>
            </a:endParaRPr>
          </a:p>
          <a:p>
            <a:pPr eaLnBrk="1" hangingPunct="1">
              <a:spcBef>
                <a:spcPct val="0"/>
              </a:spcBef>
              <a:buFont typeface="Wingdings" panose="05000000000000000000" pitchFamily="2" charset="2"/>
              <a:buChar char="§"/>
            </a:pPr>
            <a:r>
              <a:rPr lang="en-GB" altLang="en-US" sz="2400" dirty="0" smtClean="0">
                <a:solidFill>
                  <a:srgbClr val="0D0D0D"/>
                </a:solidFill>
                <a:cs typeface="Arial" charset="0"/>
              </a:rPr>
              <a:t>A function of an agent that maps sensors to effectors is called </a:t>
            </a:r>
            <a:r>
              <a:rPr lang="en-GB" altLang="en-US" sz="2400" b="1" dirty="0" smtClean="0">
                <a:solidFill>
                  <a:srgbClr val="0D0D0D"/>
                </a:solidFill>
                <a:cs typeface="Arial" charset="0"/>
              </a:rPr>
              <a:t>Control-Policy</a:t>
            </a:r>
            <a:r>
              <a:rPr lang="en-GB" altLang="en-US" sz="2400" dirty="0" smtClean="0">
                <a:solidFill>
                  <a:srgbClr val="0D0D0D"/>
                </a:solidFill>
                <a:cs typeface="Arial" charset="0"/>
              </a:rPr>
              <a:t> of the agent.</a:t>
            </a:r>
          </a:p>
          <a:p>
            <a:pPr marL="0" indent="0" eaLnBrk="1" hangingPunct="1">
              <a:spcBef>
                <a:spcPct val="0"/>
              </a:spcBef>
              <a:buNone/>
            </a:pPr>
            <a:endParaRPr lang="en-GB" altLang="en-US" sz="2400" dirty="0" smtClean="0">
              <a:solidFill>
                <a:srgbClr val="0D0D0D"/>
              </a:solidFill>
              <a:cs typeface="Arial" charset="0"/>
            </a:endParaRPr>
          </a:p>
        </p:txBody>
      </p:sp>
    </p:spTree>
    <p:extLst>
      <p:ext uri="{BB962C8B-B14F-4D97-AF65-F5344CB8AC3E}">
        <p14:creationId xmlns:p14="http://schemas.microsoft.com/office/powerpoint/2010/main" val="3945888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Model-based </a:t>
            </a:r>
            <a:r>
              <a:rPr altLang="en-US" sz="3200" dirty="0">
                <a:solidFill>
                  <a:srgbClr val="7E1B68"/>
                </a:solidFill>
                <a:cs typeface="Arial" charset="0"/>
              </a:rPr>
              <a:t>Reflex Agents</a:t>
            </a: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143000"/>
            <a:ext cx="8610600" cy="5262979"/>
          </a:xfrm>
          <a:prstGeom prst="rect">
            <a:avLst/>
          </a:prstGeom>
        </p:spPr>
        <p:txBody>
          <a:bodyPr wrap="square">
            <a:spAutoFit/>
          </a:bodyPr>
          <a:lstStyle/>
          <a:p>
            <a:r>
              <a:rPr lang="en-GB" sz="2400" dirty="0">
                <a:latin typeface="+mn-lt"/>
              </a:rPr>
              <a:t>Model-based reflex agents are made to deal with partial </a:t>
            </a:r>
            <a:r>
              <a:rPr lang="en-GB" sz="2400" dirty="0" smtClean="0">
                <a:latin typeface="+mn-lt"/>
              </a:rPr>
              <a:t>accessibility</a:t>
            </a:r>
          </a:p>
          <a:p>
            <a:endParaRPr lang="en-GB" sz="2400" dirty="0" smtClean="0">
              <a:latin typeface="+mn-lt"/>
            </a:endParaRPr>
          </a:p>
          <a:p>
            <a:r>
              <a:rPr lang="en-GB" sz="2400" dirty="0" smtClean="0">
                <a:latin typeface="+mn-lt"/>
              </a:rPr>
              <a:t>They </a:t>
            </a:r>
            <a:r>
              <a:rPr lang="en-GB" sz="2400" dirty="0">
                <a:latin typeface="+mn-lt"/>
              </a:rPr>
              <a:t>use a model of the world to choose their actions. </a:t>
            </a:r>
            <a:r>
              <a:rPr lang="en-GB" sz="2400" b="1" dirty="0">
                <a:latin typeface="+mn-lt"/>
              </a:rPr>
              <a:t>They maintain an internal state</a:t>
            </a:r>
            <a:r>
              <a:rPr lang="en-GB" sz="2400" b="1" dirty="0" smtClean="0">
                <a:latin typeface="+mn-lt"/>
              </a:rPr>
              <a:t>.</a:t>
            </a:r>
          </a:p>
          <a:p>
            <a:endParaRPr lang="en-GB" sz="2400" dirty="0">
              <a:latin typeface="+mn-lt"/>
            </a:endParaRPr>
          </a:p>
          <a:p>
            <a:r>
              <a:rPr lang="en-GB" sz="2400" b="1" dirty="0">
                <a:latin typeface="+mn-lt"/>
              </a:rPr>
              <a:t>Model</a:t>
            </a:r>
            <a:r>
              <a:rPr lang="en-GB" sz="2400" dirty="0">
                <a:latin typeface="+mn-lt"/>
              </a:rPr>
              <a:t> − The knowledge about how the things happen in the world</a:t>
            </a:r>
            <a:r>
              <a:rPr lang="en-GB" sz="2400" dirty="0" smtClean="0">
                <a:latin typeface="+mn-lt"/>
              </a:rPr>
              <a:t>.</a:t>
            </a:r>
          </a:p>
          <a:p>
            <a:endParaRPr lang="en-GB" sz="2400" dirty="0">
              <a:latin typeface="+mn-lt"/>
            </a:endParaRPr>
          </a:p>
          <a:p>
            <a:r>
              <a:rPr lang="en-GB" sz="2400" b="1" dirty="0">
                <a:latin typeface="+mn-lt"/>
              </a:rPr>
              <a:t>Internal State</a:t>
            </a:r>
            <a:r>
              <a:rPr lang="en-GB" sz="2400" dirty="0">
                <a:latin typeface="+mn-lt"/>
              </a:rPr>
              <a:t> − It is a representation of unobserved aspects of current state depending on percept history</a:t>
            </a:r>
            <a:r>
              <a:rPr lang="en-GB" sz="2400" dirty="0" smtClean="0">
                <a:latin typeface="+mn-lt"/>
              </a:rPr>
              <a:t>.</a:t>
            </a:r>
          </a:p>
          <a:p>
            <a:endParaRPr lang="en-GB" sz="2400" dirty="0">
              <a:latin typeface="+mn-lt"/>
            </a:endParaRPr>
          </a:p>
          <a:p>
            <a:r>
              <a:rPr lang="en-GB" sz="2400" b="1" dirty="0">
                <a:latin typeface="+mn-lt"/>
              </a:rPr>
              <a:t>Updating the state requires the information about </a:t>
            </a:r>
            <a:r>
              <a:rPr lang="en-GB" sz="2400" b="1" dirty="0" smtClean="0">
                <a:latin typeface="+mn-lt"/>
              </a:rPr>
              <a:t>−</a:t>
            </a:r>
            <a:endParaRPr lang="en-GB" sz="2400" dirty="0">
              <a:latin typeface="+mn-lt"/>
            </a:endParaRPr>
          </a:p>
          <a:p>
            <a:pPr marL="457200" indent="-457200">
              <a:buFont typeface="+mj-lt"/>
              <a:buAutoNum type="arabicPeriod"/>
            </a:pPr>
            <a:r>
              <a:rPr lang="en-GB" sz="2000" dirty="0">
                <a:latin typeface="+mn-lt"/>
              </a:rPr>
              <a:t>How the world evolves.</a:t>
            </a:r>
          </a:p>
          <a:p>
            <a:pPr marL="457200" indent="-457200">
              <a:buFont typeface="+mj-lt"/>
              <a:buAutoNum type="arabicPeriod"/>
            </a:pPr>
            <a:r>
              <a:rPr lang="en-GB" sz="2000" dirty="0">
                <a:latin typeface="+mn-lt"/>
              </a:rPr>
              <a:t>How the agent’s actions affect the world.</a:t>
            </a:r>
          </a:p>
        </p:txBody>
      </p:sp>
    </p:spTree>
    <p:extLst>
      <p:ext uri="{BB962C8B-B14F-4D97-AF65-F5344CB8AC3E}">
        <p14:creationId xmlns:p14="http://schemas.microsoft.com/office/powerpoint/2010/main" val="390683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Model-based Reflex Agents</a:t>
            </a:r>
          </a:p>
          <a:p>
            <a:pPr fontAlgn="auto">
              <a:spcAft>
                <a:spcPts val="0"/>
              </a:spcAft>
              <a:defRPr/>
            </a:pPr>
            <a:endParaRPr lang="en-US" sz="3200">
              <a:solidFill>
                <a:srgbClr val="7E1B68"/>
              </a:solidFill>
              <a:latin typeface="Calibri"/>
            </a:endParaRPr>
          </a:p>
        </p:txBody>
      </p:sp>
      <p:sp>
        <p:nvSpPr>
          <p:cNvPr id="2" name="Rectangle 1"/>
          <p:cNvSpPr/>
          <p:nvPr/>
        </p:nvSpPr>
        <p:spPr>
          <a:xfrm>
            <a:off x="228600" y="1219200"/>
            <a:ext cx="8610600" cy="461665"/>
          </a:xfrm>
          <a:prstGeom prst="rect">
            <a:avLst/>
          </a:prstGeom>
        </p:spPr>
        <p:txBody>
          <a:bodyPr wrap="square">
            <a:spAutoFit/>
          </a:bodyPr>
          <a:lstStyle/>
          <a:p>
            <a:endParaRPr lang="en-GB" sz="2400" dirty="0">
              <a:solidFill>
                <a:prstClr val="black"/>
              </a:solidFill>
              <a:latin typeface="Calibri"/>
            </a:endParaRPr>
          </a:p>
        </p:txBody>
      </p:sp>
      <p:pic>
        <p:nvPicPr>
          <p:cNvPr id="3" name="Picture 2" descr="Image result for model based reflex a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849" y="1295400"/>
            <a:ext cx="5359951" cy="3409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4754940"/>
            <a:ext cx="8839200" cy="1569660"/>
          </a:xfrm>
          <a:prstGeom prst="rect">
            <a:avLst/>
          </a:prstGeom>
        </p:spPr>
        <p:txBody>
          <a:bodyPr wrap="square">
            <a:spAutoFit/>
          </a:bodyPr>
          <a:lstStyle/>
          <a:p>
            <a:r>
              <a:rPr lang="en-GB" sz="2400" dirty="0" smtClean="0">
                <a:solidFill>
                  <a:srgbClr val="000000"/>
                </a:solidFill>
                <a:latin typeface="+mn-lt"/>
              </a:rPr>
              <a:t>e.g. </a:t>
            </a:r>
            <a:r>
              <a:rPr lang="en-GB" sz="2400" dirty="0">
                <a:latin typeface="+mn-lt"/>
              </a:rPr>
              <a:t>This time out mars Lander after picking up its first sample, it stores this in the internal state of the world around it so when it come across the second same sample it passes it by and saves space for other samples.</a:t>
            </a:r>
            <a:endParaRPr lang="en-GB" sz="2400" i="1" dirty="0">
              <a:solidFill>
                <a:srgbClr val="000000"/>
              </a:solidFill>
              <a:latin typeface="+mn-lt"/>
            </a:endParaRPr>
          </a:p>
        </p:txBody>
      </p:sp>
    </p:spTree>
    <p:extLst>
      <p:ext uri="{BB962C8B-B14F-4D97-AF65-F5344CB8AC3E}">
        <p14:creationId xmlns:p14="http://schemas.microsoft.com/office/powerpoint/2010/main" val="1409634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Goal-based </a:t>
            </a:r>
            <a:r>
              <a:rPr altLang="en-US" sz="3200" dirty="0">
                <a:solidFill>
                  <a:srgbClr val="7E1B68"/>
                </a:solidFill>
                <a:cs typeface="Arial" charset="0"/>
              </a:rPr>
              <a:t>Reflex Agents</a:t>
            </a: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219200"/>
            <a:ext cx="8610600" cy="4524315"/>
          </a:xfrm>
          <a:prstGeom prst="rect">
            <a:avLst/>
          </a:prstGeom>
        </p:spPr>
        <p:txBody>
          <a:bodyPr wrap="square">
            <a:spAutoFit/>
          </a:bodyPr>
          <a:lstStyle/>
          <a:p>
            <a:r>
              <a:rPr lang="en-GB" sz="2400" dirty="0">
                <a:latin typeface="+mn-lt"/>
              </a:rPr>
              <a:t>Goal-based agents further expand on the capabilities of the model-based agents, by using "goal" information. </a:t>
            </a:r>
            <a:endParaRPr lang="en-GB" sz="2400" dirty="0" smtClean="0">
              <a:latin typeface="+mn-lt"/>
            </a:endParaRPr>
          </a:p>
          <a:p>
            <a:endParaRPr lang="en-GB" sz="2400" dirty="0">
              <a:latin typeface="+mn-lt"/>
            </a:endParaRPr>
          </a:p>
          <a:p>
            <a:r>
              <a:rPr lang="en-GB" sz="2400" dirty="0" smtClean="0">
                <a:latin typeface="+mn-lt"/>
              </a:rPr>
              <a:t>Goal </a:t>
            </a:r>
            <a:r>
              <a:rPr lang="en-GB" sz="2400" dirty="0">
                <a:latin typeface="+mn-lt"/>
              </a:rPr>
              <a:t>information describes situations that are desirable. </a:t>
            </a:r>
            <a:endParaRPr lang="en-GB" sz="2400" dirty="0" smtClean="0">
              <a:latin typeface="+mn-lt"/>
            </a:endParaRPr>
          </a:p>
          <a:p>
            <a:endParaRPr lang="en-GB" sz="2400" dirty="0">
              <a:latin typeface="+mn-lt"/>
            </a:endParaRPr>
          </a:p>
          <a:p>
            <a:r>
              <a:rPr lang="en-GB" sz="2400" dirty="0" smtClean="0">
                <a:latin typeface="+mn-lt"/>
              </a:rPr>
              <a:t>This </a:t>
            </a:r>
            <a:r>
              <a:rPr lang="en-GB" sz="2400" dirty="0">
                <a:latin typeface="+mn-lt"/>
              </a:rPr>
              <a:t>allows the agent a way </a:t>
            </a:r>
            <a:r>
              <a:rPr lang="en-GB" sz="2400" b="1" dirty="0">
                <a:latin typeface="+mn-lt"/>
              </a:rPr>
              <a:t>to choose among multiple </a:t>
            </a:r>
            <a:r>
              <a:rPr lang="en-GB" sz="2400" b="1" dirty="0" smtClean="0">
                <a:latin typeface="+mn-lt"/>
              </a:rPr>
              <a:t>possibilities/actions</a:t>
            </a:r>
            <a:r>
              <a:rPr lang="en-GB" sz="2400" dirty="0" smtClean="0">
                <a:latin typeface="+mn-lt"/>
              </a:rPr>
              <a:t>, </a:t>
            </a:r>
            <a:r>
              <a:rPr lang="en-GB" sz="2400" dirty="0">
                <a:latin typeface="+mn-lt"/>
              </a:rPr>
              <a:t>selecting the one which reaches a goal state. </a:t>
            </a:r>
            <a:endParaRPr lang="en-GB" sz="2400" dirty="0" smtClean="0">
              <a:latin typeface="+mn-lt"/>
            </a:endParaRPr>
          </a:p>
          <a:p>
            <a:endParaRPr lang="en-GB" sz="2400" dirty="0">
              <a:latin typeface="+mn-lt"/>
            </a:endParaRPr>
          </a:p>
          <a:p>
            <a:r>
              <a:rPr lang="en-GB" sz="2400" b="1" dirty="0" smtClean="0">
                <a:latin typeface="+mn-lt"/>
              </a:rPr>
              <a:t>Search </a:t>
            </a:r>
            <a:r>
              <a:rPr lang="en-GB" sz="2400" b="1" dirty="0">
                <a:latin typeface="+mn-lt"/>
              </a:rPr>
              <a:t>and planning </a:t>
            </a:r>
            <a:r>
              <a:rPr lang="en-GB" sz="2400" dirty="0">
                <a:latin typeface="+mn-lt"/>
              </a:rPr>
              <a:t>are the subfields of artificial intelligence devoted to finding action sequences that achieve the agent's goals</a:t>
            </a:r>
            <a:r>
              <a:rPr lang="en-GB" sz="2400" dirty="0" smtClean="0">
                <a:latin typeface="+mn-lt"/>
              </a:rPr>
              <a:t>.</a:t>
            </a:r>
          </a:p>
          <a:p>
            <a:endParaRPr lang="en-GB" sz="2400" dirty="0">
              <a:solidFill>
                <a:prstClr val="black"/>
              </a:solidFill>
              <a:latin typeface="+mn-lt"/>
            </a:endParaRPr>
          </a:p>
          <a:p>
            <a:endParaRPr lang="en-GB" sz="2400" dirty="0">
              <a:solidFill>
                <a:prstClr val="black"/>
              </a:solidFill>
              <a:latin typeface="+mn-lt"/>
            </a:endParaRPr>
          </a:p>
        </p:txBody>
      </p:sp>
    </p:spTree>
    <p:extLst>
      <p:ext uri="{BB962C8B-B14F-4D97-AF65-F5344CB8AC3E}">
        <p14:creationId xmlns:p14="http://schemas.microsoft.com/office/powerpoint/2010/main" val="4191194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Goals-based </a:t>
            </a:r>
            <a:r>
              <a:rPr altLang="en-US" sz="3200" dirty="0">
                <a:solidFill>
                  <a:srgbClr val="7E1B68"/>
                </a:solidFill>
                <a:cs typeface="Arial" charset="0"/>
              </a:rPr>
              <a:t>Reflex Agents</a:t>
            </a: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219200"/>
            <a:ext cx="8610600" cy="461665"/>
          </a:xfrm>
          <a:prstGeom prst="rect">
            <a:avLst/>
          </a:prstGeom>
        </p:spPr>
        <p:txBody>
          <a:bodyPr wrap="square">
            <a:spAutoFit/>
          </a:bodyPr>
          <a:lstStyle/>
          <a:p>
            <a:endParaRPr lang="en-GB" sz="2400" dirty="0">
              <a:solidFill>
                <a:prstClr val="black"/>
              </a:solidFill>
              <a:latin typeface="Calibri"/>
            </a:endParaRPr>
          </a:p>
        </p:txBody>
      </p:sp>
      <p:pic>
        <p:nvPicPr>
          <p:cNvPr id="4098" name="Picture 2" descr="Image result for goal based reflex a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00" y="1158875"/>
            <a:ext cx="7995000" cy="508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43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Utility-based </a:t>
            </a:r>
            <a:r>
              <a:rPr altLang="en-US" sz="3200" dirty="0">
                <a:solidFill>
                  <a:srgbClr val="7E1B68"/>
                </a:solidFill>
                <a:cs typeface="Arial" charset="0"/>
              </a:rPr>
              <a:t>Reflex Agents</a:t>
            </a:r>
          </a:p>
          <a:p>
            <a:pPr fontAlgn="auto">
              <a:spcAft>
                <a:spcPts val="0"/>
              </a:spcAft>
              <a:defRPr/>
            </a:pPr>
            <a:endParaRPr lang="en-US" sz="3200" dirty="0">
              <a:solidFill>
                <a:srgbClr val="7E1B68"/>
              </a:solidFill>
              <a:latin typeface="Calibri"/>
            </a:endParaRPr>
          </a:p>
        </p:txBody>
      </p:sp>
      <p:sp>
        <p:nvSpPr>
          <p:cNvPr id="4" name="Rectangle 3"/>
          <p:cNvSpPr/>
          <p:nvPr/>
        </p:nvSpPr>
        <p:spPr>
          <a:xfrm>
            <a:off x="228600" y="1582341"/>
            <a:ext cx="8763000" cy="3416320"/>
          </a:xfrm>
          <a:prstGeom prst="rect">
            <a:avLst/>
          </a:prstGeom>
        </p:spPr>
        <p:txBody>
          <a:bodyPr wrap="square">
            <a:spAutoFit/>
          </a:bodyPr>
          <a:lstStyle/>
          <a:p>
            <a:r>
              <a:rPr lang="en-GB" sz="2400" dirty="0">
                <a:solidFill>
                  <a:srgbClr val="404040"/>
                </a:solidFill>
                <a:latin typeface="+mn-lt"/>
              </a:rPr>
              <a:t>Just having goals isn’t good enough because often we may have several actions which all satisfy our goal so we need some way of working out the </a:t>
            </a:r>
            <a:r>
              <a:rPr lang="en-GB" sz="2400" b="1" dirty="0">
                <a:solidFill>
                  <a:srgbClr val="404040"/>
                </a:solidFill>
                <a:latin typeface="+mn-lt"/>
              </a:rPr>
              <a:t>most efficient one. </a:t>
            </a:r>
            <a:endParaRPr lang="en-GB" sz="2400" b="1" dirty="0" smtClean="0">
              <a:solidFill>
                <a:srgbClr val="404040"/>
              </a:solidFill>
              <a:latin typeface="+mn-lt"/>
            </a:endParaRPr>
          </a:p>
          <a:p>
            <a:endParaRPr lang="en-GB" sz="2400" dirty="0" smtClean="0">
              <a:solidFill>
                <a:srgbClr val="404040"/>
              </a:solidFill>
              <a:latin typeface="+mn-lt"/>
            </a:endParaRPr>
          </a:p>
          <a:p>
            <a:r>
              <a:rPr lang="en-GB" sz="2400" dirty="0" smtClean="0">
                <a:solidFill>
                  <a:srgbClr val="404040"/>
                </a:solidFill>
                <a:latin typeface="+mn-lt"/>
              </a:rPr>
              <a:t>A </a:t>
            </a:r>
            <a:r>
              <a:rPr lang="en-GB" sz="2400" dirty="0">
                <a:solidFill>
                  <a:srgbClr val="404040"/>
                </a:solidFill>
                <a:latin typeface="+mn-lt"/>
              </a:rPr>
              <a:t>utility function maps each state after each action to a real number representing how efficiently each action achieves the goal. </a:t>
            </a:r>
            <a:endParaRPr lang="en-GB" sz="2400" dirty="0" smtClean="0">
              <a:solidFill>
                <a:srgbClr val="404040"/>
              </a:solidFill>
              <a:latin typeface="+mn-lt"/>
            </a:endParaRPr>
          </a:p>
          <a:p>
            <a:endParaRPr lang="en-GB" sz="2400" dirty="0">
              <a:solidFill>
                <a:srgbClr val="404040"/>
              </a:solidFill>
              <a:latin typeface="+mn-lt"/>
            </a:endParaRPr>
          </a:p>
          <a:p>
            <a:r>
              <a:rPr lang="en-GB" sz="2400" dirty="0" smtClean="0">
                <a:solidFill>
                  <a:srgbClr val="404040"/>
                </a:solidFill>
                <a:latin typeface="+mn-lt"/>
              </a:rPr>
              <a:t>This </a:t>
            </a:r>
            <a:r>
              <a:rPr lang="en-GB" sz="2400" dirty="0">
                <a:solidFill>
                  <a:srgbClr val="404040"/>
                </a:solidFill>
                <a:latin typeface="+mn-lt"/>
              </a:rPr>
              <a:t>is useful when we either have many actions all solving the same </a:t>
            </a:r>
            <a:r>
              <a:rPr lang="en-GB" sz="2400" dirty="0" smtClean="0">
                <a:solidFill>
                  <a:srgbClr val="404040"/>
                </a:solidFill>
                <a:latin typeface="+mn-lt"/>
              </a:rPr>
              <a:t>goal</a:t>
            </a:r>
            <a:endParaRPr lang="en-US" sz="2400" dirty="0">
              <a:latin typeface="+mn-lt"/>
            </a:endParaRPr>
          </a:p>
        </p:txBody>
      </p:sp>
    </p:spTree>
    <p:extLst>
      <p:ext uri="{BB962C8B-B14F-4D97-AF65-F5344CB8AC3E}">
        <p14:creationId xmlns:p14="http://schemas.microsoft.com/office/powerpoint/2010/main" val="1038906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Utility-based </a:t>
            </a:r>
            <a:r>
              <a:rPr altLang="en-US" sz="3200" dirty="0">
                <a:solidFill>
                  <a:srgbClr val="7E1B68"/>
                </a:solidFill>
                <a:cs typeface="Arial" charset="0"/>
              </a:rPr>
              <a:t>Reflex Agents</a:t>
            </a: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219200"/>
            <a:ext cx="8610600" cy="461665"/>
          </a:xfrm>
          <a:prstGeom prst="rect">
            <a:avLst/>
          </a:prstGeom>
        </p:spPr>
        <p:txBody>
          <a:bodyPr wrap="square">
            <a:spAutoFit/>
          </a:bodyPr>
          <a:lstStyle/>
          <a:p>
            <a:endParaRPr lang="en-GB" sz="2400" dirty="0">
              <a:solidFill>
                <a:prstClr val="black"/>
              </a:solidFill>
              <a:latin typeface="Calibri"/>
            </a:endParaRPr>
          </a:p>
        </p:txBody>
      </p:sp>
      <p:pic>
        <p:nvPicPr>
          <p:cNvPr id="5122" name="Picture 2" descr="https://www.doc.ic.ac.uk/project/examples/2005/163/g0516334/images/snapshot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416" y="1147763"/>
            <a:ext cx="7291784" cy="4567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5710535"/>
            <a:ext cx="8839200" cy="461665"/>
          </a:xfrm>
          <a:prstGeom prst="rect">
            <a:avLst/>
          </a:prstGeom>
        </p:spPr>
        <p:txBody>
          <a:bodyPr wrap="square">
            <a:spAutoFit/>
          </a:bodyPr>
          <a:lstStyle/>
          <a:p>
            <a:r>
              <a:rPr lang="en-GB" sz="2400" dirty="0" smtClean="0">
                <a:solidFill>
                  <a:srgbClr val="000000"/>
                </a:solidFill>
                <a:latin typeface="+mn-lt"/>
              </a:rPr>
              <a:t>e.g. Shortest path </a:t>
            </a:r>
            <a:r>
              <a:rPr lang="en-GB" sz="2400" smtClean="0">
                <a:solidFill>
                  <a:srgbClr val="000000"/>
                </a:solidFill>
                <a:latin typeface="+mn-lt"/>
              </a:rPr>
              <a:t>finding algorithm. </a:t>
            </a:r>
            <a:endParaRPr lang="en-GB" sz="2400" i="1" dirty="0">
              <a:solidFill>
                <a:srgbClr val="000000"/>
              </a:solidFill>
              <a:latin typeface="+mn-lt"/>
            </a:endParaRPr>
          </a:p>
        </p:txBody>
      </p:sp>
    </p:spTree>
    <p:extLst>
      <p:ext uri="{BB962C8B-B14F-4D97-AF65-F5344CB8AC3E}">
        <p14:creationId xmlns:p14="http://schemas.microsoft.com/office/powerpoint/2010/main" val="656597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Learning Agents</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219200"/>
            <a:ext cx="8610600" cy="461665"/>
          </a:xfrm>
          <a:prstGeom prst="rect">
            <a:avLst/>
          </a:prstGeom>
        </p:spPr>
        <p:txBody>
          <a:bodyPr wrap="square">
            <a:spAutoFit/>
          </a:bodyPr>
          <a:lstStyle/>
          <a:p>
            <a:endParaRPr lang="en-GB" sz="2400" dirty="0">
              <a:solidFill>
                <a:prstClr val="black"/>
              </a:solidFill>
              <a:latin typeface="Calibri"/>
            </a:endParaRPr>
          </a:p>
        </p:txBody>
      </p:sp>
      <p:pic>
        <p:nvPicPr>
          <p:cNvPr id="3" name="Picture 2"/>
          <p:cNvPicPr>
            <a:picLocks noChangeAspect="1"/>
          </p:cNvPicPr>
          <p:nvPr/>
        </p:nvPicPr>
        <p:blipFill>
          <a:blip r:embed="rId3"/>
          <a:stretch>
            <a:fillRect/>
          </a:stretch>
        </p:blipFill>
        <p:spPr>
          <a:xfrm>
            <a:off x="366992" y="1219200"/>
            <a:ext cx="8548408" cy="5562600"/>
          </a:xfrm>
          <a:prstGeom prst="rect">
            <a:avLst/>
          </a:prstGeom>
        </p:spPr>
      </p:pic>
    </p:spTree>
    <p:extLst>
      <p:ext uri="{BB962C8B-B14F-4D97-AF65-F5344CB8AC3E}">
        <p14:creationId xmlns:p14="http://schemas.microsoft.com/office/powerpoint/2010/main" val="3792956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Learning Agents</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
        <p:nvSpPr>
          <p:cNvPr id="2" name="Rectangle 1"/>
          <p:cNvSpPr/>
          <p:nvPr/>
        </p:nvSpPr>
        <p:spPr>
          <a:xfrm>
            <a:off x="228600" y="1219200"/>
            <a:ext cx="8610600" cy="461665"/>
          </a:xfrm>
          <a:prstGeom prst="rect">
            <a:avLst/>
          </a:prstGeom>
        </p:spPr>
        <p:txBody>
          <a:bodyPr wrap="square">
            <a:spAutoFit/>
          </a:bodyPr>
          <a:lstStyle/>
          <a:p>
            <a:endParaRPr lang="en-GB" sz="2400" dirty="0">
              <a:solidFill>
                <a:prstClr val="black"/>
              </a:solidFill>
              <a:latin typeface="Calibri"/>
            </a:endParaRPr>
          </a:p>
        </p:txBody>
      </p:sp>
      <p:sp>
        <p:nvSpPr>
          <p:cNvPr id="4" name="Rectangle 3"/>
          <p:cNvSpPr/>
          <p:nvPr/>
        </p:nvSpPr>
        <p:spPr>
          <a:xfrm>
            <a:off x="228600" y="1273076"/>
            <a:ext cx="8915400" cy="4401205"/>
          </a:xfrm>
          <a:prstGeom prst="rect">
            <a:avLst/>
          </a:prstGeom>
        </p:spPr>
        <p:txBody>
          <a:bodyPr wrap="square">
            <a:spAutoFit/>
          </a:bodyPr>
          <a:lstStyle/>
          <a:p>
            <a:r>
              <a:rPr lang="en-GB" sz="2000" dirty="0">
                <a:latin typeface="+mn-lt"/>
              </a:rPr>
              <a:t>A learning agent can be divided into four conceptual components, </a:t>
            </a:r>
            <a:endParaRPr lang="en-GB" sz="2000" dirty="0" smtClean="0">
              <a:latin typeface="+mn-lt"/>
            </a:endParaRPr>
          </a:p>
          <a:p>
            <a:endParaRPr lang="en-GB" sz="2000" dirty="0">
              <a:latin typeface="+mn-lt"/>
            </a:endParaRPr>
          </a:p>
          <a:p>
            <a:r>
              <a:rPr lang="en-GB" sz="2000" b="1" dirty="0" smtClean="0">
                <a:latin typeface="+mn-lt"/>
              </a:rPr>
              <a:t>Learning </a:t>
            </a:r>
            <a:r>
              <a:rPr lang="en-GB" sz="2000" b="1" dirty="0">
                <a:latin typeface="+mn-lt"/>
              </a:rPr>
              <a:t>element, </a:t>
            </a:r>
            <a:r>
              <a:rPr lang="en-GB" sz="2000" dirty="0">
                <a:latin typeface="+mn-lt"/>
              </a:rPr>
              <a:t>which is responsible for making </a:t>
            </a:r>
            <a:r>
              <a:rPr lang="en-GB" sz="2000" dirty="0" smtClean="0">
                <a:latin typeface="+mn-lt"/>
              </a:rPr>
              <a:t>improvements</a:t>
            </a:r>
          </a:p>
          <a:p>
            <a:endParaRPr lang="en-GB" sz="2000" dirty="0">
              <a:latin typeface="+mn-lt"/>
            </a:endParaRPr>
          </a:p>
          <a:p>
            <a:r>
              <a:rPr lang="en-GB" sz="2000" b="1" dirty="0" smtClean="0">
                <a:latin typeface="+mn-lt"/>
              </a:rPr>
              <a:t>Performance element</a:t>
            </a:r>
            <a:r>
              <a:rPr lang="en-GB" sz="2000" dirty="0" smtClean="0">
                <a:latin typeface="+mn-lt"/>
              </a:rPr>
              <a:t> select </a:t>
            </a:r>
            <a:r>
              <a:rPr lang="en-GB" sz="2000" dirty="0">
                <a:latin typeface="+mn-lt"/>
              </a:rPr>
              <a:t>actions. The performance element is what we have previously considered to be the entire agent: it takes in </a:t>
            </a:r>
            <a:r>
              <a:rPr lang="en-GB" sz="2000" dirty="0" err="1">
                <a:latin typeface="+mn-lt"/>
              </a:rPr>
              <a:t>percepts</a:t>
            </a:r>
            <a:r>
              <a:rPr lang="en-GB" sz="2000" dirty="0">
                <a:latin typeface="+mn-lt"/>
              </a:rPr>
              <a:t> and decides on actions. </a:t>
            </a:r>
            <a:endParaRPr lang="en-GB" sz="2000" dirty="0" smtClean="0">
              <a:latin typeface="+mn-lt"/>
            </a:endParaRPr>
          </a:p>
          <a:p>
            <a:endParaRPr lang="en-GB" sz="2000" dirty="0">
              <a:latin typeface="+mn-lt"/>
            </a:endParaRPr>
          </a:p>
          <a:p>
            <a:r>
              <a:rPr lang="en-GB" sz="2000" dirty="0" smtClean="0">
                <a:latin typeface="+mn-lt"/>
              </a:rPr>
              <a:t>The </a:t>
            </a:r>
            <a:r>
              <a:rPr lang="en-GB" sz="2000" dirty="0">
                <a:latin typeface="+mn-lt"/>
              </a:rPr>
              <a:t>learning element uses </a:t>
            </a:r>
            <a:r>
              <a:rPr lang="en-GB" sz="2000" b="1" dirty="0">
                <a:latin typeface="+mn-lt"/>
              </a:rPr>
              <a:t>CRITIC</a:t>
            </a:r>
            <a:r>
              <a:rPr lang="en-GB" sz="2000" dirty="0">
                <a:latin typeface="+mn-lt"/>
              </a:rPr>
              <a:t> feedback from the critic on how the agent is doing and determines how the performance element should be modified to do better in the </a:t>
            </a:r>
            <a:r>
              <a:rPr lang="en-GB" sz="2000" dirty="0" smtClean="0">
                <a:latin typeface="+mn-lt"/>
              </a:rPr>
              <a:t>future</a:t>
            </a:r>
            <a:endParaRPr lang="en-GB" sz="2000" dirty="0">
              <a:latin typeface="+mn-lt"/>
            </a:endParaRPr>
          </a:p>
          <a:p>
            <a:endParaRPr lang="en-GB" sz="2000" dirty="0" smtClean="0">
              <a:latin typeface="+mn-lt"/>
            </a:endParaRPr>
          </a:p>
          <a:p>
            <a:r>
              <a:rPr lang="en-GB" sz="2000" b="1" dirty="0" smtClean="0">
                <a:latin typeface="+mn-lt"/>
              </a:rPr>
              <a:t>Problem generator </a:t>
            </a:r>
            <a:r>
              <a:rPr lang="en-GB" sz="2000" dirty="0">
                <a:latin typeface="+mn-lt"/>
              </a:rPr>
              <a:t>is responsible </a:t>
            </a:r>
            <a:r>
              <a:rPr lang="en-GB" sz="2000" dirty="0" smtClean="0">
                <a:latin typeface="+mn-lt"/>
              </a:rPr>
              <a:t>for </a:t>
            </a:r>
            <a:r>
              <a:rPr lang="en-GB" sz="2000" dirty="0">
                <a:latin typeface="+mn-lt"/>
              </a:rPr>
              <a:t>suggesting actions that will lead to new and informative experiences</a:t>
            </a:r>
            <a:endParaRPr lang="en-US" sz="2000" dirty="0">
              <a:latin typeface="+mn-lt"/>
            </a:endParaRPr>
          </a:p>
        </p:txBody>
      </p:sp>
    </p:spTree>
    <p:extLst>
      <p:ext uri="{BB962C8B-B14F-4D97-AF65-F5344CB8AC3E}">
        <p14:creationId xmlns:p14="http://schemas.microsoft.com/office/powerpoint/2010/main" val="2318928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295400"/>
            <a:ext cx="877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b="1" dirty="0" smtClean="0">
                <a:solidFill>
                  <a:srgbClr val="0D0D0D"/>
                </a:solidFill>
                <a:cs typeface="Arial" charset="0"/>
              </a:rPr>
              <a:t>Agents and Environments:</a:t>
            </a:r>
            <a:endParaRPr lang="en-GB" altLang="en-US" sz="2400" dirty="0" smtClean="0">
              <a:solidFill>
                <a:srgbClr val="0D0D0D"/>
              </a:solidFill>
              <a:cs typeface="Arial" charset="0"/>
            </a:endParaRPr>
          </a:p>
        </p:txBody>
      </p:sp>
      <p:sp>
        <p:nvSpPr>
          <p:cNvPr id="2" name="Rectangle 1"/>
          <p:cNvSpPr/>
          <p:nvPr/>
        </p:nvSpPr>
        <p:spPr>
          <a:xfrm>
            <a:off x="2209800" y="3429000"/>
            <a:ext cx="11430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3" name="Rectangle 2"/>
          <p:cNvSpPr/>
          <p:nvPr/>
        </p:nvSpPr>
        <p:spPr>
          <a:xfrm>
            <a:off x="5105400" y="2819400"/>
            <a:ext cx="2133600" cy="220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cxnSp>
        <p:nvCxnSpPr>
          <p:cNvPr id="20" name="Elbow Connector 19"/>
          <p:cNvCxnSpPr>
            <a:stCxn id="3" idx="0"/>
            <a:endCxn id="2" idx="0"/>
          </p:cNvCxnSpPr>
          <p:nvPr/>
        </p:nvCxnSpPr>
        <p:spPr>
          <a:xfrm rot="16200000" flipH="1" flipV="1">
            <a:off x="4171950" y="1428750"/>
            <a:ext cx="609600" cy="3390900"/>
          </a:xfrm>
          <a:prstGeom prst="bentConnector3">
            <a:avLst>
              <a:gd name="adj1" fmla="val -375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 idx="2"/>
            <a:endCxn id="3" idx="2"/>
          </p:cNvCxnSpPr>
          <p:nvPr/>
        </p:nvCxnSpPr>
        <p:spPr>
          <a:xfrm rot="16200000" flipH="1">
            <a:off x="4171950" y="3028950"/>
            <a:ext cx="609600" cy="3390900"/>
          </a:xfrm>
          <a:prstGeom prst="bentConnector3">
            <a:avLst>
              <a:gd name="adj1" fmla="val 1375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95700" y="2221468"/>
            <a:ext cx="1028700" cy="369332"/>
          </a:xfrm>
          <a:prstGeom prst="rect">
            <a:avLst/>
          </a:prstGeom>
          <a:noFill/>
        </p:spPr>
        <p:txBody>
          <a:bodyPr wrap="square" rtlCol="0">
            <a:spAutoFit/>
          </a:bodyPr>
          <a:lstStyle/>
          <a:p>
            <a:r>
              <a:rPr lang="de-DE" dirty="0" smtClean="0">
                <a:solidFill>
                  <a:prstClr val="black"/>
                </a:solidFill>
              </a:rPr>
              <a:t>Sensors</a:t>
            </a:r>
            <a:endParaRPr lang="en-US" dirty="0">
              <a:solidFill>
                <a:prstClr val="black"/>
              </a:solidFill>
            </a:endParaRPr>
          </a:p>
        </p:txBody>
      </p:sp>
      <p:sp>
        <p:nvSpPr>
          <p:cNvPr id="28" name="TextBox 27"/>
          <p:cNvSpPr txBox="1"/>
          <p:nvPr/>
        </p:nvSpPr>
        <p:spPr>
          <a:xfrm>
            <a:off x="3695700" y="4888468"/>
            <a:ext cx="1257300" cy="369332"/>
          </a:xfrm>
          <a:prstGeom prst="rect">
            <a:avLst/>
          </a:prstGeom>
          <a:noFill/>
        </p:spPr>
        <p:txBody>
          <a:bodyPr wrap="square" rtlCol="0">
            <a:spAutoFit/>
          </a:bodyPr>
          <a:lstStyle/>
          <a:p>
            <a:r>
              <a:rPr lang="de-DE" dirty="0" smtClean="0">
                <a:solidFill>
                  <a:prstClr val="black"/>
                </a:solidFill>
              </a:rPr>
              <a:t>Effectors</a:t>
            </a:r>
            <a:endParaRPr lang="en-US" dirty="0">
              <a:solidFill>
                <a:prstClr val="black"/>
              </a:solidFill>
            </a:endParaRPr>
          </a:p>
        </p:txBody>
      </p:sp>
      <p:sp>
        <p:nvSpPr>
          <p:cNvPr id="29" name="TextBox 28"/>
          <p:cNvSpPr txBox="1"/>
          <p:nvPr/>
        </p:nvSpPr>
        <p:spPr>
          <a:xfrm>
            <a:off x="2362200" y="3657600"/>
            <a:ext cx="1257300" cy="369332"/>
          </a:xfrm>
          <a:prstGeom prst="rect">
            <a:avLst/>
          </a:prstGeom>
          <a:noFill/>
        </p:spPr>
        <p:txBody>
          <a:bodyPr wrap="square" rtlCol="0">
            <a:spAutoFit/>
          </a:bodyPr>
          <a:lstStyle/>
          <a:p>
            <a:r>
              <a:rPr lang="de-DE" b="1" dirty="0" smtClean="0">
                <a:solidFill>
                  <a:prstClr val="black"/>
                </a:solidFill>
              </a:rPr>
              <a:t>Agent</a:t>
            </a:r>
            <a:endParaRPr lang="en-US" b="1" dirty="0">
              <a:solidFill>
                <a:prstClr val="black"/>
              </a:solidFill>
            </a:endParaRPr>
          </a:p>
        </p:txBody>
      </p:sp>
      <p:sp>
        <p:nvSpPr>
          <p:cNvPr id="32" name="TextBox 31"/>
          <p:cNvSpPr txBox="1"/>
          <p:nvPr/>
        </p:nvSpPr>
        <p:spPr>
          <a:xfrm>
            <a:off x="5524500" y="3733800"/>
            <a:ext cx="1866900" cy="369332"/>
          </a:xfrm>
          <a:prstGeom prst="rect">
            <a:avLst/>
          </a:prstGeom>
          <a:noFill/>
        </p:spPr>
        <p:txBody>
          <a:bodyPr wrap="square" rtlCol="0">
            <a:spAutoFit/>
          </a:bodyPr>
          <a:lstStyle/>
          <a:p>
            <a:r>
              <a:rPr lang="de-DE" b="1" dirty="0" smtClean="0">
                <a:solidFill>
                  <a:prstClr val="black"/>
                </a:solidFill>
              </a:rPr>
              <a:t>Enviroment</a:t>
            </a:r>
            <a:endParaRPr lang="en-US" b="1" dirty="0">
              <a:solidFill>
                <a:prstClr val="black"/>
              </a:solidFill>
            </a:endParaRPr>
          </a:p>
        </p:txBody>
      </p:sp>
      <p:sp>
        <p:nvSpPr>
          <p:cNvPr id="14" name="TextBox 13"/>
          <p:cNvSpPr txBox="1"/>
          <p:nvPr/>
        </p:nvSpPr>
        <p:spPr>
          <a:xfrm>
            <a:off x="3200400" y="5574268"/>
            <a:ext cx="2667000" cy="369332"/>
          </a:xfrm>
          <a:prstGeom prst="rect">
            <a:avLst/>
          </a:prstGeom>
          <a:noFill/>
        </p:spPr>
        <p:txBody>
          <a:bodyPr wrap="square" rtlCol="0">
            <a:spAutoFit/>
          </a:bodyPr>
          <a:lstStyle/>
          <a:p>
            <a:r>
              <a:rPr lang="en-US" dirty="0" smtClean="0">
                <a:solidFill>
                  <a:prstClr val="black"/>
                </a:solidFill>
              </a:rPr>
              <a:t>Perception-Action Cycle </a:t>
            </a:r>
            <a:endParaRPr lang="en-US" dirty="0">
              <a:solidFill>
                <a:prstClr val="black"/>
              </a:solidFill>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Artificial Intelligence Approach</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1657741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295400"/>
            <a:ext cx="87725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b="1" dirty="0" smtClean="0">
                <a:solidFill>
                  <a:srgbClr val="0D0D0D"/>
                </a:solidFill>
                <a:cs typeface="Arial" charset="0"/>
              </a:rPr>
              <a:t>An agent </a:t>
            </a:r>
            <a:r>
              <a:rPr lang="en-GB" altLang="en-US" sz="2400" dirty="0" smtClean="0">
                <a:solidFill>
                  <a:srgbClr val="0D0D0D"/>
                </a:solidFill>
                <a:cs typeface="Arial" charset="0"/>
              </a:rPr>
              <a:t>is anything that can be viewed as </a:t>
            </a:r>
            <a:r>
              <a:rPr lang="en-GB" altLang="en-US" sz="2400" b="1" dirty="0" smtClean="0">
                <a:solidFill>
                  <a:srgbClr val="0D0D0D"/>
                </a:solidFill>
                <a:cs typeface="Arial" charset="0"/>
              </a:rPr>
              <a:t>perceiving</a:t>
            </a:r>
            <a:r>
              <a:rPr lang="en-GB" altLang="en-US" sz="2400" dirty="0" smtClean="0">
                <a:solidFill>
                  <a:srgbClr val="0D0D0D"/>
                </a:solidFill>
                <a:cs typeface="Arial" charset="0"/>
              </a:rPr>
              <a:t> its environment through </a:t>
            </a:r>
            <a:r>
              <a:rPr lang="en-GB" altLang="en-US" sz="2400" b="1" dirty="0" smtClean="0">
                <a:solidFill>
                  <a:srgbClr val="0D0D0D"/>
                </a:solidFill>
                <a:cs typeface="Arial" charset="0"/>
              </a:rPr>
              <a:t>sensors and acting </a:t>
            </a:r>
            <a:r>
              <a:rPr lang="en-GB" altLang="en-US" sz="2400" dirty="0" smtClean="0">
                <a:solidFill>
                  <a:srgbClr val="0D0D0D"/>
                </a:solidFill>
                <a:cs typeface="Arial" charset="0"/>
              </a:rPr>
              <a:t>upon that environment through </a:t>
            </a:r>
            <a:r>
              <a:rPr lang="en-GB" altLang="en-US" sz="2400" b="1" dirty="0" smtClean="0">
                <a:solidFill>
                  <a:srgbClr val="0D0D0D"/>
                </a:solidFill>
                <a:cs typeface="Arial" charset="0"/>
              </a:rPr>
              <a:t>effectors </a:t>
            </a:r>
          </a:p>
          <a:p>
            <a:pPr marL="0" indent="0" eaLnBrk="1" hangingPunct="1">
              <a:spcBef>
                <a:spcPct val="0"/>
              </a:spcBef>
              <a:buFont typeface="Arial" charset="0"/>
              <a:buNone/>
            </a:pPr>
            <a:endParaRPr lang="en-GB" altLang="en-US" sz="2400" b="1" dirty="0">
              <a:solidFill>
                <a:srgbClr val="0D0D0D"/>
              </a:solidFill>
              <a:cs typeface="Arial" charset="0"/>
            </a:endParaRPr>
          </a:p>
          <a:p>
            <a:pPr marL="0" indent="0" eaLnBrk="1" hangingPunct="1">
              <a:spcBef>
                <a:spcPct val="0"/>
              </a:spcBef>
              <a:buFont typeface="Arial" charset="0"/>
              <a:buNone/>
            </a:pPr>
            <a:r>
              <a:rPr lang="en-GB" altLang="en-US" sz="2400" b="1" dirty="0" smtClean="0">
                <a:solidFill>
                  <a:srgbClr val="0D0D0D"/>
                </a:solidFill>
                <a:cs typeface="Arial" charset="0"/>
              </a:rPr>
              <a:t>A rational agent </a:t>
            </a:r>
            <a:r>
              <a:rPr lang="en-GB" altLang="en-US" sz="2400" dirty="0" smtClean="0">
                <a:solidFill>
                  <a:srgbClr val="0D0D0D"/>
                </a:solidFill>
                <a:cs typeface="Arial" charset="0"/>
              </a:rPr>
              <a:t>is one that does </a:t>
            </a:r>
            <a:r>
              <a:rPr lang="en-GB" altLang="en-US" sz="2400" b="1" dirty="0" smtClean="0">
                <a:solidFill>
                  <a:srgbClr val="0D0D0D"/>
                </a:solidFill>
                <a:cs typeface="Arial" charset="0"/>
              </a:rPr>
              <a:t>the right action</a:t>
            </a:r>
            <a:r>
              <a:rPr lang="en-GB" altLang="en-US" sz="2400" dirty="0" smtClean="0">
                <a:solidFill>
                  <a:srgbClr val="0D0D0D"/>
                </a:solidFill>
                <a:cs typeface="Arial" charset="0"/>
              </a:rPr>
              <a:t>. The right action is the one that will cause the agent to be the </a:t>
            </a:r>
            <a:r>
              <a:rPr lang="en-GB" altLang="en-US" sz="2400" b="1" dirty="0" smtClean="0">
                <a:solidFill>
                  <a:srgbClr val="0D0D0D"/>
                </a:solidFill>
                <a:cs typeface="Arial" charset="0"/>
              </a:rPr>
              <a:t>most successful</a:t>
            </a:r>
            <a:r>
              <a:rPr lang="en-GB" altLang="en-US" sz="2400" dirty="0" smtClean="0">
                <a:solidFill>
                  <a:srgbClr val="0D0D0D"/>
                </a:solidFill>
                <a:cs typeface="Arial" charset="0"/>
              </a:rPr>
              <a:t>.</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b="1" dirty="0" smtClean="0">
                <a:solidFill>
                  <a:srgbClr val="0D0D0D"/>
                </a:solidFill>
                <a:cs typeface="Arial" charset="0"/>
              </a:rPr>
              <a:t>Performance measure</a:t>
            </a:r>
            <a:r>
              <a:rPr lang="en-GB" altLang="en-US" sz="2400" dirty="0" smtClean="0">
                <a:solidFill>
                  <a:srgbClr val="0D0D0D"/>
                </a:solidFill>
                <a:cs typeface="Arial" charset="0"/>
              </a:rPr>
              <a:t> is the criteria that determine </a:t>
            </a:r>
            <a:r>
              <a:rPr lang="en-GB" altLang="en-US" sz="2400" b="1" dirty="0" smtClean="0">
                <a:solidFill>
                  <a:srgbClr val="0D0D0D"/>
                </a:solidFill>
                <a:cs typeface="Arial" charset="0"/>
              </a:rPr>
              <a:t>how successful an agent</a:t>
            </a:r>
            <a:r>
              <a:rPr lang="en-GB" altLang="en-US" sz="2400" dirty="0" smtClean="0">
                <a:solidFill>
                  <a:srgbClr val="0D0D0D"/>
                </a:solidFill>
                <a:cs typeface="Arial" charset="0"/>
              </a:rPr>
              <a:t> is e.g. % accuracy achieved, amount of work done, energy consumed, time in seconds etc</a:t>
            </a:r>
            <a:r>
              <a:rPr lang="en-GB" altLang="en-US" sz="2400" dirty="0">
                <a:solidFill>
                  <a:srgbClr val="0D0D0D"/>
                </a:solidFill>
                <a:cs typeface="Arial" charset="0"/>
              </a:rPr>
              <a:t>.</a:t>
            </a:r>
            <a:r>
              <a:rPr lang="en-GB" altLang="en-US" sz="2400" dirty="0" smtClean="0">
                <a:solidFill>
                  <a:srgbClr val="0D0D0D"/>
                </a:solidFill>
                <a:cs typeface="Arial" charset="0"/>
              </a:rPr>
              <a:t> </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endParaRPr lang="en-GB" altLang="en-US" sz="2400" dirty="0" smtClean="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Intelligent Agent</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3431949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295400"/>
            <a:ext cx="87725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b="1" dirty="0" smtClean="0">
                <a:solidFill>
                  <a:srgbClr val="0D0D0D"/>
                </a:solidFill>
                <a:cs typeface="Arial" charset="0"/>
              </a:rPr>
              <a:t>An ideal rational agent: </a:t>
            </a:r>
          </a:p>
          <a:p>
            <a:pPr marL="0" indent="0" eaLnBrk="1" hangingPunct="1">
              <a:spcBef>
                <a:spcPct val="0"/>
              </a:spcBef>
              <a:buFont typeface="Arial" charset="0"/>
              <a:buNone/>
            </a:pPr>
            <a:endParaRPr lang="en-GB" altLang="en-US" sz="2400" b="1"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For each possible percept sequence, an ideal rational agent should do whatever action is expected to </a:t>
            </a:r>
            <a:r>
              <a:rPr lang="en-GB" altLang="en-US" sz="2400" b="1" dirty="0" smtClean="0">
                <a:solidFill>
                  <a:srgbClr val="0D0D0D"/>
                </a:solidFill>
                <a:cs typeface="Arial" charset="0"/>
              </a:rPr>
              <a:t>maximize its performance measure</a:t>
            </a:r>
            <a:r>
              <a:rPr lang="en-GB" altLang="en-US" sz="2400" dirty="0" smtClean="0">
                <a:solidFill>
                  <a:srgbClr val="0D0D0D"/>
                </a:solidFill>
                <a:cs typeface="Arial" charset="0"/>
              </a:rPr>
              <a:t>, on the basis of the evidence(information) provided by the percept sequence and whatever built-in knowledge the agent has.</a:t>
            </a:r>
            <a:endParaRPr lang="en-GB" altLang="en-US" sz="2400" dirty="0">
              <a:solidFill>
                <a:srgbClr val="0D0D0D"/>
              </a:solidFill>
              <a:cs typeface="Arial" charset="0"/>
            </a:endParaRPr>
          </a:p>
          <a:p>
            <a:pPr marL="0" indent="0" eaLnBrk="1" hangingPunct="1">
              <a:spcBef>
                <a:spcPct val="0"/>
              </a:spcBef>
              <a:buFont typeface="Arial" charset="0"/>
              <a:buNone/>
            </a:pPr>
            <a:endParaRPr lang="en-GB" altLang="en-US" sz="2400" dirty="0" smtClean="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Intelligent Agent</a:t>
            </a:r>
          </a:p>
          <a:p>
            <a:pPr fontAlgn="auto">
              <a:spcAft>
                <a:spcPts val="0"/>
              </a:spcAft>
              <a:defRPr/>
            </a:pPr>
            <a:endParaRPr lang="en-US" sz="3200">
              <a:solidFill>
                <a:srgbClr val="7E1B68"/>
              </a:solidFill>
              <a:latin typeface="Calibri"/>
            </a:endParaRPr>
          </a:p>
        </p:txBody>
      </p:sp>
    </p:spTree>
    <p:extLst>
      <p:ext uri="{BB962C8B-B14F-4D97-AF65-F5344CB8AC3E}">
        <p14:creationId xmlns:p14="http://schemas.microsoft.com/office/powerpoint/2010/main" val="685479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295400"/>
            <a:ext cx="87725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b="1" dirty="0" smtClean="0">
                <a:solidFill>
                  <a:srgbClr val="0D0D0D"/>
                </a:solidFill>
                <a:cs typeface="Arial" charset="0"/>
              </a:rPr>
              <a:t>Mapping:</a:t>
            </a:r>
            <a:endParaRPr lang="en-GB" altLang="en-US" sz="2400" b="1"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An agent’s behaviour depends only on its percept sequence </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We can describe any particular agent by making a table of the action it takes in response to each possible percept sequence.</a:t>
            </a: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Intelligent Agent</a:t>
            </a:r>
          </a:p>
          <a:p>
            <a:pPr fontAlgn="auto">
              <a:spcAft>
                <a:spcPts val="0"/>
              </a:spcAft>
              <a:defRPr/>
            </a:pPr>
            <a:endParaRPr lang="en-US" sz="3200" dirty="0">
              <a:solidFill>
                <a:srgbClr val="7E1B68"/>
              </a:solidFill>
              <a:latin typeface="Calibri"/>
            </a:endParaRPr>
          </a:p>
        </p:txBody>
      </p:sp>
      <p:sp>
        <p:nvSpPr>
          <p:cNvPr id="2" name="Oval 1"/>
          <p:cNvSpPr/>
          <p:nvPr/>
        </p:nvSpPr>
        <p:spPr>
          <a:xfrm>
            <a:off x="2895600" y="3966508"/>
            <a:ext cx="685800" cy="1977092"/>
          </a:xfrm>
          <a:prstGeom prst="ellipse">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4953000" y="3962400"/>
            <a:ext cx="685800" cy="1977092"/>
          </a:xfrm>
          <a:prstGeom prst="ellipse">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2997200" y="4241800"/>
            <a:ext cx="533400" cy="1477328"/>
          </a:xfrm>
          <a:prstGeom prst="rect">
            <a:avLst/>
          </a:prstGeom>
          <a:noFill/>
        </p:spPr>
        <p:txBody>
          <a:bodyPr wrap="square" rtlCol="0">
            <a:spAutoFit/>
          </a:bodyPr>
          <a:lstStyle/>
          <a:p>
            <a:r>
              <a:rPr lang="de-DE" dirty="0" smtClean="0"/>
              <a:t>P1</a:t>
            </a:r>
          </a:p>
          <a:p>
            <a:endParaRPr lang="de-DE" dirty="0"/>
          </a:p>
          <a:p>
            <a:r>
              <a:rPr lang="de-DE" dirty="0" smtClean="0"/>
              <a:t>P2</a:t>
            </a:r>
          </a:p>
          <a:p>
            <a:endParaRPr lang="de-DE" dirty="0"/>
          </a:p>
          <a:p>
            <a:r>
              <a:rPr lang="de-DE" dirty="0" smtClean="0"/>
              <a:t>P3</a:t>
            </a:r>
            <a:endParaRPr lang="en-US" dirty="0"/>
          </a:p>
        </p:txBody>
      </p:sp>
      <p:sp>
        <p:nvSpPr>
          <p:cNvPr id="9" name="TextBox 8"/>
          <p:cNvSpPr txBox="1"/>
          <p:nvPr/>
        </p:nvSpPr>
        <p:spPr>
          <a:xfrm>
            <a:off x="5041900" y="4279900"/>
            <a:ext cx="533400" cy="1477328"/>
          </a:xfrm>
          <a:prstGeom prst="rect">
            <a:avLst/>
          </a:prstGeom>
          <a:noFill/>
        </p:spPr>
        <p:txBody>
          <a:bodyPr wrap="square" rtlCol="0">
            <a:spAutoFit/>
          </a:bodyPr>
          <a:lstStyle/>
          <a:p>
            <a:r>
              <a:rPr lang="de-DE" dirty="0" smtClean="0"/>
              <a:t>A1</a:t>
            </a:r>
          </a:p>
          <a:p>
            <a:endParaRPr lang="de-DE" dirty="0"/>
          </a:p>
          <a:p>
            <a:r>
              <a:rPr lang="de-DE" dirty="0" smtClean="0"/>
              <a:t>A2</a:t>
            </a:r>
          </a:p>
          <a:p>
            <a:endParaRPr lang="de-DE" dirty="0"/>
          </a:p>
          <a:p>
            <a:r>
              <a:rPr lang="de-DE" dirty="0" smtClean="0"/>
              <a:t>A3</a:t>
            </a:r>
            <a:endParaRPr lang="en-US" dirty="0"/>
          </a:p>
        </p:txBody>
      </p:sp>
      <p:cxnSp>
        <p:nvCxnSpPr>
          <p:cNvPr id="5" name="Straight Arrow Connector 4"/>
          <p:cNvCxnSpPr>
            <a:endCxn id="9" idx="1"/>
          </p:cNvCxnSpPr>
          <p:nvPr/>
        </p:nvCxnSpPr>
        <p:spPr>
          <a:xfrm>
            <a:off x="3352800" y="4419600"/>
            <a:ext cx="1689100" cy="59896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05200" y="4495800"/>
            <a:ext cx="1625600" cy="46783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429000" y="5497036"/>
            <a:ext cx="1701800" cy="6556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16200" y="3464580"/>
            <a:ext cx="1219200" cy="523220"/>
          </a:xfrm>
          <a:prstGeom prst="rect">
            <a:avLst/>
          </a:prstGeom>
          <a:noFill/>
        </p:spPr>
        <p:txBody>
          <a:bodyPr wrap="square" rtlCol="0">
            <a:spAutoFit/>
          </a:bodyPr>
          <a:lstStyle/>
          <a:p>
            <a:pPr algn="ctr"/>
            <a:r>
              <a:rPr lang="de-DE" sz="1400" dirty="0" smtClean="0"/>
              <a:t>Percept</a:t>
            </a:r>
          </a:p>
          <a:p>
            <a:pPr algn="ctr"/>
            <a:r>
              <a:rPr lang="de-DE" sz="1400" dirty="0" smtClean="0"/>
              <a:t>Sequence</a:t>
            </a:r>
            <a:endParaRPr lang="en-US" sz="1400" dirty="0"/>
          </a:p>
        </p:txBody>
      </p:sp>
      <p:sp>
        <p:nvSpPr>
          <p:cNvPr id="18" name="TextBox 17"/>
          <p:cNvSpPr txBox="1"/>
          <p:nvPr/>
        </p:nvSpPr>
        <p:spPr>
          <a:xfrm>
            <a:off x="4648200" y="3581400"/>
            <a:ext cx="1219200" cy="307777"/>
          </a:xfrm>
          <a:prstGeom prst="rect">
            <a:avLst/>
          </a:prstGeom>
          <a:noFill/>
        </p:spPr>
        <p:txBody>
          <a:bodyPr wrap="square" rtlCol="0">
            <a:spAutoFit/>
          </a:bodyPr>
          <a:lstStyle/>
          <a:p>
            <a:pPr algn="ctr"/>
            <a:r>
              <a:rPr lang="de-DE" sz="1400" dirty="0" smtClean="0"/>
              <a:t>Action</a:t>
            </a:r>
            <a:endParaRPr lang="en-US" sz="1400" dirty="0"/>
          </a:p>
        </p:txBody>
      </p:sp>
      <p:sp>
        <p:nvSpPr>
          <p:cNvPr id="19" name="TextBox 18"/>
          <p:cNvSpPr txBox="1"/>
          <p:nvPr/>
        </p:nvSpPr>
        <p:spPr>
          <a:xfrm>
            <a:off x="2209800" y="5953323"/>
            <a:ext cx="4216400" cy="307777"/>
          </a:xfrm>
          <a:prstGeom prst="rect">
            <a:avLst/>
          </a:prstGeom>
          <a:noFill/>
        </p:spPr>
        <p:txBody>
          <a:bodyPr wrap="square" rtlCol="0">
            <a:spAutoFit/>
          </a:bodyPr>
          <a:lstStyle/>
          <a:p>
            <a:pPr algn="ctr"/>
            <a:r>
              <a:rPr lang="de-DE" sz="1400" b="1" dirty="0" smtClean="0">
                <a:solidFill>
                  <a:prstClr val="black"/>
                </a:solidFill>
              </a:rPr>
              <a:t>Mapping from percept sequnce to actions</a:t>
            </a:r>
            <a:endParaRPr lang="en-US" sz="1400" b="1" dirty="0">
              <a:solidFill>
                <a:prstClr val="black"/>
              </a:solidFill>
            </a:endParaRPr>
          </a:p>
        </p:txBody>
      </p:sp>
    </p:spTree>
    <p:extLst>
      <p:ext uri="{BB962C8B-B14F-4D97-AF65-F5344CB8AC3E}">
        <p14:creationId xmlns:p14="http://schemas.microsoft.com/office/powerpoint/2010/main" val="245543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066800"/>
            <a:ext cx="8772525"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800" b="1" dirty="0" smtClean="0">
                <a:solidFill>
                  <a:srgbClr val="0D0D0D"/>
                </a:solidFill>
                <a:cs typeface="Arial" charset="0"/>
              </a:rPr>
              <a:t>Autonomy:</a:t>
            </a:r>
          </a:p>
          <a:p>
            <a:pPr marL="0" indent="0" eaLnBrk="1" hangingPunct="1">
              <a:spcBef>
                <a:spcPct val="0"/>
              </a:spcBef>
              <a:buFont typeface="Arial" charset="0"/>
              <a:buNone/>
            </a:pPr>
            <a:endParaRPr lang="en-GB" altLang="en-US" sz="2400" b="1" dirty="0" smtClean="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A system is autonomous, if it’s behaviour is determined by its own </a:t>
            </a:r>
            <a:r>
              <a:rPr lang="en-GB" altLang="en-US" sz="2400" b="1" dirty="0" smtClean="0">
                <a:solidFill>
                  <a:srgbClr val="0D0D0D"/>
                </a:solidFill>
                <a:cs typeface="Arial" charset="0"/>
              </a:rPr>
              <a:t>experience and learning</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If the agent’s actions are based completely on </a:t>
            </a:r>
            <a:r>
              <a:rPr lang="en-GB" altLang="en-US" sz="2400" b="1" i="1" dirty="0" smtClean="0">
                <a:solidFill>
                  <a:srgbClr val="0D0D0D"/>
                </a:solidFill>
                <a:cs typeface="Arial" charset="0"/>
              </a:rPr>
              <a:t>built-in knowledge, </a:t>
            </a:r>
            <a:r>
              <a:rPr lang="en-GB" altLang="en-US" sz="2400" dirty="0" smtClean="0">
                <a:solidFill>
                  <a:srgbClr val="0D0D0D"/>
                </a:solidFill>
                <a:cs typeface="Arial" charset="0"/>
              </a:rPr>
              <a:t>then we say that the agent lacks </a:t>
            </a:r>
            <a:r>
              <a:rPr lang="en-GB" altLang="en-US" sz="2400" b="1" i="1" dirty="0" smtClean="0">
                <a:solidFill>
                  <a:srgbClr val="0D0D0D"/>
                </a:solidFill>
                <a:cs typeface="Arial" charset="0"/>
              </a:rPr>
              <a:t>autonomy</a:t>
            </a:r>
            <a:r>
              <a:rPr lang="en-GB" altLang="en-US" sz="2400" i="1" dirty="0" smtClean="0">
                <a:solidFill>
                  <a:srgbClr val="0D0D0D"/>
                </a:solidFill>
                <a:cs typeface="Arial" charset="0"/>
              </a:rPr>
              <a:t>.</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It would be reasonable to provide an artificial agent with some </a:t>
            </a:r>
            <a:r>
              <a:rPr lang="en-GB" altLang="en-US" sz="2400" b="1" i="1" dirty="0" smtClean="0">
                <a:solidFill>
                  <a:srgbClr val="0D0D0D"/>
                </a:solidFill>
                <a:cs typeface="Arial" charset="0"/>
              </a:rPr>
              <a:t>built-in knowledge </a:t>
            </a:r>
            <a:r>
              <a:rPr lang="en-GB" altLang="en-US" sz="2400" dirty="0" smtClean="0">
                <a:solidFill>
                  <a:srgbClr val="0D0D0D"/>
                </a:solidFill>
                <a:cs typeface="Arial" charset="0"/>
              </a:rPr>
              <a:t>as well as </a:t>
            </a:r>
            <a:r>
              <a:rPr lang="en-GB" altLang="en-US" sz="2400" b="1" i="1" dirty="0" smtClean="0">
                <a:solidFill>
                  <a:srgbClr val="0D0D0D"/>
                </a:solidFill>
                <a:cs typeface="Arial" charset="0"/>
              </a:rPr>
              <a:t>ability to learn</a:t>
            </a:r>
            <a:r>
              <a:rPr lang="en-GB" altLang="en-US" sz="2400" dirty="0" smtClean="0">
                <a:solidFill>
                  <a:srgbClr val="0D0D0D"/>
                </a:solidFill>
                <a:cs typeface="Arial" charset="0"/>
              </a:rPr>
              <a:t>. </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A truly autonomous intelligent agent should be able to operate successfully in a wide variety of environments, given sufficient time to adapt</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Intelligent Agent</a:t>
            </a: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2719595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b="1" dirty="0" smtClean="0">
                <a:solidFill>
                  <a:srgbClr val="0D0D0D"/>
                </a:solidFill>
                <a:cs typeface="Arial" charset="0"/>
              </a:rPr>
              <a:t>Agent program: </a:t>
            </a:r>
            <a:r>
              <a:rPr lang="en-GB" altLang="en-US" sz="2400" dirty="0" smtClean="0">
                <a:solidFill>
                  <a:srgbClr val="0D0D0D"/>
                </a:solidFill>
                <a:cs typeface="Arial" charset="0"/>
              </a:rPr>
              <a:t>A function that implements the agent mapping from precepts to actions.</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Computing device on which program will run, we call </a:t>
            </a:r>
            <a:r>
              <a:rPr lang="en-GB" altLang="en-US" sz="2400" b="1" dirty="0" smtClean="0">
                <a:solidFill>
                  <a:srgbClr val="0D0D0D"/>
                </a:solidFill>
                <a:cs typeface="Arial" charset="0"/>
              </a:rPr>
              <a:t>architecture</a:t>
            </a:r>
            <a:r>
              <a:rPr lang="en-GB" altLang="en-US" sz="2400" dirty="0" smtClean="0">
                <a:solidFill>
                  <a:srgbClr val="0D0D0D"/>
                </a:solidFill>
                <a:cs typeface="Arial" charset="0"/>
              </a:rPr>
              <a:t> </a:t>
            </a:r>
          </a:p>
          <a:p>
            <a:pPr marL="0" indent="0" eaLnBrk="1" hangingPunct="1">
              <a:spcBef>
                <a:spcPct val="0"/>
              </a:spcBef>
              <a:buFont typeface="Arial" charset="0"/>
              <a:buNone/>
            </a:pPr>
            <a:endParaRPr lang="en-GB" altLang="en-US" sz="2400" dirty="0">
              <a:solidFill>
                <a:srgbClr val="0D0D0D"/>
              </a:solidFill>
              <a:cs typeface="Arial" charset="0"/>
            </a:endParaRPr>
          </a:p>
          <a:p>
            <a:pPr marL="0" indent="0" eaLnBrk="1" hangingPunct="1">
              <a:spcBef>
                <a:spcPct val="0"/>
              </a:spcBef>
              <a:buFont typeface="Arial" charset="0"/>
              <a:buNone/>
            </a:pPr>
            <a:r>
              <a:rPr lang="en-GB" altLang="en-US" sz="2400" dirty="0" smtClean="0">
                <a:solidFill>
                  <a:srgbClr val="0D0D0D"/>
                </a:solidFill>
                <a:cs typeface="Arial" charset="0"/>
              </a:rPr>
              <a:t>The architecture makes the </a:t>
            </a:r>
            <a:r>
              <a:rPr lang="en-GB" altLang="en-US" sz="2400" dirty="0" err="1" smtClean="0">
                <a:solidFill>
                  <a:srgbClr val="0D0D0D"/>
                </a:solidFill>
                <a:cs typeface="Arial" charset="0"/>
              </a:rPr>
              <a:t>percepts</a:t>
            </a:r>
            <a:r>
              <a:rPr lang="en-GB" altLang="en-US" sz="2400" dirty="0" smtClean="0">
                <a:solidFill>
                  <a:srgbClr val="0D0D0D"/>
                </a:solidFill>
                <a:cs typeface="Arial" charset="0"/>
              </a:rPr>
              <a:t> from the sensors available to the program, run the program, and feeds the program’s action to the effectors.</a:t>
            </a:r>
          </a:p>
          <a:p>
            <a:pPr marL="0" indent="0" eaLnBrk="1" hangingPunct="1">
              <a:spcBef>
                <a:spcPct val="0"/>
              </a:spcBef>
              <a:buFont typeface="Arial" charset="0"/>
              <a:buNone/>
            </a:pPr>
            <a:endParaRPr lang="en-GB" altLang="en-US" sz="2400" dirty="0">
              <a:solidFill>
                <a:srgbClr val="0D0D0D"/>
              </a:solidFill>
              <a:cs typeface="Arial" charset="0"/>
            </a:endParaRPr>
          </a:p>
          <a:p>
            <a:pPr marL="0" indent="0" algn="ctr" eaLnBrk="1" hangingPunct="1">
              <a:spcBef>
                <a:spcPct val="0"/>
              </a:spcBef>
              <a:buFont typeface="Arial" charset="0"/>
              <a:buNone/>
            </a:pPr>
            <a:r>
              <a:rPr lang="en-GB" altLang="en-US" sz="2400" b="1" dirty="0" smtClean="0">
                <a:solidFill>
                  <a:srgbClr val="0D0D0D"/>
                </a:solidFill>
                <a:cs typeface="Arial" charset="0"/>
              </a:rPr>
              <a:t>Agent = architecture + program   </a:t>
            </a:r>
            <a:r>
              <a:rPr lang="en-GB" altLang="en-US" sz="2400" dirty="0" smtClean="0">
                <a:solidFill>
                  <a:srgbClr val="0D0D0D"/>
                </a:solidFill>
                <a:cs typeface="Arial" charset="0"/>
              </a:rPr>
              <a:t> </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Agent Program</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Tree>
    <p:extLst>
      <p:ext uri="{BB962C8B-B14F-4D97-AF65-F5344CB8AC3E}">
        <p14:creationId xmlns:p14="http://schemas.microsoft.com/office/powerpoint/2010/main" val="4259068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6" name="Rectangle 5"/>
          <p:cNvSpPr>
            <a:spLocks noChangeArrowheads="1"/>
          </p:cNvSpPr>
          <p:nvPr/>
        </p:nvSpPr>
        <p:spPr bwMode="auto">
          <a:xfrm>
            <a:off x="371475" y="1548348"/>
            <a:ext cx="87725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Font typeface="Arial" charset="0"/>
              <a:buNone/>
            </a:pPr>
            <a:r>
              <a:rPr lang="en-GB" altLang="en-US" sz="2400" dirty="0" smtClean="0">
                <a:solidFill>
                  <a:srgbClr val="0D0D0D"/>
                </a:solidFill>
                <a:cs typeface="Arial" charset="0"/>
              </a:rPr>
              <a:t>Designing agent program, we need to keep in mind</a:t>
            </a:r>
          </a:p>
          <a:p>
            <a:pPr marL="0" indent="0" eaLnBrk="1" hangingPunct="1">
              <a:spcBef>
                <a:spcPct val="0"/>
              </a:spcBef>
              <a:buFont typeface="Arial" charset="0"/>
              <a:buNone/>
            </a:pPr>
            <a:endParaRPr lang="en-GB" altLang="en-US" sz="2400" dirty="0">
              <a:solidFill>
                <a:srgbClr val="0D0D0D"/>
              </a:solidFill>
              <a:cs typeface="Arial" charset="0"/>
            </a:endParaRPr>
          </a:p>
          <a:p>
            <a:pPr eaLnBrk="1" hangingPunct="1">
              <a:spcBef>
                <a:spcPct val="0"/>
              </a:spcBef>
              <a:buFont typeface="Wingdings" panose="05000000000000000000" pitchFamily="2" charset="2"/>
              <a:buChar char="ü"/>
            </a:pPr>
            <a:r>
              <a:rPr lang="en-GB" altLang="en-US" sz="2400" dirty="0" smtClean="0">
                <a:solidFill>
                  <a:srgbClr val="0D0D0D"/>
                </a:solidFill>
                <a:cs typeface="Arial" charset="0"/>
              </a:rPr>
              <a:t>Possible </a:t>
            </a:r>
            <a:r>
              <a:rPr lang="en-GB" altLang="en-US" sz="2400" dirty="0" err="1" smtClean="0">
                <a:solidFill>
                  <a:srgbClr val="0D0D0D"/>
                </a:solidFill>
                <a:cs typeface="Arial" charset="0"/>
              </a:rPr>
              <a:t>percepts</a:t>
            </a:r>
            <a:r>
              <a:rPr lang="en-GB" altLang="en-US" sz="2400" dirty="0" smtClean="0">
                <a:solidFill>
                  <a:srgbClr val="0D0D0D"/>
                </a:solidFill>
                <a:cs typeface="Arial" charset="0"/>
              </a:rPr>
              <a:t> and actions</a:t>
            </a:r>
          </a:p>
          <a:p>
            <a:pPr eaLnBrk="1" hangingPunct="1">
              <a:spcBef>
                <a:spcPct val="0"/>
              </a:spcBef>
              <a:buFont typeface="Wingdings" panose="05000000000000000000" pitchFamily="2" charset="2"/>
              <a:buChar char="ü"/>
            </a:pPr>
            <a:r>
              <a:rPr lang="en-GB" altLang="en-US" sz="2400" dirty="0" smtClean="0">
                <a:solidFill>
                  <a:srgbClr val="0D0D0D"/>
                </a:solidFill>
                <a:cs typeface="Arial" charset="0"/>
              </a:rPr>
              <a:t>Performance measures (Goals)</a:t>
            </a:r>
          </a:p>
          <a:p>
            <a:pPr eaLnBrk="1" hangingPunct="1">
              <a:spcBef>
                <a:spcPct val="0"/>
              </a:spcBef>
              <a:buFont typeface="Wingdings" panose="05000000000000000000" pitchFamily="2" charset="2"/>
              <a:buChar char="ü"/>
            </a:pPr>
            <a:r>
              <a:rPr lang="en-GB" altLang="en-US" sz="2400" dirty="0" smtClean="0">
                <a:solidFill>
                  <a:srgbClr val="0D0D0D"/>
                </a:solidFill>
                <a:cs typeface="Arial" charset="0"/>
              </a:rPr>
              <a:t>What sort of environment it will operate   </a:t>
            </a:r>
            <a:endParaRPr lang="en-GB" altLang="en-US" sz="2400" dirty="0">
              <a:solidFill>
                <a:srgbClr val="0D0D0D"/>
              </a:solidFill>
              <a:cs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Agent Program</a:t>
            </a:r>
          </a:p>
          <a:p>
            <a:pPr fontAlgn="auto">
              <a:spcAft>
                <a:spcPts val="0"/>
              </a:spcAft>
              <a:defRPr/>
            </a:pPr>
            <a:endParaRPr lang="en-US" sz="3200">
              <a:solidFill>
                <a:srgbClr val="7E1B68"/>
              </a:solidFill>
              <a:latin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139308651"/>
              </p:ext>
            </p:extLst>
          </p:nvPr>
        </p:nvGraphicFramePr>
        <p:xfrm>
          <a:off x="762000" y="3733800"/>
          <a:ext cx="8382000" cy="2108200"/>
        </p:xfrm>
        <a:graphic>
          <a:graphicData uri="http://schemas.openxmlformats.org/drawingml/2006/table">
            <a:tbl>
              <a:tblPr firstRow="1" bandRow="1">
                <a:tableStyleId>{5940675A-B579-460E-94D1-54222C63F5DA}</a:tableStyleId>
              </a:tblPr>
              <a:tblGrid>
                <a:gridCol w="1676400"/>
                <a:gridCol w="1676400"/>
                <a:gridCol w="1676400"/>
                <a:gridCol w="1352550"/>
                <a:gridCol w="2000250"/>
              </a:tblGrid>
              <a:tr h="370840">
                <a:tc>
                  <a:txBody>
                    <a:bodyPr/>
                    <a:lstStyle/>
                    <a:p>
                      <a:r>
                        <a:rPr lang="de-DE" b="1" dirty="0" smtClean="0"/>
                        <a:t>Agent type</a:t>
                      </a:r>
                      <a:endParaRPr lang="en-US" b="1" dirty="0"/>
                    </a:p>
                  </a:txBody>
                  <a:tcPr/>
                </a:tc>
                <a:tc>
                  <a:txBody>
                    <a:bodyPr/>
                    <a:lstStyle/>
                    <a:p>
                      <a:r>
                        <a:rPr lang="de-DE" b="1" dirty="0" smtClean="0"/>
                        <a:t>Percepts</a:t>
                      </a:r>
                      <a:endParaRPr lang="en-US" b="1" dirty="0"/>
                    </a:p>
                  </a:txBody>
                  <a:tcPr/>
                </a:tc>
                <a:tc>
                  <a:txBody>
                    <a:bodyPr/>
                    <a:lstStyle/>
                    <a:p>
                      <a:r>
                        <a:rPr lang="de-DE" b="1" dirty="0" smtClean="0"/>
                        <a:t>Actions</a:t>
                      </a:r>
                      <a:endParaRPr lang="en-US" b="1" dirty="0"/>
                    </a:p>
                  </a:txBody>
                  <a:tcPr/>
                </a:tc>
                <a:tc>
                  <a:txBody>
                    <a:bodyPr/>
                    <a:lstStyle/>
                    <a:p>
                      <a:r>
                        <a:rPr lang="de-DE" b="1" dirty="0" smtClean="0"/>
                        <a:t>Goals</a:t>
                      </a:r>
                      <a:endParaRPr lang="en-US" b="1" dirty="0"/>
                    </a:p>
                  </a:txBody>
                  <a:tcPr/>
                </a:tc>
                <a:tc>
                  <a:txBody>
                    <a:bodyPr/>
                    <a:lstStyle/>
                    <a:p>
                      <a:r>
                        <a:rPr lang="de-DE" b="1" dirty="0" smtClean="0"/>
                        <a:t>Enviroments</a:t>
                      </a:r>
                      <a:endParaRPr lang="en-US" b="1" dirty="0"/>
                    </a:p>
                  </a:txBody>
                  <a:tcPr/>
                </a:tc>
              </a:tr>
              <a:tr h="370840">
                <a:tc>
                  <a:txBody>
                    <a:bodyPr/>
                    <a:lstStyle/>
                    <a:p>
                      <a:r>
                        <a:rPr lang="de-DE" dirty="0" smtClean="0"/>
                        <a:t>Taxi driver</a:t>
                      </a:r>
                    </a:p>
                    <a:p>
                      <a:r>
                        <a:rPr lang="de-DE" dirty="0" smtClean="0"/>
                        <a:t>(self</a:t>
                      </a:r>
                      <a:r>
                        <a:rPr lang="de-DE" baseline="0" dirty="0" smtClean="0"/>
                        <a:t> driving car)</a:t>
                      </a:r>
                      <a:endParaRPr lang="en-US" dirty="0"/>
                    </a:p>
                  </a:txBody>
                  <a:tcPr/>
                </a:tc>
                <a:tc>
                  <a:txBody>
                    <a:bodyPr/>
                    <a:lstStyle/>
                    <a:p>
                      <a:r>
                        <a:rPr lang="de-DE" dirty="0" smtClean="0"/>
                        <a:t>Cameras, speedometer, GPS, sonar, microphone etc</a:t>
                      </a:r>
                      <a:endParaRPr lang="en-US" dirty="0"/>
                    </a:p>
                  </a:txBody>
                  <a:tcPr/>
                </a:tc>
                <a:tc>
                  <a:txBody>
                    <a:bodyPr/>
                    <a:lstStyle/>
                    <a:p>
                      <a:r>
                        <a:rPr lang="de-DE" dirty="0" smtClean="0"/>
                        <a:t>Steer, accelarate,</a:t>
                      </a:r>
                      <a:r>
                        <a:rPr lang="de-DE" baseline="0" dirty="0" smtClean="0"/>
                        <a:t> brake, talk to passenger</a:t>
                      </a:r>
                      <a:endParaRPr lang="en-US" dirty="0"/>
                    </a:p>
                  </a:txBody>
                  <a:tcPr/>
                </a:tc>
                <a:tc>
                  <a:txBody>
                    <a:bodyPr/>
                    <a:lstStyle/>
                    <a:p>
                      <a:r>
                        <a:rPr lang="de-DE" dirty="0" smtClean="0"/>
                        <a:t>Safe, fast, legal, comfortable trip, maximize profits</a:t>
                      </a:r>
                      <a:r>
                        <a:rPr lang="de-DE" baseline="0" dirty="0" smtClean="0"/>
                        <a:t> </a:t>
                      </a:r>
                      <a:endParaRPr lang="en-US" dirty="0"/>
                    </a:p>
                  </a:txBody>
                  <a:tcPr/>
                </a:tc>
                <a:tc>
                  <a:txBody>
                    <a:bodyPr/>
                    <a:lstStyle/>
                    <a:p>
                      <a:r>
                        <a:rPr lang="de-DE" dirty="0" smtClean="0"/>
                        <a:t>Roads, traffic, pedestrians, customers</a:t>
                      </a:r>
                      <a:endParaRPr lang="en-US" dirty="0"/>
                    </a:p>
                  </a:txBody>
                  <a:tcPr/>
                </a:tc>
              </a:tr>
            </a:tbl>
          </a:graphicData>
        </a:graphic>
      </p:graphicFrame>
    </p:spTree>
    <p:extLst>
      <p:ext uri="{BB962C8B-B14F-4D97-AF65-F5344CB8AC3E}">
        <p14:creationId xmlns:p14="http://schemas.microsoft.com/office/powerpoint/2010/main" val="863958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5929</TotalTime>
  <Words>1248</Words>
  <Application>Microsoft Office PowerPoint</Application>
  <PresentationFormat>On-screen Show (4:3)</PresentationFormat>
  <Paragraphs>221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841</cp:revision>
  <dcterms:created xsi:type="dcterms:W3CDTF">2008-08-12T13:18:47Z</dcterms:created>
  <dcterms:modified xsi:type="dcterms:W3CDTF">2021-02-17T04:59:11Z</dcterms:modified>
</cp:coreProperties>
</file>