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handoutMasterIdLst>
    <p:handoutMasterId r:id="rId47"/>
  </p:handoutMasterIdLst>
  <p:sldIdLst>
    <p:sldId id="259" r:id="rId2"/>
    <p:sldId id="261" r:id="rId3"/>
    <p:sldId id="262" r:id="rId4"/>
    <p:sldId id="263" r:id="rId5"/>
    <p:sldId id="264" r:id="rId6"/>
    <p:sldId id="265" r:id="rId7"/>
    <p:sldId id="298" r:id="rId8"/>
    <p:sldId id="266" r:id="rId9"/>
    <p:sldId id="297" r:id="rId10"/>
    <p:sldId id="268" r:id="rId11"/>
    <p:sldId id="309" r:id="rId12"/>
    <p:sldId id="271" r:id="rId13"/>
    <p:sldId id="272" r:id="rId14"/>
    <p:sldId id="273" r:id="rId15"/>
    <p:sldId id="285" r:id="rId16"/>
    <p:sldId id="286" r:id="rId17"/>
    <p:sldId id="308" r:id="rId18"/>
    <p:sldId id="292" r:id="rId19"/>
    <p:sldId id="274" r:id="rId20"/>
    <p:sldId id="275" r:id="rId21"/>
    <p:sldId id="276" r:id="rId22"/>
    <p:sldId id="277" r:id="rId23"/>
    <p:sldId id="281" r:id="rId24"/>
    <p:sldId id="287" r:id="rId25"/>
    <p:sldId id="288" r:id="rId26"/>
    <p:sldId id="293" r:id="rId27"/>
    <p:sldId id="282" r:id="rId28"/>
    <p:sldId id="283" r:id="rId29"/>
    <p:sldId id="284" r:id="rId30"/>
    <p:sldId id="289" r:id="rId31"/>
    <p:sldId id="294" r:id="rId32"/>
    <p:sldId id="299" r:id="rId33"/>
    <p:sldId id="300" r:id="rId34"/>
    <p:sldId id="290" r:id="rId35"/>
    <p:sldId id="291" r:id="rId36"/>
    <p:sldId id="295" r:id="rId37"/>
    <p:sldId id="304" r:id="rId38"/>
    <p:sldId id="301" r:id="rId39"/>
    <p:sldId id="302" r:id="rId40"/>
    <p:sldId id="303" r:id="rId41"/>
    <p:sldId id="296" r:id="rId42"/>
    <p:sldId id="305" r:id="rId43"/>
    <p:sldId id="306" r:id="rId44"/>
    <p:sldId id="307" r:id="rId45"/>
  </p:sldIdLst>
  <p:sldSz cx="9144000" cy="6858000" type="screen4x3"/>
  <p:notesSz cx="9144000" cy="6858000"/>
  <p:defaultTextStyle>
    <a:defPPr>
      <a:defRPr lang="pl-PL"/>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82">
          <p15:clr>
            <a:srgbClr val="A4A3A4"/>
          </p15:clr>
        </p15:guide>
        <p15:guide id="3"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E1B68"/>
    <a:srgbClr val="E4DAC4"/>
    <a:srgbClr val="1E3880"/>
    <a:srgbClr val="59713D"/>
    <a:srgbClr val="3A3668"/>
    <a:srgbClr val="006E77"/>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565" autoAdjust="0"/>
    <p:restoredTop sz="88345" autoAdjust="0"/>
  </p:normalViewPr>
  <p:slideViewPr>
    <p:cSldViewPr>
      <p:cViewPr varScale="1">
        <p:scale>
          <a:sx n="76" d="100"/>
          <a:sy n="76" d="100"/>
        </p:scale>
        <p:origin x="1032" y="84"/>
      </p:cViewPr>
      <p:guideLst>
        <p:guide orient="horz" pos="2160"/>
        <p:guide orient="horz" pos="482"/>
        <p:guide pos="2880"/>
      </p:guideLst>
    </p:cSldViewPr>
  </p:slideViewPr>
  <p:notesTextViewPr>
    <p:cViewPr>
      <p:scale>
        <a:sx n="3" d="2"/>
        <a:sy n="3" d="2"/>
      </p:scale>
      <p:origin x="0" y="0"/>
    </p:cViewPr>
  </p:notesTextViewPr>
  <p:notesViewPr>
    <p:cSldViewPr>
      <p:cViewPr>
        <p:scale>
          <a:sx n="154" d="100"/>
          <a:sy n="154" d="100"/>
        </p:scale>
        <p:origin x="648" y="786"/>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endParaRPr lang="en-US" altLang="en-US"/>
          </a:p>
        </p:txBody>
      </p:sp>
      <p:sp>
        <p:nvSpPr>
          <p:cNvPr id="17411" name="Rectangle 3"/>
          <p:cNvSpPr>
            <a:spLocks noGrp="1" noChangeArrowheads="1"/>
          </p:cNvSpPr>
          <p:nvPr>
            <p:ph type="dt" sz="quarter" idx="1"/>
          </p:nvPr>
        </p:nvSpPr>
        <p:spPr bwMode="auto">
          <a:xfrm>
            <a:off x="5180013"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8B8B2BFA-EFD5-42C5-B152-4D26B61ABD62}" type="datetimeFigureOut">
              <a:rPr lang="pl-PL" altLang="en-US"/>
              <a:pPr/>
              <a:t>03.03.2022</a:t>
            </a:fld>
            <a:endParaRPr lang="pl-PL" altLang="en-US"/>
          </a:p>
        </p:txBody>
      </p:sp>
      <p:sp>
        <p:nvSpPr>
          <p:cNvPr id="17412" name="Rectangle 4"/>
          <p:cNvSpPr>
            <a:spLocks noGrp="1" noChangeArrowheads="1"/>
          </p:cNvSpPr>
          <p:nvPr>
            <p:ph type="ftr" sz="quarter" idx="2"/>
          </p:nvPr>
        </p:nvSpPr>
        <p:spPr bwMode="auto">
          <a:xfrm>
            <a:off x="0"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endParaRPr lang="en-US" altLang="en-US"/>
          </a:p>
        </p:txBody>
      </p:sp>
      <p:sp>
        <p:nvSpPr>
          <p:cNvPr id="17413" name="Rectangle 5"/>
          <p:cNvSpPr>
            <a:spLocks noGrp="1" noChangeArrowheads="1"/>
          </p:cNvSpPr>
          <p:nvPr>
            <p:ph type="sldNum" sz="quarter" idx="3"/>
          </p:nvPr>
        </p:nvSpPr>
        <p:spPr bwMode="auto">
          <a:xfrm>
            <a:off x="5180013"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76671DCA-725C-4A85-8E72-9BC83C23453E}" type="slidenum">
              <a:rPr lang="pl-PL" altLang="en-US"/>
              <a:pPr/>
              <a:t>‹#›</a:t>
            </a:fld>
            <a:endParaRPr lang="pl-PL" altLang="en-US"/>
          </a:p>
        </p:txBody>
      </p:sp>
    </p:spTree>
    <p:extLst>
      <p:ext uri="{BB962C8B-B14F-4D97-AF65-F5344CB8AC3E}">
        <p14:creationId xmlns:p14="http://schemas.microsoft.com/office/powerpoint/2010/main" val="24389961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3962400" cy="342900"/>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3" name="Symbol zastępczy daty 2"/>
          <p:cNvSpPr>
            <a:spLocks noGrp="1"/>
          </p:cNvSpPr>
          <p:nvPr>
            <p:ph type="dt" idx="1"/>
          </p:nvPr>
        </p:nvSpPr>
        <p:spPr>
          <a:xfrm>
            <a:off x="5180013" y="0"/>
            <a:ext cx="3962400" cy="3429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8651FB55-B5C6-4E14-88C3-CD472F77F9E8}" type="datetimeFigureOut">
              <a:rPr lang="pl-PL" altLang="en-US"/>
              <a:pPr/>
              <a:t>03.03.2022</a:t>
            </a:fld>
            <a:endParaRPr lang="pl-PL" altLang="en-US"/>
          </a:p>
        </p:txBody>
      </p:sp>
      <p:sp>
        <p:nvSpPr>
          <p:cNvPr id="4" name="Symbol zastępczy obrazu slajdu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pPr lvl="0"/>
            <a:endParaRPr lang="pl-PL" noProof="0" smtClean="0"/>
          </a:p>
        </p:txBody>
      </p:sp>
      <p:sp>
        <p:nvSpPr>
          <p:cNvPr id="5" name="Symbol zastępczy notatek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pl-PL" noProof="0" smtClean="0"/>
              <a:t>Kliknij, aby edytować style wzorca tekstu</a:t>
            </a:r>
          </a:p>
          <a:p>
            <a:pPr lvl="1"/>
            <a:r>
              <a:rPr lang="pl-PL" noProof="0" smtClean="0"/>
              <a:t>Drugi poziom</a:t>
            </a:r>
          </a:p>
          <a:p>
            <a:pPr lvl="2"/>
            <a:r>
              <a:rPr lang="pl-PL" noProof="0" smtClean="0"/>
              <a:t>Trzeci poziom</a:t>
            </a:r>
          </a:p>
          <a:p>
            <a:pPr lvl="3"/>
            <a:r>
              <a:rPr lang="pl-PL" noProof="0" smtClean="0"/>
              <a:t>Czwarty poziom</a:t>
            </a:r>
          </a:p>
          <a:p>
            <a:pPr lvl="4"/>
            <a:r>
              <a:rPr lang="pl-PL" noProof="0" smtClean="0"/>
              <a:t>Piąty poziom</a:t>
            </a:r>
          </a:p>
        </p:txBody>
      </p:sp>
      <p:sp>
        <p:nvSpPr>
          <p:cNvPr id="6" name="Symbol zastępczy stopki 5"/>
          <p:cNvSpPr>
            <a:spLocks noGrp="1"/>
          </p:cNvSpPr>
          <p:nvPr>
            <p:ph type="ftr" sz="quarter" idx="4"/>
          </p:nvPr>
        </p:nvSpPr>
        <p:spPr>
          <a:xfrm>
            <a:off x="0" y="6513513"/>
            <a:ext cx="3962400" cy="342900"/>
          </a:xfrm>
          <a:prstGeom prst="rect">
            <a:avLst/>
          </a:prstGeom>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7" name="Symbol zastępczy numeru slajdu 6"/>
          <p:cNvSpPr>
            <a:spLocks noGrp="1"/>
          </p:cNvSpPr>
          <p:nvPr>
            <p:ph type="sldNum" sz="quarter" idx="5"/>
          </p:nvPr>
        </p:nvSpPr>
        <p:spPr>
          <a:xfrm>
            <a:off x="5180013" y="6513513"/>
            <a:ext cx="3962400" cy="3429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0B9D1705-0A7D-4F0A-93FA-D6974115C5F6}" type="slidenum">
              <a:rPr lang="pl-PL" altLang="en-US"/>
              <a:pPr/>
              <a:t>‹#›</a:t>
            </a:fld>
            <a:endParaRPr lang="pl-PL" altLang="en-US"/>
          </a:p>
        </p:txBody>
      </p:sp>
    </p:spTree>
    <p:extLst>
      <p:ext uri="{BB962C8B-B14F-4D97-AF65-F5344CB8AC3E}">
        <p14:creationId xmlns:p14="http://schemas.microsoft.com/office/powerpoint/2010/main" val="31033336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endParaRPr lang="pl-PL" altLang="pl-PL" dirty="0" smtClean="0"/>
          </a:p>
        </p:txBody>
      </p:sp>
      <p:sp>
        <p:nvSpPr>
          <p:cNvPr id="13316"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2447C5F9-0E0B-44B6-BDC8-1738B383094F}" type="slidenum">
              <a:rPr lang="pl-PL" altLang="pl-PL">
                <a:latin typeface="Arial" charset="0"/>
              </a:rPr>
              <a:pPr eaLnBrk="1" hangingPunct="1">
                <a:spcBef>
                  <a:spcPct val="0"/>
                </a:spcBef>
              </a:pPr>
              <a:t>1</a:t>
            </a:fld>
            <a:endParaRPr lang="pl-PL" altLang="pl-PL">
              <a:latin typeface="Arial" charset="0"/>
            </a:endParaRPr>
          </a:p>
        </p:txBody>
      </p:sp>
    </p:spTree>
    <p:extLst>
      <p:ext uri="{BB962C8B-B14F-4D97-AF65-F5344CB8AC3E}">
        <p14:creationId xmlns:p14="http://schemas.microsoft.com/office/powerpoint/2010/main" val="11802750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10</a:t>
            </a:fld>
            <a:endParaRPr lang="pl-PL" altLang="pl-PL">
              <a:solidFill>
                <a:srgbClr val="000000"/>
              </a:solidFill>
              <a:latin typeface="Arial" charset="0"/>
            </a:endParaRPr>
          </a:p>
        </p:txBody>
      </p:sp>
    </p:spTree>
    <p:extLst>
      <p:ext uri="{BB962C8B-B14F-4D97-AF65-F5344CB8AC3E}">
        <p14:creationId xmlns:p14="http://schemas.microsoft.com/office/powerpoint/2010/main" val="11288832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11</a:t>
            </a:fld>
            <a:endParaRPr lang="pl-PL" altLang="pl-PL">
              <a:solidFill>
                <a:srgbClr val="000000"/>
              </a:solidFill>
              <a:latin typeface="Arial" charset="0"/>
            </a:endParaRPr>
          </a:p>
        </p:txBody>
      </p:sp>
    </p:spTree>
    <p:extLst>
      <p:ext uri="{BB962C8B-B14F-4D97-AF65-F5344CB8AC3E}">
        <p14:creationId xmlns:p14="http://schemas.microsoft.com/office/powerpoint/2010/main" val="19034597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12</a:t>
            </a:fld>
            <a:endParaRPr lang="pl-PL" altLang="pl-PL">
              <a:solidFill>
                <a:srgbClr val="000000"/>
              </a:solidFill>
              <a:latin typeface="Arial" charset="0"/>
            </a:endParaRPr>
          </a:p>
        </p:txBody>
      </p:sp>
    </p:spTree>
    <p:extLst>
      <p:ext uri="{BB962C8B-B14F-4D97-AF65-F5344CB8AC3E}">
        <p14:creationId xmlns:p14="http://schemas.microsoft.com/office/powerpoint/2010/main" val="26733505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en-GB" sz="1200" b="0" i="0" kern="1200" dirty="0" smtClean="0">
                <a:solidFill>
                  <a:schemeClr val="tx1"/>
                </a:solidFill>
                <a:effectLst/>
                <a:latin typeface="+mn-lt"/>
                <a:ea typeface="+mn-ea"/>
                <a:cs typeface="+mn-cs"/>
              </a:rPr>
              <a:t>Heuristic:  enabling a person or entity to discover or learn something for themselves.</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13</a:t>
            </a:fld>
            <a:endParaRPr lang="pl-PL" altLang="pl-PL">
              <a:solidFill>
                <a:srgbClr val="000000"/>
              </a:solidFill>
              <a:latin typeface="Arial" charset="0"/>
            </a:endParaRPr>
          </a:p>
        </p:txBody>
      </p:sp>
    </p:spTree>
    <p:extLst>
      <p:ext uri="{BB962C8B-B14F-4D97-AF65-F5344CB8AC3E}">
        <p14:creationId xmlns:p14="http://schemas.microsoft.com/office/powerpoint/2010/main" val="28330810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en-GB" sz="1200" b="0" i="0" kern="1200" dirty="0" smtClean="0">
                <a:solidFill>
                  <a:schemeClr val="tx1"/>
                </a:solidFill>
                <a:effectLst/>
                <a:latin typeface="+mn-lt"/>
                <a:ea typeface="+mn-ea"/>
                <a:cs typeface="+mn-cs"/>
              </a:rPr>
              <a:t>Heuristic:  enabling a person </a:t>
            </a:r>
            <a:r>
              <a:rPr lang="en-GB" sz="1200" b="0" i="0" kern="1200" smtClean="0">
                <a:solidFill>
                  <a:schemeClr val="tx1"/>
                </a:solidFill>
                <a:effectLst/>
                <a:latin typeface="+mn-lt"/>
                <a:ea typeface="+mn-ea"/>
                <a:cs typeface="+mn-cs"/>
              </a:rPr>
              <a:t>or entity to </a:t>
            </a:r>
            <a:r>
              <a:rPr lang="en-GB" sz="1200" b="0" i="0" kern="1200" dirty="0" smtClean="0">
                <a:solidFill>
                  <a:schemeClr val="tx1"/>
                </a:solidFill>
                <a:effectLst/>
                <a:latin typeface="+mn-lt"/>
                <a:ea typeface="+mn-ea"/>
                <a:cs typeface="+mn-cs"/>
              </a:rPr>
              <a:t>discover or learn something for themselves.</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14</a:t>
            </a:fld>
            <a:endParaRPr lang="pl-PL" altLang="pl-PL">
              <a:solidFill>
                <a:srgbClr val="000000"/>
              </a:solidFill>
              <a:latin typeface="Arial" charset="0"/>
            </a:endParaRPr>
          </a:p>
        </p:txBody>
      </p:sp>
    </p:spTree>
    <p:extLst>
      <p:ext uri="{BB962C8B-B14F-4D97-AF65-F5344CB8AC3E}">
        <p14:creationId xmlns:p14="http://schemas.microsoft.com/office/powerpoint/2010/main" val="14326073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15</a:t>
            </a:fld>
            <a:endParaRPr lang="pl-PL" altLang="pl-PL">
              <a:solidFill>
                <a:srgbClr val="000000"/>
              </a:solidFill>
              <a:latin typeface="Arial" charset="0"/>
            </a:endParaRPr>
          </a:p>
        </p:txBody>
      </p:sp>
    </p:spTree>
    <p:extLst>
      <p:ext uri="{BB962C8B-B14F-4D97-AF65-F5344CB8AC3E}">
        <p14:creationId xmlns:p14="http://schemas.microsoft.com/office/powerpoint/2010/main" val="4467291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16</a:t>
            </a:fld>
            <a:endParaRPr lang="pl-PL" altLang="pl-PL">
              <a:solidFill>
                <a:srgbClr val="000000"/>
              </a:solidFill>
              <a:latin typeface="Arial" charset="0"/>
            </a:endParaRPr>
          </a:p>
        </p:txBody>
      </p:sp>
    </p:spTree>
    <p:extLst>
      <p:ext uri="{BB962C8B-B14F-4D97-AF65-F5344CB8AC3E}">
        <p14:creationId xmlns:p14="http://schemas.microsoft.com/office/powerpoint/2010/main" val="40483322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17</a:t>
            </a:fld>
            <a:endParaRPr lang="pl-PL" altLang="pl-PL">
              <a:solidFill>
                <a:srgbClr val="000000"/>
              </a:solidFill>
              <a:latin typeface="Arial" charset="0"/>
            </a:endParaRPr>
          </a:p>
        </p:txBody>
      </p:sp>
    </p:spTree>
    <p:extLst>
      <p:ext uri="{BB962C8B-B14F-4D97-AF65-F5344CB8AC3E}">
        <p14:creationId xmlns:p14="http://schemas.microsoft.com/office/powerpoint/2010/main" val="35494764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18</a:t>
            </a:fld>
            <a:endParaRPr lang="pl-PL" altLang="pl-PL">
              <a:solidFill>
                <a:srgbClr val="000000"/>
              </a:solidFill>
              <a:latin typeface="Arial" charset="0"/>
            </a:endParaRPr>
          </a:p>
        </p:txBody>
      </p:sp>
    </p:spTree>
    <p:extLst>
      <p:ext uri="{BB962C8B-B14F-4D97-AF65-F5344CB8AC3E}">
        <p14:creationId xmlns:p14="http://schemas.microsoft.com/office/powerpoint/2010/main" val="37874993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en-GB" sz="1200" b="0" i="0" kern="1200" dirty="0" smtClean="0">
                <a:solidFill>
                  <a:schemeClr val="tx1"/>
                </a:solidFill>
                <a:effectLst/>
                <a:latin typeface="+mn-lt"/>
                <a:ea typeface="+mn-ea"/>
                <a:cs typeface="+mn-cs"/>
              </a:rPr>
              <a:t>Heuristic:  enabling a person </a:t>
            </a:r>
            <a:r>
              <a:rPr lang="en-GB" sz="1200" b="0" i="0" kern="1200" smtClean="0">
                <a:solidFill>
                  <a:schemeClr val="tx1"/>
                </a:solidFill>
                <a:effectLst/>
                <a:latin typeface="+mn-lt"/>
                <a:ea typeface="+mn-ea"/>
                <a:cs typeface="+mn-cs"/>
              </a:rPr>
              <a:t>or entity to </a:t>
            </a:r>
            <a:r>
              <a:rPr lang="en-GB" sz="1200" b="0" i="0" kern="1200" dirty="0" smtClean="0">
                <a:solidFill>
                  <a:schemeClr val="tx1"/>
                </a:solidFill>
                <a:effectLst/>
                <a:latin typeface="+mn-lt"/>
                <a:ea typeface="+mn-ea"/>
                <a:cs typeface="+mn-cs"/>
              </a:rPr>
              <a:t>discover or learn something for themselves.</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19</a:t>
            </a:fld>
            <a:endParaRPr lang="pl-PL" altLang="pl-PL">
              <a:solidFill>
                <a:srgbClr val="000000"/>
              </a:solidFill>
              <a:latin typeface="Arial" charset="0"/>
            </a:endParaRPr>
          </a:p>
        </p:txBody>
      </p:sp>
    </p:spTree>
    <p:extLst>
      <p:ext uri="{BB962C8B-B14F-4D97-AF65-F5344CB8AC3E}">
        <p14:creationId xmlns:p14="http://schemas.microsoft.com/office/powerpoint/2010/main" val="1233123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2</a:t>
            </a:fld>
            <a:endParaRPr lang="pl-PL" altLang="pl-PL">
              <a:solidFill>
                <a:srgbClr val="000000"/>
              </a:solidFill>
              <a:latin typeface="Arial" charset="0"/>
            </a:endParaRPr>
          </a:p>
        </p:txBody>
      </p:sp>
    </p:spTree>
    <p:extLst>
      <p:ext uri="{BB962C8B-B14F-4D97-AF65-F5344CB8AC3E}">
        <p14:creationId xmlns:p14="http://schemas.microsoft.com/office/powerpoint/2010/main" val="1370282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en-GB" sz="1200" b="0" i="0" kern="1200" dirty="0" smtClean="0">
                <a:solidFill>
                  <a:schemeClr val="tx1"/>
                </a:solidFill>
                <a:effectLst/>
                <a:latin typeface="+mn-lt"/>
                <a:ea typeface="+mn-ea"/>
                <a:cs typeface="+mn-cs"/>
              </a:rPr>
              <a:t>Heuristic:  enabling a person </a:t>
            </a:r>
            <a:r>
              <a:rPr lang="en-GB" sz="1200" b="0" i="0" kern="1200" smtClean="0">
                <a:solidFill>
                  <a:schemeClr val="tx1"/>
                </a:solidFill>
                <a:effectLst/>
                <a:latin typeface="+mn-lt"/>
                <a:ea typeface="+mn-ea"/>
                <a:cs typeface="+mn-cs"/>
              </a:rPr>
              <a:t>or entity to </a:t>
            </a:r>
            <a:r>
              <a:rPr lang="en-GB" sz="1200" b="0" i="0" kern="1200" dirty="0" smtClean="0">
                <a:solidFill>
                  <a:schemeClr val="tx1"/>
                </a:solidFill>
                <a:effectLst/>
                <a:latin typeface="+mn-lt"/>
                <a:ea typeface="+mn-ea"/>
                <a:cs typeface="+mn-cs"/>
              </a:rPr>
              <a:t>discover or learn something for themselves.</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20</a:t>
            </a:fld>
            <a:endParaRPr lang="pl-PL" altLang="pl-PL">
              <a:solidFill>
                <a:srgbClr val="000000"/>
              </a:solidFill>
              <a:latin typeface="Arial" charset="0"/>
            </a:endParaRPr>
          </a:p>
        </p:txBody>
      </p:sp>
    </p:spTree>
    <p:extLst>
      <p:ext uri="{BB962C8B-B14F-4D97-AF65-F5344CB8AC3E}">
        <p14:creationId xmlns:p14="http://schemas.microsoft.com/office/powerpoint/2010/main" val="16805640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en-GB" sz="1200" b="0" i="0" kern="1200" dirty="0" smtClean="0">
                <a:solidFill>
                  <a:schemeClr val="tx1"/>
                </a:solidFill>
                <a:effectLst/>
                <a:latin typeface="+mn-lt"/>
                <a:ea typeface="+mn-ea"/>
                <a:cs typeface="+mn-cs"/>
              </a:rPr>
              <a:t>Heuristic:  enabling a person </a:t>
            </a:r>
            <a:r>
              <a:rPr lang="en-GB" sz="1200" b="0" i="0" kern="1200" smtClean="0">
                <a:solidFill>
                  <a:schemeClr val="tx1"/>
                </a:solidFill>
                <a:effectLst/>
                <a:latin typeface="+mn-lt"/>
                <a:ea typeface="+mn-ea"/>
                <a:cs typeface="+mn-cs"/>
              </a:rPr>
              <a:t>or entity to </a:t>
            </a:r>
            <a:r>
              <a:rPr lang="en-GB" sz="1200" b="0" i="0" kern="1200" dirty="0" smtClean="0">
                <a:solidFill>
                  <a:schemeClr val="tx1"/>
                </a:solidFill>
                <a:effectLst/>
                <a:latin typeface="+mn-lt"/>
                <a:ea typeface="+mn-ea"/>
                <a:cs typeface="+mn-cs"/>
              </a:rPr>
              <a:t>discover or learn something for themselves.</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21</a:t>
            </a:fld>
            <a:endParaRPr lang="pl-PL" altLang="pl-PL">
              <a:solidFill>
                <a:srgbClr val="000000"/>
              </a:solidFill>
              <a:latin typeface="Arial" charset="0"/>
            </a:endParaRPr>
          </a:p>
        </p:txBody>
      </p:sp>
    </p:spTree>
    <p:extLst>
      <p:ext uri="{BB962C8B-B14F-4D97-AF65-F5344CB8AC3E}">
        <p14:creationId xmlns:p14="http://schemas.microsoft.com/office/powerpoint/2010/main" val="5127738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en-GB" sz="1200" b="0" i="0" kern="1200" dirty="0" smtClean="0">
                <a:solidFill>
                  <a:schemeClr val="tx1"/>
                </a:solidFill>
                <a:effectLst/>
                <a:latin typeface="+mn-lt"/>
                <a:ea typeface="+mn-ea"/>
                <a:cs typeface="+mn-cs"/>
              </a:rPr>
              <a:t>Heuristic:  enabling a person </a:t>
            </a:r>
            <a:r>
              <a:rPr lang="en-GB" sz="1200" b="0" i="0" kern="1200" smtClean="0">
                <a:solidFill>
                  <a:schemeClr val="tx1"/>
                </a:solidFill>
                <a:effectLst/>
                <a:latin typeface="+mn-lt"/>
                <a:ea typeface="+mn-ea"/>
                <a:cs typeface="+mn-cs"/>
              </a:rPr>
              <a:t>or entity to </a:t>
            </a:r>
            <a:r>
              <a:rPr lang="en-GB" sz="1200" b="0" i="0" kern="1200" dirty="0" smtClean="0">
                <a:solidFill>
                  <a:schemeClr val="tx1"/>
                </a:solidFill>
                <a:effectLst/>
                <a:latin typeface="+mn-lt"/>
                <a:ea typeface="+mn-ea"/>
                <a:cs typeface="+mn-cs"/>
              </a:rPr>
              <a:t>discover or learn something for themselves.</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22</a:t>
            </a:fld>
            <a:endParaRPr lang="pl-PL" altLang="pl-PL">
              <a:solidFill>
                <a:srgbClr val="000000"/>
              </a:solidFill>
              <a:latin typeface="Arial" charset="0"/>
            </a:endParaRPr>
          </a:p>
        </p:txBody>
      </p:sp>
    </p:spTree>
    <p:extLst>
      <p:ext uri="{BB962C8B-B14F-4D97-AF65-F5344CB8AC3E}">
        <p14:creationId xmlns:p14="http://schemas.microsoft.com/office/powerpoint/2010/main" val="12227461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en-GB" sz="1200" b="0" i="0" kern="1200" dirty="0" smtClean="0">
                <a:solidFill>
                  <a:schemeClr val="tx1"/>
                </a:solidFill>
                <a:effectLst/>
                <a:latin typeface="+mn-lt"/>
                <a:ea typeface="+mn-ea"/>
                <a:cs typeface="+mn-cs"/>
              </a:rPr>
              <a:t>Heuristic:  enabling a person </a:t>
            </a:r>
            <a:r>
              <a:rPr lang="en-GB" sz="1200" b="0" i="0" kern="1200" smtClean="0">
                <a:solidFill>
                  <a:schemeClr val="tx1"/>
                </a:solidFill>
                <a:effectLst/>
                <a:latin typeface="+mn-lt"/>
                <a:ea typeface="+mn-ea"/>
                <a:cs typeface="+mn-cs"/>
              </a:rPr>
              <a:t>or entity to </a:t>
            </a:r>
            <a:r>
              <a:rPr lang="en-GB" sz="1200" b="0" i="0" kern="1200" dirty="0" smtClean="0">
                <a:solidFill>
                  <a:schemeClr val="tx1"/>
                </a:solidFill>
                <a:effectLst/>
                <a:latin typeface="+mn-lt"/>
                <a:ea typeface="+mn-ea"/>
                <a:cs typeface="+mn-cs"/>
              </a:rPr>
              <a:t>discover or learn something for themselves.</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23</a:t>
            </a:fld>
            <a:endParaRPr lang="pl-PL" altLang="pl-PL">
              <a:solidFill>
                <a:srgbClr val="000000"/>
              </a:solidFill>
              <a:latin typeface="Arial" charset="0"/>
            </a:endParaRPr>
          </a:p>
        </p:txBody>
      </p:sp>
    </p:spTree>
    <p:extLst>
      <p:ext uri="{BB962C8B-B14F-4D97-AF65-F5344CB8AC3E}">
        <p14:creationId xmlns:p14="http://schemas.microsoft.com/office/powerpoint/2010/main" val="26887530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24</a:t>
            </a:fld>
            <a:endParaRPr lang="pl-PL" altLang="pl-PL">
              <a:solidFill>
                <a:srgbClr val="000000"/>
              </a:solidFill>
              <a:latin typeface="Arial" charset="0"/>
            </a:endParaRPr>
          </a:p>
        </p:txBody>
      </p:sp>
    </p:spTree>
    <p:extLst>
      <p:ext uri="{BB962C8B-B14F-4D97-AF65-F5344CB8AC3E}">
        <p14:creationId xmlns:p14="http://schemas.microsoft.com/office/powerpoint/2010/main" val="38923341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25</a:t>
            </a:fld>
            <a:endParaRPr lang="pl-PL" altLang="pl-PL">
              <a:solidFill>
                <a:srgbClr val="000000"/>
              </a:solidFill>
              <a:latin typeface="Arial" charset="0"/>
            </a:endParaRPr>
          </a:p>
        </p:txBody>
      </p:sp>
    </p:spTree>
    <p:extLst>
      <p:ext uri="{BB962C8B-B14F-4D97-AF65-F5344CB8AC3E}">
        <p14:creationId xmlns:p14="http://schemas.microsoft.com/office/powerpoint/2010/main" val="38075840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26</a:t>
            </a:fld>
            <a:endParaRPr lang="pl-PL" altLang="pl-PL">
              <a:solidFill>
                <a:srgbClr val="000000"/>
              </a:solidFill>
              <a:latin typeface="Arial" charset="0"/>
            </a:endParaRPr>
          </a:p>
        </p:txBody>
      </p:sp>
    </p:spTree>
    <p:extLst>
      <p:ext uri="{BB962C8B-B14F-4D97-AF65-F5344CB8AC3E}">
        <p14:creationId xmlns:p14="http://schemas.microsoft.com/office/powerpoint/2010/main" val="14471459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en-GB" sz="1200" b="0" i="0" kern="1200" dirty="0" smtClean="0">
                <a:solidFill>
                  <a:schemeClr val="tx1"/>
                </a:solidFill>
                <a:effectLst/>
                <a:latin typeface="+mn-lt"/>
                <a:ea typeface="+mn-ea"/>
                <a:cs typeface="+mn-cs"/>
              </a:rPr>
              <a:t>Heuristic:  enabling a person </a:t>
            </a:r>
            <a:r>
              <a:rPr lang="en-GB" sz="1200" b="0" i="0" kern="1200" smtClean="0">
                <a:solidFill>
                  <a:schemeClr val="tx1"/>
                </a:solidFill>
                <a:effectLst/>
                <a:latin typeface="+mn-lt"/>
                <a:ea typeface="+mn-ea"/>
                <a:cs typeface="+mn-cs"/>
              </a:rPr>
              <a:t>or entity to </a:t>
            </a:r>
            <a:r>
              <a:rPr lang="en-GB" sz="1200" b="0" i="0" kern="1200" dirty="0" smtClean="0">
                <a:solidFill>
                  <a:schemeClr val="tx1"/>
                </a:solidFill>
                <a:effectLst/>
                <a:latin typeface="+mn-lt"/>
                <a:ea typeface="+mn-ea"/>
                <a:cs typeface="+mn-cs"/>
              </a:rPr>
              <a:t>discover or learn something for themselves.</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27</a:t>
            </a:fld>
            <a:endParaRPr lang="pl-PL" altLang="pl-PL">
              <a:solidFill>
                <a:srgbClr val="000000"/>
              </a:solidFill>
              <a:latin typeface="Arial" charset="0"/>
            </a:endParaRPr>
          </a:p>
        </p:txBody>
      </p:sp>
    </p:spTree>
    <p:extLst>
      <p:ext uri="{BB962C8B-B14F-4D97-AF65-F5344CB8AC3E}">
        <p14:creationId xmlns:p14="http://schemas.microsoft.com/office/powerpoint/2010/main" val="18857448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en-GB" sz="1200" b="0" i="0" kern="1200" dirty="0" smtClean="0">
                <a:solidFill>
                  <a:schemeClr val="tx1"/>
                </a:solidFill>
                <a:effectLst/>
                <a:latin typeface="+mn-lt"/>
                <a:ea typeface="+mn-ea"/>
                <a:cs typeface="+mn-cs"/>
              </a:rPr>
              <a:t>Heuristic:  enabling a person </a:t>
            </a:r>
            <a:r>
              <a:rPr lang="en-GB" sz="1200" b="0" i="0" kern="1200" smtClean="0">
                <a:solidFill>
                  <a:schemeClr val="tx1"/>
                </a:solidFill>
                <a:effectLst/>
                <a:latin typeface="+mn-lt"/>
                <a:ea typeface="+mn-ea"/>
                <a:cs typeface="+mn-cs"/>
              </a:rPr>
              <a:t>or entity to </a:t>
            </a:r>
            <a:r>
              <a:rPr lang="en-GB" sz="1200" b="0" i="0" kern="1200" dirty="0" smtClean="0">
                <a:solidFill>
                  <a:schemeClr val="tx1"/>
                </a:solidFill>
                <a:effectLst/>
                <a:latin typeface="+mn-lt"/>
                <a:ea typeface="+mn-ea"/>
                <a:cs typeface="+mn-cs"/>
              </a:rPr>
              <a:t>discover or learn something for themselves.</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28</a:t>
            </a:fld>
            <a:endParaRPr lang="pl-PL" altLang="pl-PL">
              <a:solidFill>
                <a:srgbClr val="000000"/>
              </a:solidFill>
              <a:latin typeface="Arial" charset="0"/>
            </a:endParaRPr>
          </a:p>
        </p:txBody>
      </p:sp>
    </p:spTree>
    <p:extLst>
      <p:ext uri="{BB962C8B-B14F-4D97-AF65-F5344CB8AC3E}">
        <p14:creationId xmlns:p14="http://schemas.microsoft.com/office/powerpoint/2010/main" val="28371143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en-GB" sz="1200" b="0" i="0" kern="1200" dirty="0" smtClean="0">
                <a:solidFill>
                  <a:schemeClr val="tx1"/>
                </a:solidFill>
                <a:effectLst/>
                <a:latin typeface="+mn-lt"/>
                <a:ea typeface="+mn-ea"/>
                <a:cs typeface="+mn-cs"/>
              </a:rPr>
              <a:t>Heuristic:  enabling a person </a:t>
            </a:r>
            <a:r>
              <a:rPr lang="en-GB" sz="1200" b="0" i="0" kern="1200" smtClean="0">
                <a:solidFill>
                  <a:schemeClr val="tx1"/>
                </a:solidFill>
                <a:effectLst/>
                <a:latin typeface="+mn-lt"/>
                <a:ea typeface="+mn-ea"/>
                <a:cs typeface="+mn-cs"/>
              </a:rPr>
              <a:t>or entity to </a:t>
            </a:r>
            <a:r>
              <a:rPr lang="en-GB" sz="1200" b="0" i="0" kern="1200" dirty="0" smtClean="0">
                <a:solidFill>
                  <a:schemeClr val="tx1"/>
                </a:solidFill>
                <a:effectLst/>
                <a:latin typeface="+mn-lt"/>
                <a:ea typeface="+mn-ea"/>
                <a:cs typeface="+mn-cs"/>
              </a:rPr>
              <a:t>discover or learn something for themselves.</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29</a:t>
            </a:fld>
            <a:endParaRPr lang="pl-PL" altLang="pl-PL">
              <a:solidFill>
                <a:srgbClr val="000000"/>
              </a:solidFill>
              <a:latin typeface="Arial" charset="0"/>
            </a:endParaRPr>
          </a:p>
        </p:txBody>
      </p:sp>
    </p:spTree>
    <p:extLst>
      <p:ext uri="{BB962C8B-B14F-4D97-AF65-F5344CB8AC3E}">
        <p14:creationId xmlns:p14="http://schemas.microsoft.com/office/powerpoint/2010/main" val="39964259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3</a:t>
            </a:fld>
            <a:endParaRPr lang="pl-PL" altLang="pl-PL">
              <a:solidFill>
                <a:srgbClr val="000000"/>
              </a:solidFill>
              <a:latin typeface="Arial" charset="0"/>
            </a:endParaRPr>
          </a:p>
        </p:txBody>
      </p:sp>
    </p:spTree>
    <p:extLst>
      <p:ext uri="{BB962C8B-B14F-4D97-AF65-F5344CB8AC3E}">
        <p14:creationId xmlns:p14="http://schemas.microsoft.com/office/powerpoint/2010/main" val="40934846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en-GB" sz="1200" b="0" i="0" kern="1200" dirty="0" smtClean="0">
                <a:solidFill>
                  <a:schemeClr val="tx1"/>
                </a:solidFill>
                <a:effectLst/>
                <a:latin typeface="+mn-lt"/>
                <a:ea typeface="+mn-ea"/>
                <a:cs typeface="+mn-cs"/>
              </a:rPr>
              <a:t>Heuristic:  enabling a person </a:t>
            </a:r>
            <a:r>
              <a:rPr lang="en-GB" sz="1200" b="0" i="0" kern="1200" smtClean="0">
                <a:solidFill>
                  <a:schemeClr val="tx1"/>
                </a:solidFill>
                <a:effectLst/>
                <a:latin typeface="+mn-lt"/>
                <a:ea typeface="+mn-ea"/>
                <a:cs typeface="+mn-cs"/>
              </a:rPr>
              <a:t>or entity to </a:t>
            </a:r>
            <a:r>
              <a:rPr lang="en-GB" sz="1200" b="0" i="0" kern="1200" dirty="0" smtClean="0">
                <a:solidFill>
                  <a:schemeClr val="tx1"/>
                </a:solidFill>
                <a:effectLst/>
                <a:latin typeface="+mn-lt"/>
                <a:ea typeface="+mn-ea"/>
                <a:cs typeface="+mn-cs"/>
              </a:rPr>
              <a:t>discover or learn something for themselves.</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30</a:t>
            </a:fld>
            <a:endParaRPr lang="pl-PL" altLang="pl-PL">
              <a:solidFill>
                <a:srgbClr val="000000"/>
              </a:solidFill>
              <a:latin typeface="Arial" charset="0"/>
            </a:endParaRPr>
          </a:p>
        </p:txBody>
      </p:sp>
    </p:spTree>
    <p:extLst>
      <p:ext uri="{BB962C8B-B14F-4D97-AF65-F5344CB8AC3E}">
        <p14:creationId xmlns:p14="http://schemas.microsoft.com/office/powerpoint/2010/main" val="39801673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en-GB" sz="1200" b="0" i="0" kern="1200" dirty="0" smtClean="0">
                <a:solidFill>
                  <a:schemeClr val="tx1"/>
                </a:solidFill>
                <a:effectLst/>
                <a:latin typeface="+mn-lt"/>
                <a:ea typeface="+mn-ea"/>
                <a:cs typeface="+mn-cs"/>
              </a:rPr>
              <a:t>Heuristic:  enabling a person </a:t>
            </a:r>
            <a:r>
              <a:rPr lang="en-GB" sz="1200" b="0" i="0" kern="1200" smtClean="0">
                <a:solidFill>
                  <a:schemeClr val="tx1"/>
                </a:solidFill>
                <a:effectLst/>
                <a:latin typeface="+mn-lt"/>
                <a:ea typeface="+mn-ea"/>
                <a:cs typeface="+mn-cs"/>
              </a:rPr>
              <a:t>or entity to </a:t>
            </a:r>
            <a:r>
              <a:rPr lang="en-GB" sz="1200" b="0" i="0" kern="1200" dirty="0" smtClean="0">
                <a:solidFill>
                  <a:schemeClr val="tx1"/>
                </a:solidFill>
                <a:effectLst/>
                <a:latin typeface="+mn-lt"/>
                <a:ea typeface="+mn-ea"/>
                <a:cs typeface="+mn-cs"/>
              </a:rPr>
              <a:t>discover or learn something for themselves.</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31</a:t>
            </a:fld>
            <a:endParaRPr lang="pl-PL" altLang="pl-PL">
              <a:solidFill>
                <a:srgbClr val="000000"/>
              </a:solidFill>
              <a:latin typeface="Arial" charset="0"/>
            </a:endParaRPr>
          </a:p>
        </p:txBody>
      </p:sp>
    </p:spTree>
    <p:extLst>
      <p:ext uri="{BB962C8B-B14F-4D97-AF65-F5344CB8AC3E}">
        <p14:creationId xmlns:p14="http://schemas.microsoft.com/office/powerpoint/2010/main" val="29212241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en-GB" sz="1200" b="0" i="0" kern="1200" dirty="0" smtClean="0">
                <a:solidFill>
                  <a:schemeClr val="tx1"/>
                </a:solidFill>
                <a:effectLst/>
                <a:latin typeface="+mn-lt"/>
                <a:ea typeface="+mn-ea"/>
                <a:cs typeface="+mn-cs"/>
              </a:rPr>
              <a:t>Heuristic:  enabling a person </a:t>
            </a:r>
            <a:r>
              <a:rPr lang="en-GB" sz="1200" b="0" i="0" kern="1200" smtClean="0">
                <a:solidFill>
                  <a:schemeClr val="tx1"/>
                </a:solidFill>
                <a:effectLst/>
                <a:latin typeface="+mn-lt"/>
                <a:ea typeface="+mn-ea"/>
                <a:cs typeface="+mn-cs"/>
              </a:rPr>
              <a:t>or entity to </a:t>
            </a:r>
            <a:r>
              <a:rPr lang="en-GB" sz="1200" b="0" i="0" kern="1200" dirty="0" smtClean="0">
                <a:solidFill>
                  <a:schemeClr val="tx1"/>
                </a:solidFill>
                <a:effectLst/>
                <a:latin typeface="+mn-lt"/>
                <a:ea typeface="+mn-ea"/>
                <a:cs typeface="+mn-cs"/>
              </a:rPr>
              <a:t>discover or learn something for themselves.</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32</a:t>
            </a:fld>
            <a:endParaRPr lang="pl-PL" altLang="pl-PL">
              <a:solidFill>
                <a:srgbClr val="000000"/>
              </a:solidFill>
              <a:latin typeface="Arial" charset="0"/>
            </a:endParaRPr>
          </a:p>
        </p:txBody>
      </p:sp>
    </p:spTree>
    <p:extLst>
      <p:ext uri="{BB962C8B-B14F-4D97-AF65-F5344CB8AC3E}">
        <p14:creationId xmlns:p14="http://schemas.microsoft.com/office/powerpoint/2010/main" val="13966417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en-GB" sz="1200" b="0" i="0" kern="1200" dirty="0" smtClean="0">
                <a:solidFill>
                  <a:schemeClr val="tx1"/>
                </a:solidFill>
                <a:effectLst/>
                <a:latin typeface="+mn-lt"/>
                <a:ea typeface="+mn-ea"/>
                <a:cs typeface="+mn-cs"/>
              </a:rPr>
              <a:t>Heuristic:  enabling a person </a:t>
            </a:r>
            <a:r>
              <a:rPr lang="en-GB" sz="1200" b="0" i="0" kern="1200" smtClean="0">
                <a:solidFill>
                  <a:schemeClr val="tx1"/>
                </a:solidFill>
                <a:effectLst/>
                <a:latin typeface="+mn-lt"/>
                <a:ea typeface="+mn-ea"/>
                <a:cs typeface="+mn-cs"/>
              </a:rPr>
              <a:t>or entity to </a:t>
            </a:r>
            <a:r>
              <a:rPr lang="en-GB" sz="1200" b="0" i="0" kern="1200" dirty="0" smtClean="0">
                <a:solidFill>
                  <a:schemeClr val="tx1"/>
                </a:solidFill>
                <a:effectLst/>
                <a:latin typeface="+mn-lt"/>
                <a:ea typeface="+mn-ea"/>
                <a:cs typeface="+mn-cs"/>
              </a:rPr>
              <a:t>discover or learn something for themselves.</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33</a:t>
            </a:fld>
            <a:endParaRPr lang="pl-PL" altLang="pl-PL">
              <a:solidFill>
                <a:srgbClr val="000000"/>
              </a:solidFill>
              <a:latin typeface="Arial" charset="0"/>
            </a:endParaRPr>
          </a:p>
        </p:txBody>
      </p:sp>
    </p:spTree>
    <p:extLst>
      <p:ext uri="{BB962C8B-B14F-4D97-AF65-F5344CB8AC3E}">
        <p14:creationId xmlns:p14="http://schemas.microsoft.com/office/powerpoint/2010/main" val="20988359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en-GB" sz="1200" b="0" i="0" kern="1200" dirty="0" smtClean="0">
                <a:solidFill>
                  <a:schemeClr val="tx1"/>
                </a:solidFill>
                <a:effectLst/>
                <a:latin typeface="+mn-lt"/>
                <a:ea typeface="+mn-ea"/>
                <a:cs typeface="+mn-cs"/>
              </a:rPr>
              <a:t>Heuristic:  enabling a person </a:t>
            </a:r>
            <a:r>
              <a:rPr lang="en-GB" sz="1200" b="0" i="0" kern="1200" smtClean="0">
                <a:solidFill>
                  <a:schemeClr val="tx1"/>
                </a:solidFill>
                <a:effectLst/>
                <a:latin typeface="+mn-lt"/>
                <a:ea typeface="+mn-ea"/>
                <a:cs typeface="+mn-cs"/>
              </a:rPr>
              <a:t>or entity to </a:t>
            </a:r>
            <a:r>
              <a:rPr lang="en-GB" sz="1200" b="0" i="0" kern="1200" dirty="0" smtClean="0">
                <a:solidFill>
                  <a:schemeClr val="tx1"/>
                </a:solidFill>
                <a:effectLst/>
                <a:latin typeface="+mn-lt"/>
                <a:ea typeface="+mn-ea"/>
                <a:cs typeface="+mn-cs"/>
              </a:rPr>
              <a:t>discover or learn something for themselves.</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34</a:t>
            </a:fld>
            <a:endParaRPr lang="pl-PL" altLang="pl-PL">
              <a:solidFill>
                <a:srgbClr val="000000"/>
              </a:solidFill>
              <a:latin typeface="Arial" charset="0"/>
            </a:endParaRPr>
          </a:p>
        </p:txBody>
      </p:sp>
    </p:spTree>
    <p:extLst>
      <p:ext uri="{BB962C8B-B14F-4D97-AF65-F5344CB8AC3E}">
        <p14:creationId xmlns:p14="http://schemas.microsoft.com/office/powerpoint/2010/main" val="366021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en-GB" sz="1200" b="0" i="0" kern="1200" dirty="0" smtClean="0">
                <a:solidFill>
                  <a:schemeClr val="tx1"/>
                </a:solidFill>
                <a:effectLst/>
                <a:latin typeface="+mn-lt"/>
                <a:ea typeface="+mn-ea"/>
                <a:cs typeface="+mn-cs"/>
              </a:rPr>
              <a:t>Heuristic:  enabling a person </a:t>
            </a:r>
            <a:r>
              <a:rPr lang="en-GB" sz="1200" b="0" i="0" kern="1200" smtClean="0">
                <a:solidFill>
                  <a:schemeClr val="tx1"/>
                </a:solidFill>
                <a:effectLst/>
                <a:latin typeface="+mn-lt"/>
                <a:ea typeface="+mn-ea"/>
                <a:cs typeface="+mn-cs"/>
              </a:rPr>
              <a:t>or entity to </a:t>
            </a:r>
            <a:r>
              <a:rPr lang="en-GB" sz="1200" b="0" i="0" kern="1200" dirty="0" smtClean="0">
                <a:solidFill>
                  <a:schemeClr val="tx1"/>
                </a:solidFill>
                <a:effectLst/>
                <a:latin typeface="+mn-lt"/>
                <a:ea typeface="+mn-ea"/>
                <a:cs typeface="+mn-cs"/>
              </a:rPr>
              <a:t>discover or learn something for themselves.</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35</a:t>
            </a:fld>
            <a:endParaRPr lang="pl-PL" altLang="pl-PL">
              <a:solidFill>
                <a:srgbClr val="000000"/>
              </a:solidFill>
              <a:latin typeface="Arial" charset="0"/>
            </a:endParaRPr>
          </a:p>
        </p:txBody>
      </p:sp>
    </p:spTree>
    <p:extLst>
      <p:ext uri="{BB962C8B-B14F-4D97-AF65-F5344CB8AC3E}">
        <p14:creationId xmlns:p14="http://schemas.microsoft.com/office/powerpoint/2010/main" val="6334063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en-GB" sz="1200" b="0" i="0" kern="1200" dirty="0" smtClean="0">
                <a:solidFill>
                  <a:schemeClr val="tx1"/>
                </a:solidFill>
                <a:effectLst/>
                <a:latin typeface="+mn-lt"/>
                <a:ea typeface="+mn-ea"/>
                <a:cs typeface="+mn-cs"/>
              </a:rPr>
              <a:t>Heuristic:  enabling a person </a:t>
            </a:r>
            <a:r>
              <a:rPr lang="en-GB" sz="1200" b="0" i="0" kern="1200" smtClean="0">
                <a:solidFill>
                  <a:schemeClr val="tx1"/>
                </a:solidFill>
                <a:effectLst/>
                <a:latin typeface="+mn-lt"/>
                <a:ea typeface="+mn-ea"/>
                <a:cs typeface="+mn-cs"/>
              </a:rPr>
              <a:t>or entity to </a:t>
            </a:r>
            <a:r>
              <a:rPr lang="en-GB" sz="1200" b="0" i="0" kern="1200" dirty="0" smtClean="0">
                <a:solidFill>
                  <a:schemeClr val="tx1"/>
                </a:solidFill>
                <a:effectLst/>
                <a:latin typeface="+mn-lt"/>
                <a:ea typeface="+mn-ea"/>
                <a:cs typeface="+mn-cs"/>
              </a:rPr>
              <a:t>discover or learn something for themselves.</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36</a:t>
            </a:fld>
            <a:endParaRPr lang="pl-PL" altLang="pl-PL">
              <a:solidFill>
                <a:srgbClr val="000000"/>
              </a:solidFill>
              <a:latin typeface="Arial" charset="0"/>
            </a:endParaRPr>
          </a:p>
        </p:txBody>
      </p:sp>
    </p:spTree>
    <p:extLst>
      <p:ext uri="{BB962C8B-B14F-4D97-AF65-F5344CB8AC3E}">
        <p14:creationId xmlns:p14="http://schemas.microsoft.com/office/powerpoint/2010/main" val="24458025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en-GB" sz="1200" b="0" i="0" kern="1200" dirty="0" smtClean="0">
                <a:solidFill>
                  <a:schemeClr val="tx1"/>
                </a:solidFill>
                <a:effectLst/>
                <a:latin typeface="+mn-lt"/>
                <a:ea typeface="+mn-ea"/>
                <a:cs typeface="+mn-cs"/>
              </a:rPr>
              <a:t>Heuristic:  enabling a person </a:t>
            </a:r>
            <a:r>
              <a:rPr lang="en-GB" sz="1200" b="0" i="0" kern="1200" smtClean="0">
                <a:solidFill>
                  <a:schemeClr val="tx1"/>
                </a:solidFill>
                <a:effectLst/>
                <a:latin typeface="+mn-lt"/>
                <a:ea typeface="+mn-ea"/>
                <a:cs typeface="+mn-cs"/>
              </a:rPr>
              <a:t>or entity to </a:t>
            </a:r>
            <a:r>
              <a:rPr lang="en-GB" sz="1200" b="0" i="0" kern="1200" dirty="0" smtClean="0">
                <a:solidFill>
                  <a:schemeClr val="tx1"/>
                </a:solidFill>
                <a:effectLst/>
                <a:latin typeface="+mn-lt"/>
                <a:ea typeface="+mn-ea"/>
                <a:cs typeface="+mn-cs"/>
              </a:rPr>
              <a:t>discover or learn something for themselves.</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37</a:t>
            </a:fld>
            <a:endParaRPr lang="pl-PL" altLang="pl-PL">
              <a:solidFill>
                <a:srgbClr val="000000"/>
              </a:solidFill>
              <a:latin typeface="Arial" charset="0"/>
            </a:endParaRPr>
          </a:p>
        </p:txBody>
      </p:sp>
    </p:spTree>
    <p:extLst>
      <p:ext uri="{BB962C8B-B14F-4D97-AF65-F5344CB8AC3E}">
        <p14:creationId xmlns:p14="http://schemas.microsoft.com/office/powerpoint/2010/main" val="123988166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en-GB" sz="1200" b="0" i="0" kern="1200" dirty="0" smtClean="0">
                <a:solidFill>
                  <a:schemeClr val="tx1"/>
                </a:solidFill>
                <a:effectLst/>
                <a:latin typeface="+mn-lt"/>
                <a:ea typeface="+mn-ea"/>
                <a:cs typeface="+mn-cs"/>
              </a:rPr>
              <a:t>Heuristic:  enabling a person </a:t>
            </a:r>
            <a:r>
              <a:rPr lang="en-GB" sz="1200" b="0" i="0" kern="1200" smtClean="0">
                <a:solidFill>
                  <a:schemeClr val="tx1"/>
                </a:solidFill>
                <a:effectLst/>
                <a:latin typeface="+mn-lt"/>
                <a:ea typeface="+mn-ea"/>
                <a:cs typeface="+mn-cs"/>
              </a:rPr>
              <a:t>or entity to </a:t>
            </a:r>
            <a:r>
              <a:rPr lang="en-GB" sz="1200" b="0" i="0" kern="1200" dirty="0" smtClean="0">
                <a:solidFill>
                  <a:schemeClr val="tx1"/>
                </a:solidFill>
                <a:effectLst/>
                <a:latin typeface="+mn-lt"/>
                <a:ea typeface="+mn-ea"/>
                <a:cs typeface="+mn-cs"/>
              </a:rPr>
              <a:t>discover or learn something for themselves.</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38</a:t>
            </a:fld>
            <a:endParaRPr lang="pl-PL" altLang="pl-PL">
              <a:solidFill>
                <a:srgbClr val="000000"/>
              </a:solidFill>
              <a:latin typeface="Arial" charset="0"/>
            </a:endParaRPr>
          </a:p>
        </p:txBody>
      </p:sp>
    </p:spTree>
    <p:extLst>
      <p:ext uri="{BB962C8B-B14F-4D97-AF65-F5344CB8AC3E}">
        <p14:creationId xmlns:p14="http://schemas.microsoft.com/office/powerpoint/2010/main" val="82100288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en-GB" sz="1200" b="0" i="0" kern="1200" dirty="0" smtClean="0">
                <a:solidFill>
                  <a:schemeClr val="tx1"/>
                </a:solidFill>
                <a:effectLst/>
                <a:latin typeface="+mn-lt"/>
                <a:ea typeface="+mn-ea"/>
                <a:cs typeface="+mn-cs"/>
              </a:rPr>
              <a:t>Heuristic:  enabling a person </a:t>
            </a:r>
            <a:r>
              <a:rPr lang="en-GB" sz="1200" b="0" i="0" kern="1200" smtClean="0">
                <a:solidFill>
                  <a:schemeClr val="tx1"/>
                </a:solidFill>
                <a:effectLst/>
                <a:latin typeface="+mn-lt"/>
                <a:ea typeface="+mn-ea"/>
                <a:cs typeface="+mn-cs"/>
              </a:rPr>
              <a:t>or entity to </a:t>
            </a:r>
            <a:r>
              <a:rPr lang="en-GB" sz="1200" b="0" i="0" kern="1200" dirty="0" smtClean="0">
                <a:solidFill>
                  <a:schemeClr val="tx1"/>
                </a:solidFill>
                <a:effectLst/>
                <a:latin typeface="+mn-lt"/>
                <a:ea typeface="+mn-ea"/>
                <a:cs typeface="+mn-cs"/>
              </a:rPr>
              <a:t>discover or learn something for themselves.</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39</a:t>
            </a:fld>
            <a:endParaRPr lang="pl-PL" altLang="pl-PL">
              <a:solidFill>
                <a:srgbClr val="000000"/>
              </a:solidFill>
              <a:latin typeface="Arial" charset="0"/>
            </a:endParaRPr>
          </a:p>
        </p:txBody>
      </p:sp>
    </p:spTree>
    <p:extLst>
      <p:ext uri="{BB962C8B-B14F-4D97-AF65-F5344CB8AC3E}">
        <p14:creationId xmlns:p14="http://schemas.microsoft.com/office/powerpoint/2010/main" val="33417935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4</a:t>
            </a:fld>
            <a:endParaRPr lang="pl-PL" altLang="pl-PL">
              <a:solidFill>
                <a:srgbClr val="000000"/>
              </a:solidFill>
              <a:latin typeface="Arial" charset="0"/>
            </a:endParaRPr>
          </a:p>
        </p:txBody>
      </p:sp>
    </p:spTree>
    <p:extLst>
      <p:ext uri="{BB962C8B-B14F-4D97-AF65-F5344CB8AC3E}">
        <p14:creationId xmlns:p14="http://schemas.microsoft.com/office/powerpoint/2010/main" val="136681268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en-GB" sz="1200" b="0" i="0" kern="1200" dirty="0" smtClean="0">
                <a:solidFill>
                  <a:schemeClr val="tx1"/>
                </a:solidFill>
                <a:effectLst/>
                <a:latin typeface="+mn-lt"/>
                <a:ea typeface="+mn-ea"/>
                <a:cs typeface="+mn-cs"/>
              </a:rPr>
              <a:t>Heuristic:  enabling a person </a:t>
            </a:r>
            <a:r>
              <a:rPr lang="en-GB" sz="1200" b="0" i="0" kern="1200" smtClean="0">
                <a:solidFill>
                  <a:schemeClr val="tx1"/>
                </a:solidFill>
                <a:effectLst/>
                <a:latin typeface="+mn-lt"/>
                <a:ea typeface="+mn-ea"/>
                <a:cs typeface="+mn-cs"/>
              </a:rPr>
              <a:t>or entity to </a:t>
            </a:r>
            <a:r>
              <a:rPr lang="en-GB" sz="1200" b="0" i="0" kern="1200" dirty="0" smtClean="0">
                <a:solidFill>
                  <a:schemeClr val="tx1"/>
                </a:solidFill>
                <a:effectLst/>
                <a:latin typeface="+mn-lt"/>
                <a:ea typeface="+mn-ea"/>
                <a:cs typeface="+mn-cs"/>
              </a:rPr>
              <a:t>discover or learn something for themselves.</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40</a:t>
            </a:fld>
            <a:endParaRPr lang="pl-PL" altLang="pl-PL">
              <a:solidFill>
                <a:srgbClr val="000000"/>
              </a:solidFill>
              <a:latin typeface="Arial" charset="0"/>
            </a:endParaRPr>
          </a:p>
        </p:txBody>
      </p:sp>
    </p:spTree>
    <p:extLst>
      <p:ext uri="{BB962C8B-B14F-4D97-AF65-F5344CB8AC3E}">
        <p14:creationId xmlns:p14="http://schemas.microsoft.com/office/powerpoint/2010/main" val="229495534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en-GB" sz="1200" b="0" i="0" kern="1200" dirty="0" smtClean="0">
                <a:solidFill>
                  <a:schemeClr val="tx1"/>
                </a:solidFill>
                <a:effectLst/>
                <a:latin typeface="+mn-lt"/>
                <a:ea typeface="+mn-ea"/>
                <a:cs typeface="+mn-cs"/>
              </a:rPr>
              <a:t>Heuristic:  enabling a person </a:t>
            </a:r>
            <a:r>
              <a:rPr lang="en-GB" sz="1200" b="0" i="0" kern="1200" smtClean="0">
                <a:solidFill>
                  <a:schemeClr val="tx1"/>
                </a:solidFill>
                <a:effectLst/>
                <a:latin typeface="+mn-lt"/>
                <a:ea typeface="+mn-ea"/>
                <a:cs typeface="+mn-cs"/>
              </a:rPr>
              <a:t>or entity to </a:t>
            </a:r>
            <a:r>
              <a:rPr lang="en-GB" sz="1200" b="0" i="0" kern="1200" dirty="0" smtClean="0">
                <a:solidFill>
                  <a:schemeClr val="tx1"/>
                </a:solidFill>
                <a:effectLst/>
                <a:latin typeface="+mn-lt"/>
                <a:ea typeface="+mn-ea"/>
                <a:cs typeface="+mn-cs"/>
              </a:rPr>
              <a:t>discover or learn something for themselves.</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41</a:t>
            </a:fld>
            <a:endParaRPr lang="pl-PL" altLang="pl-PL">
              <a:solidFill>
                <a:srgbClr val="000000"/>
              </a:solidFill>
              <a:latin typeface="Arial" charset="0"/>
            </a:endParaRPr>
          </a:p>
        </p:txBody>
      </p:sp>
    </p:spTree>
    <p:extLst>
      <p:ext uri="{BB962C8B-B14F-4D97-AF65-F5344CB8AC3E}">
        <p14:creationId xmlns:p14="http://schemas.microsoft.com/office/powerpoint/2010/main" val="193017911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en-GB" sz="1200" b="0" i="0" kern="1200" dirty="0" smtClean="0">
                <a:solidFill>
                  <a:schemeClr val="tx1"/>
                </a:solidFill>
                <a:effectLst/>
                <a:latin typeface="+mn-lt"/>
                <a:ea typeface="+mn-ea"/>
                <a:cs typeface="+mn-cs"/>
              </a:rPr>
              <a:t>Heuristic:  enabling a person </a:t>
            </a:r>
            <a:r>
              <a:rPr lang="en-GB" sz="1200" b="0" i="0" kern="1200" smtClean="0">
                <a:solidFill>
                  <a:schemeClr val="tx1"/>
                </a:solidFill>
                <a:effectLst/>
                <a:latin typeface="+mn-lt"/>
                <a:ea typeface="+mn-ea"/>
                <a:cs typeface="+mn-cs"/>
              </a:rPr>
              <a:t>or entity to </a:t>
            </a:r>
            <a:r>
              <a:rPr lang="en-GB" sz="1200" b="0" i="0" kern="1200" dirty="0" smtClean="0">
                <a:solidFill>
                  <a:schemeClr val="tx1"/>
                </a:solidFill>
                <a:effectLst/>
                <a:latin typeface="+mn-lt"/>
                <a:ea typeface="+mn-ea"/>
                <a:cs typeface="+mn-cs"/>
              </a:rPr>
              <a:t>discover or learn something for themselves.</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42</a:t>
            </a:fld>
            <a:endParaRPr lang="pl-PL" altLang="pl-PL">
              <a:solidFill>
                <a:srgbClr val="000000"/>
              </a:solidFill>
              <a:latin typeface="Arial" charset="0"/>
            </a:endParaRPr>
          </a:p>
        </p:txBody>
      </p:sp>
    </p:spTree>
    <p:extLst>
      <p:ext uri="{BB962C8B-B14F-4D97-AF65-F5344CB8AC3E}">
        <p14:creationId xmlns:p14="http://schemas.microsoft.com/office/powerpoint/2010/main" val="84888471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en-GB" sz="1200" b="0" i="0" kern="1200" dirty="0" smtClean="0">
                <a:solidFill>
                  <a:schemeClr val="tx1"/>
                </a:solidFill>
                <a:effectLst/>
                <a:latin typeface="+mn-lt"/>
                <a:ea typeface="+mn-ea"/>
                <a:cs typeface="+mn-cs"/>
              </a:rPr>
              <a:t>Heuristic:  enabling a person </a:t>
            </a:r>
            <a:r>
              <a:rPr lang="en-GB" sz="1200" b="0" i="0" kern="1200" smtClean="0">
                <a:solidFill>
                  <a:schemeClr val="tx1"/>
                </a:solidFill>
                <a:effectLst/>
                <a:latin typeface="+mn-lt"/>
                <a:ea typeface="+mn-ea"/>
                <a:cs typeface="+mn-cs"/>
              </a:rPr>
              <a:t>or entity to </a:t>
            </a:r>
            <a:r>
              <a:rPr lang="en-GB" sz="1200" b="0" i="0" kern="1200" dirty="0" smtClean="0">
                <a:solidFill>
                  <a:schemeClr val="tx1"/>
                </a:solidFill>
                <a:effectLst/>
                <a:latin typeface="+mn-lt"/>
                <a:ea typeface="+mn-ea"/>
                <a:cs typeface="+mn-cs"/>
              </a:rPr>
              <a:t>discover or learn something for themselves.</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43</a:t>
            </a:fld>
            <a:endParaRPr lang="pl-PL" altLang="pl-PL">
              <a:solidFill>
                <a:srgbClr val="000000"/>
              </a:solidFill>
              <a:latin typeface="Arial" charset="0"/>
            </a:endParaRPr>
          </a:p>
        </p:txBody>
      </p:sp>
    </p:spTree>
    <p:extLst>
      <p:ext uri="{BB962C8B-B14F-4D97-AF65-F5344CB8AC3E}">
        <p14:creationId xmlns:p14="http://schemas.microsoft.com/office/powerpoint/2010/main" val="47078826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en-GB" sz="1200" b="0" i="0" kern="1200" dirty="0" smtClean="0">
                <a:solidFill>
                  <a:schemeClr val="tx1"/>
                </a:solidFill>
                <a:effectLst/>
                <a:latin typeface="+mn-lt"/>
                <a:ea typeface="+mn-ea"/>
                <a:cs typeface="+mn-cs"/>
              </a:rPr>
              <a:t>Heuristic:  enabling a person </a:t>
            </a:r>
            <a:r>
              <a:rPr lang="en-GB" sz="1200" b="0" i="0" kern="1200" smtClean="0">
                <a:solidFill>
                  <a:schemeClr val="tx1"/>
                </a:solidFill>
                <a:effectLst/>
                <a:latin typeface="+mn-lt"/>
                <a:ea typeface="+mn-ea"/>
                <a:cs typeface="+mn-cs"/>
              </a:rPr>
              <a:t>or entity to </a:t>
            </a:r>
            <a:r>
              <a:rPr lang="en-GB" sz="1200" b="0" i="0" kern="1200" dirty="0" smtClean="0">
                <a:solidFill>
                  <a:schemeClr val="tx1"/>
                </a:solidFill>
                <a:effectLst/>
                <a:latin typeface="+mn-lt"/>
                <a:ea typeface="+mn-ea"/>
                <a:cs typeface="+mn-cs"/>
              </a:rPr>
              <a:t>discover or learn something for themselves.</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44</a:t>
            </a:fld>
            <a:endParaRPr lang="pl-PL" altLang="pl-PL">
              <a:solidFill>
                <a:srgbClr val="000000"/>
              </a:solidFill>
              <a:latin typeface="Arial" charset="0"/>
            </a:endParaRPr>
          </a:p>
        </p:txBody>
      </p:sp>
    </p:spTree>
    <p:extLst>
      <p:ext uri="{BB962C8B-B14F-4D97-AF65-F5344CB8AC3E}">
        <p14:creationId xmlns:p14="http://schemas.microsoft.com/office/powerpoint/2010/main" val="10845634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5</a:t>
            </a:fld>
            <a:endParaRPr lang="pl-PL" altLang="pl-PL">
              <a:solidFill>
                <a:srgbClr val="000000"/>
              </a:solidFill>
              <a:latin typeface="Arial" charset="0"/>
            </a:endParaRPr>
          </a:p>
        </p:txBody>
      </p:sp>
    </p:spTree>
    <p:extLst>
      <p:ext uri="{BB962C8B-B14F-4D97-AF65-F5344CB8AC3E}">
        <p14:creationId xmlns:p14="http://schemas.microsoft.com/office/powerpoint/2010/main" val="35997165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6</a:t>
            </a:fld>
            <a:endParaRPr lang="pl-PL" altLang="pl-PL">
              <a:solidFill>
                <a:srgbClr val="000000"/>
              </a:solidFill>
              <a:latin typeface="Arial" charset="0"/>
            </a:endParaRPr>
          </a:p>
        </p:txBody>
      </p:sp>
    </p:spTree>
    <p:extLst>
      <p:ext uri="{BB962C8B-B14F-4D97-AF65-F5344CB8AC3E}">
        <p14:creationId xmlns:p14="http://schemas.microsoft.com/office/powerpoint/2010/main" val="4646405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7</a:t>
            </a:fld>
            <a:endParaRPr lang="pl-PL" altLang="pl-PL">
              <a:solidFill>
                <a:srgbClr val="000000"/>
              </a:solidFill>
              <a:latin typeface="Arial" charset="0"/>
            </a:endParaRPr>
          </a:p>
        </p:txBody>
      </p:sp>
    </p:spTree>
    <p:extLst>
      <p:ext uri="{BB962C8B-B14F-4D97-AF65-F5344CB8AC3E}">
        <p14:creationId xmlns:p14="http://schemas.microsoft.com/office/powerpoint/2010/main" val="23047041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8</a:t>
            </a:fld>
            <a:endParaRPr lang="pl-PL" altLang="pl-PL">
              <a:solidFill>
                <a:srgbClr val="000000"/>
              </a:solidFill>
              <a:latin typeface="Arial" charset="0"/>
            </a:endParaRPr>
          </a:p>
        </p:txBody>
      </p:sp>
    </p:spTree>
    <p:extLst>
      <p:ext uri="{BB962C8B-B14F-4D97-AF65-F5344CB8AC3E}">
        <p14:creationId xmlns:p14="http://schemas.microsoft.com/office/powerpoint/2010/main" val="15140908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9</a:t>
            </a:fld>
            <a:endParaRPr lang="pl-PL" altLang="pl-PL">
              <a:solidFill>
                <a:srgbClr val="000000"/>
              </a:solidFill>
              <a:latin typeface="Arial" charset="0"/>
            </a:endParaRPr>
          </a:p>
        </p:txBody>
      </p:sp>
    </p:spTree>
    <p:extLst>
      <p:ext uri="{BB962C8B-B14F-4D97-AF65-F5344CB8AC3E}">
        <p14:creationId xmlns:p14="http://schemas.microsoft.com/office/powerpoint/2010/main" val="22733885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p:cNvSpPr>
            <a:spLocks noGrp="1"/>
          </p:cNvSpPr>
          <p:nvPr>
            <p:ph type="ctrTitle"/>
          </p:nvPr>
        </p:nvSpPr>
        <p:spPr>
          <a:xfrm>
            <a:off x="685800" y="2130425"/>
            <a:ext cx="7772400" cy="1470025"/>
          </a:xfrm>
        </p:spPr>
        <p:txBody>
          <a:bodyPr/>
          <a:lstStyle/>
          <a:p>
            <a:r>
              <a:rPr lang="pl-PL" smtClean="0"/>
              <a:t>Kliknij, aby edytować styl</a:t>
            </a:r>
            <a:endParaRPr lang="pl-PL"/>
          </a:p>
        </p:txBody>
      </p:sp>
      <p:sp>
        <p:nvSpPr>
          <p:cNvPr id="3" name="Podtytuł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smtClean="0"/>
              <a:t>Kliknij, aby edytować styl wzorca podtytułu</a:t>
            </a:r>
            <a:endParaRPr lang="pl-PL"/>
          </a:p>
        </p:txBody>
      </p:sp>
      <p:sp>
        <p:nvSpPr>
          <p:cNvPr id="4" name="Symbol zastępczy daty 3"/>
          <p:cNvSpPr>
            <a:spLocks noGrp="1"/>
          </p:cNvSpPr>
          <p:nvPr>
            <p:ph type="dt" sz="half" idx="10"/>
          </p:nvPr>
        </p:nvSpPr>
        <p:spPr/>
        <p:txBody>
          <a:bodyPr/>
          <a:lstStyle>
            <a:lvl1pPr>
              <a:defRPr/>
            </a:lvl1pPr>
          </a:lstStyle>
          <a:p>
            <a:fld id="{EF96A8C6-AFC5-4CA6-8B66-7D08AE159CB4}" type="datetimeFigureOut">
              <a:rPr lang="pl-PL" altLang="en-US"/>
              <a:pPr/>
              <a:t>03.03.2022</a:t>
            </a:fld>
            <a:endParaRPr lang="pl-PL" altLang="en-US"/>
          </a:p>
        </p:txBody>
      </p:sp>
      <p:sp>
        <p:nvSpPr>
          <p:cNvPr id="5" name="Symbol zastępczy stopki 4"/>
          <p:cNvSpPr>
            <a:spLocks noGrp="1"/>
          </p:cNvSpPr>
          <p:nvPr>
            <p:ph type="ftr" sz="quarter" idx="11"/>
          </p:nvPr>
        </p:nvSpPr>
        <p:spPr/>
        <p:txBody>
          <a:bodyPr/>
          <a:lstStyle>
            <a:lvl1pPr>
              <a:defRPr/>
            </a:lvl1pPr>
          </a:lstStyle>
          <a:p>
            <a:endParaRPr lang="en-US" altLang="en-US"/>
          </a:p>
        </p:txBody>
      </p:sp>
      <p:sp>
        <p:nvSpPr>
          <p:cNvPr id="6" name="Symbol zastępczy numeru slajdu 5"/>
          <p:cNvSpPr>
            <a:spLocks noGrp="1"/>
          </p:cNvSpPr>
          <p:nvPr>
            <p:ph type="sldNum" sz="quarter" idx="12"/>
          </p:nvPr>
        </p:nvSpPr>
        <p:spPr/>
        <p:txBody>
          <a:bodyPr/>
          <a:lstStyle>
            <a:lvl1pPr>
              <a:defRPr/>
            </a:lvl1pPr>
          </a:lstStyle>
          <a:p>
            <a:fld id="{6A46A848-AEBE-4A42-8F4B-DBEE6C7E3D5B}" type="slidenum">
              <a:rPr lang="pl-PL" altLang="en-US"/>
              <a:pPr/>
              <a:t>‹#›</a:t>
            </a:fld>
            <a:endParaRPr lang="pl-PL" altLang="en-US"/>
          </a:p>
        </p:txBody>
      </p:sp>
    </p:spTree>
    <p:extLst>
      <p:ext uri="{BB962C8B-B14F-4D97-AF65-F5344CB8AC3E}">
        <p14:creationId xmlns:p14="http://schemas.microsoft.com/office/powerpoint/2010/main" val="1047028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tytułu pionowego 2"/>
          <p:cNvSpPr>
            <a:spLocks noGrp="1"/>
          </p:cNvSpPr>
          <p:nvPr>
            <p:ph type="body" orient="vert" idx="1"/>
          </p:nvPr>
        </p:nvSpPr>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lvl1pPr>
              <a:defRPr/>
            </a:lvl1pPr>
          </a:lstStyle>
          <a:p>
            <a:fld id="{8EB802BA-BDD4-4669-BDB4-89EA24BE1A3A}" type="datetimeFigureOut">
              <a:rPr lang="pl-PL" altLang="en-US"/>
              <a:pPr/>
              <a:t>03.03.2022</a:t>
            </a:fld>
            <a:endParaRPr lang="pl-PL" altLang="en-US"/>
          </a:p>
        </p:txBody>
      </p:sp>
      <p:sp>
        <p:nvSpPr>
          <p:cNvPr id="5" name="Symbol zastępczy stopki 4"/>
          <p:cNvSpPr>
            <a:spLocks noGrp="1"/>
          </p:cNvSpPr>
          <p:nvPr>
            <p:ph type="ftr" sz="quarter" idx="11"/>
          </p:nvPr>
        </p:nvSpPr>
        <p:spPr/>
        <p:txBody>
          <a:bodyPr/>
          <a:lstStyle>
            <a:lvl1pPr>
              <a:defRPr/>
            </a:lvl1pPr>
          </a:lstStyle>
          <a:p>
            <a:endParaRPr lang="en-US" altLang="en-US"/>
          </a:p>
        </p:txBody>
      </p:sp>
      <p:sp>
        <p:nvSpPr>
          <p:cNvPr id="6" name="Symbol zastępczy numeru slajdu 5"/>
          <p:cNvSpPr>
            <a:spLocks noGrp="1"/>
          </p:cNvSpPr>
          <p:nvPr>
            <p:ph type="sldNum" sz="quarter" idx="12"/>
          </p:nvPr>
        </p:nvSpPr>
        <p:spPr/>
        <p:txBody>
          <a:bodyPr/>
          <a:lstStyle>
            <a:lvl1pPr>
              <a:defRPr/>
            </a:lvl1pPr>
          </a:lstStyle>
          <a:p>
            <a:fld id="{4E98ECED-DBC8-4125-A1C8-5565E8A8C730}" type="slidenum">
              <a:rPr lang="pl-PL" altLang="en-US"/>
              <a:pPr/>
              <a:t>‹#›</a:t>
            </a:fld>
            <a:endParaRPr lang="pl-PL" altLang="en-US"/>
          </a:p>
        </p:txBody>
      </p:sp>
    </p:spTree>
    <p:extLst>
      <p:ext uri="{BB962C8B-B14F-4D97-AF65-F5344CB8AC3E}">
        <p14:creationId xmlns:p14="http://schemas.microsoft.com/office/powerpoint/2010/main" val="2059133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6629400" y="274638"/>
            <a:ext cx="2057400" cy="5851525"/>
          </a:xfrm>
        </p:spPr>
        <p:txBody>
          <a:bodyPr vert="eaVert"/>
          <a:lstStyle/>
          <a:p>
            <a:r>
              <a:rPr lang="pl-PL" smtClean="0"/>
              <a:t>Kliknij, aby edytować styl</a:t>
            </a:r>
            <a:endParaRPr lang="pl-PL"/>
          </a:p>
        </p:txBody>
      </p:sp>
      <p:sp>
        <p:nvSpPr>
          <p:cNvPr id="3" name="Symbol zastępczy tytułu pionowego 2"/>
          <p:cNvSpPr>
            <a:spLocks noGrp="1"/>
          </p:cNvSpPr>
          <p:nvPr>
            <p:ph type="body" orient="vert" idx="1"/>
          </p:nvPr>
        </p:nvSpPr>
        <p:spPr>
          <a:xfrm>
            <a:off x="457200" y="274638"/>
            <a:ext cx="6019800" cy="5851525"/>
          </a:xfrm>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lvl1pPr>
              <a:defRPr/>
            </a:lvl1pPr>
          </a:lstStyle>
          <a:p>
            <a:fld id="{E981B610-9BE7-4EBB-A199-247753C9BE4B}" type="datetimeFigureOut">
              <a:rPr lang="pl-PL" altLang="en-US"/>
              <a:pPr/>
              <a:t>03.03.2022</a:t>
            </a:fld>
            <a:endParaRPr lang="pl-PL" altLang="en-US"/>
          </a:p>
        </p:txBody>
      </p:sp>
      <p:sp>
        <p:nvSpPr>
          <p:cNvPr id="5" name="Symbol zastępczy stopki 4"/>
          <p:cNvSpPr>
            <a:spLocks noGrp="1"/>
          </p:cNvSpPr>
          <p:nvPr>
            <p:ph type="ftr" sz="quarter" idx="11"/>
          </p:nvPr>
        </p:nvSpPr>
        <p:spPr/>
        <p:txBody>
          <a:bodyPr/>
          <a:lstStyle>
            <a:lvl1pPr>
              <a:defRPr/>
            </a:lvl1pPr>
          </a:lstStyle>
          <a:p>
            <a:endParaRPr lang="en-US" altLang="en-US"/>
          </a:p>
        </p:txBody>
      </p:sp>
      <p:sp>
        <p:nvSpPr>
          <p:cNvPr id="6" name="Symbol zastępczy numeru slajdu 5"/>
          <p:cNvSpPr>
            <a:spLocks noGrp="1"/>
          </p:cNvSpPr>
          <p:nvPr>
            <p:ph type="sldNum" sz="quarter" idx="12"/>
          </p:nvPr>
        </p:nvSpPr>
        <p:spPr/>
        <p:txBody>
          <a:bodyPr/>
          <a:lstStyle>
            <a:lvl1pPr>
              <a:defRPr/>
            </a:lvl1pPr>
          </a:lstStyle>
          <a:p>
            <a:fld id="{8C110D66-2179-4D5F-A074-8E0A44403DDF}" type="slidenum">
              <a:rPr lang="pl-PL" altLang="en-US"/>
              <a:pPr/>
              <a:t>‹#›</a:t>
            </a:fld>
            <a:endParaRPr lang="pl-PL" altLang="en-US"/>
          </a:p>
        </p:txBody>
      </p:sp>
    </p:spTree>
    <p:extLst>
      <p:ext uri="{BB962C8B-B14F-4D97-AF65-F5344CB8AC3E}">
        <p14:creationId xmlns:p14="http://schemas.microsoft.com/office/powerpoint/2010/main" val="86751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idx="1"/>
          </p:nvPr>
        </p:nvSpPr>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lvl1pPr>
              <a:defRPr/>
            </a:lvl1pPr>
          </a:lstStyle>
          <a:p>
            <a:fld id="{4DC7FA5B-CCEC-4CDC-8618-7BB082825D69}" type="datetimeFigureOut">
              <a:rPr lang="pl-PL" altLang="en-US"/>
              <a:pPr/>
              <a:t>03.03.2022</a:t>
            </a:fld>
            <a:endParaRPr lang="pl-PL" altLang="en-US"/>
          </a:p>
        </p:txBody>
      </p:sp>
      <p:sp>
        <p:nvSpPr>
          <p:cNvPr id="5" name="Symbol zastępczy stopki 4"/>
          <p:cNvSpPr>
            <a:spLocks noGrp="1"/>
          </p:cNvSpPr>
          <p:nvPr>
            <p:ph type="ftr" sz="quarter" idx="11"/>
          </p:nvPr>
        </p:nvSpPr>
        <p:spPr/>
        <p:txBody>
          <a:bodyPr/>
          <a:lstStyle>
            <a:lvl1pPr>
              <a:defRPr/>
            </a:lvl1pPr>
          </a:lstStyle>
          <a:p>
            <a:endParaRPr lang="en-US" altLang="en-US"/>
          </a:p>
        </p:txBody>
      </p:sp>
      <p:sp>
        <p:nvSpPr>
          <p:cNvPr id="6" name="Symbol zastępczy numeru slajdu 5"/>
          <p:cNvSpPr>
            <a:spLocks noGrp="1"/>
          </p:cNvSpPr>
          <p:nvPr>
            <p:ph type="sldNum" sz="quarter" idx="12"/>
          </p:nvPr>
        </p:nvSpPr>
        <p:spPr/>
        <p:txBody>
          <a:bodyPr/>
          <a:lstStyle>
            <a:lvl1pPr>
              <a:defRPr/>
            </a:lvl1pPr>
          </a:lstStyle>
          <a:p>
            <a:fld id="{50FEA2EC-7C51-4C94-825B-096F2CFA966E}" type="slidenum">
              <a:rPr lang="pl-PL" altLang="en-US"/>
              <a:pPr/>
              <a:t>‹#›</a:t>
            </a:fld>
            <a:endParaRPr lang="pl-PL" altLang="en-US"/>
          </a:p>
        </p:txBody>
      </p:sp>
    </p:spTree>
    <p:extLst>
      <p:ext uri="{BB962C8B-B14F-4D97-AF65-F5344CB8AC3E}">
        <p14:creationId xmlns:p14="http://schemas.microsoft.com/office/powerpoint/2010/main" val="1655963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p:cNvSpPr>
            <a:spLocks noGrp="1"/>
          </p:cNvSpPr>
          <p:nvPr>
            <p:ph type="title"/>
          </p:nvPr>
        </p:nvSpPr>
        <p:spPr>
          <a:xfrm>
            <a:off x="722313" y="4406900"/>
            <a:ext cx="7772400" cy="1362075"/>
          </a:xfrm>
        </p:spPr>
        <p:txBody>
          <a:bodyPr anchor="t"/>
          <a:lstStyle>
            <a:lvl1pPr algn="l">
              <a:defRPr sz="4000" b="1" cap="all"/>
            </a:lvl1pPr>
          </a:lstStyle>
          <a:p>
            <a:r>
              <a:rPr lang="pl-PL" smtClean="0"/>
              <a:t>Kliknij, aby edytować styl</a:t>
            </a:r>
            <a:endParaRPr lang="pl-PL"/>
          </a:p>
        </p:txBody>
      </p:sp>
      <p:sp>
        <p:nvSpPr>
          <p:cNvPr id="3" name="Symbol zastępczy tekstu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smtClean="0"/>
              <a:t>Kliknij, aby edytować style wzorca tekstu</a:t>
            </a:r>
          </a:p>
        </p:txBody>
      </p:sp>
      <p:sp>
        <p:nvSpPr>
          <p:cNvPr id="4" name="Symbol zastępczy daty 3"/>
          <p:cNvSpPr>
            <a:spLocks noGrp="1"/>
          </p:cNvSpPr>
          <p:nvPr>
            <p:ph type="dt" sz="half" idx="10"/>
          </p:nvPr>
        </p:nvSpPr>
        <p:spPr/>
        <p:txBody>
          <a:bodyPr/>
          <a:lstStyle>
            <a:lvl1pPr>
              <a:defRPr/>
            </a:lvl1pPr>
          </a:lstStyle>
          <a:p>
            <a:fld id="{04F2A4A1-7D93-43B4-B28F-B4431D63731A}" type="datetimeFigureOut">
              <a:rPr lang="pl-PL" altLang="en-US"/>
              <a:pPr/>
              <a:t>03.03.2022</a:t>
            </a:fld>
            <a:endParaRPr lang="pl-PL" altLang="en-US"/>
          </a:p>
        </p:txBody>
      </p:sp>
      <p:sp>
        <p:nvSpPr>
          <p:cNvPr id="5" name="Symbol zastępczy stopki 4"/>
          <p:cNvSpPr>
            <a:spLocks noGrp="1"/>
          </p:cNvSpPr>
          <p:nvPr>
            <p:ph type="ftr" sz="quarter" idx="11"/>
          </p:nvPr>
        </p:nvSpPr>
        <p:spPr/>
        <p:txBody>
          <a:bodyPr/>
          <a:lstStyle>
            <a:lvl1pPr>
              <a:defRPr/>
            </a:lvl1pPr>
          </a:lstStyle>
          <a:p>
            <a:endParaRPr lang="en-US" altLang="en-US"/>
          </a:p>
        </p:txBody>
      </p:sp>
      <p:sp>
        <p:nvSpPr>
          <p:cNvPr id="6" name="Symbol zastępczy numeru slajdu 5"/>
          <p:cNvSpPr>
            <a:spLocks noGrp="1"/>
          </p:cNvSpPr>
          <p:nvPr>
            <p:ph type="sldNum" sz="quarter" idx="12"/>
          </p:nvPr>
        </p:nvSpPr>
        <p:spPr/>
        <p:txBody>
          <a:bodyPr/>
          <a:lstStyle>
            <a:lvl1pPr>
              <a:defRPr/>
            </a:lvl1pPr>
          </a:lstStyle>
          <a:p>
            <a:fld id="{FF018681-D347-465F-90A4-2CB39A594C6C}" type="slidenum">
              <a:rPr lang="pl-PL" altLang="en-US"/>
              <a:pPr/>
              <a:t>‹#›</a:t>
            </a:fld>
            <a:endParaRPr lang="pl-PL" altLang="en-US"/>
          </a:p>
        </p:txBody>
      </p:sp>
    </p:spTree>
    <p:extLst>
      <p:ext uri="{BB962C8B-B14F-4D97-AF65-F5344CB8AC3E}">
        <p14:creationId xmlns:p14="http://schemas.microsoft.com/office/powerpoint/2010/main" val="3737573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zawartości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daty 3"/>
          <p:cNvSpPr>
            <a:spLocks noGrp="1"/>
          </p:cNvSpPr>
          <p:nvPr>
            <p:ph type="dt" sz="half" idx="10"/>
          </p:nvPr>
        </p:nvSpPr>
        <p:spPr/>
        <p:txBody>
          <a:bodyPr/>
          <a:lstStyle>
            <a:lvl1pPr>
              <a:defRPr/>
            </a:lvl1pPr>
          </a:lstStyle>
          <a:p>
            <a:fld id="{A60621D2-63BB-45EF-BADC-37AFD07EC415}" type="datetimeFigureOut">
              <a:rPr lang="pl-PL" altLang="en-US"/>
              <a:pPr/>
              <a:t>03.03.2022</a:t>
            </a:fld>
            <a:endParaRPr lang="pl-PL" altLang="en-US"/>
          </a:p>
        </p:txBody>
      </p:sp>
      <p:sp>
        <p:nvSpPr>
          <p:cNvPr id="6" name="Symbol zastępczy stopki 4"/>
          <p:cNvSpPr>
            <a:spLocks noGrp="1"/>
          </p:cNvSpPr>
          <p:nvPr>
            <p:ph type="ftr" sz="quarter" idx="11"/>
          </p:nvPr>
        </p:nvSpPr>
        <p:spPr/>
        <p:txBody>
          <a:bodyPr/>
          <a:lstStyle>
            <a:lvl1pPr>
              <a:defRPr/>
            </a:lvl1pPr>
          </a:lstStyle>
          <a:p>
            <a:endParaRPr lang="en-US" altLang="en-US"/>
          </a:p>
        </p:txBody>
      </p:sp>
      <p:sp>
        <p:nvSpPr>
          <p:cNvPr id="7" name="Symbol zastępczy numeru slajdu 5"/>
          <p:cNvSpPr>
            <a:spLocks noGrp="1"/>
          </p:cNvSpPr>
          <p:nvPr>
            <p:ph type="sldNum" sz="quarter" idx="12"/>
          </p:nvPr>
        </p:nvSpPr>
        <p:spPr/>
        <p:txBody>
          <a:bodyPr/>
          <a:lstStyle>
            <a:lvl1pPr>
              <a:defRPr/>
            </a:lvl1pPr>
          </a:lstStyle>
          <a:p>
            <a:fld id="{0709C048-8ED6-4DE3-B2DC-5D9EEE7B67BD}" type="slidenum">
              <a:rPr lang="pl-PL" altLang="en-US"/>
              <a:pPr/>
              <a:t>‹#›</a:t>
            </a:fld>
            <a:endParaRPr lang="pl-PL" altLang="en-US"/>
          </a:p>
        </p:txBody>
      </p:sp>
    </p:spTree>
    <p:extLst>
      <p:ext uri="{BB962C8B-B14F-4D97-AF65-F5344CB8AC3E}">
        <p14:creationId xmlns:p14="http://schemas.microsoft.com/office/powerpoint/2010/main" val="3731831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lvl1pPr>
              <a:defRPr/>
            </a:lvl1pPr>
          </a:lstStyle>
          <a:p>
            <a:r>
              <a:rPr lang="pl-PL" smtClean="0"/>
              <a:t>Kliknij, aby edytować styl</a:t>
            </a:r>
            <a:endParaRPr lang="pl-PL"/>
          </a:p>
        </p:txBody>
      </p:sp>
      <p:sp>
        <p:nvSpPr>
          <p:cNvPr id="3" name="Symbol zastępczy tekst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4" name="Symbol zastępczy zawartości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tekst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6" name="Symbol zastępczy zawartości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7" name="Symbol zastępczy daty 3"/>
          <p:cNvSpPr>
            <a:spLocks noGrp="1"/>
          </p:cNvSpPr>
          <p:nvPr>
            <p:ph type="dt" sz="half" idx="10"/>
          </p:nvPr>
        </p:nvSpPr>
        <p:spPr/>
        <p:txBody>
          <a:bodyPr/>
          <a:lstStyle>
            <a:lvl1pPr>
              <a:defRPr/>
            </a:lvl1pPr>
          </a:lstStyle>
          <a:p>
            <a:fld id="{629BDEC4-7574-42C9-8541-E2D66B93FD48}" type="datetimeFigureOut">
              <a:rPr lang="pl-PL" altLang="en-US"/>
              <a:pPr/>
              <a:t>03.03.2022</a:t>
            </a:fld>
            <a:endParaRPr lang="pl-PL" altLang="en-US"/>
          </a:p>
        </p:txBody>
      </p:sp>
      <p:sp>
        <p:nvSpPr>
          <p:cNvPr id="8" name="Symbol zastępczy stopki 4"/>
          <p:cNvSpPr>
            <a:spLocks noGrp="1"/>
          </p:cNvSpPr>
          <p:nvPr>
            <p:ph type="ftr" sz="quarter" idx="11"/>
          </p:nvPr>
        </p:nvSpPr>
        <p:spPr/>
        <p:txBody>
          <a:bodyPr/>
          <a:lstStyle>
            <a:lvl1pPr>
              <a:defRPr/>
            </a:lvl1pPr>
          </a:lstStyle>
          <a:p>
            <a:endParaRPr lang="en-US" altLang="en-US"/>
          </a:p>
        </p:txBody>
      </p:sp>
      <p:sp>
        <p:nvSpPr>
          <p:cNvPr id="9" name="Symbol zastępczy numeru slajdu 5"/>
          <p:cNvSpPr>
            <a:spLocks noGrp="1"/>
          </p:cNvSpPr>
          <p:nvPr>
            <p:ph type="sldNum" sz="quarter" idx="12"/>
          </p:nvPr>
        </p:nvSpPr>
        <p:spPr/>
        <p:txBody>
          <a:bodyPr/>
          <a:lstStyle>
            <a:lvl1pPr>
              <a:defRPr/>
            </a:lvl1pPr>
          </a:lstStyle>
          <a:p>
            <a:fld id="{E3EBDDB6-425F-4231-ADB2-F4B895BF1908}" type="slidenum">
              <a:rPr lang="pl-PL" altLang="en-US"/>
              <a:pPr/>
              <a:t>‹#›</a:t>
            </a:fld>
            <a:endParaRPr lang="pl-PL" altLang="en-US"/>
          </a:p>
        </p:txBody>
      </p:sp>
    </p:spTree>
    <p:extLst>
      <p:ext uri="{BB962C8B-B14F-4D97-AF65-F5344CB8AC3E}">
        <p14:creationId xmlns:p14="http://schemas.microsoft.com/office/powerpoint/2010/main" val="3887677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daty 3"/>
          <p:cNvSpPr>
            <a:spLocks noGrp="1"/>
          </p:cNvSpPr>
          <p:nvPr>
            <p:ph type="dt" sz="half" idx="10"/>
          </p:nvPr>
        </p:nvSpPr>
        <p:spPr/>
        <p:txBody>
          <a:bodyPr/>
          <a:lstStyle>
            <a:lvl1pPr>
              <a:defRPr/>
            </a:lvl1pPr>
          </a:lstStyle>
          <a:p>
            <a:fld id="{07A59789-F661-4101-87CC-C1C0E24EA0E8}" type="datetimeFigureOut">
              <a:rPr lang="pl-PL" altLang="en-US"/>
              <a:pPr/>
              <a:t>03.03.2022</a:t>
            </a:fld>
            <a:endParaRPr lang="pl-PL" altLang="en-US"/>
          </a:p>
        </p:txBody>
      </p:sp>
      <p:sp>
        <p:nvSpPr>
          <p:cNvPr id="4" name="Symbol zastępczy stopki 4"/>
          <p:cNvSpPr>
            <a:spLocks noGrp="1"/>
          </p:cNvSpPr>
          <p:nvPr>
            <p:ph type="ftr" sz="quarter" idx="11"/>
          </p:nvPr>
        </p:nvSpPr>
        <p:spPr/>
        <p:txBody>
          <a:bodyPr/>
          <a:lstStyle>
            <a:lvl1pPr>
              <a:defRPr/>
            </a:lvl1pPr>
          </a:lstStyle>
          <a:p>
            <a:endParaRPr lang="en-US" altLang="en-US"/>
          </a:p>
        </p:txBody>
      </p:sp>
      <p:sp>
        <p:nvSpPr>
          <p:cNvPr id="5" name="Symbol zastępczy numeru slajdu 5"/>
          <p:cNvSpPr>
            <a:spLocks noGrp="1"/>
          </p:cNvSpPr>
          <p:nvPr>
            <p:ph type="sldNum" sz="quarter" idx="12"/>
          </p:nvPr>
        </p:nvSpPr>
        <p:spPr/>
        <p:txBody>
          <a:bodyPr/>
          <a:lstStyle>
            <a:lvl1pPr>
              <a:defRPr/>
            </a:lvl1pPr>
          </a:lstStyle>
          <a:p>
            <a:fld id="{44C0A85A-E28C-4DA1-9193-F073CF770C3D}" type="slidenum">
              <a:rPr lang="pl-PL" altLang="en-US"/>
              <a:pPr/>
              <a:t>‹#›</a:t>
            </a:fld>
            <a:endParaRPr lang="pl-PL" altLang="en-US"/>
          </a:p>
        </p:txBody>
      </p:sp>
    </p:spTree>
    <p:extLst>
      <p:ext uri="{BB962C8B-B14F-4D97-AF65-F5344CB8AC3E}">
        <p14:creationId xmlns:p14="http://schemas.microsoft.com/office/powerpoint/2010/main" val="108437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3"/>
          <p:cNvSpPr>
            <a:spLocks noGrp="1"/>
          </p:cNvSpPr>
          <p:nvPr>
            <p:ph type="dt" sz="half" idx="10"/>
          </p:nvPr>
        </p:nvSpPr>
        <p:spPr/>
        <p:txBody>
          <a:bodyPr/>
          <a:lstStyle>
            <a:lvl1pPr>
              <a:defRPr/>
            </a:lvl1pPr>
          </a:lstStyle>
          <a:p>
            <a:fld id="{5963274C-C19F-4AB1-9FFE-8A17A02962C9}" type="datetimeFigureOut">
              <a:rPr lang="pl-PL" altLang="en-US"/>
              <a:pPr/>
              <a:t>03.03.2022</a:t>
            </a:fld>
            <a:endParaRPr lang="pl-PL" altLang="en-US"/>
          </a:p>
        </p:txBody>
      </p:sp>
      <p:sp>
        <p:nvSpPr>
          <p:cNvPr id="3" name="Symbol zastępczy stopki 4"/>
          <p:cNvSpPr>
            <a:spLocks noGrp="1"/>
          </p:cNvSpPr>
          <p:nvPr>
            <p:ph type="ftr" sz="quarter" idx="11"/>
          </p:nvPr>
        </p:nvSpPr>
        <p:spPr/>
        <p:txBody>
          <a:bodyPr/>
          <a:lstStyle>
            <a:lvl1pPr>
              <a:defRPr/>
            </a:lvl1pPr>
          </a:lstStyle>
          <a:p>
            <a:endParaRPr lang="en-US" altLang="en-US"/>
          </a:p>
        </p:txBody>
      </p:sp>
      <p:sp>
        <p:nvSpPr>
          <p:cNvPr id="4" name="Symbol zastępczy numeru slajdu 5"/>
          <p:cNvSpPr>
            <a:spLocks noGrp="1"/>
          </p:cNvSpPr>
          <p:nvPr>
            <p:ph type="sldNum" sz="quarter" idx="12"/>
          </p:nvPr>
        </p:nvSpPr>
        <p:spPr/>
        <p:txBody>
          <a:bodyPr/>
          <a:lstStyle>
            <a:lvl1pPr>
              <a:defRPr/>
            </a:lvl1pPr>
          </a:lstStyle>
          <a:p>
            <a:fld id="{22A87F7D-BF93-4583-9A6C-407DDBEA49CD}" type="slidenum">
              <a:rPr lang="pl-PL" altLang="en-US"/>
              <a:pPr/>
              <a:t>‹#›</a:t>
            </a:fld>
            <a:endParaRPr lang="pl-PL" altLang="en-US"/>
          </a:p>
        </p:txBody>
      </p:sp>
    </p:spTree>
    <p:extLst>
      <p:ext uri="{BB962C8B-B14F-4D97-AF65-F5344CB8AC3E}">
        <p14:creationId xmlns:p14="http://schemas.microsoft.com/office/powerpoint/2010/main" val="3110708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457200" y="273050"/>
            <a:ext cx="3008313" cy="1162050"/>
          </a:xfrm>
        </p:spPr>
        <p:txBody>
          <a:bodyPr anchor="b"/>
          <a:lstStyle>
            <a:lvl1pPr algn="l">
              <a:defRPr sz="2000" b="1"/>
            </a:lvl1pPr>
          </a:lstStyle>
          <a:p>
            <a:r>
              <a:rPr lang="pl-PL" smtClean="0"/>
              <a:t>Kliknij, aby edytować styl</a:t>
            </a:r>
            <a:endParaRPr lang="pl-PL"/>
          </a:p>
        </p:txBody>
      </p:sp>
      <p:sp>
        <p:nvSpPr>
          <p:cNvPr id="3" name="Symbol zastępczy zawartości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tekst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Symbol zastępczy daty 3"/>
          <p:cNvSpPr>
            <a:spLocks noGrp="1"/>
          </p:cNvSpPr>
          <p:nvPr>
            <p:ph type="dt" sz="half" idx="10"/>
          </p:nvPr>
        </p:nvSpPr>
        <p:spPr/>
        <p:txBody>
          <a:bodyPr/>
          <a:lstStyle>
            <a:lvl1pPr>
              <a:defRPr/>
            </a:lvl1pPr>
          </a:lstStyle>
          <a:p>
            <a:fld id="{5F00B3B8-A2C5-4227-942A-C17807D1AD0A}" type="datetimeFigureOut">
              <a:rPr lang="pl-PL" altLang="en-US"/>
              <a:pPr/>
              <a:t>03.03.2022</a:t>
            </a:fld>
            <a:endParaRPr lang="pl-PL" altLang="en-US"/>
          </a:p>
        </p:txBody>
      </p:sp>
      <p:sp>
        <p:nvSpPr>
          <p:cNvPr id="6" name="Symbol zastępczy stopki 4"/>
          <p:cNvSpPr>
            <a:spLocks noGrp="1"/>
          </p:cNvSpPr>
          <p:nvPr>
            <p:ph type="ftr" sz="quarter" idx="11"/>
          </p:nvPr>
        </p:nvSpPr>
        <p:spPr/>
        <p:txBody>
          <a:bodyPr/>
          <a:lstStyle>
            <a:lvl1pPr>
              <a:defRPr/>
            </a:lvl1pPr>
          </a:lstStyle>
          <a:p>
            <a:endParaRPr lang="en-US" altLang="en-US"/>
          </a:p>
        </p:txBody>
      </p:sp>
      <p:sp>
        <p:nvSpPr>
          <p:cNvPr id="7" name="Symbol zastępczy numeru slajdu 5"/>
          <p:cNvSpPr>
            <a:spLocks noGrp="1"/>
          </p:cNvSpPr>
          <p:nvPr>
            <p:ph type="sldNum" sz="quarter" idx="12"/>
          </p:nvPr>
        </p:nvSpPr>
        <p:spPr/>
        <p:txBody>
          <a:bodyPr/>
          <a:lstStyle>
            <a:lvl1pPr>
              <a:defRPr/>
            </a:lvl1pPr>
          </a:lstStyle>
          <a:p>
            <a:fld id="{4801650C-35E0-40DC-AE42-17154AC3360A}" type="slidenum">
              <a:rPr lang="pl-PL" altLang="en-US"/>
              <a:pPr/>
              <a:t>‹#›</a:t>
            </a:fld>
            <a:endParaRPr lang="pl-PL" altLang="en-US"/>
          </a:p>
        </p:txBody>
      </p:sp>
    </p:spTree>
    <p:extLst>
      <p:ext uri="{BB962C8B-B14F-4D97-AF65-F5344CB8AC3E}">
        <p14:creationId xmlns:p14="http://schemas.microsoft.com/office/powerpoint/2010/main" val="3474891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1792288" y="4800600"/>
            <a:ext cx="5486400" cy="566738"/>
          </a:xfrm>
        </p:spPr>
        <p:txBody>
          <a:bodyPr anchor="b"/>
          <a:lstStyle>
            <a:lvl1pPr algn="l">
              <a:defRPr sz="2000" b="1"/>
            </a:lvl1pPr>
          </a:lstStyle>
          <a:p>
            <a:r>
              <a:rPr lang="pl-PL" smtClean="0"/>
              <a:t>Kliknij, aby edytować styl</a:t>
            </a:r>
            <a:endParaRPr lang="pl-PL"/>
          </a:p>
        </p:txBody>
      </p:sp>
      <p:sp>
        <p:nvSpPr>
          <p:cNvPr id="3" name="Symbol zastępczy obrazu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l-PL" noProof="0" smtClean="0"/>
          </a:p>
        </p:txBody>
      </p:sp>
      <p:sp>
        <p:nvSpPr>
          <p:cNvPr id="4" name="Symbol zastępczy tekst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Symbol zastępczy daty 3"/>
          <p:cNvSpPr>
            <a:spLocks noGrp="1"/>
          </p:cNvSpPr>
          <p:nvPr>
            <p:ph type="dt" sz="half" idx="10"/>
          </p:nvPr>
        </p:nvSpPr>
        <p:spPr/>
        <p:txBody>
          <a:bodyPr/>
          <a:lstStyle>
            <a:lvl1pPr>
              <a:defRPr/>
            </a:lvl1pPr>
          </a:lstStyle>
          <a:p>
            <a:fld id="{09B89197-74FE-4854-921E-765CE6DD9935}" type="datetimeFigureOut">
              <a:rPr lang="pl-PL" altLang="en-US"/>
              <a:pPr/>
              <a:t>03.03.2022</a:t>
            </a:fld>
            <a:endParaRPr lang="pl-PL" altLang="en-US"/>
          </a:p>
        </p:txBody>
      </p:sp>
      <p:sp>
        <p:nvSpPr>
          <p:cNvPr id="6" name="Symbol zastępczy stopki 4"/>
          <p:cNvSpPr>
            <a:spLocks noGrp="1"/>
          </p:cNvSpPr>
          <p:nvPr>
            <p:ph type="ftr" sz="quarter" idx="11"/>
          </p:nvPr>
        </p:nvSpPr>
        <p:spPr/>
        <p:txBody>
          <a:bodyPr/>
          <a:lstStyle>
            <a:lvl1pPr>
              <a:defRPr/>
            </a:lvl1pPr>
          </a:lstStyle>
          <a:p>
            <a:endParaRPr lang="en-US" altLang="en-US"/>
          </a:p>
        </p:txBody>
      </p:sp>
      <p:sp>
        <p:nvSpPr>
          <p:cNvPr id="7" name="Symbol zastępczy numeru slajdu 5"/>
          <p:cNvSpPr>
            <a:spLocks noGrp="1"/>
          </p:cNvSpPr>
          <p:nvPr>
            <p:ph type="sldNum" sz="quarter" idx="12"/>
          </p:nvPr>
        </p:nvSpPr>
        <p:spPr/>
        <p:txBody>
          <a:bodyPr/>
          <a:lstStyle>
            <a:lvl1pPr>
              <a:defRPr/>
            </a:lvl1pPr>
          </a:lstStyle>
          <a:p>
            <a:fld id="{FB518216-BA04-4DE5-B074-FE8EA1391B87}" type="slidenum">
              <a:rPr lang="pl-PL" altLang="en-US"/>
              <a:pPr/>
              <a:t>‹#›</a:t>
            </a:fld>
            <a:endParaRPr lang="pl-PL" altLang="en-US"/>
          </a:p>
        </p:txBody>
      </p:sp>
    </p:spTree>
    <p:extLst>
      <p:ext uri="{BB962C8B-B14F-4D97-AF65-F5344CB8AC3E}">
        <p14:creationId xmlns:p14="http://schemas.microsoft.com/office/powerpoint/2010/main" val="1037773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4DAC4"/>
        </a:solidFill>
        <a:effectLst/>
      </p:bgPr>
    </p:bg>
    <p:spTree>
      <p:nvGrpSpPr>
        <p:cNvPr id="1" name=""/>
        <p:cNvGrpSpPr/>
        <p:nvPr/>
      </p:nvGrpSpPr>
      <p:grpSpPr>
        <a:xfrm>
          <a:off x="0" y="0"/>
          <a:ext cx="0" cy="0"/>
          <a:chOff x="0" y="0"/>
          <a:chExt cx="0" cy="0"/>
        </a:xfrm>
      </p:grpSpPr>
      <p:sp>
        <p:nvSpPr>
          <p:cNvPr id="1026" name="Symbol zastępczy tytułu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pl-PL" altLang="pl-PL" smtClean="0"/>
              <a:t>Kliknij, aby edytować styl</a:t>
            </a:r>
          </a:p>
        </p:txBody>
      </p:sp>
      <p:sp>
        <p:nvSpPr>
          <p:cNvPr id="1027" name="Symbol zastępczy tekstu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pl-PL" altLang="pl-PL" smtClean="0"/>
              <a:t>Kliknij, aby edytować style wzorca tekstu</a:t>
            </a:r>
          </a:p>
          <a:p>
            <a:pPr lvl="1"/>
            <a:r>
              <a:rPr lang="pl-PL" altLang="pl-PL" smtClean="0"/>
              <a:t>Drugi poziom</a:t>
            </a:r>
          </a:p>
          <a:p>
            <a:pPr lvl="2"/>
            <a:r>
              <a:rPr lang="pl-PL" altLang="pl-PL" smtClean="0"/>
              <a:t>Trzeci poziom</a:t>
            </a:r>
          </a:p>
          <a:p>
            <a:pPr lvl="3"/>
            <a:r>
              <a:rPr lang="pl-PL" altLang="pl-PL" smtClean="0"/>
              <a:t>Czwarty poziom</a:t>
            </a:r>
          </a:p>
          <a:p>
            <a:pPr lvl="4"/>
            <a:r>
              <a:rPr lang="pl-PL" altLang="pl-PL" smtClean="0"/>
              <a:t>Piąty poziom</a:t>
            </a:r>
          </a:p>
        </p:txBody>
      </p:sp>
      <p:sp>
        <p:nvSpPr>
          <p:cNvPr id="4" name="Symbol zastępczy daty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fld id="{9C8681B0-816E-4B71-B224-293B12A2EDFC}" type="datetimeFigureOut">
              <a:rPr lang="pl-PL" altLang="en-US"/>
              <a:pPr/>
              <a:t>03.03.2022</a:t>
            </a:fld>
            <a:endParaRPr lang="pl-PL" altLang="en-US"/>
          </a:p>
        </p:txBody>
      </p:sp>
      <p:sp>
        <p:nvSpPr>
          <p:cNvPr id="5" name="Symbol zastępczy stopki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endParaRPr lang="en-US" altLang="en-US"/>
          </a:p>
        </p:txBody>
      </p:sp>
      <p:sp>
        <p:nvSpPr>
          <p:cNvPr id="6" name="Symbol zastępczy numeru slajdu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defRPr>
            </a:lvl1pPr>
          </a:lstStyle>
          <a:p>
            <a:fld id="{52CF9883-CBA6-4649-B626-02548410BD5F}" type="slidenum">
              <a:rPr lang="pl-PL" altLang="en-US"/>
              <a:pPr/>
              <a:t>‹#›</a:t>
            </a:fld>
            <a:endParaRPr lang="pl-PL"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hyperlink" Target="https://algorithmicthoughts.wordpress.com/2012/12/15/artificial-intelligence-uniform-cost-searchucs/" TargetMode="External"/><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8" Type="http://schemas.openxmlformats.org/officeDocument/2006/relationships/hyperlink" Target="https://en.wikipedia.org/wiki/Heuristic_function" TargetMode="External"/><Relationship Id="rId3" Type="http://schemas.openxmlformats.org/officeDocument/2006/relationships/hyperlink" Target="https://en.wikipedia.org/wiki/Function_(mathematics)" TargetMode="External"/><Relationship Id="rId7" Type="http://schemas.openxmlformats.org/officeDocument/2006/relationships/hyperlink" Target="https://en.wikipedia.org/wiki/Pathfinding" TargetMode="External"/><Relationship Id="rId2" Type="http://schemas.openxmlformats.org/officeDocument/2006/relationships/notesSlide" Target="../notesSlides/notesSlide37.xml"/><Relationship Id="rId1" Type="http://schemas.openxmlformats.org/officeDocument/2006/relationships/slideLayout" Target="../slideLayouts/slideLayout7.xml"/><Relationship Id="rId6" Type="http://schemas.openxmlformats.org/officeDocument/2006/relationships/hyperlink" Target="https://en.wikipedia.org/wiki/Algorithm" TargetMode="External"/><Relationship Id="rId5" Type="http://schemas.openxmlformats.org/officeDocument/2006/relationships/hyperlink" Target="https://en.wikipedia.org/wiki/Computer_science" TargetMode="External"/><Relationship Id="rId4" Type="http://schemas.openxmlformats.org/officeDocument/2006/relationships/hyperlink" Target="https://en.wikipedia.org/wiki/Search_algorithm"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9.xml"/><Relationship Id="rId1" Type="http://schemas.openxmlformats.org/officeDocument/2006/relationships/slideLayout" Target="../slideLayouts/slideLayout7.xml"/><Relationship Id="rId4" Type="http://schemas.openxmlformats.org/officeDocument/2006/relationships/hyperlink" Target="https://algorithmicthoughts.wordpress.com/2013/01/04/artificial-intelligence-a-search-algorithm/"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0.xml"/><Relationship Id="rId1" Type="http://schemas.openxmlformats.org/officeDocument/2006/relationships/slideLayout" Target="../slideLayouts/slideLayout7.xml"/><Relationship Id="rId4" Type="http://schemas.openxmlformats.org/officeDocument/2006/relationships/image" Target="../media/image19.emf"/></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1.xml"/><Relationship Id="rId1" Type="http://schemas.openxmlformats.org/officeDocument/2006/relationships/slideLayout" Target="../slideLayouts/slideLayout7.xml"/><Relationship Id="rId4" Type="http://schemas.openxmlformats.org/officeDocument/2006/relationships/image" Target="../media/image20.jpeg"/></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2.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hyperlink" Target="https://www.raywenderlich.com/3016-introduction-to-a-pathfinding" TargetMode="External"/><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latin typeface="Arial" charset="0"/>
            </a:endParaRPr>
          </a:p>
        </p:txBody>
      </p:sp>
      <p:sp>
        <p:nvSpPr>
          <p:cNvPr id="2051" name="Rectangle 3"/>
          <p:cNvSpPr>
            <a:spLocks noChangeArrowheads="1"/>
          </p:cNvSpPr>
          <p:nvPr/>
        </p:nvSpPr>
        <p:spPr bwMode="auto">
          <a:xfrm>
            <a:off x="0" y="6308725"/>
            <a:ext cx="9144000" cy="431800"/>
          </a:xfrm>
          <a:prstGeom prst="rect">
            <a:avLst/>
          </a:prstGeom>
          <a:solidFill>
            <a:srgbClr val="7E1B68"/>
          </a:solidFill>
          <a:ln w="9525">
            <a:solidFill>
              <a:srgbClr val="59713D"/>
            </a:solidFill>
            <a:miter lim="800000"/>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latin typeface="Arial" charset="0"/>
            </a:endParaRPr>
          </a:p>
        </p:txBody>
      </p:sp>
      <p:sp>
        <p:nvSpPr>
          <p:cNvPr id="2" name="Rectangle 1"/>
          <p:cNvSpPr/>
          <p:nvPr/>
        </p:nvSpPr>
        <p:spPr>
          <a:xfrm>
            <a:off x="2111278" y="3058180"/>
            <a:ext cx="5040932" cy="523220"/>
          </a:xfrm>
          <a:prstGeom prst="rect">
            <a:avLst/>
          </a:prstGeom>
        </p:spPr>
        <p:txBody>
          <a:bodyPr wrap="none">
            <a:spAutoFit/>
          </a:bodyPr>
          <a:lstStyle/>
          <a:p>
            <a:pPr algn="ctr"/>
            <a:r>
              <a:rPr lang="en-US" sz="2800" b="1" dirty="0" smtClean="0">
                <a:solidFill>
                  <a:srgbClr val="7E1B68"/>
                </a:solidFill>
                <a:latin typeface="+mn-lt"/>
              </a:rPr>
              <a:t>Instructor: </a:t>
            </a:r>
            <a:r>
              <a:rPr lang="en-US" sz="2800" b="1" dirty="0" err="1" smtClean="0">
                <a:solidFill>
                  <a:srgbClr val="7E1B68"/>
                </a:solidFill>
                <a:latin typeface="+mn-lt"/>
              </a:rPr>
              <a:t>Dr</a:t>
            </a:r>
            <a:r>
              <a:rPr lang="en-US" sz="2800" b="1" dirty="0" smtClean="0">
                <a:solidFill>
                  <a:srgbClr val="7E1B68"/>
                </a:solidFill>
                <a:latin typeface="+mn-lt"/>
              </a:rPr>
              <a:t> Syed Musharaf Ali</a:t>
            </a:r>
          </a:p>
        </p:txBody>
      </p:sp>
      <p:sp>
        <p:nvSpPr>
          <p:cNvPr id="18" name="Text Box 9"/>
          <p:cNvSpPr txBox="1">
            <a:spLocks noChangeArrowheads="1"/>
          </p:cNvSpPr>
          <p:nvPr/>
        </p:nvSpPr>
        <p:spPr bwMode="auto">
          <a:xfrm>
            <a:off x="76200" y="863025"/>
            <a:ext cx="9144000" cy="1588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a:buNone/>
            </a:pPr>
            <a:r>
              <a:rPr lang="en-GB" sz="5400" b="1" dirty="0" smtClean="0">
                <a:solidFill>
                  <a:srgbClr val="7E1B68"/>
                </a:solidFill>
                <a:latin typeface="+mn-lt"/>
                <a:cs typeface="Arial" panose="020B0604020202020204" pitchFamily="34" charset="0"/>
              </a:rPr>
              <a:t>Artificial Intelligence</a:t>
            </a:r>
          </a:p>
          <a:p>
            <a:pPr algn="ctr">
              <a:buNone/>
            </a:pPr>
            <a:r>
              <a:rPr lang="en-GB" sz="3600" b="1" dirty="0" smtClean="0">
                <a:solidFill>
                  <a:srgbClr val="7E1B68"/>
                </a:solidFill>
                <a:latin typeface="+mn-lt"/>
                <a:cs typeface="Arial" panose="020B0604020202020204" pitchFamily="34" charset="0"/>
              </a:rPr>
              <a:t>CS-451</a:t>
            </a:r>
            <a:endParaRPr lang="en-GB" sz="3600" b="1" dirty="0">
              <a:solidFill>
                <a:srgbClr val="7E1B68"/>
              </a:solidFill>
              <a:latin typeface="+mn-lt"/>
              <a:cs typeface="Arial"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15" name="Titel 1"/>
          <p:cNvSpPr txBox="1">
            <a:spLocks/>
          </p:cNvSpPr>
          <p:nvPr/>
        </p:nvSpPr>
        <p:spPr bwMode="auto">
          <a:xfrm>
            <a:off x="152400" y="536575"/>
            <a:ext cx="8915400"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pPr fontAlgn="auto">
              <a:spcAft>
                <a:spcPts val="0"/>
              </a:spcAft>
              <a:defRPr/>
            </a:pPr>
            <a:r>
              <a:rPr lang="en-US" sz="3200">
                <a:solidFill>
                  <a:srgbClr val="7E1B68"/>
                </a:solidFill>
                <a:latin typeface="Calibri"/>
              </a:rPr>
              <a:t>Searching for Solutions</a:t>
            </a:r>
          </a:p>
        </p:txBody>
      </p:sp>
      <p:sp>
        <p:nvSpPr>
          <p:cNvPr id="4" name="Rectangle 3"/>
          <p:cNvSpPr/>
          <p:nvPr/>
        </p:nvSpPr>
        <p:spPr>
          <a:xfrm>
            <a:off x="270078" y="1295400"/>
            <a:ext cx="8721522" cy="4585871"/>
          </a:xfrm>
          <a:prstGeom prst="rect">
            <a:avLst/>
          </a:prstGeom>
        </p:spPr>
        <p:txBody>
          <a:bodyPr wrap="square">
            <a:spAutoFit/>
          </a:bodyPr>
          <a:lstStyle/>
          <a:p>
            <a:r>
              <a:rPr lang="de-DE" sz="2800" b="1" dirty="0" smtClean="0">
                <a:solidFill>
                  <a:prstClr val="black"/>
                </a:solidFill>
                <a:latin typeface="Calibri"/>
              </a:rPr>
              <a:t>Search Tree: </a:t>
            </a:r>
          </a:p>
          <a:p>
            <a:endParaRPr lang="de-DE" sz="2400" b="1" dirty="0">
              <a:solidFill>
                <a:prstClr val="black"/>
              </a:solidFill>
              <a:latin typeface="Calibri"/>
            </a:endParaRPr>
          </a:p>
          <a:p>
            <a:r>
              <a:rPr lang="de-DE" sz="2400" dirty="0" smtClean="0">
                <a:solidFill>
                  <a:prstClr val="black"/>
                </a:solidFill>
                <a:latin typeface="Calibri"/>
              </a:rPr>
              <a:t>It is helpful to think search process as building up a </a:t>
            </a:r>
            <a:r>
              <a:rPr lang="de-DE" sz="2400" b="1" dirty="0" smtClean="0">
                <a:solidFill>
                  <a:prstClr val="black"/>
                </a:solidFill>
                <a:latin typeface="Calibri"/>
              </a:rPr>
              <a:t>search tree </a:t>
            </a:r>
            <a:r>
              <a:rPr lang="de-DE" sz="2400" dirty="0" smtClean="0">
                <a:solidFill>
                  <a:prstClr val="black"/>
                </a:solidFill>
                <a:latin typeface="Calibri"/>
              </a:rPr>
              <a:t>that is superimposed over the </a:t>
            </a:r>
            <a:r>
              <a:rPr lang="de-DE" sz="2400" b="1" dirty="0" smtClean="0">
                <a:solidFill>
                  <a:prstClr val="black"/>
                </a:solidFill>
                <a:latin typeface="Calibri"/>
              </a:rPr>
              <a:t>state space (graph)</a:t>
            </a:r>
          </a:p>
          <a:p>
            <a:endParaRPr lang="de-DE" sz="2400" dirty="0">
              <a:solidFill>
                <a:prstClr val="black"/>
              </a:solidFill>
              <a:latin typeface="Calibri"/>
            </a:endParaRPr>
          </a:p>
          <a:p>
            <a:r>
              <a:rPr lang="de-DE" sz="2400" b="1" dirty="0" smtClean="0">
                <a:solidFill>
                  <a:prstClr val="black"/>
                </a:solidFill>
                <a:latin typeface="Calibri"/>
              </a:rPr>
              <a:t>Root</a:t>
            </a:r>
            <a:r>
              <a:rPr lang="de-DE" sz="2400" dirty="0" smtClean="0">
                <a:solidFill>
                  <a:prstClr val="black"/>
                </a:solidFill>
                <a:latin typeface="Calibri"/>
              </a:rPr>
              <a:t> of the search tree is a </a:t>
            </a:r>
            <a:r>
              <a:rPr lang="de-DE" sz="2400" b="1" dirty="0" smtClean="0">
                <a:solidFill>
                  <a:prstClr val="black"/>
                </a:solidFill>
                <a:latin typeface="Calibri"/>
              </a:rPr>
              <a:t>search node </a:t>
            </a:r>
            <a:r>
              <a:rPr lang="de-DE" sz="2400" dirty="0" smtClean="0">
                <a:solidFill>
                  <a:prstClr val="black"/>
                </a:solidFill>
                <a:latin typeface="Calibri"/>
              </a:rPr>
              <a:t>corresponding to the initial state.</a:t>
            </a:r>
          </a:p>
          <a:p>
            <a:endParaRPr lang="de-DE" sz="2400" dirty="0">
              <a:solidFill>
                <a:prstClr val="black"/>
              </a:solidFill>
              <a:latin typeface="Calibri"/>
            </a:endParaRPr>
          </a:p>
          <a:p>
            <a:r>
              <a:rPr lang="de-DE" sz="2400" dirty="0" smtClean="0">
                <a:solidFill>
                  <a:prstClr val="black"/>
                </a:solidFill>
                <a:latin typeface="Calibri"/>
              </a:rPr>
              <a:t>The </a:t>
            </a:r>
            <a:r>
              <a:rPr lang="de-DE" sz="2400" b="1" dirty="0" smtClean="0">
                <a:solidFill>
                  <a:prstClr val="black"/>
                </a:solidFill>
                <a:latin typeface="Calibri"/>
              </a:rPr>
              <a:t>Leaf nodes</a:t>
            </a:r>
            <a:r>
              <a:rPr lang="de-DE" sz="2400" dirty="0" smtClean="0">
                <a:solidFill>
                  <a:prstClr val="black"/>
                </a:solidFill>
                <a:latin typeface="Calibri"/>
              </a:rPr>
              <a:t> of the tree correspond to states that do not have successors in the tree.</a:t>
            </a:r>
          </a:p>
          <a:p>
            <a:endParaRPr lang="de-DE" sz="2400" dirty="0">
              <a:solidFill>
                <a:prstClr val="black"/>
              </a:solidFill>
              <a:latin typeface="Calibri"/>
            </a:endParaRPr>
          </a:p>
          <a:p>
            <a:r>
              <a:rPr lang="en-US" sz="2400" b="1" dirty="0" smtClean="0">
                <a:solidFill>
                  <a:prstClr val="black"/>
                </a:solidFill>
                <a:latin typeface="Calibri"/>
              </a:rPr>
              <a:t> </a:t>
            </a:r>
            <a:endParaRPr lang="en-US" sz="2400" b="1" dirty="0">
              <a:solidFill>
                <a:prstClr val="black"/>
              </a:solidFill>
              <a:latin typeface="Calibri"/>
            </a:endParaRPr>
          </a:p>
        </p:txBody>
      </p:sp>
    </p:spTree>
    <p:extLst>
      <p:ext uri="{BB962C8B-B14F-4D97-AF65-F5344CB8AC3E}">
        <p14:creationId xmlns:p14="http://schemas.microsoft.com/office/powerpoint/2010/main" val="8686140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1478" y="0"/>
            <a:ext cx="8721522" cy="646331"/>
          </a:xfrm>
          <a:prstGeom prst="rect">
            <a:avLst/>
          </a:prstGeom>
        </p:spPr>
        <p:txBody>
          <a:bodyPr wrap="square">
            <a:spAutoFit/>
          </a:bodyPr>
          <a:lstStyle/>
          <a:p>
            <a:r>
              <a:rPr lang="de-DE" sz="3600" b="1" dirty="0" smtClean="0">
                <a:solidFill>
                  <a:prstClr val="black"/>
                </a:solidFill>
                <a:latin typeface="Calibri"/>
              </a:rPr>
              <a:t>Search Tree: </a:t>
            </a:r>
            <a:r>
              <a:rPr lang="en-US" sz="3200" b="1" dirty="0" smtClean="0">
                <a:solidFill>
                  <a:prstClr val="black"/>
                </a:solidFill>
                <a:latin typeface="Calibri"/>
              </a:rPr>
              <a:t> </a:t>
            </a:r>
            <a:endParaRPr lang="en-US" sz="3200" b="1" dirty="0">
              <a:solidFill>
                <a:prstClr val="black"/>
              </a:solidFill>
              <a:latin typeface="Calibri"/>
            </a:endParaRPr>
          </a:p>
        </p:txBody>
      </p:sp>
      <p:pic>
        <p:nvPicPr>
          <p:cNvPr id="2" name="Picture 1"/>
          <p:cNvPicPr>
            <a:picLocks noChangeAspect="1"/>
          </p:cNvPicPr>
          <p:nvPr/>
        </p:nvPicPr>
        <p:blipFill>
          <a:blip r:embed="rId3"/>
          <a:stretch>
            <a:fillRect/>
          </a:stretch>
        </p:blipFill>
        <p:spPr>
          <a:xfrm>
            <a:off x="182985" y="838200"/>
            <a:ext cx="4201111" cy="2600688"/>
          </a:xfrm>
          <a:prstGeom prst="rect">
            <a:avLst/>
          </a:prstGeom>
        </p:spPr>
      </p:pic>
      <p:pic>
        <p:nvPicPr>
          <p:cNvPr id="3" name="Picture 2"/>
          <p:cNvPicPr>
            <a:picLocks noChangeAspect="1"/>
          </p:cNvPicPr>
          <p:nvPr/>
        </p:nvPicPr>
        <p:blipFill>
          <a:blip r:embed="rId4"/>
          <a:stretch>
            <a:fillRect/>
          </a:stretch>
        </p:blipFill>
        <p:spPr>
          <a:xfrm>
            <a:off x="4476237" y="3104626"/>
            <a:ext cx="4477375" cy="3753374"/>
          </a:xfrm>
          <a:prstGeom prst="rect">
            <a:avLst/>
          </a:prstGeom>
        </p:spPr>
      </p:pic>
    </p:spTree>
    <p:extLst>
      <p:ext uri="{BB962C8B-B14F-4D97-AF65-F5344CB8AC3E}">
        <p14:creationId xmlns:p14="http://schemas.microsoft.com/office/powerpoint/2010/main" val="36726331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15" name="Titel 1"/>
          <p:cNvSpPr txBox="1">
            <a:spLocks/>
          </p:cNvSpPr>
          <p:nvPr/>
        </p:nvSpPr>
        <p:spPr bwMode="auto">
          <a:xfrm>
            <a:off x="152400" y="536575"/>
            <a:ext cx="8915400"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pPr fontAlgn="auto">
              <a:spcAft>
                <a:spcPts val="0"/>
              </a:spcAft>
              <a:defRPr/>
            </a:pPr>
            <a:r>
              <a:rPr lang="en-US" sz="3200">
                <a:solidFill>
                  <a:srgbClr val="7E1B68"/>
                </a:solidFill>
                <a:latin typeface="Calibri"/>
              </a:rPr>
              <a:t>Search Strategies</a:t>
            </a:r>
          </a:p>
        </p:txBody>
      </p:sp>
      <p:sp>
        <p:nvSpPr>
          <p:cNvPr id="4" name="Rectangle 3"/>
          <p:cNvSpPr/>
          <p:nvPr/>
        </p:nvSpPr>
        <p:spPr>
          <a:xfrm>
            <a:off x="270078" y="1295400"/>
            <a:ext cx="8721522" cy="4524315"/>
          </a:xfrm>
          <a:prstGeom prst="rect">
            <a:avLst/>
          </a:prstGeom>
        </p:spPr>
        <p:txBody>
          <a:bodyPr wrap="square">
            <a:spAutoFit/>
          </a:bodyPr>
          <a:lstStyle/>
          <a:p>
            <a:r>
              <a:rPr lang="de-DE" sz="2400" b="1" dirty="0" smtClean="0">
                <a:solidFill>
                  <a:prstClr val="black"/>
                </a:solidFill>
                <a:latin typeface="Calibri"/>
              </a:rPr>
              <a:t>Criteria for evaluation of a search strategy:</a:t>
            </a:r>
          </a:p>
          <a:p>
            <a:endParaRPr lang="de-DE" sz="2400" b="1" dirty="0">
              <a:solidFill>
                <a:prstClr val="black"/>
              </a:solidFill>
              <a:latin typeface="Calibri"/>
            </a:endParaRPr>
          </a:p>
          <a:p>
            <a:pPr marL="457200" indent="-457200">
              <a:buFont typeface="+mj-lt"/>
              <a:buAutoNum type="arabicPeriod"/>
            </a:pPr>
            <a:r>
              <a:rPr lang="de-DE" sz="2400" b="1" dirty="0" smtClean="0">
                <a:solidFill>
                  <a:prstClr val="black"/>
                </a:solidFill>
                <a:latin typeface="Calibri"/>
              </a:rPr>
              <a:t>Completeness: </a:t>
            </a:r>
            <a:r>
              <a:rPr lang="de-DE" sz="2400" dirty="0" smtClean="0">
                <a:solidFill>
                  <a:prstClr val="black"/>
                </a:solidFill>
                <a:latin typeface="Calibri"/>
              </a:rPr>
              <a:t>Strategy must gaurantee to find a solution, if there exist one </a:t>
            </a:r>
          </a:p>
          <a:p>
            <a:pPr marL="457200" indent="-457200">
              <a:buFont typeface="+mj-lt"/>
              <a:buAutoNum type="arabicPeriod"/>
            </a:pPr>
            <a:endParaRPr lang="de-DE" sz="2400" dirty="0">
              <a:solidFill>
                <a:prstClr val="black"/>
              </a:solidFill>
              <a:latin typeface="Calibri"/>
            </a:endParaRPr>
          </a:p>
          <a:p>
            <a:pPr marL="457200" indent="-457200">
              <a:buFont typeface="+mj-lt"/>
              <a:buAutoNum type="arabicPeriod"/>
            </a:pPr>
            <a:r>
              <a:rPr lang="de-DE" sz="2400" b="1" dirty="0" smtClean="0">
                <a:solidFill>
                  <a:prstClr val="black"/>
                </a:solidFill>
                <a:latin typeface="Calibri"/>
              </a:rPr>
              <a:t>Time complexity: </a:t>
            </a:r>
            <a:r>
              <a:rPr lang="de-DE" sz="2400" dirty="0" smtClean="0">
                <a:solidFill>
                  <a:prstClr val="black"/>
                </a:solidFill>
                <a:latin typeface="Calibri"/>
              </a:rPr>
              <a:t>How much time it takes to find a solution</a:t>
            </a:r>
          </a:p>
          <a:p>
            <a:pPr marL="457200" indent="-457200">
              <a:buFont typeface="+mj-lt"/>
              <a:buAutoNum type="arabicPeriod"/>
            </a:pPr>
            <a:endParaRPr lang="de-DE" sz="2400" dirty="0" smtClean="0">
              <a:solidFill>
                <a:prstClr val="black"/>
              </a:solidFill>
              <a:latin typeface="Calibri"/>
            </a:endParaRPr>
          </a:p>
          <a:p>
            <a:pPr marL="457200" indent="-457200">
              <a:buFont typeface="+mj-lt"/>
              <a:buAutoNum type="arabicPeriod"/>
            </a:pPr>
            <a:r>
              <a:rPr lang="de-DE" sz="2400" b="1" dirty="0" smtClean="0">
                <a:solidFill>
                  <a:prstClr val="black"/>
                </a:solidFill>
                <a:latin typeface="Calibri"/>
              </a:rPr>
              <a:t>Space complexity: </a:t>
            </a:r>
            <a:r>
              <a:rPr lang="de-DE" sz="2400" dirty="0" smtClean="0">
                <a:solidFill>
                  <a:prstClr val="black"/>
                </a:solidFill>
                <a:latin typeface="Calibri"/>
              </a:rPr>
              <a:t>How much memory it needs</a:t>
            </a:r>
          </a:p>
          <a:p>
            <a:pPr marL="457200" indent="-457200">
              <a:buFont typeface="+mj-lt"/>
              <a:buAutoNum type="arabicPeriod"/>
            </a:pPr>
            <a:endParaRPr lang="de-DE" sz="2400" dirty="0" smtClean="0">
              <a:solidFill>
                <a:prstClr val="black"/>
              </a:solidFill>
              <a:latin typeface="Calibri"/>
            </a:endParaRPr>
          </a:p>
          <a:p>
            <a:pPr marL="457200" indent="-457200">
              <a:buFont typeface="+mj-lt"/>
              <a:buAutoNum type="arabicPeriod"/>
            </a:pPr>
            <a:r>
              <a:rPr lang="de-DE" sz="2400" b="1" dirty="0" smtClean="0">
                <a:solidFill>
                  <a:prstClr val="black"/>
                </a:solidFill>
                <a:latin typeface="Calibri"/>
              </a:rPr>
              <a:t>Optimality: </a:t>
            </a:r>
            <a:r>
              <a:rPr lang="de-DE" sz="2400" dirty="0" smtClean="0">
                <a:solidFill>
                  <a:prstClr val="black"/>
                </a:solidFill>
                <a:latin typeface="Calibri"/>
              </a:rPr>
              <a:t>does the strategy find the highest-quality solution when there are different solutions   </a:t>
            </a:r>
          </a:p>
          <a:p>
            <a:endParaRPr lang="de-DE" sz="2400" b="1" dirty="0">
              <a:solidFill>
                <a:prstClr val="black"/>
              </a:solidFill>
              <a:latin typeface="Calibri"/>
            </a:endParaRPr>
          </a:p>
        </p:txBody>
      </p:sp>
    </p:spTree>
    <p:extLst>
      <p:ext uri="{BB962C8B-B14F-4D97-AF65-F5344CB8AC3E}">
        <p14:creationId xmlns:p14="http://schemas.microsoft.com/office/powerpoint/2010/main" val="20102247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15" name="Titel 1"/>
          <p:cNvSpPr txBox="1">
            <a:spLocks/>
          </p:cNvSpPr>
          <p:nvPr/>
        </p:nvSpPr>
        <p:spPr bwMode="auto">
          <a:xfrm>
            <a:off x="152400" y="536575"/>
            <a:ext cx="8915400"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pPr fontAlgn="auto">
              <a:spcAft>
                <a:spcPts val="0"/>
              </a:spcAft>
              <a:defRPr/>
            </a:pPr>
            <a:r>
              <a:rPr lang="en-US" sz="3200">
                <a:solidFill>
                  <a:srgbClr val="7E1B68"/>
                </a:solidFill>
                <a:latin typeface="Calibri"/>
              </a:rPr>
              <a:t>Search Strategies</a:t>
            </a:r>
          </a:p>
        </p:txBody>
      </p:sp>
      <p:sp>
        <p:nvSpPr>
          <p:cNvPr id="4" name="Rectangle 3"/>
          <p:cNvSpPr/>
          <p:nvPr/>
        </p:nvSpPr>
        <p:spPr>
          <a:xfrm>
            <a:off x="270078" y="1295400"/>
            <a:ext cx="8721522" cy="4893647"/>
          </a:xfrm>
          <a:prstGeom prst="rect">
            <a:avLst/>
          </a:prstGeom>
        </p:spPr>
        <p:txBody>
          <a:bodyPr wrap="square">
            <a:spAutoFit/>
          </a:bodyPr>
          <a:lstStyle/>
          <a:p>
            <a:r>
              <a:rPr lang="de-DE" sz="2400" b="1" dirty="0" smtClean="0">
                <a:solidFill>
                  <a:prstClr val="black"/>
                </a:solidFill>
                <a:latin typeface="Calibri"/>
              </a:rPr>
              <a:t>Uninformed Search / Blind Search:</a:t>
            </a:r>
          </a:p>
          <a:p>
            <a:endParaRPr lang="de-DE" sz="2400" b="1" dirty="0">
              <a:solidFill>
                <a:prstClr val="black"/>
              </a:solidFill>
              <a:latin typeface="Calibri"/>
            </a:endParaRPr>
          </a:p>
          <a:p>
            <a:pPr marL="457200" indent="-457200">
              <a:buFont typeface="+mj-lt"/>
              <a:buAutoNum type="arabicPeriod"/>
            </a:pPr>
            <a:r>
              <a:rPr lang="de-DE" sz="2400" dirty="0" smtClean="0">
                <a:solidFill>
                  <a:prstClr val="black"/>
                </a:solidFill>
                <a:latin typeface="Calibri"/>
              </a:rPr>
              <a:t>They have no information about the number of steps or the path cost from the current state to the goal state.</a:t>
            </a:r>
          </a:p>
          <a:p>
            <a:pPr marL="457200" indent="-457200">
              <a:buFont typeface="+mj-lt"/>
              <a:buAutoNum type="arabicPeriod"/>
            </a:pPr>
            <a:endParaRPr lang="de-DE" sz="2400" dirty="0">
              <a:solidFill>
                <a:prstClr val="black"/>
              </a:solidFill>
              <a:latin typeface="Calibri"/>
            </a:endParaRPr>
          </a:p>
          <a:p>
            <a:pPr marL="457200" indent="-457200">
              <a:buFont typeface="+mj-lt"/>
              <a:buAutoNum type="arabicPeriod"/>
            </a:pPr>
            <a:r>
              <a:rPr lang="de-DE" sz="2400" dirty="0" smtClean="0">
                <a:solidFill>
                  <a:prstClr val="black"/>
                </a:solidFill>
                <a:latin typeface="Calibri"/>
              </a:rPr>
              <a:t>All they can do is to distinguish a goal state from a non-goal state</a:t>
            </a:r>
          </a:p>
          <a:p>
            <a:pPr marL="457200" indent="-457200">
              <a:buFont typeface="+mj-lt"/>
              <a:buAutoNum type="arabicPeriod"/>
            </a:pPr>
            <a:endParaRPr lang="de-DE" sz="2400" dirty="0">
              <a:solidFill>
                <a:prstClr val="black"/>
              </a:solidFill>
              <a:latin typeface="Calibri"/>
            </a:endParaRPr>
          </a:p>
          <a:p>
            <a:pPr marL="457200" indent="-457200">
              <a:buFont typeface="+mj-lt"/>
              <a:buAutoNum type="arabicPeriod"/>
            </a:pPr>
            <a:endParaRPr lang="de-DE" sz="2400" dirty="0" smtClean="0">
              <a:solidFill>
                <a:prstClr val="black"/>
              </a:solidFill>
              <a:latin typeface="Calibri"/>
            </a:endParaRPr>
          </a:p>
          <a:p>
            <a:r>
              <a:rPr lang="de-DE" sz="2400" b="1" dirty="0" smtClean="0">
                <a:solidFill>
                  <a:prstClr val="black"/>
                </a:solidFill>
                <a:latin typeface="Calibri"/>
              </a:rPr>
              <a:t>Informed Search / Heuristic Search:</a:t>
            </a:r>
          </a:p>
          <a:p>
            <a:pPr marL="457200" indent="-457200">
              <a:buFont typeface="+mj-lt"/>
              <a:buAutoNum type="arabicPeriod"/>
            </a:pPr>
            <a:endParaRPr lang="de-DE" sz="2400" dirty="0">
              <a:solidFill>
                <a:prstClr val="black"/>
              </a:solidFill>
              <a:latin typeface="Calibri"/>
            </a:endParaRPr>
          </a:p>
          <a:p>
            <a:r>
              <a:rPr lang="en-GB" sz="2400" dirty="0" smtClean="0">
                <a:solidFill>
                  <a:prstClr val="black"/>
                </a:solidFill>
                <a:latin typeface="Calibri"/>
              </a:rPr>
              <a:t>Search strategy that ranks </a:t>
            </a:r>
            <a:r>
              <a:rPr lang="en-GB" sz="2400" dirty="0">
                <a:solidFill>
                  <a:prstClr val="black"/>
                </a:solidFill>
                <a:latin typeface="Calibri"/>
              </a:rPr>
              <a:t>alternatives in </a:t>
            </a:r>
            <a:r>
              <a:rPr lang="en-GB" sz="2400" dirty="0" smtClean="0">
                <a:solidFill>
                  <a:prstClr val="black"/>
                </a:solidFill>
                <a:latin typeface="Calibri"/>
              </a:rPr>
              <a:t>search algorithm at </a:t>
            </a:r>
            <a:r>
              <a:rPr lang="en-GB" sz="2400" dirty="0">
                <a:solidFill>
                  <a:prstClr val="black"/>
                </a:solidFill>
                <a:latin typeface="Calibri"/>
              </a:rPr>
              <a:t>each branching step based on available information to decide which branch to </a:t>
            </a:r>
            <a:r>
              <a:rPr lang="en-GB" sz="2400" dirty="0" smtClean="0">
                <a:solidFill>
                  <a:prstClr val="black"/>
                </a:solidFill>
                <a:latin typeface="Calibri"/>
              </a:rPr>
              <a:t>follow</a:t>
            </a:r>
            <a:r>
              <a:rPr lang="en-GB" sz="2400" dirty="0">
                <a:solidFill>
                  <a:prstClr val="black"/>
                </a:solidFill>
                <a:latin typeface="Calibri"/>
              </a:rPr>
              <a:t> </a:t>
            </a:r>
            <a:r>
              <a:rPr lang="en-GB" sz="2400" dirty="0" smtClean="0">
                <a:solidFill>
                  <a:prstClr val="black"/>
                </a:solidFill>
                <a:latin typeface="Calibri"/>
              </a:rPr>
              <a:t>to achieve goal.</a:t>
            </a:r>
            <a:endParaRPr lang="de-DE" sz="2400" dirty="0">
              <a:solidFill>
                <a:prstClr val="black"/>
              </a:solidFill>
              <a:latin typeface="Calibri"/>
            </a:endParaRPr>
          </a:p>
        </p:txBody>
      </p:sp>
    </p:spTree>
    <p:extLst>
      <p:ext uri="{BB962C8B-B14F-4D97-AF65-F5344CB8AC3E}">
        <p14:creationId xmlns:p14="http://schemas.microsoft.com/office/powerpoint/2010/main" val="13004212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15" name="Titel 1"/>
          <p:cNvSpPr txBox="1">
            <a:spLocks/>
          </p:cNvSpPr>
          <p:nvPr/>
        </p:nvSpPr>
        <p:spPr bwMode="auto">
          <a:xfrm>
            <a:off x="152400" y="536575"/>
            <a:ext cx="8915400"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pPr fontAlgn="auto">
              <a:spcAft>
                <a:spcPts val="0"/>
              </a:spcAft>
              <a:defRPr/>
            </a:pPr>
            <a:r>
              <a:rPr lang="de-DE" sz="3200">
                <a:solidFill>
                  <a:srgbClr val="7E1B68"/>
                </a:solidFill>
                <a:latin typeface="Calibri"/>
              </a:rPr>
              <a:t>Breadth-First Search</a:t>
            </a:r>
            <a:endParaRPr lang="en-US" sz="3200">
              <a:solidFill>
                <a:srgbClr val="7E1B68"/>
              </a:solidFill>
              <a:latin typeface="Calibri"/>
            </a:endParaRPr>
          </a:p>
        </p:txBody>
      </p:sp>
      <p:sp>
        <p:nvSpPr>
          <p:cNvPr id="4" name="Rectangle 3"/>
          <p:cNvSpPr/>
          <p:nvPr/>
        </p:nvSpPr>
        <p:spPr>
          <a:xfrm>
            <a:off x="270078" y="1295400"/>
            <a:ext cx="8721522" cy="4031873"/>
          </a:xfrm>
          <a:prstGeom prst="rect">
            <a:avLst/>
          </a:prstGeom>
        </p:spPr>
        <p:txBody>
          <a:bodyPr wrap="square">
            <a:spAutoFit/>
          </a:bodyPr>
          <a:lstStyle/>
          <a:p>
            <a:pPr marL="457200" indent="-457200">
              <a:buFont typeface="+mj-lt"/>
              <a:buAutoNum type="arabicPeriod"/>
            </a:pPr>
            <a:r>
              <a:rPr lang="de-DE" sz="2400" dirty="0" smtClean="0">
                <a:solidFill>
                  <a:prstClr val="black"/>
                </a:solidFill>
                <a:latin typeface="Calibri"/>
              </a:rPr>
              <a:t>Root node is expanded first</a:t>
            </a:r>
          </a:p>
          <a:p>
            <a:pPr marL="457200" indent="-457200">
              <a:buFont typeface="+mj-lt"/>
              <a:buAutoNum type="arabicPeriod"/>
            </a:pPr>
            <a:endParaRPr lang="de-DE" sz="2400" dirty="0" smtClean="0">
              <a:solidFill>
                <a:prstClr val="black"/>
              </a:solidFill>
              <a:latin typeface="Calibri"/>
            </a:endParaRPr>
          </a:p>
          <a:p>
            <a:pPr marL="457200" indent="-457200">
              <a:buFont typeface="+mj-lt"/>
              <a:buAutoNum type="arabicPeriod"/>
            </a:pPr>
            <a:r>
              <a:rPr lang="de-DE" sz="2400" dirty="0" smtClean="0">
                <a:solidFill>
                  <a:prstClr val="black"/>
                </a:solidFill>
                <a:latin typeface="Calibri"/>
              </a:rPr>
              <a:t>Then all the nodes generated by root node are expanded next and then their successors and so on </a:t>
            </a:r>
          </a:p>
          <a:p>
            <a:pPr marL="457200" indent="-457200">
              <a:buFont typeface="+mj-lt"/>
              <a:buAutoNum type="arabicPeriod"/>
            </a:pPr>
            <a:endParaRPr lang="de-DE" sz="2400" dirty="0">
              <a:solidFill>
                <a:prstClr val="black"/>
              </a:solidFill>
              <a:latin typeface="Calibri"/>
            </a:endParaRPr>
          </a:p>
          <a:p>
            <a:pPr marL="457200" indent="-457200">
              <a:buFont typeface="+mj-lt"/>
              <a:buAutoNum type="arabicPeriod"/>
            </a:pPr>
            <a:r>
              <a:rPr lang="de-DE" sz="2400" b="1" dirty="0" smtClean="0">
                <a:solidFill>
                  <a:prstClr val="black"/>
                </a:solidFill>
                <a:latin typeface="Calibri"/>
              </a:rPr>
              <a:t>If there is a solution then BFS is guaranteed to find it.</a:t>
            </a:r>
          </a:p>
          <a:p>
            <a:pPr marL="457200" indent="-457200">
              <a:buFont typeface="+mj-lt"/>
              <a:buAutoNum type="arabicPeriod"/>
            </a:pPr>
            <a:endParaRPr lang="de-DE" sz="2400" b="1" dirty="0">
              <a:solidFill>
                <a:prstClr val="black"/>
              </a:solidFill>
              <a:latin typeface="Calibri"/>
            </a:endParaRPr>
          </a:p>
          <a:p>
            <a:pPr marL="457200" indent="-457200">
              <a:buFont typeface="+mj-lt"/>
              <a:buAutoNum type="arabicPeriod"/>
            </a:pPr>
            <a:r>
              <a:rPr lang="de-DE" sz="2400" b="1" dirty="0" smtClean="0">
                <a:solidFill>
                  <a:prstClr val="black"/>
                </a:solidFill>
                <a:latin typeface="Calibri"/>
              </a:rPr>
              <a:t>If there are several solutions, BFS always find the </a:t>
            </a:r>
            <a:r>
              <a:rPr lang="de-DE" sz="3200" b="1" dirty="0" smtClean="0">
                <a:solidFill>
                  <a:prstClr val="black"/>
                </a:solidFill>
                <a:latin typeface="Calibri"/>
              </a:rPr>
              <a:t>shallowest goal </a:t>
            </a:r>
            <a:r>
              <a:rPr lang="de-DE" sz="2400" b="1" dirty="0" smtClean="0">
                <a:solidFill>
                  <a:prstClr val="black"/>
                </a:solidFill>
                <a:latin typeface="Calibri"/>
              </a:rPr>
              <a:t>state first </a:t>
            </a:r>
          </a:p>
          <a:p>
            <a:pPr marL="457200" indent="-457200">
              <a:buFont typeface="+mj-lt"/>
              <a:buAutoNum type="arabicPeriod"/>
            </a:pPr>
            <a:endParaRPr lang="de-DE" sz="2400" dirty="0">
              <a:solidFill>
                <a:prstClr val="black"/>
              </a:solidFill>
              <a:latin typeface="Calibri"/>
            </a:endParaRPr>
          </a:p>
        </p:txBody>
      </p:sp>
      <p:pic>
        <p:nvPicPr>
          <p:cNvPr id="2" name="Picture 1"/>
          <p:cNvPicPr>
            <a:picLocks noChangeAspect="1"/>
          </p:cNvPicPr>
          <p:nvPr/>
        </p:nvPicPr>
        <p:blipFill>
          <a:blip r:embed="rId3"/>
          <a:stretch>
            <a:fillRect/>
          </a:stretch>
        </p:blipFill>
        <p:spPr>
          <a:xfrm>
            <a:off x="955040" y="5257800"/>
            <a:ext cx="7579360" cy="1219200"/>
          </a:xfrm>
          <a:prstGeom prst="rect">
            <a:avLst/>
          </a:prstGeom>
        </p:spPr>
      </p:pic>
      <p:sp>
        <p:nvSpPr>
          <p:cNvPr id="3" name="TextBox 2"/>
          <p:cNvSpPr txBox="1"/>
          <p:nvPr/>
        </p:nvSpPr>
        <p:spPr>
          <a:xfrm>
            <a:off x="1600200" y="6477000"/>
            <a:ext cx="6400800" cy="369332"/>
          </a:xfrm>
          <a:prstGeom prst="rect">
            <a:avLst/>
          </a:prstGeom>
          <a:noFill/>
        </p:spPr>
        <p:txBody>
          <a:bodyPr wrap="square" rtlCol="0">
            <a:spAutoFit/>
          </a:bodyPr>
          <a:lstStyle/>
          <a:p>
            <a:r>
              <a:rPr lang="de-DE" dirty="0" smtClean="0">
                <a:solidFill>
                  <a:prstClr val="black"/>
                </a:solidFill>
                <a:latin typeface="Calibri"/>
              </a:rPr>
              <a:t>Breadth-first search trees after 0,1,2, and 3 node expansion </a:t>
            </a:r>
            <a:endParaRPr lang="en-US" dirty="0">
              <a:solidFill>
                <a:prstClr val="black"/>
              </a:solidFill>
              <a:latin typeface="Calibri"/>
            </a:endParaRPr>
          </a:p>
        </p:txBody>
      </p:sp>
    </p:spTree>
    <p:extLst>
      <p:ext uri="{BB962C8B-B14F-4D97-AF65-F5344CB8AC3E}">
        <p14:creationId xmlns:p14="http://schemas.microsoft.com/office/powerpoint/2010/main" val="15357165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11" name="Titel 1"/>
          <p:cNvSpPr txBox="1">
            <a:spLocks/>
          </p:cNvSpPr>
          <p:nvPr/>
        </p:nvSpPr>
        <p:spPr bwMode="auto">
          <a:xfrm>
            <a:off x="201613" y="533400"/>
            <a:ext cx="8027987"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r>
              <a:rPr lang="en-GB" sz="3200" dirty="0">
                <a:solidFill>
                  <a:srgbClr val="7E1B68"/>
                </a:solidFill>
                <a:latin typeface="+mn-lt"/>
              </a:rPr>
              <a:t>Graph </a:t>
            </a:r>
            <a:r>
              <a:rPr lang="en-GB" sz="3200" dirty="0" smtClean="0">
                <a:solidFill>
                  <a:srgbClr val="7E1B68"/>
                </a:solidFill>
                <a:latin typeface="+mn-lt"/>
              </a:rPr>
              <a:t>Traversals</a:t>
            </a:r>
            <a:endParaRPr lang="en-GB" sz="3200" dirty="0">
              <a:solidFill>
                <a:srgbClr val="7E1B68"/>
              </a:solidFill>
              <a:latin typeface="+mn-lt"/>
            </a:endParaRPr>
          </a:p>
          <a:p>
            <a:pPr fontAlgn="auto">
              <a:spcAft>
                <a:spcPts val="0"/>
              </a:spcAft>
              <a:defRPr/>
            </a:pPr>
            <a:endParaRPr lang="en-US" sz="3200" dirty="0">
              <a:solidFill>
                <a:srgbClr val="7E1B68"/>
              </a:solidFill>
              <a:latin typeface="+mn-lt"/>
            </a:endParaRPr>
          </a:p>
          <a:p>
            <a:pPr algn="ctr" fontAlgn="auto">
              <a:spcAft>
                <a:spcPts val="0"/>
              </a:spcAft>
              <a:defRPr/>
            </a:pPr>
            <a:endParaRPr lang="en-US" sz="1800" dirty="0">
              <a:solidFill>
                <a:srgbClr val="7E1B68"/>
              </a:solidFill>
              <a:latin typeface="+mn-lt"/>
            </a:endParaRPr>
          </a:p>
        </p:txBody>
      </p:sp>
      <p:sp>
        <p:nvSpPr>
          <p:cNvPr id="2" name="AutoShape 2" descr="Image result for computer scientist"/>
          <p:cNvSpPr>
            <a:spLocks noChangeAspect="1" noChangeArrowheads="1"/>
          </p:cNvSpPr>
          <p:nvPr/>
        </p:nvSpPr>
        <p:spPr bwMode="auto">
          <a:xfrm>
            <a:off x="832984" y="441960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 name="Rectangle 2"/>
          <p:cNvSpPr/>
          <p:nvPr/>
        </p:nvSpPr>
        <p:spPr>
          <a:xfrm>
            <a:off x="609600" y="1425476"/>
            <a:ext cx="8534400" cy="461665"/>
          </a:xfrm>
          <a:prstGeom prst="rect">
            <a:avLst/>
          </a:prstGeom>
        </p:spPr>
        <p:txBody>
          <a:bodyPr wrap="square">
            <a:spAutoFit/>
          </a:bodyPr>
          <a:lstStyle/>
          <a:p>
            <a:r>
              <a:rPr lang="de-DE" sz="2400" dirty="0" smtClean="0">
                <a:solidFill>
                  <a:prstClr val="black"/>
                </a:solidFill>
                <a:latin typeface="Calibri"/>
              </a:rPr>
              <a:t> </a:t>
            </a:r>
            <a:endParaRPr lang="en-US" sz="2400" dirty="0">
              <a:solidFill>
                <a:prstClr val="black"/>
              </a:solidFill>
              <a:latin typeface="Calibri"/>
            </a:endParaRPr>
          </a:p>
        </p:txBody>
      </p:sp>
      <p:sp>
        <p:nvSpPr>
          <p:cNvPr id="7" name="Rectangle 6"/>
          <p:cNvSpPr/>
          <p:nvPr/>
        </p:nvSpPr>
        <p:spPr>
          <a:xfrm>
            <a:off x="201613" y="1028343"/>
            <a:ext cx="8942387" cy="5693866"/>
          </a:xfrm>
          <a:prstGeom prst="rect">
            <a:avLst/>
          </a:prstGeom>
        </p:spPr>
        <p:txBody>
          <a:bodyPr wrap="square">
            <a:spAutoFit/>
          </a:bodyPr>
          <a:lstStyle/>
          <a:p>
            <a:r>
              <a:rPr lang="en-GB" sz="2800" b="1" dirty="0" smtClean="0">
                <a:latin typeface="+mn-lt"/>
              </a:rPr>
              <a:t>BFS (Breadth </a:t>
            </a:r>
            <a:r>
              <a:rPr lang="en-GB" sz="2800" b="1" dirty="0">
                <a:latin typeface="+mn-lt"/>
              </a:rPr>
              <a:t>First Search</a:t>
            </a:r>
            <a:r>
              <a:rPr lang="en-GB" sz="2800" b="1" dirty="0" smtClean="0">
                <a:latin typeface="+mn-lt"/>
              </a:rPr>
              <a:t>)</a:t>
            </a:r>
          </a:p>
          <a:p>
            <a:endParaRPr lang="en-GB" sz="2400" b="1" dirty="0">
              <a:latin typeface="+mn-lt"/>
            </a:endParaRPr>
          </a:p>
          <a:p>
            <a:r>
              <a:rPr lang="en-GB" sz="2400" dirty="0">
                <a:latin typeface="+mn-lt"/>
              </a:rPr>
              <a:t>Breadth First Search (BFS) algorithm traverses a </a:t>
            </a:r>
            <a:r>
              <a:rPr lang="en-GB" sz="2400" dirty="0" smtClean="0">
                <a:latin typeface="+mn-lt"/>
              </a:rPr>
              <a:t>graph/tree </a:t>
            </a:r>
            <a:r>
              <a:rPr lang="en-GB" sz="2400" dirty="0">
                <a:latin typeface="+mn-lt"/>
              </a:rPr>
              <a:t>in a </a:t>
            </a:r>
            <a:r>
              <a:rPr lang="en-GB" sz="2400" b="1" dirty="0" smtClean="0">
                <a:latin typeface="+mn-lt"/>
              </a:rPr>
              <a:t>breadth ward </a:t>
            </a:r>
            <a:r>
              <a:rPr lang="en-GB" sz="2400" dirty="0">
                <a:latin typeface="+mn-lt"/>
              </a:rPr>
              <a:t>motion and uses a </a:t>
            </a:r>
            <a:r>
              <a:rPr lang="en-GB" sz="2400" b="1" dirty="0">
                <a:latin typeface="+mn-lt"/>
              </a:rPr>
              <a:t>queue</a:t>
            </a:r>
            <a:r>
              <a:rPr lang="en-GB" sz="2400" dirty="0">
                <a:latin typeface="+mn-lt"/>
              </a:rPr>
              <a:t> to remember to get the next vertex to start a search, when a dead end occurs in any iteration</a:t>
            </a:r>
            <a:r>
              <a:rPr lang="en-GB" sz="2400" dirty="0" smtClean="0">
                <a:latin typeface="+mn-lt"/>
              </a:rPr>
              <a:t>.</a:t>
            </a:r>
          </a:p>
          <a:p>
            <a:endParaRPr lang="en-GB" sz="2400" b="1" dirty="0">
              <a:latin typeface="+mn-lt"/>
            </a:endParaRPr>
          </a:p>
          <a:p>
            <a:r>
              <a:rPr lang="en-GB" sz="2400" b="1" dirty="0">
                <a:latin typeface="+mn-lt"/>
              </a:rPr>
              <a:t>Rule 1</a:t>
            </a:r>
            <a:r>
              <a:rPr lang="en-GB" sz="2400" dirty="0">
                <a:latin typeface="+mn-lt"/>
              </a:rPr>
              <a:t> − Visit the adjacent unvisited </a:t>
            </a:r>
            <a:r>
              <a:rPr lang="en-GB" sz="2400" dirty="0" smtClean="0">
                <a:latin typeface="+mn-lt"/>
              </a:rPr>
              <a:t>vertexes. </a:t>
            </a:r>
            <a:r>
              <a:rPr lang="en-GB" sz="2400" dirty="0">
                <a:latin typeface="+mn-lt"/>
              </a:rPr>
              <a:t>Mark it as visited. Display it. Insert it in a queue</a:t>
            </a:r>
            <a:r>
              <a:rPr lang="en-GB" sz="2400" dirty="0" smtClean="0">
                <a:latin typeface="+mn-lt"/>
              </a:rPr>
              <a:t>.</a:t>
            </a:r>
          </a:p>
          <a:p>
            <a:endParaRPr lang="en-GB" sz="2400" dirty="0">
              <a:latin typeface="+mn-lt"/>
            </a:endParaRPr>
          </a:p>
          <a:p>
            <a:r>
              <a:rPr lang="en-GB" sz="2400" b="1" dirty="0">
                <a:latin typeface="+mn-lt"/>
              </a:rPr>
              <a:t>Rule 2</a:t>
            </a:r>
            <a:r>
              <a:rPr lang="en-GB" sz="2400" dirty="0">
                <a:latin typeface="+mn-lt"/>
              </a:rPr>
              <a:t> − If no adjacent vertex is found, remove the first vertex from the queue</a:t>
            </a:r>
            <a:r>
              <a:rPr lang="en-GB" sz="2400" dirty="0" smtClean="0">
                <a:latin typeface="+mn-lt"/>
              </a:rPr>
              <a:t>.</a:t>
            </a:r>
          </a:p>
          <a:p>
            <a:endParaRPr lang="en-GB" sz="2400" dirty="0">
              <a:latin typeface="+mn-lt"/>
            </a:endParaRPr>
          </a:p>
          <a:p>
            <a:r>
              <a:rPr lang="en-GB" sz="2400" b="1" dirty="0">
                <a:latin typeface="+mn-lt"/>
              </a:rPr>
              <a:t>Rule 3</a:t>
            </a:r>
            <a:r>
              <a:rPr lang="en-GB" sz="2400" dirty="0">
                <a:latin typeface="+mn-lt"/>
              </a:rPr>
              <a:t> − Repeat Rule 1 and Rule 2 until the queue is empty.</a:t>
            </a:r>
          </a:p>
          <a:p>
            <a:endParaRPr lang="en-GB" sz="2400" b="1" dirty="0">
              <a:latin typeface="+mn-lt"/>
            </a:endParaRPr>
          </a:p>
          <a:p>
            <a:endParaRPr lang="en-GB" sz="2400" b="1" dirty="0">
              <a:latin typeface="+mn-lt"/>
            </a:endParaRPr>
          </a:p>
        </p:txBody>
      </p:sp>
    </p:spTree>
    <p:extLst>
      <p:ext uri="{BB962C8B-B14F-4D97-AF65-F5344CB8AC3E}">
        <p14:creationId xmlns:p14="http://schemas.microsoft.com/office/powerpoint/2010/main" val="32253926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11" name="Titel 1"/>
          <p:cNvSpPr txBox="1">
            <a:spLocks/>
          </p:cNvSpPr>
          <p:nvPr/>
        </p:nvSpPr>
        <p:spPr bwMode="auto">
          <a:xfrm>
            <a:off x="201613" y="533400"/>
            <a:ext cx="8027987"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r>
              <a:rPr sz="3200" dirty="0">
                <a:solidFill>
                  <a:srgbClr val="7E1B68"/>
                </a:solidFill>
                <a:latin typeface="Calibri"/>
              </a:rPr>
              <a:t>Graph Traversals</a:t>
            </a:r>
          </a:p>
          <a:p>
            <a:pPr fontAlgn="auto">
              <a:spcAft>
                <a:spcPts val="0"/>
              </a:spcAft>
              <a:defRPr/>
            </a:pPr>
            <a:endParaRPr lang="en-US" sz="3200" dirty="0">
              <a:solidFill>
                <a:srgbClr val="7E1B68"/>
              </a:solidFill>
              <a:latin typeface="Calibri"/>
            </a:endParaRPr>
          </a:p>
          <a:p>
            <a:pPr algn="ctr" fontAlgn="auto">
              <a:spcAft>
                <a:spcPts val="0"/>
              </a:spcAft>
              <a:defRPr/>
            </a:pPr>
            <a:endParaRPr lang="en-US" sz="1800" dirty="0">
              <a:solidFill>
                <a:srgbClr val="7E1B68"/>
              </a:solidFill>
              <a:latin typeface="Calibri"/>
            </a:endParaRPr>
          </a:p>
        </p:txBody>
      </p:sp>
      <p:sp>
        <p:nvSpPr>
          <p:cNvPr id="2" name="AutoShape 2" descr="Image result for computer scientist"/>
          <p:cNvSpPr>
            <a:spLocks noChangeAspect="1" noChangeArrowheads="1"/>
          </p:cNvSpPr>
          <p:nvPr/>
        </p:nvSpPr>
        <p:spPr bwMode="auto">
          <a:xfrm>
            <a:off x="832984" y="441960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 name="Rectangle 2"/>
          <p:cNvSpPr/>
          <p:nvPr/>
        </p:nvSpPr>
        <p:spPr>
          <a:xfrm>
            <a:off x="609600" y="1425476"/>
            <a:ext cx="8534400" cy="461665"/>
          </a:xfrm>
          <a:prstGeom prst="rect">
            <a:avLst/>
          </a:prstGeom>
        </p:spPr>
        <p:txBody>
          <a:bodyPr wrap="square">
            <a:spAutoFit/>
          </a:bodyPr>
          <a:lstStyle/>
          <a:p>
            <a:r>
              <a:rPr lang="de-DE" sz="2400" dirty="0" smtClean="0">
                <a:solidFill>
                  <a:prstClr val="black"/>
                </a:solidFill>
                <a:latin typeface="Calibri"/>
              </a:rPr>
              <a:t> </a:t>
            </a:r>
            <a:endParaRPr lang="en-US" sz="2400" dirty="0">
              <a:solidFill>
                <a:prstClr val="black"/>
              </a:solidFill>
              <a:latin typeface="Calibri"/>
            </a:endParaRPr>
          </a:p>
        </p:txBody>
      </p:sp>
      <p:sp>
        <p:nvSpPr>
          <p:cNvPr id="7" name="Rectangle 6"/>
          <p:cNvSpPr/>
          <p:nvPr/>
        </p:nvSpPr>
        <p:spPr>
          <a:xfrm>
            <a:off x="201613" y="1028343"/>
            <a:ext cx="8942387" cy="523220"/>
          </a:xfrm>
          <a:prstGeom prst="rect">
            <a:avLst/>
          </a:prstGeom>
        </p:spPr>
        <p:txBody>
          <a:bodyPr wrap="square">
            <a:spAutoFit/>
          </a:bodyPr>
          <a:lstStyle/>
          <a:p>
            <a:r>
              <a:rPr lang="en-GB" sz="2800" b="1" dirty="0" smtClean="0">
                <a:solidFill>
                  <a:prstClr val="black"/>
                </a:solidFill>
                <a:latin typeface="Calibri"/>
              </a:rPr>
              <a:t>BFS (Breadth </a:t>
            </a:r>
            <a:r>
              <a:rPr lang="en-GB" sz="2800" b="1" dirty="0">
                <a:solidFill>
                  <a:prstClr val="black"/>
                </a:solidFill>
                <a:latin typeface="Calibri"/>
              </a:rPr>
              <a:t>First Search</a:t>
            </a:r>
            <a:r>
              <a:rPr lang="en-GB" sz="2800" b="1" dirty="0" smtClean="0">
                <a:solidFill>
                  <a:prstClr val="black"/>
                </a:solidFill>
                <a:latin typeface="Calibri"/>
              </a:rPr>
              <a:t>)</a:t>
            </a:r>
            <a:endParaRPr lang="en-GB" sz="2400" b="1" dirty="0">
              <a:solidFill>
                <a:prstClr val="black"/>
              </a:solidFill>
              <a:latin typeface="Calibri"/>
            </a:endParaRPr>
          </a:p>
        </p:txBody>
      </p:sp>
      <p:pic>
        <p:nvPicPr>
          <p:cNvPr id="8194" name="Picture 2" descr="Breadth First Search Step O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2100832"/>
            <a:ext cx="5867400" cy="346176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77813" y="6019800"/>
            <a:ext cx="8942387" cy="369332"/>
          </a:xfrm>
          <a:prstGeom prst="rect">
            <a:avLst/>
          </a:prstGeom>
        </p:spPr>
        <p:txBody>
          <a:bodyPr wrap="square">
            <a:spAutoFit/>
          </a:bodyPr>
          <a:lstStyle/>
          <a:p>
            <a:r>
              <a:rPr lang="en-US" dirty="0"/>
              <a:t>https://www.tutorialspoint.com/data_structures_algorithms/breadth_first_traversal.htm</a:t>
            </a:r>
          </a:p>
        </p:txBody>
      </p:sp>
    </p:spTree>
    <p:extLst>
      <p:ext uri="{BB962C8B-B14F-4D97-AF65-F5344CB8AC3E}">
        <p14:creationId xmlns:p14="http://schemas.microsoft.com/office/powerpoint/2010/main" val="17379252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11" name="Titel 1"/>
          <p:cNvSpPr txBox="1">
            <a:spLocks/>
          </p:cNvSpPr>
          <p:nvPr/>
        </p:nvSpPr>
        <p:spPr bwMode="auto">
          <a:xfrm>
            <a:off x="201613" y="533400"/>
            <a:ext cx="8027987"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r>
              <a:rPr sz="3200" dirty="0">
                <a:solidFill>
                  <a:srgbClr val="7E1B68"/>
                </a:solidFill>
                <a:latin typeface="Calibri"/>
              </a:rPr>
              <a:t>Graph Traversals</a:t>
            </a:r>
          </a:p>
          <a:p>
            <a:pPr fontAlgn="auto">
              <a:spcAft>
                <a:spcPts val="0"/>
              </a:spcAft>
              <a:defRPr/>
            </a:pPr>
            <a:endParaRPr lang="en-US" sz="3200" dirty="0">
              <a:solidFill>
                <a:srgbClr val="7E1B68"/>
              </a:solidFill>
              <a:latin typeface="Calibri"/>
            </a:endParaRPr>
          </a:p>
          <a:p>
            <a:pPr algn="ctr" fontAlgn="auto">
              <a:spcAft>
                <a:spcPts val="0"/>
              </a:spcAft>
              <a:defRPr/>
            </a:pPr>
            <a:endParaRPr lang="en-US" sz="1800" dirty="0">
              <a:solidFill>
                <a:srgbClr val="7E1B68"/>
              </a:solidFill>
              <a:latin typeface="Calibri"/>
            </a:endParaRPr>
          </a:p>
        </p:txBody>
      </p:sp>
      <p:sp>
        <p:nvSpPr>
          <p:cNvPr id="2" name="AutoShape 2" descr="Image result for computer scientist"/>
          <p:cNvSpPr>
            <a:spLocks noChangeAspect="1" noChangeArrowheads="1"/>
          </p:cNvSpPr>
          <p:nvPr/>
        </p:nvSpPr>
        <p:spPr bwMode="auto">
          <a:xfrm>
            <a:off x="832984" y="441960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 name="Rectangle 2"/>
          <p:cNvSpPr/>
          <p:nvPr/>
        </p:nvSpPr>
        <p:spPr>
          <a:xfrm>
            <a:off x="609600" y="1425476"/>
            <a:ext cx="8534400" cy="461665"/>
          </a:xfrm>
          <a:prstGeom prst="rect">
            <a:avLst/>
          </a:prstGeom>
        </p:spPr>
        <p:txBody>
          <a:bodyPr wrap="square">
            <a:spAutoFit/>
          </a:bodyPr>
          <a:lstStyle/>
          <a:p>
            <a:r>
              <a:rPr lang="de-DE" sz="2400" dirty="0" smtClean="0">
                <a:solidFill>
                  <a:prstClr val="black"/>
                </a:solidFill>
                <a:latin typeface="Calibri"/>
              </a:rPr>
              <a:t> </a:t>
            </a:r>
            <a:endParaRPr lang="en-US" sz="2400" dirty="0">
              <a:solidFill>
                <a:prstClr val="black"/>
              </a:solidFill>
              <a:latin typeface="Calibri"/>
            </a:endParaRPr>
          </a:p>
        </p:txBody>
      </p:sp>
      <p:sp>
        <p:nvSpPr>
          <p:cNvPr id="7" name="Rectangle 6"/>
          <p:cNvSpPr/>
          <p:nvPr/>
        </p:nvSpPr>
        <p:spPr>
          <a:xfrm>
            <a:off x="201613" y="1028343"/>
            <a:ext cx="8942387" cy="523220"/>
          </a:xfrm>
          <a:prstGeom prst="rect">
            <a:avLst/>
          </a:prstGeom>
        </p:spPr>
        <p:txBody>
          <a:bodyPr wrap="square">
            <a:spAutoFit/>
          </a:bodyPr>
          <a:lstStyle/>
          <a:p>
            <a:r>
              <a:rPr lang="en-GB" sz="2800" b="1" dirty="0" smtClean="0">
                <a:solidFill>
                  <a:prstClr val="black"/>
                </a:solidFill>
                <a:latin typeface="Calibri"/>
              </a:rPr>
              <a:t>BFS (Breadth </a:t>
            </a:r>
            <a:r>
              <a:rPr lang="en-GB" sz="2800" b="1" dirty="0">
                <a:solidFill>
                  <a:prstClr val="black"/>
                </a:solidFill>
                <a:latin typeface="Calibri"/>
              </a:rPr>
              <a:t>First Search</a:t>
            </a:r>
            <a:r>
              <a:rPr lang="en-GB" sz="2800" b="1" dirty="0" smtClean="0">
                <a:solidFill>
                  <a:prstClr val="black"/>
                </a:solidFill>
                <a:latin typeface="Calibri"/>
              </a:rPr>
              <a:t>)</a:t>
            </a:r>
            <a:endParaRPr lang="en-GB" sz="2400" b="1" dirty="0">
              <a:solidFill>
                <a:prstClr val="black"/>
              </a:solidFill>
              <a:latin typeface="Calibri"/>
            </a:endParaRPr>
          </a:p>
        </p:txBody>
      </p:sp>
      <p:pic>
        <p:nvPicPr>
          <p:cNvPr id="1026" name="Picture 2" descr="Breadth First Travers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6037" y="1687762"/>
            <a:ext cx="3971925" cy="479370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05683" y="6488668"/>
            <a:ext cx="8942387" cy="369332"/>
          </a:xfrm>
          <a:prstGeom prst="rect">
            <a:avLst/>
          </a:prstGeom>
        </p:spPr>
        <p:txBody>
          <a:bodyPr wrap="square">
            <a:spAutoFit/>
          </a:bodyPr>
          <a:lstStyle/>
          <a:p>
            <a:r>
              <a:rPr lang="en-US" dirty="0"/>
              <a:t>https://www.tutorialspoint.com/data_structures_algorithms/breadth_first_traversal.htm</a:t>
            </a:r>
          </a:p>
        </p:txBody>
      </p:sp>
    </p:spTree>
    <p:extLst>
      <p:ext uri="{BB962C8B-B14F-4D97-AF65-F5344CB8AC3E}">
        <p14:creationId xmlns:p14="http://schemas.microsoft.com/office/powerpoint/2010/main" val="7426200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11" name="Titel 1"/>
          <p:cNvSpPr txBox="1">
            <a:spLocks/>
          </p:cNvSpPr>
          <p:nvPr/>
        </p:nvSpPr>
        <p:spPr bwMode="auto">
          <a:xfrm>
            <a:off x="201613" y="533400"/>
            <a:ext cx="8027987"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r>
              <a:rPr sz="3200" dirty="0" smtClean="0">
                <a:solidFill>
                  <a:srgbClr val="7E1B68"/>
                </a:solidFill>
                <a:latin typeface="Calibri"/>
              </a:rPr>
              <a:t>Tree </a:t>
            </a:r>
            <a:r>
              <a:rPr sz="3200" dirty="0">
                <a:solidFill>
                  <a:srgbClr val="7E1B68"/>
                </a:solidFill>
                <a:latin typeface="Calibri"/>
              </a:rPr>
              <a:t>Traversals</a:t>
            </a:r>
          </a:p>
          <a:p>
            <a:pPr fontAlgn="auto">
              <a:spcAft>
                <a:spcPts val="0"/>
              </a:spcAft>
              <a:defRPr/>
            </a:pPr>
            <a:endParaRPr lang="en-US" sz="3200" dirty="0">
              <a:solidFill>
                <a:srgbClr val="7E1B68"/>
              </a:solidFill>
              <a:latin typeface="Calibri"/>
            </a:endParaRPr>
          </a:p>
          <a:p>
            <a:pPr algn="ctr" fontAlgn="auto">
              <a:spcAft>
                <a:spcPts val="0"/>
              </a:spcAft>
              <a:defRPr/>
            </a:pPr>
            <a:endParaRPr lang="en-US" sz="1800" dirty="0">
              <a:solidFill>
                <a:srgbClr val="7E1B68"/>
              </a:solidFill>
              <a:latin typeface="Calibri"/>
            </a:endParaRPr>
          </a:p>
        </p:txBody>
      </p:sp>
      <p:sp>
        <p:nvSpPr>
          <p:cNvPr id="3" name="Rectangle 2"/>
          <p:cNvSpPr/>
          <p:nvPr/>
        </p:nvSpPr>
        <p:spPr>
          <a:xfrm>
            <a:off x="609600" y="1425476"/>
            <a:ext cx="8534400" cy="461665"/>
          </a:xfrm>
          <a:prstGeom prst="rect">
            <a:avLst/>
          </a:prstGeom>
        </p:spPr>
        <p:txBody>
          <a:bodyPr wrap="square">
            <a:spAutoFit/>
          </a:bodyPr>
          <a:lstStyle/>
          <a:p>
            <a:r>
              <a:rPr lang="de-DE" sz="2400" dirty="0" smtClean="0">
                <a:solidFill>
                  <a:prstClr val="black"/>
                </a:solidFill>
                <a:latin typeface="Calibri"/>
              </a:rPr>
              <a:t> </a:t>
            </a:r>
            <a:endParaRPr lang="en-US" sz="2400" dirty="0">
              <a:solidFill>
                <a:prstClr val="black"/>
              </a:solidFill>
              <a:latin typeface="Calibri"/>
            </a:endParaRPr>
          </a:p>
        </p:txBody>
      </p:sp>
      <p:sp>
        <p:nvSpPr>
          <p:cNvPr id="7" name="Rectangle 6"/>
          <p:cNvSpPr/>
          <p:nvPr/>
        </p:nvSpPr>
        <p:spPr>
          <a:xfrm>
            <a:off x="201613" y="1028343"/>
            <a:ext cx="8942387" cy="892552"/>
          </a:xfrm>
          <a:prstGeom prst="rect">
            <a:avLst/>
          </a:prstGeom>
        </p:spPr>
        <p:txBody>
          <a:bodyPr wrap="square">
            <a:spAutoFit/>
          </a:bodyPr>
          <a:lstStyle/>
          <a:p>
            <a:r>
              <a:rPr lang="en-GB" sz="2800" b="1" dirty="0" smtClean="0">
                <a:solidFill>
                  <a:prstClr val="black"/>
                </a:solidFill>
                <a:latin typeface="Calibri"/>
              </a:rPr>
              <a:t>BFS (Breadth </a:t>
            </a:r>
            <a:r>
              <a:rPr lang="en-GB" sz="2800" b="1" dirty="0">
                <a:solidFill>
                  <a:prstClr val="black"/>
                </a:solidFill>
                <a:latin typeface="Calibri"/>
              </a:rPr>
              <a:t>First Search</a:t>
            </a:r>
            <a:r>
              <a:rPr lang="en-GB" sz="2800" b="1" dirty="0" smtClean="0">
                <a:solidFill>
                  <a:prstClr val="black"/>
                </a:solidFill>
                <a:latin typeface="Calibri"/>
              </a:rPr>
              <a:t>): example</a:t>
            </a:r>
          </a:p>
          <a:p>
            <a:endParaRPr lang="en-GB" sz="2400" b="1" dirty="0">
              <a:solidFill>
                <a:prstClr val="black"/>
              </a:solidFill>
              <a:latin typeface="Calibri"/>
            </a:endParaRPr>
          </a:p>
        </p:txBody>
      </p:sp>
      <p:pic>
        <p:nvPicPr>
          <p:cNvPr id="1026" name="Picture 2" descr="Image result for Binary tre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2057400"/>
            <a:ext cx="5226342" cy="41591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93249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15" name="Titel 1"/>
          <p:cNvSpPr txBox="1">
            <a:spLocks/>
          </p:cNvSpPr>
          <p:nvPr/>
        </p:nvSpPr>
        <p:spPr bwMode="auto">
          <a:xfrm>
            <a:off x="152400" y="536575"/>
            <a:ext cx="8915400"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pPr fontAlgn="auto">
              <a:spcAft>
                <a:spcPts val="0"/>
              </a:spcAft>
              <a:defRPr/>
            </a:pPr>
            <a:r>
              <a:rPr lang="de-DE" sz="3200">
                <a:solidFill>
                  <a:srgbClr val="7E1B68"/>
                </a:solidFill>
                <a:latin typeface="Calibri"/>
              </a:rPr>
              <a:t>Breadth-First Search</a:t>
            </a:r>
            <a:endParaRPr lang="en-US" sz="3200">
              <a:solidFill>
                <a:srgbClr val="7E1B68"/>
              </a:solidFill>
              <a:latin typeface="Calibri"/>
            </a:endParaRPr>
          </a:p>
        </p:txBody>
      </p:sp>
      <p:graphicFrame>
        <p:nvGraphicFramePr>
          <p:cNvPr id="5" name="Table 4"/>
          <p:cNvGraphicFramePr>
            <a:graphicFrameLocks noGrp="1"/>
          </p:cNvGraphicFramePr>
          <p:nvPr>
            <p:extLst/>
          </p:nvPr>
        </p:nvGraphicFramePr>
        <p:xfrm>
          <a:off x="1603375" y="1752600"/>
          <a:ext cx="5937250" cy="2282825"/>
        </p:xfrm>
        <a:graphic>
          <a:graphicData uri="http://schemas.openxmlformats.org/drawingml/2006/table">
            <a:tbl>
              <a:tblPr firstRow="1" firstCol="1" bandRow="1">
                <a:tableStyleId>{5940675A-B579-460E-94D1-54222C63F5DA}</a:tableStyleId>
              </a:tblPr>
              <a:tblGrid>
                <a:gridCol w="2968625"/>
                <a:gridCol w="2968625"/>
              </a:tblGrid>
              <a:tr h="0">
                <a:tc gridSpan="2">
                  <a:txBody>
                    <a:bodyPr/>
                    <a:lstStyle/>
                    <a:p>
                      <a:pPr marL="0" marR="0" algn="ctr">
                        <a:lnSpc>
                          <a:spcPct val="107000"/>
                        </a:lnSpc>
                        <a:spcBef>
                          <a:spcPts val="0"/>
                        </a:spcBef>
                        <a:spcAft>
                          <a:spcPts val="0"/>
                        </a:spcAft>
                      </a:pPr>
                      <a:r>
                        <a:rPr lang="en-US" sz="2800" b="1" dirty="0">
                          <a:effectLst/>
                        </a:rPr>
                        <a:t>Breadth First Search</a:t>
                      </a:r>
                      <a:endParaRPr lang="en-US" sz="2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r>
              <a:tr h="0">
                <a:tc>
                  <a:txBody>
                    <a:bodyPr/>
                    <a:lstStyle/>
                    <a:p>
                      <a:pPr marL="0" marR="0">
                        <a:lnSpc>
                          <a:spcPct val="107000"/>
                        </a:lnSpc>
                        <a:spcBef>
                          <a:spcPts val="0"/>
                        </a:spcBef>
                        <a:spcAft>
                          <a:spcPts val="0"/>
                        </a:spcAft>
                      </a:pPr>
                      <a:r>
                        <a:rPr lang="en-US" sz="2800">
                          <a:effectLst/>
                        </a:rPr>
                        <a:t>Complete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800">
                          <a:effectLst/>
                        </a:rPr>
                        <a:t>Yes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marL="0" marR="0">
                        <a:lnSpc>
                          <a:spcPct val="107000"/>
                        </a:lnSpc>
                        <a:spcBef>
                          <a:spcPts val="0"/>
                        </a:spcBef>
                        <a:spcAft>
                          <a:spcPts val="0"/>
                        </a:spcAft>
                      </a:pPr>
                      <a:r>
                        <a:rPr lang="en-US" sz="2800">
                          <a:effectLst/>
                        </a:rPr>
                        <a:t>Time Complexity</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800">
                          <a:effectLst/>
                        </a:rPr>
                        <a:t>?</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marL="0" marR="0">
                        <a:lnSpc>
                          <a:spcPct val="107000"/>
                        </a:lnSpc>
                        <a:spcBef>
                          <a:spcPts val="0"/>
                        </a:spcBef>
                        <a:spcAft>
                          <a:spcPts val="0"/>
                        </a:spcAft>
                      </a:pPr>
                      <a:r>
                        <a:rPr lang="en-US" sz="2800">
                          <a:effectLst/>
                        </a:rPr>
                        <a:t>Space Complexity</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800">
                          <a:effectLst/>
                        </a:rPr>
                        <a:t>?</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marL="0" marR="0">
                        <a:lnSpc>
                          <a:spcPct val="107000"/>
                        </a:lnSpc>
                        <a:spcBef>
                          <a:spcPts val="0"/>
                        </a:spcBef>
                        <a:spcAft>
                          <a:spcPts val="0"/>
                        </a:spcAft>
                      </a:pPr>
                      <a:r>
                        <a:rPr lang="en-US" sz="2800">
                          <a:effectLst/>
                        </a:rPr>
                        <a:t>Optimality</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800" dirty="0">
                          <a:effectLst/>
                        </a:rPr>
                        <a:t>Yes</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40639583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3075" name="Rectangle 3"/>
          <p:cNvSpPr>
            <a:spLocks noChangeArrowheads="1"/>
          </p:cNvSpPr>
          <p:nvPr/>
        </p:nvSpPr>
        <p:spPr bwMode="auto">
          <a:xfrm>
            <a:off x="0" y="6308725"/>
            <a:ext cx="9144000" cy="431800"/>
          </a:xfrm>
          <a:prstGeom prst="rect">
            <a:avLst/>
          </a:prstGeom>
          <a:solidFill>
            <a:srgbClr val="7E1B68"/>
          </a:solidFill>
          <a:ln w="9525">
            <a:solidFill>
              <a:srgbClr val="59713D"/>
            </a:solidFill>
            <a:miter lim="800000"/>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15" name="Titel 1"/>
          <p:cNvSpPr txBox="1">
            <a:spLocks/>
          </p:cNvSpPr>
          <p:nvPr/>
        </p:nvSpPr>
        <p:spPr bwMode="auto">
          <a:xfrm>
            <a:off x="228600" y="685800"/>
            <a:ext cx="8915400"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pPr algn="ctr" fontAlgn="auto">
              <a:spcAft>
                <a:spcPts val="0"/>
              </a:spcAft>
              <a:defRPr/>
            </a:pPr>
            <a:r>
              <a:rPr altLang="en-US" sz="4400" dirty="0" smtClean="0">
                <a:solidFill>
                  <a:srgbClr val="7E1B68"/>
                </a:solidFill>
                <a:cs typeface="Arial" charset="0"/>
              </a:rPr>
              <a:t>Problem Solving </a:t>
            </a:r>
          </a:p>
          <a:p>
            <a:pPr algn="ctr" fontAlgn="auto">
              <a:spcAft>
                <a:spcPts val="0"/>
              </a:spcAft>
              <a:defRPr/>
            </a:pPr>
            <a:endParaRPr lang="en-GB" altLang="en-US" sz="4400" dirty="0">
              <a:solidFill>
                <a:srgbClr val="7E1B68"/>
              </a:solidFill>
              <a:cs typeface="Arial" charset="0"/>
            </a:endParaRPr>
          </a:p>
          <a:p>
            <a:pPr algn="ctr" fontAlgn="auto">
              <a:spcAft>
                <a:spcPts val="0"/>
              </a:spcAft>
              <a:defRPr/>
            </a:pPr>
            <a:endParaRPr lang="en-US" sz="4400" dirty="0">
              <a:solidFill>
                <a:srgbClr val="7E1B68"/>
              </a:solidFill>
              <a:latin typeface="Calibri"/>
            </a:endParaRPr>
          </a:p>
        </p:txBody>
      </p:sp>
      <p:sp>
        <p:nvSpPr>
          <p:cNvPr id="2" name="Rectangle 1"/>
          <p:cNvSpPr/>
          <p:nvPr/>
        </p:nvSpPr>
        <p:spPr>
          <a:xfrm>
            <a:off x="228600" y="1219200"/>
            <a:ext cx="8610600" cy="461665"/>
          </a:xfrm>
          <a:prstGeom prst="rect">
            <a:avLst/>
          </a:prstGeom>
        </p:spPr>
        <p:txBody>
          <a:bodyPr wrap="square">
            <a:spAutoFit/>
          </a:bodyPr>
          <a:lstStyle/>
          <a:p>
            <a:endParaRPr lang="en-GB" sz="2400" dirty="0">
              <a:solidFill>
                <a:prstClr val="black"/>
              </a:solidFill>
              <a:latin typeface="Calibri"/>
            </a:endParaRPr>
          </a:p>
        </p:txBody>
      </p:sp>
      <p:pic>
        <p:nvPicPr>
          <p:cNvPr id="1026" name="Picture 2" descr="https://www.westernseminary.edu/transformedblog/wp-content/uploads/2011/11/repairme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2002738"/>
            <a:ext cx="5337175" cy="3701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69193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15" name="Titel 1"/>
          <p:cNvSpPr txBox="1">
            <a:spLocks/>
          </p:cNvSpPr>
          <p:nvPr/>
        </p:nvSpPr>
        <p:spPr bwMode="auto">
          <a:xfrm>
            <a:off x="152400" y="536575"/>
            <a:ext cx="8915400"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pPr fontAlgn="auto">
              <a:spcAft>
                <a:spcPts val="0"/>
              </a:spcAft>
              <a:defRPr/>
            </a:pPr>
            <a:r>
              <a:rPr lang="de-DE" sz="3200">
                <a:solidFill>
                  <a:srgbClr val="7E1B68"/>
                </a:solidFill>
                <a:latin typeface="Calibri"/>
              </a:rPr>
              <a:t>Breadth-First Search</a:t>
            </a:r>
            <a:endParaRPr lang="en-US" sz="3200">
              <a:solidFill>
                <a:srgbClr val="7E1B68"/>
              </a:solidFill>
              <a:latin typeface="Calibri"/>
            </a:endParaRPr>
          </a:p>
        </p:txBody>
      </p:sp>
      <p:sp>
        <p:nvSpPr>
          <p:cNvPr id="5" name="Rectangle 4"/>
          <p:cNvSpPr/>
          <p:nvPr/>
        </p:nvSpPr>
        <p:spPr>
          <a:xfrm>
            <a:off x="228600" y="1366421"/>
            <a:ext cx="9067800" cy="5262979"/>
          </a:xfrm>
          <a:prstGeom prst="rect">
            <a:avLst/>
          </a:prstGeom>
        </p:spPr>
        <p:txBody>
          <a:bodyPr wrap="square">
            <a:spAutoFit/>
          </a:bodyPr>
          <a:lstStyle/>
          <a:p>
            <a:r>
              <a:rPr lang="de-DE" sz="2400" dirty="0">
                <a:solidFill>
                  <a:prstClr val="black"/>
                </a:solidFill>
                <a:latin typeface="Calibri"/>
              </a:rPr>
              <a:t>Suppose </a:t>
            </a:r>
            <a:r>
              <a:rPr lang="de-DE" sz="2400" b="1" dirty="0">
                <a:solidFill>
                  <a:prstClr val="black"/>
                </a:solidFill>
                <a:latin typeface="Calibri"/>
              </a:rPr>
              <a:t>branching </a:t>
            </a:r>
            <a:r>
              <a:rPr lang="de-DE" sz="2400" dirty="0">
                <a:solidFill>
                  <a:prstClr val="black"/>
                </a:solidFill>
                <a:latin typeface="Calibri"/>
              </a:rPr>
              <a:t>factor is </a:t>
            </a:r>
            <a:r>
              <a:rPr lang="de-DE" sz="2400" b="1" i="1" dirty="0">
                <a:solidFill>
                  <a:prstClr val="black"/>
                </a:solidFill>
                <a:latin typeface="Calibri"/>
              </a:rPr>
              <a:t>b</a:t>
            </a:r>
            <a:r>
              <a:rPr lang="de-DE" sz="2400" b="1" dirty="0">
                <a:solidFill>
                  <a:prstClr val="black"/>
                </a:solidFill>
                <a:latin typeface="Calibri"/>
              </a:rPr>
              <a:t> </a:t>
            </a:r>
          </a:p>
          <a:p>
            <a:endParaRPr lang="en-US" sz="2400" dirty="0" smtClean="0">
              <a:solidFill>
                <a:prstClr val="black"/>
              </a:solidFill>
              <a:latin typeface="Calibri"/>
            </a:endParaRPr>
          </a:p>
          <a:p>
            <a:r>
              <a:rPr lang="en-US" sz="2400" dirty="0" smtClean="0">
                <a:solidFill>
                  <a:prstClr val="black"/>
                </a:solidFill>
                <a:latin typeface="Calibri"/>
              </a:rPr>
              <a:t>The </a:t>
            </a:r>
            <a:r>
              <a:rPr lang="en-US" sz="2400" dirty="0">
                <a:solidFill>
                  <a:prstClr val="black"/>
                </a:solidFill>
                <a:latin typeface="Calibri"/>
              </a:rPr>
              <a:t>root of the search tree generates </a:t>
            </a:r>
            <a:r>
              <a:rPr lang="en-US" sz="2400" b="1" i="1" dirty="0">
                <a:solidFill>
                  <a:prstClr val="black"/>
                </a:solidFill>
                <a:latin typeface="Calibri"/>
              </a:rPr>
              <a:t>b </a:t>
            </a:r>
            <a:r>
              <a:rPr lang="en-US" sz="2400" dirty="0">
                <a:solidFill>
                  <a:prstClr val="black"/>
                </a:solidFill>
                <a:latin typeface="Calibri"/>
              </a:rPr>
              <a:t>nodes at the first level, each of which generates </a:t>
            </a:r>
            <a:r>
              <a:rPr lang="en-US" sz="2400" b="1" i="1" dirty="0">
                <a:solidFill>
                  <a:prstClr val="black"/>
                </a:solidFill>
                <a:latin typeface="Calibri"/>
              </a:rPr>
              <a:t>b</a:t>
            </a:r>
            <a:r>
              <a:rPr lang="en-US" sz="2400" dirty="0">
                <a:solidFill>
                  <a:prstClr val="black"/>
                </a:solidFill>
                <a:latin typeface="Calibri"/>
              </a:rPr>
              <a:t> more nodes, for a total of </a:t>
            </a:r>
            <a:r>
              <a:rPr lang="en-US" sz="2400" b="1" i="1" dirty="0" smtClean="0">
                <a:solidFill>
                  <a:prstClr val="black"/>
                </a:solidFill>
                <a:latin typeface="Calibri"/>
              </a:rPr>
              <a:t>b²</a:t>
            </a:r>
            <a:r>
              <a:rPr lang="en-US" sz="2400" dirty="0" smtClean="0">
                <a:solidFill>
                  <a:prstClr val="black"/>
                </a:solidFill>
                <a:latin typeface="Calibri"/>
              </a:rPr>
              <a:t> </a:t>
            </a:r>
            <a:r>
              <a:rPr lang="en-US" sz="2400" dirty="0">
                <a:solidFill>
                  <a:prstClr val="black"/>
                </a:solidFill>
                <a:latin typeface="Calibri"/>
              </a:rPr>
              <a:t>at the second level. </a:t>
            </a:r>
            <a:endParaRPr lang="en-US" sz="2400" dirty="0" smtClean="0">
              <a:solidFill>
                <a:prstClr val="black"/>
              </a:solidFill>
              <a:latin typeface="Calibri"/>
            </a:endParaRPr>
          </a:p>
          <a:p>
            <a:endParaRPr lang="en-US" sz="2400" dirty="0" smtClean="0">
              <a:solidFill>
                <a:prstClr val="black"/>
              </a:solidFill>
              <a:latin typeface="Calibri"/>
            </a:endParaRPr>
          </a:p>
          <a:p>
            <a:r>
              <a:rPr lang="en-US" sz="2400" dirty="0" smtClean="0">
                <a:solidFill>
                  <a:prstClr val="black"/>
                </a:solidFill>
                <a:latin typeface="Calibri"/>
              </a:rPr>
              <a:t>Each </a:t>
            </a:r>
            <a:r>
              <a:rPr lang="en-US" sz="2400" dirty="0">
                <a:solidFill>
                  <a:prstClr val="black"/>
                </a:solidFill>
                <a:latin typeface="Calibri"/>
              </a:rPr>
              <a:t>of these generates b more nodes, yielding </a:t>
            </a:r>
            <a:r>
              <a:rPr lang="en-US" sz="2400" b="1" i="1" dirty="0" smtClean="0">
                <a:solidFill>
                  <a:prstClr val="black"/>
                </a:solidFill>
                <a:latin typeface="Calibri"/>
              </a:rPr>
              <a:t>b³</a:t>
            </a:r>
            <a:r>
              <a:rPr lang="en-US" sz="2400" dirty="0" smtClean="0">
                <a:solidFill>
                  <a:prstClr val="black"/>
                </a:solidFill>
                <a:latin typeface="Calibri"/>
              </a:rPr>
              <a:t> </a:t>
            </a:r>
            <a:r>
              <a:rPr lang="en-US" sz="2400" dirty="0">
                <a:solidFill>
                  <a:prstClr val="black"/>
                </a:solidFill>
                <a:latin typeface="Calibri"/>
              </a:rPr>
              <a:t>nodes at the third level, and so on. </a:t>
            </a:r>
            <a:endParaRPr lang="en-US" sz="2400" dirty="0" smtClean="0">
              <a:solidFill>
                <a:prstClr val="black"/>
              </a:solidFill>
              <a:latin typeface="Calibri"/>
            </a:endParaRPr>
          </a:p>
          <a:p>
            <a:endParaRPr lang="en-US" sz="2400" dirty="0">
              <a:solidFill>
                <a:prstClr val="black"/>
              </a:solidFill>
              <a:latin typeface="Calibri"/>
            </a:endParaRPr>
          </a:p>
          <a:p>
            <a:r>
              <a:rPr lang="en-US" sz="2400" dirty="0" smtClean="0">
                <a:solidFill>
                  <a:prstClr val="black"/>
                </a:solidFill>
                <a:latin typeface="Calibri"/>
              </a:rPr>
              <a:t>Now </a:t>
            </a:r>
            <a:r>
              <a:rPr lang="en-US" sz="2400" dirty="0">
                <a:solidFill>
                  <a:prstClr val="black"/>
                </a:solidFill>
                <a:latin typeface="Calibri"/>
              </a:rPr>
              <a:t>suppose that the solution for this problem has a path length of </a:t>
            </a:r>
            <a:r>
              <a:rPr lang="en-US" sz="2400" b="1" i="1" dirty="0">
                <a:solidFill>
                  <a:prstClr val="black"/>
                </a:solidFill>
                <a:latin typeface="Calibri"/>
              </a:rPr>
              <a:t>d</a:t>
            </a:r>
            <a:r>
              <a:rPr lang="en-US" sz="2400" dirty="0">
                <a:solidFill>
                  <a:prstClr val="black"/>
                </a:solidFill>
                <a:latin typeface="Calibri"/>
              </a:rPr>
              <a:t>. </a:t>
            </a:r>
            <a:endParaRPr lang="en-US" sz="2400" dirty="0" smtClean="0">
              <a:solidFill>
                <a:prstClr val="black"/>
              </a:solidFill>
              <a:latin typeface="Calibri"/>
            </a:endParaRPr>
          </a:p>
          <a:p>
            <a:endParaRPr lang="en-US" sz="2400" dirty="0">
              <a:solidFill>
                <a:prstClr val="black"/>
              </a:solidFill>
              <a:latin typeface="Calibri"/>
            </a:endParaRPr>
          </a:p>
          <a:p>
            <a:r>
              <a:rPr lang="en-US" sz="2400" dirty="0" smtClean="0">
                <a:solidFill>
                  <a:prstClr val="black"/>
                </a:solidFill>
                <a:latin typeface="Calibri"/>
              </a:rPr>
              <a:t>Then </a:t>
            </a:r>
            <a:r>
              <a:rPr lang="en-US" sz="2400" dirty="0">
                <a:solidFill>
                  <a:prstClr val="black"/>
                </a:solidFill>
                <a:latin typeface="Calibri"/>
              </a:rPr>
              <a:t>the maximum number of nodes expanded before finding a solution is </a:t>
            </a:r>
            <a:endParaRPr lang="en-US" sz="2400" dirty="0" smtClean="0">
              <a:solidFill>
                <a:prstClr val="black"/>
              </a:solidFill>
              <a:latin typeface="Calibri"/>
            </a:endParaRPr>
          </a:p>
          <a:p>
            <a:endParaRPr lang="en-US" sz="2400" dirty="0">
              <a:solidFill>
                <a:prstClr val="black"/>
              </a:solidFill>
              <a:latin typeface="Calibri"/>
            </a:endParaRPr>
          </a:p>
          <a:p>
            <a:r>
              <a:rPr lang="en-US" sz="2400" b="1" dirty="0" smtClean="0">
                <a:solidFill>
                  <a:prstClr val="black"/>
                </a:solidFill>
                <a:latin typeface="Calibri"/>
              </a:rPr>
              <a:t>Total number of nodes at level d = 1 </a:t>
            </a:r>
            <a:r>
              <a:rPr lang="en-US" sz="2400" b="1" dirty="0">
                <a:solidFill>
                  <a:prstClr val="black"/>
                </a:solidFill>
                <a:latin typeface="Calibri"/>
              </a:rPr>
              <a:t>+ b + </a:t>
            </a:r>
            <a:r>
              <a:rPr lang="en-US" sz="2400" b="1" dirty="0" smtClean="0">
                <a:solidFill>
                  <a:prstClr val="black"/>
                </a:solidFill>
                <a:latin typeface="Calibri"/>
              </a:rPr>
              <a:t>b</a:t>
            </a:r>
            <a:r>
              <a:rPr lang="en-US" sz="2400" b="1" i="1" dirty="0" smtClean="0">
                <a:solidFill>
                  <a:prstClr val="black"/>
                </a:solidFill>
                <a:latin typeface="Calibri"/>
              </a:rPr>
              <a:t>²</a:t>
            </a:r>
            <a:r>
              <a:rPr lang="en-US" sz="2400" b="1" dirty="0" smtClean="0">
                <a:solidFill>
                  <a:prstClr val="black"/>
                </a:solidFill>
                <a:latin typeface="Calibri"/>
              </a:rPr>
              <a:t> </a:t>
            </a:r>
            <a:r>
              <a:rPr lang="en-US" sz="2400" b="1" dirty="0">
                <a:solidFill>
                  <a:prstClr val="black"/>
                </a:solidFill>
                <a:latin typeface="Calibri"/>
              </a:rPr>
              <a:t>+ </a:t>
            </a:r>
            <a:r>
              <a:rPr lang="en-US" sz="2400" b="1" dirty="0" smtClean="0">
                <a:solidFill>
                  <a:prstClr val="black"/>
                </a:solidFill>
                <a:latin typeface="Calibri"/>
              </a:rPr>
              <a:t>b</a:t>
            </a:r>
            <a:r>
              <a:rPr lang="en-US" sz="2400" b="1" i="1" dirty="0">
                <a:solidFill>
                  <a:prstClr val="black"/>
                </a:solidFill>
                <a:latin typeface="Calibri"/>
              </a:rPr>
              <a:t>³</a:t>
            </a:r>
            <a:r>
              <a:rPr lang="en-US" sz="2400" b="1" dirty="0" smtClean="0">
                <a:solidFill>
                  <a:prstClr val="black"/>
                </a:solidFill>
                <a:latin typeface="Calibri"/>
              </a:rPr>
              <a:t> </a:t>
            </a:r>
            <a:r>
              <a:rPr lang="en-US" sz="2400" b="1" dirty="0">
                <a:solidFill>
                  <a:prstClr val="black"/>
                </a:solidFill>
                <a:latin typeface="Calibri"/>
              </a:rPr>
              <a:t>+ • • • </a:t>
            </a:r>
            <a:r>
              <a:rPr lang="en-US" sz="2400" b="1" dirty="0" smtClean="0">
                <a:solidFill>
                  <a:prstClr val="black"/>
                </a:solidFill>
                <a:latin typeface="Calibri"/>
              </a:rPr>
              <a:t>+ b ͩͩ </a:t>
            </a:r>
            <a:endParaRPr lang="en-US" sz="2400" b="1" dirty="0">
              <a:solidFill>
                <a:prstClr val="black"/>
              </a:solidFill>
              <a:latin typeface="Calibri"/>
            </a:endParaRPr>
          </a:p>
        </p:txBody>
      </p:sp>
    </p:spTree>
    <p:extLst>
      <p:ext uri="{BB962C8B-B14F-4D97-AF65-F5344CB8AC3E}">
        <p14:creationId xmlns:p14="http://schemas.microsoft.com/office/powerpoint/2010/main" val="8252135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15" name="Titel 1"/>
          <p:cNvSpPr txBox="1">
            <a:spLocks/>
          </p:cNvSpPr>
          <p:nvPr/>
        </p:nvSpPr>
        <p:spPr bwMode="auto">
          <a:xfrm>
            <a:off x="152400" y="536575"/>
            <a:ext cx="8915400"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pPr fontAlgn="auto">
              <a:spcAft>
                <a:spcPts val="0"/>
              </a:spcAft>
              <a:defRPr/>
            </a:pPr>
            <a:r>
              <a:rPr lang="de-DE" sz="3200">
                <a:solidFill>
                  <a:srgbClr val="7E1B68"/>
                </a:solidFill>
                <a:latin typeface="Calibri"/>
              </a:rPr>
              <a:t>Breadth-First Search</a:t>
            </a:r>
            <a:endParaRPr lang="en-US" sz="3200">
              <a:solidFill>
                <a:srgbClr val="7E1B68"/>
              </a:solidFill>
              <a:latin typeface="Calibri"/>
            </a:endParaRPr>
          </a:p>
        </p:txBody>
      </p:sp>
      <p:sp>
        <p:nvSpPr>
          <p:cNvPr id="5" name="Rectangle 4"/>
          <p:cNvSpPr/>
          <p:nvPr/>
        </p:nvSpPr>
        <p:spPr>
          <a:xfrm>
            <a:off x="228600" y="1143000"/>
            <a:ext cx="9067800" cy="1107996"/>
          </a:xfrm>
          <a:prstGeom prst="rect">
            <a:avLst/>
          </a:prstGeom>
        </p:spPr>
        <p:txBody>
          <a:bodyPr wrap="square">
            <a:spAutoFit/>
          </a:bodyPr>
          <a:lstStyle/>
          <a:p>
            <a:r>
              <a:rPr lang="en-US" sz="2400" b="1" dirty="0" smtClean="0">
                <a:solidFill>
                  <a:prstClr val="black"/>
                </a:solidFill>
                <a:latin typeface="Calibri"/>
              </a:rPr>
              <a:t>Complexity factor  </a:t>
            </a:r>
            <a:r>
              <a:rPr lang="en-US" sz="2400" dirty="0" smtClean="0">
                <a:solidFill>
                  <a:prstClr val="black"/>
                </a:solidFill>
                <a:latin typeface="Calibri"/>
              </a:rPr>
              <a:t>= </a:t>
            </a:r>
            <a:r>
              <a:rPr lang="en-US" sz="2400" b="1" dirty="0" smtClean="0">
                <a:solidFill>
                  <a:prstClr val="black"/>
                </a:solidFill>
                <a:latin typeface="Calibri"/>
              </a:rPr>
              <a:t>O</a:t>
            </a:r>
            <a:r>
              <a:rPr lang="en-US" sz="2400" dirty="0" smtClean="0">
                <a:solidFill>
                  <a:prstClr val="black"/>
                </a:solidFill>
                <a:latin typeface="Calibri"/>
              </a:rPr>
              <a:t>(</a:t>
            </a:r>
            <a:r>
              <a:rPr lang="en-US" sz="2400" b="1" dirty="0" smtClean="0">
                <a:solidFill>
                  <a:prstClr val="black"/>
                </a:solidFill>
                <a:latin typeface="Calibri"/>
              </a:rPr>
              <a:t>b ͩͩ) </a:t>
            </a:r>
          </a:p>
          <a:p>
            <a:endParaRPr lang="de-DE" sz="2400" b="1" dirty="0">
              <a:solidFill>
                <a:prstClr val="black"/>
              </a:solidFill>
              <a:latin typeface="Calibri"/>
            </a:endParaRPr>
          </a:p>
          <a:p>
            <a:r>
              <a:rPr lang="de-DE" b="1" dirty="0" smtClean="0">
                <a:solidFill>
                  <a:prstClr val="black"/>
                </a:solidFill>
                <a:latin typeface="Calibri"/>
              </a:rPr>
              <a:t>If b = 10, process 1000 nodes/second, 100 bytes/node  =&gt;  Computationally expensive</a:t>
            </a:r>
            <a:endParaRPr lang="en-US" b="1" dirty="0">
              <a:solidFill>
                <a:prstClr val="black"/>
              </a:solidFill>
              <a:latin typeface="Calibri"/>
            </a:endParaRPr>
          </a:p>
        </p:txBody>
      </p:sp>
      <p:sp>
        <p:nvSpPr>
          <p:cNvPr id="6" name="Rectangle 5"/>
          <p:cNvSpPr/>
          <p:nvPr/>
        </p:nvSpPr>
        <p:spPr>
          <a:xfrm>
            <a:off x="4441195" y="3244334"/>
            <a:ext cx="261610" cy="369332"/>
          </a:xfrm>
          <a:prstGeom prst="rect">
            <a:avLst/>
          </a:prstGeom>
        </p:spPr>
        <p:txBody>
          <a:bodyPr wrap="none">
            <a:spAutoFit/>
          </a:bodyPr>
          <a:lstStyle/>
          <a:p>
            <a:r>
              <a:rPr lang="en-US" b="1" i="1" dirty="0">
                <a:solidFill>
                  <a:prstClr val="black"/>
                </a:solidFill>
                <a:latin typeface="Calibri"/>
              </a:rPr>
              <a:t>³</a:t>
            </a:r>
            <a:endParaRPr lang="en-US" dirty="0">
              <a:solidFill>
                <a:prstClr val="black"/>
              </a:solidFill>
            </a:endParaRPr>
          </a:p>
        </p:txBody>
      </p:sp>
      <p:pic>
        <p:nvPicPr>
          <p:cNvPr id="2" name="Picture 1"/>
          <p:cNvPicPr>
            <a:picLocks noChangeAspect="1"/>
          </p:cNvPicPr>
          <p:nvPr/>
        </p:nvPicPr>
        <p:blipFill>
          <a:blip r:embed="rId3"/>
          <a:stretch>
            <a:fillRect/>
          </a:stretch>
        </p:blipFill>
        <p:spPr>
          <a:xfrm>
            <a:off x="304800" y="2819400"/>
            <a:ext cx="8610600" cy="3476625"/>
          </a:xfrm>
          <a:prstGeom prst="rect">
            <a:avLst/>
          </a:prstGeom>
        </p:spPr>
      </p:pic>
      <p:sp>
        <p:nvSpPr>
          <p:cNvPr id="3" name="Rectangle 2"/>
          <p:cNvSpPr/>
          <p:nvPr/>
        </p:nvSpPr>
        <p:spPr>
          <a:xfrm>
            <a:off x="762000" y="4077788"/>
            <a:ext cx="7696200" cy="1408611"/>
          </a:xfrm>
          <a:prstGeom prst="rect">
            <a:avLst/>
          </a:prstGeom>
          <a:noFill/>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31717043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15" name="Titel 1"/>
          <p:cNvSpPr txBox="1">
            <a:spLocks/>
          </p:cNvSpPr>
          <p:nvPr/>
        </p:nvSpPr>
        <p:spPr bwMode="auto">
          <a:xfrm>
            <a:off x="152400" y="536575"/>
            <a:ext cx="8915400"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pPr fontAlgn="auto">
              <a:spcAft>
                <a:spcPts val="0"/>
              </a:spcAft>
              <a:defRPr/>
            </a:pPr>
            <a:r>
              <a:rPr lang="de-DE" sz="3200">
                <a:solidFill>
                  <a:srgbClr val="7E1B68"/>
                </a:solidFill>
                <a:latin typeface="Calibri"/>
              </a:rPr>
              <a:t>Breadth-First Search</a:t>
            </a:r>
            <a:endParaRPr lang="en-US" sz="3200">
              <a:solidFill>
                <a:srgbClr val="7E1B68"/>
              </a:solidFill>
              <a:latin typeface="Calibri"/>
            </a:endParaRPr>
          </a:p>
        </p:txBody>
      </p:sp>
      <p:sp>
        <p:nvSpPr>
          <p:cNvPr id="5" name="Rectangle 4"/>
          <p:cNvSpPr/>
          <p:nvPr/>
        </p:nvSpPr>
        <p:spPr>
          <a:xfrm>
            <a:off x="228600" y="1490008"/>
            <a:ext cx="9067800" cy="1938992"/>
          </a:xfrm>
          <a:prstGeom prst="rect">
            <a:avLst/>
          </a:prstGeom>
        </p:spPr>
        <p:txBody>
          <a:bodyPr wrap="square">
            <a:spAutoFit/>
          </a:bodyPr>
          <a:lstStyle/>
          <a:p>
            <a:r>
              <a:rPr lang="en-US" sz="2400" b="1" dirty="0" smtClean="0">
                <a:solidFill>
                  <a:prstClr val="black"/>
                </a:solidFill>
                <a:latin typeface="Calibri"/>
              </a:rPr>
              <a:t>Complexity factor  </a:t>
            </a:r>
            <a:r>
              <a:rPr lang="en-US" sz="2400" dirty="0" smtClean="0">
                <a:solidFill>
                  <a:prstClr val="black"/>
                </a:solidFill>
                <a:latin typeface="Calibri"/>
              </a:rPr>
              <a:t>= </a:t>
            </a:r>
            <a:r>
              <a:rPr lang="en-US" sz="2400" b="1" dirty="0" smtClean="0">
                <a:solidFill>
                  <a:prstClr val="black"/>
                </a:solidFill>
                <a:latin typeface="Calibri"/>
              </a:rPr>
              <a:t>O</a:t>
            </a:r>
            <a:r>
              <a:rPr lang="en-US" sz="2400" dirty="0" smtClean="0">
                <a:solidFill>
                  <a:prstClr val="black"/>
                </a:solidFill>
                <a:latin typeface="Calibri"/>
              </a:rPr>
              <a:t>(</a:t>
            </a:r>
            <a:r>
              <a:rPr lang="en-US" sz="2400" b="1" dirty="0">
                <a:solidFill>
                  <a:prstClr val="black"/>
                </a:solidFill>
                <a:latin typeface="Calibri"/>
              </a:rPr>
              <a:t>b</a:t>
            </a:r>
            <a:r>
              <a:rPr lang="en-US" sz="2400" b="1" dirty="0" smtClean="0">
                <a:solidFill>
                  <a:prstClr val="black"/>
                </a:solidFill>
                <a:latin typeface="Calibri"/>
              </a:rPr>
              <a:t>ͩͩ) </a:t>
            </a:r>
          </a:p>
          <a:p>
            <a:endParaRPr lang="en-US" sz="2400" b="1" dirty="0">
              <a:solidFill>
                <a:prstClr val="black"/>
              </a:solidFill>
              <a:latin typeface="Calibri"/>
            </a:endParaRPr>
          </a:p>
          <a:p>
            <a:r>
              <a:rPr lang="en-US" sz="2400" b="1" dirty="0" smtClean="0">
                <a:solidFill>
                  <a:srgbClr val="FF0000"/>
                </a:solidFill>
                <a:latin typeface="Calibri"/>
              </a:rPr>
              <a:t>Exponential complexity search problems suitable for small instance problems </a:t>
            </a:r>
          </a:p>
          <a:p>
            <a:endParaRPr lang="de-DE" sz="2400" b="1" dirty="0">
              <a:solidFill>
                <a:prstClr val="black"/>
              </a:solidFill>
              <a:latin typeface="Calibri"/>
            </a:endParaRPr>
          </a:p>
        </p:txBody>
      </p:sp>
      <p:graphicFrame>
        <p:nvGraphicFramePr>
          <p:cNvPr id="8" name="Table 7"/>
          <p:cNvGraphicFramePr>
            <a:graphicFrameLocks noGrp="1"/>
          </p:cNvGraphicFramePr>
          <p:nvPr>
            <p:extLst/>
          </p:nvPr>
        </p:nvGraphicFramePr>
        <p:xfrm>
          <a:off x="1758950" y="3508375"/>
          <a:ext cx="5937250" cy="2282825"/>
        </p:xfrm>
        <a:graphic>
          <a:graphicData uri="http://schemas.openxmlformats.org/drawingml/2006/table">
            <a:tbl>
              <a:tblPr firstRow="1" firstCol="1" bandRow="1">
                <a:tableStyleId>{5940675A-B579-460E-94D1-54222C63F5DA}</a:tableStyleId>
              </a:tblPr>
              <a:tblGrid>
                <a:gridCol w="2968625"/>
                <a:gridCol w="2968625"/>
              </a:tblGrid>
              <a:tr h="0">
                <a:tc gridSpan="2">
                  <a:txBody>
                    <a:bodyPr/>
                    <a:lstStyle/>
                    <a:p>
                      <a:pPr marL="0" marR="0" algn="ctr">
                        <a:lnSpc>
                          <a:spcPct val="107000"/>
                        </a:lnSpc>
                        <a:spcBef>
                          <a:spcPts val="0"/>
                        </a:spcBef>
                        <a:spcAft>
                          <a:spcPts val="0"/>
                        </a:spcAft>
                      </a:pPr>
                      <a:r>
                        <a:rPr lang="en-US" sz="2800" b="1" dirty="0">
                          <a:effectLst/>
                        </a:rPr>
                        <a:t>Breadth First Search</a:t>
                      </a:r>
                      <a:endParaRPr lang="en-US" sz="2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r>
              <a:tr h="0">
                <a:tc>
                  <a:txBody>
                    <a:bodyPr/>
                    <a:lstStyle/>
                    <a:p>
                      <a:pPr marL="0" marR="0">
                        <a:lnSpc>
                          <a:spcPct val="107000"/>
                        </a:lnSpc>
                        <a:spcBef>
                          <a:spcPts val="0"/>
                        </a:spcBef>
                        <a:spcAft>
                          <a:spcPts val="0"/>
                        </a:spcAft>
                      </a:pPr>
                      <a:r>
                        <a:rPr lang="en-US" sz="2800" dirty="0">
                          <a:effectLst/>
                        </a:rPr>
                        <a:t>Complete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800">
                          <a:effectLst/>
                        </a:rPr>
                        <a:t>Yes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marL="0" marR="0">
                        <a:lnSpc>
                          <a:spcPct val="107000"/>
                        </a:lnSpc>
                        <a:spcBef>
                          <a:spcPts val="0"/>
                        </a:spcBef>
                        <a:spcAft>
                          <a:spcPts val="0"/>
                        </a:spcAft>
                      </a:pPr>
                      <a:r>
                        <a:rPr lang="en-US" sz="2800" dirty="0">
                          <a:effectLst/>
                        </a:rPr>
                        <a:t>Time Complexity</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de-DE" sz="2800" dirty="0" smtClean="0">
                          <a:effectLst/>
                          <a:latin typeface="+mn-lt"/>
                          <a:ea typeface="+mn-ea"/>
                          <a:cs typeface="+mn-cs"/>
                        </a:rPr>
                        <a:t>Exponential</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marL="0" marR="0">
                        <a:lnSpc>
                          <a:spcPct val="107000"/>
                        </a:lnSpc>
                        <a:spcBef>
                          <a:spcPts val="0"/>
                        </a:spcBef>
                        <a:spcAft>
                          <a:spcPts val="0"/>
                        </a:spcAft>
                      </a:pPr>
                      <a:r>
                        <a:rPr lang="en-US" sz="2800">
                          <a:effectLst/>
                        </a:rPr>
                        <a:t>Space Complexity</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de-DE" sz="2800" dirty="0" smtClean="0">
                          <a:effectLst/>
                          <a:latin typeface="+mn-lt"/>
                          <a:ea typeface="+mn-ea"/>
                          <a:cs typeface="+mn-cs"/>
                        </a:rPr>
                        <a:t>Exponential</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marL="0" marR="0">
                        <a:lnSpc>
                          <a:spcPct val="107000"/>
                        </a:lnSpc>
                        <a:spcBef>
                          <a:spcPts val="0"/>
                        </a:spcBef>
                        <a:spcAft>
                          <a:spcPts val="0"/>
                        </a:spcAft>
                      </a:pPr>
                      <a:r>
                        <a:rPr lang="en-US" sz="2800">
                          <a:effectLst/>
                        </a:rPr>
                        <a:t>Optimality</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800" dirty="0">
                          <a:effectLst/>
                        </a:rPr>
                        <a:t>Yes</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42078062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15" name="Titel 1"/>
          <p:cNvSpPr txBox="1">
            <a:spLocks/>
          </p:cNvSpPr>
          <p:nvPr/>
        </p:nvSpPr>
        <p:spPr bwMode="auto">
          <a:xfrm>
            <a:off x="152400" y="536575"/>
            <a:ext cx="8915400"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pPr fontAlgn="auto">
              <a:spcAft>
                <a:spcPts val="0"/>
              </a:spcAft>
              <a:defRPr/>
            </a:pPr>
            <a:r>
              <a:rPr lang="de-DE" sz="3200">
                <a:solidFill>
                  <a:srgbClr val="7E1B68"/>
                </a:solidFill>
                <a:latin typeface="Calibri"/>
              </a:rPr>
              <a:t>Depth-First Search(DFS)</a:t>
            </a:r>
            <a:endParaRPr lang="en-US" sz="3200">
              <a:solidFill>
                <a:srgbClr val="7E1B68"/>
              </a:solidFill>
              <a:latin typeface="Calibri"/>
            </a:endParaRPr>
          </a:p>
        </p:txBody>
      </p:sp>
      <p:sp>
        <p:nvSpPr>
          <p:cNvPr id="7" name="Rectangle 6"/>
          <p:cNvSpPr/>
          <p:nvPr/>
        </p:nvSpPr>
        <p:spPr>
          <a:xfrm>
            <a:off x="304800" y="1331473"/>
            <a:ext cx="9067800" cy="1938992"/>
          </a:xfrm>
          <a:prstGeom prst="rect">
            <a:avLst/>
          </a:prstGeom>
        </p:spPr>
        <p:txBody>
          <a:bodyPr wrap="square">
            <a:spAutoFit/>
          </a:bodyPr>
          <a:lstStyle/>
          <a:p>
            <a:r>
              <a:rPr lang="en-GB" sz="2400" dirty="0">
                <a:solidFill>
                  <a:prstClr val="black"/>
                </a:solidFill>
                <a:latin typeface="Calibri"/>
              </a:rPr>
              <a:t>Depth-first </a:t>
            </a:r>
            <a:r>
              <a:rPr lang="en-GB" sz="2400" dirty="0" smtClean="0">
                <a:solidFill>
                  <a:prstClr val="black"/>
                </a:solidFill>
                <a:latin typeface="Calibri"/>
              </a:rPr>
              <a:t>search (DFS) </a:t>
            </a:r>
            <a:r>
              <a:rPr lang="en-GB" sz="2400" dirty="0">
                <a:solidFill>
                  <a:prstClr val="black"/>
                </a:solidFill>
                <a:latin typeface="Calibri"/>
              </a:rPr>
              <a:t>always expands one of the nodes at the deepest level of the </a:t>
            </a:r>
            <a:r>
              <a:rPr lang="en-GB" sz="2400" dirty="0" smtClean="0">
                <a:solidFill>
                  <a:prstClr val="black"/>
                </a:solidFill>
                <a:latin typeface="Calibri"/>
              </a:rPr>
              <a:t>tree</a:t>
            </a:r>
            <a:endParaRPr lang="en-GB" sz="2400" dirty="0">
              <a:solidFill>
                <a:prstClr val="black"/>
              </a:solidFill>
              <a:latin typeface="Calibri"/>
            </a:endParaRPr>
          </a:p>
          <a:p>
            <a:endParaRPr lang="de-DE" sz="2400" dirty="0">
              <a:solidFill>
                <a:prstClr val="black"/>
              </a:solidFill>
              <a:latin typeface="Calibri"/>
            </a:endParaRPr>
          </a:p>
          <a:p>
            <a:r>
              <a:rPr lang="de-DE" sz="2400" dirty="0" smtClean="0">
                <a:solidFill>
                  <a:prstClr val="black"/>
                </a:solidFill>
                <a:latin typeface="Calibri"/>
              </a:rPr>
              <a:t>If branching factor is </a:t>
            </a:r>
            <a:r>
              <a:rPr lang="de-DE" sz="2400" b="1" i="1" dirty="0" smtClean="0">
                <a:solidFill>
                  <a:prstClr val="black"/>
                </a:solidFill>
                <a:latin typeface="Calibri"/>
              </a:rPr>
              <a:t>b </a:t>
            </a:r>
            <a:r>
              <a:rPr lang="de-DE" sz="2400" dirty="0" smtClean="0">
                <a:solidFill>
                  <a:prstClr val="black"/>
                </a:solidFill>
                <a:latin typeface="Calibri"/>
              </a:rPr>
              <a:t>and depth level is </a:t>
            </a:r>
            <a:r>
              <a:rPr lang="de-DE" sz="2400" b="1" i="1" dirty="0" smtClean="0">
                <a:solidFill>
                  <a:prstClr val="black"/>
                </a:solidFill>
                <a:latin typeface="Calibri"/>
              </a:rPr>
              <a:t>d</a:t>
            </a:r>
            <a:r>
              <a:rPr lang="de-DE" sz="2400" dirty="0" smtClean="0">
                <a:solidFill>
                  <a:prstClr val="black"/>
                </a:solidFill>
                <a:latin typeface="Calibri"/>
              </a:rPr>
              <a:t>, then DFS opens (</a:t>
            </a:r>
            <a:r>
              <a:rPr lang="de-DE" sz="2400" b="1" dirty="0" smtClean="0">
                <a:solidFill>
                  <a:prstClr val="black"/>
                </a:solidFill>
                <a:latin typeface="Calibri"/>
              </a:rPr>
              <a:t>1+bd</a:t>
            </a:r>
            <a:r>
              <a:rPr lang="de-DE" sz="2400" dirty="0" smtClean="0">
                <a:solidFill>
                  <a:prstClr val="black"/>
                </a:solidFill>
                <a:latin typeface="Calibri"/>
              </a:rPr>
              <a:t>) nodes</a:t>
            </a:r>
            <a:endParaRPr lang="en-GB" sz="2400" dirty="0">
              <a:solidFill>
                <a:prstClr val="black"/>
              </a:solidFill>
              <a:latin typeface="Calibri"/>
            </a:endParaRPr>
          </a:p>
        </p:txBody>
      </p:sp>
    </p:spTree>
    <p:extLst>
      <p:ext uri="{BB962C8B-B14F-4D97-AF65-F5344CB8AC3E}">
        <p14:creationId xmlns:p14="http://schemas.microsoft.com/office/powerpoint/2010/main" val="23206828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11" name="Titel 1"/>
          <p:cNvSpPr txBox="1">
            <a:spLocks/>
          </p:cNvSpPr>
          <p:nvPr/>
        </p:nvSpPr>
        <p:spPr bwMode="auto">
          <a:xfrm>
            <a:off x="201613" y="533400"/>
            <a:ext cx="8027987"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r>
              <a:rPr lang="en-GB" sz="3200" dirty="0">
                <a:solidFill>
                  <a:srgbClr val="7E1B68"/>
                </a:solidFill>
                <a:latin typeface="+mn-lt"/>
              </a:rPr>
              <a:t>Graph </a:t>
            </a:r>
            <a:r>
              <a:rPr lang="en-GB" sz="3200" dirty="0" smtClean="0">
                <a:solidFill>
                  <a:srgbClr val="7E1B68"/>
                </a:solidFill>
                <a:latin typeface="+mn-lt"/>
              </a:rPr>
              <a:t>Traversals</a:t>
            </a:r>
            <a:endParaRPr lang="en-GB" sz="3200" dirty="0">
              <a:solidFill>
                <a:srgbClr val="7E1B68"/>
              </a:solidFill>
              <a:latin typeface="+mn-lt"/>
            </a:endParaRPr>
          </a:p>
          <a:p>
            <a:pPr fontAlgn="auto">
              <a:spcAft>
                <a:spcPts val="0"/>
              </a:spcAft>
              <a:defRPr/>
            </a:pPr>
            <a:endParaRPr lang="en-US" sz="3200" dirty="0">
              <a:solidFill>
                <a:srgbClr val="7E1B68"/>
              </a:solidFill>
              <a:latin typeface="+mn-lt"/>
            </a:endParaRPr>
          </a:p>
          <a:p>
            <a:pPr algn="ctr" fontAlgn="auto">
              <a:spcAft>
                <a:spcPts val="0"/>
              </a:spcAft>
              <a:defRPr/>
            </a:pPr>
            <a:endParaRPr lang="en-US" sz="1800" dirty="0">
              <a:solidFill>
                <a:srgbClr val="7E1B68"/>
              </a:solidFill>
              <a:latin typeface="+mn-lt"/>
            </a:endParaRPr>
          </a:p>
        </p:txBody>
      </p:sp>
      <p:sp>
        <p:nvSpPr>
          <p:cNvPr id="2" name="AutoShape 2" descr="Image result for computer scientist"/>
          <p:cNvSpPr>
            <a:spLocks noChangeAspect="1" noChangeArrowheads="1"/>
          </p:cNvSpPr>
          <p:nvPr/>
        </p:nvSpPr>
        <p:spPr bwMode="auto">
          <a:xfrm>
            <a:off x="832984" y="441960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 name="Rectangle 2"/>
          <p:cNvSpPr/>
          <p:nvPr/>
        </p:nvSpPr>
        <p:spPr>
          <a:xfrm>
            <a:off x="609600" y="1425476"/>
            <a:ext cx="8534400" cy="461665"/>
          </a:xfrm>
          <a:prstGeom prst="rect">
            <a:avLst/>
          </a:prstGeom>
        </p:spPr>
        <p:txBody>
          <a:bodyPr wrap="square">
            <a:spAutoFit/>
          </a:bodyPr>
          <a:lstStyle/>
          <a:p>
            <a:r>
              <a:rPr lang="de-DE" sz="2400" dirty="0" smtClean="0">
                <a:solidFill>
                  <a:prstClr val="black"/>
                </a:solidFill>
                <a:latin typeface="Calibri"/>
              </a:rPr>
              <a:t> </a:t>
            </a:r>
            <a:endParaRPr lang="en-US" sz="2400" dirty="0">
              <a:solidFill>
                <a:prstClr val="black"/>
              </a:solidFill>
              <a:latin typeface="Calibri"/>
            </a:endParaRPr>
          </a:p>
        </p:txBody>
      </p:sp>
      <p:sp>
        <p:nvSpPr>
          <p:cNvPr id="7" name="Rectangle 6"/>
          <p:cNvSpPr/>
          <p:nvPr/>
        </p:nvSpPr>
        <p:spPr>
          <a:xfrm>
            <a:off x="201613" y="1028343"/>
            <a:ext cx="8942387" cy="5693866"/>
          </a:xfrm>
          <a:prstGeom prst="rect">
            <a:avLst/>
          </a:prstGeom>
        </p:spPr>
        <p:txBody>
          <a:bodyPr wrap="square">
            <a:spAutoFit/>
          </a:bodyPr>
          <a:lstStyle/>
          <a:p>
            <a:r>
              <a:rPr lang="en-GB" sz="2800" b="1" dirty="0" smtClean="0">
                <a:latin typeface="+mn-lt"/>
              </a:rPr>
              <a:t>DFS </a:t>
            </a:r>
            <a:r>
              <a:rPr lang="en-GB" sz="2800" b="1" dirty="0">
                <a:latin typeface="+mn-lt"/>
              </a:rPr>
              <a:t>(Depth First Search</a:t>
            </a:r>
            <a:r>
              <a:rPr lang="en-GB" sz="2800" b="1" dirty="0" smtClean="0">
                <a:latin typeface="+mn-lt"/>
              </a:rPr>
              <a:t>)</a:t>
            </a:r>
          </a:p>
          <a:p>
            <a:endParaRPr lang="en-GB" sz="2400" b="1" dirty="0">
              <a:latin typeface="+mn-lt"/>
            </a:endParaRPr>
          </a:p>
          <a:p>
            <a:r>
              <a:rPr lang="en-GB" sz="2400" dirty="0">
                <a:latin typeface="+mn-lt"/>
              </a:rPr>
              <a:t>Depth First Search (DFS) algorithm traverses a graph in a </a:t>
            </a:r>
            <a:r>
              <a:rPr lang="en-GB" sz="2400" b="1" dirty="0" err="1">
                <a:latin typeface="+mn-lt"/>
              </a:rPr>
              <a:t>depthward</a:t>
            </a:r>
            <a:r>
              <a:rPr lang="en-GB" sz="2400" b="1" dirty="0">
                <a:latin typeface="+mn-lt"/>
              </a:rPr>
              <a:t> </a:t>
            </a:r>
            <a:r>
              <a:rPr lang="en-GB" sz="2400" dirty="0">
                <a:latin typeface="+mn-lt"/>
              </a:rPr>
              <a:t>motion and uses a </a:t>
            </a:r>
            <a:r>
              <a:rPr lang="en-GB" sz="2400" b="1" dirty="0">
                <a:latin typeface="+mn-lt"/>
              </a:rPr>
              <a:t>stack</a:t>
            </a:r>
            <a:r>
              <a:rPr lang="en-GB" sz="2400" dirty="0">
                <a:latin typeface="+mn-lt"/>
              </a:rPr>
              <a:t> to remember to get the next vertex to start a search, when a dead end occurs in any iteration</a:t>
            </a:r>
            <a:r>
              <a:rPr lang="en-GB" sz="2400" dirty="0" smtClean="0">
                <a:latin typeface="+mn-lt"/>
              </a:rPr>
              <a:t>.</a:t>
            </a:r>
          </a:p>
          <a:p>
            <a:endParaRPr lang="en-GB" sz="2400" b="1" dirty="0">
              <a:latin typeface="+mn-lt"/>
            </a:endParaRPr>
          </a:p>
          <a:p>
            <a:r>
              <a:rPr lang="en-GB" sz="2400" b="1" dirty="0">
                <a:latin typeface="+mn-lt"/>
              </a:rPr>
              <a:t>Rule 1</a:t>
            </a:r>
            <a:r>
              <a:rPr lang="en-GB" sz="2400" dirty="0">
                <a:latin typeface="+mn-lt"/>
              </a:rPr>
              <a:t> − Visit the adjacent unvisited vertex. Mark it as visited. Display it. Push it in a stack</a:t>
            </a:r>
            <a:r>
              <a:rPr lang="en-GB" sz="2400" dirty="0" smtClean="0">
                <a:latin typeface="+mn-lt"/>
              </a:rPr>
              <a:t>.</a:t>
            </a:r>
          </a:p>
          <a:p>
            <a:endParaRPr lang="en-GB" sz="2400" dirty="0">
              <a:latin typeface="+mn-lt"/>
            </a:endParaRPr>
          </a:p>
          <a:p>
            <a:r>
              <a:rPr lang="en-GB" sz="2400" b="1" dirty="0">
                <a:latin typeface="+mn-lt"/>
              </a:rPr>
              <a:t>Rule 2</a:t>
            </a:r>
            <a:r>
              <a:rPr lang="en-GB" sz="2400" dirty="0">
                <a:latin typeface="+mn-lt"/>
              </a:rPr>
              <a:t> − If no adjacent vertex is found, pop up a vertex from the stack. (It will pop up all the vertices from the stack, which do not have adjacent vertices</a:t>
            </a:r>
            <a:r>
              <a:rPr lang="en-GB" sz="2400" dirty="0" smtClean="0">
                <a:latin typeface="+mn-lt"/>
              </a:rPr>
              <a:t>.)</a:t>
            </a:r>
          </a:p>
          <a:p>
            <a:endParaRPr lang="en-GB" sz="2400" dirty="0">
              <a:latin typeface="+mn-lt"/>
            </a:endParaRPr>
          </a:p>
          <a:p>
            <a:r>
              <a:rPr lang="en-GB" sz="2400" b="1" dirty="0">
                <a:latin typeface="+mn-lt"/>
              </a:rPr>
              <a:t>Rule 3</a:t>
            </a:r>
            <a:r>
              <a:rPr lang="en-GB" sz="2400" dirty="0">
                <a:latin typeface="+mn-lt"/>
              </a:rPr>
              <a:t> − Repeat Rule 1 and Rule 2 until the stack is empty.</a:t>
            </a:r>
          </a:p>
          <a:p>
            <a:endParaRPr lang="en-GB" sz="2400" b="1" dirty="0">
              <a:latin typeface="+mn-lt"/>
            </a:endParaRPr>
          </a:p>
        </p:txBody>
      </p:sp>
    </p:spTree>
    <p:extLst>
      <p:ext uri="{BB962C8B-B14F-4D97-AF65-F5344CB8AC3E}">
        <p14:creationId xmlns:p14="http://schemas.microsoft.com/office/powerpoint/2010/main" val="28441329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11" name="Titel 1"/>
          <p:cNvSpPr txBox="1">
            <a:spLocks/>
          </p:cNvSpPr>
          <p:nvPr/>
        </p:nvSpPr>
        <p:spPr bwMode="auto">
          <a:xfrm>
            <a:off x="201613" y="533400"/>
            <a:ext cx="8027987"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r>
              <a:rPr sz="3200">
                <a:solidFill>
                  <a:srgbClr val="7E1B68"/>
                </a:solidFill>
                <a:latin typeface="Calibri"/>
              </a:rPr>
              <a:t>Graph Traversals</a:t>
            </a:r>
          </a:p>
          <a:p>
            <a:pPr fontAlgn="auto">
              <a:spcAft>
                <a:spcPts val="0"/>
              </a:spcAft>
              <a:defRPr/>
            </a:pPr>
            <a:endParaRPr lang="en-US" sz="3200">
              <a:solidFill>
                <a:srgbClr val="7E1B68"/>
              </a:solidFill>
              <a:latin typeface="Calibri"/>
            </a:endParaRPr>
          </a:p>
          <a:p>
            <a:pPr algn="ctr" fontAlgn="auto">
              <a:spcAft>
                <a:spcPts val="0"/>
              </a:spcAft>
              <a:defRPr/>
            </a:pPr>
            <a:endParaRPr lang="en-US" sz="1800">
              <a:solidFill>
                <a:srgbClr val="7E1B68"/>
              </a:solidFill>
              <a:latin typeface="Calibri"/>
            </a:endParaRPr>
          </a:p>
        </p:txBody>
      </p:sp>
      <p:sp>
        <p:nvSpPr>
          <p:cNvPr id="2" name="AutoShape 2" descr="Image result for computer scientist"/>
          <p:cNvSpPr>
            <a:spLocks noChangeAspect="1" noChangeArrowheads="1"/>
          </p:cNvSpPr>
          <p:nvPr/>
        </p:nvSpPr>
        <p:spPr bwMode="auto">
          <a:xfrm>
            <a:off x="832984" y="441960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 name="Rectangle 2"/>
          <p:cNvSpPr/>
          <p:nvPr/>
        </p:nvSpPr>
        <p:spPr>
          <a:xfrm>
            <a:off x="609600" y="1425476"/>
            <a:ext cx="8534400" cy="461665"/>
          </a:xfrm>
          <a:prstGeom prst="rect">
            <a:avLst/>
          </a:prstGeom>
        </p:spPr>
        <p:txBody>
          <a:bodyPr wrap="square">
            <a:spAutoFit/>
          </a:bodyPr>
          <a:lstStyle/>
          <a:p>
            <a:r>
              <a:rPr lang="de-DE" sz="2400" dirty="0" smtClean="0">
                <a:solidFill>
                  <a:prstClr val="black"/>
                </a:solidFill>
                <a:latin typeface="Calibri"/>
              </a:rPr>
              <a:t> </a:t>
            </a:r>
            <a:endParaRPr lang="en-US" sz="2400" dirty="0">
              <a:solidFill>
                <a:prstClr val="black"/>
              </a:solidFill>
              <a:latin typeface="Calibri"/>
            </a:endParaRPr>
          </a:p>
        </p:txBody>
      </p:sp>
      <p:sp>
        <p:nvSpPr>
          <p:cNvPr id="7" name="Rectangle 6"/>
          <p:cNvSpPr/>
          <p:nvPr/>
        </p:nvSpPr>
        <p:spPr>
          <a:xfrm>
            <a:off x="201613" y="1028343"/>
            <a:ext cx="8942387" cy="892552"/>
          </a:xfrm>
          <a:prstGeom prst="rect">
            <a:avLst/>
          </a:prstGeom>
        </p:spPr>
        <p:txBody>
          <a:bodyPr wrap="square">
            <a:spAutoFit/>
          </a:bodyPr>
          <a:lstStyle/>
          <a:p>
            <a:r>
              <a:rPr lang="en-GB" sz="2800" b="1" dirty="0" smtClean="0">
                <a:solidFill>
                  <a:prstClr val="black"/>
                </a:solidFill>
                <a:latin typeface="Calibri"/>
              </a:rPr>
              <a:t>DFS </a:t>
            </a:r>
            <a:r>
              <a:rPr lang="en-GB" sz="2800" b="1" dirty="0">
                <a:solidFill>
                  <a:prstClr val="black"/>
                </a:solidFill>
                <a:latin typeface="Calibri"/>
              </a:rPr>
              <a:t>(Depth First Search</a:t>
            </a:r>
            <a:r>
              <a:rPr lang="en-GB" sz="2800" b="1" dirty="0" smtClean="0">
                <a:solidFill>
                  <a:prstClr val="black"/>
                </a:solidFill>
                <a:latin typeface="Calibri"/>
              </a:rPr>
              <a:t>)</a:t>
            </a:r>
          </a:p>
          <a:p>
            <a:endParaRPr lang="en-GB" sz="2400" b="1" dirty="0">
              <a:solidFill>
                <a:prstClr val="black"/>
              </a:solidFill>
              <a:latin typeface="Calibri"/>
            </a:endParaRPr>
          </a:p>
        </p:txBody>
      </p:sp>
      <p:pic>
        <p:nvPicPr>
          <p:cNvPr id="6146" name="Picture 2" descr="Depth First Search Step O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5227" y="1887141"/>
            <a:ext cx="5835158" cy="379285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33400" y="6019800"/>
            <a:ext cx="9144000" cy="338554"/>
          </a:xfrm>
          <a:prstGeom prst="rect">
            <a:avLst/>
          </a:prstGeom>
        </p:spPr>
        <p:txBody>
          <a:bodyPr wrap="square">
            <a:spAutoFit/>
          </a:bodyPr>
          <a:lstStyle/>
          <a:p>
            <a:r>
              <a:rPr lang="en-US" sz="1600" b="1" dirty="0"/>
              <a:t>https://www.tutorialspoint.com/data_structures_algorithms/depth_first_traversal.htm</a:t>
            </a:r>
          </a:p>
        </p:txBody>
      </p:sp>
    </p:spTree>
    <p:extLst>
      <p:ext uri="{BB962C8B-B14F-4D97-AF65-F5344CB8AC3E}">
        <p14:creationId xmlns:p14="http://schemas.microsoft.com/office/powerpoint/2010/main" val="21796736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11" name="Titel 1"/>
          <p:cNvSpPr txBox="1">
            <a:spLocks/>
          </p:cNvSpPr>
          <p:nvPr/>
        </p:nvSpPr>
        <p:spPr bwMode="auto">
          <a:xfrm>
            <a:off x="201613" y="533400"/>
            <a:ext cx="8027987"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r>
              <a:rPr sz="3200" dirty="0" smtClean="0">
                <a:solidFill>
                  <a:srgbClr val="7E1B68"/>
                </a:solidFill>
                <a:latin typeface="Calibri"/>
              </a:rPr>
              <a:t>Tree </a:t>
            </a:r>
            <a:r>
              <a:rPr sz="3200" dirty="0">
                <a:solidFill>
                  <a:srgbClr val="7E1B68"/>
                </a:solidFill>
                <a:latin typeface="Calibri"/>
              </a:rPr>
              <a:t>Traversals</a:t>
            </a:r>
          </a:p>
          <a:p>
            <a:pPr fontAlgn="auto">
              <a:spcAft>
                <a:spcPts val="0"/>
              </a:spcAft>
              <a:defRPr/>
            </a:pPr>
            <a:endParaRPr lang="en-US" sz="3200" dirty="0">
              <a:solidFill>
                <a:srgbClr val="7E1B68"/>
              </a:solidFill>
              <a:latin typeface="Calibri"/>
            </a:endParaRPr>
          </a:p>
          <a:p>
            <a:pPr algn="ctr" fontAlgn="auto">
              <a:spcAft>
                <a:spcPts val="0"/>
              </a:spcAft>
              <a:defRPr/>
            </a:pPr>
            <a:endParaRPr lang="en-US" sz="1800" dirty="0">
              <a:solidFill>
                <a:srgbClr val="7E1B68"/>
              </a:solidFill>
              <a:latin typeface="Calibri"/>
            </a:endParaRPr>
          </a:p>
        </p:txBody>
      </p:sp>
      <p:sp>
        <p:nvSpPr>
          <p:cNvPr id="3" name="Rectangle 2"/>
          <p:cNvSpPr/>
          <p:nvPr/>
        </p:nvSpPr>
        <p:spPr>
          <a:xfrm>
            <a:off x="609600" y="1425476"/>
            <a:ext cx="8534400" cy="461665"/>
          </a:xfrm>
          <a:prstGeom prst="rect">
            <a:avLst/>
          </a:prstGeom>
        </p:spPr>
        <p:txBody>
          <a:bodyPr wrap="square">
            <a:spAutoFit/>
          </a:bodyPr>
          <a:lstStyle/>
          <a:p>
            <a:r>
              <a:rPr lang="de-DE" sz="2400" dirty="0" smtClean="0">
                <a:solidFill>
                  <a:prstClr val="black"/>
                </a:solidFill>
                <a:latin typeface="Calibri"/>
              </a:rPr>
              <a:t> </a:t>
            </a:r>
            <a:endParaRPr lang="en-US" sz="2400" dirty="0">
              <a:solidFill>
                <a:prstClr val="black"/>
              </a:solidFill>
              <a:latin typeface="Calibri"/>
            </a:endParaRPr>
          </a:p>
        </p:txBody>
      </p:sp>
      <p:sp>
        <p:nvSpPr>
          <p:cNvPr id="7" name="Rectangle 6"/>
          <p:cNvSpPr/>
          <p:nvPr/>
        </p:nvSpPr>
        <p:spPr>
          <a:xfrm>
            <a:off x="201613" y="1028343"/>
            <a:ext cx="8942387" cy="892552"/>
          </a:xfrm>
          <a:prstGeom prst="rect">
            <a:avLst/>
          </a:prstGeom>
        </p:spPr>
        <p:txBody>
          <a:bodyPr wrap="square">
            <a:spAutoFit/>
          </a:bodyPr>
          <a:lstStyle/>
          <a:p>
            <a:r>
              <a:rPr lang="en-GB" sz="2800" b="1" dirty="0" smtClean="0">
                <a:solidFill>
                  <a:prstClr val="black"/>
                </a:solidFill>
                <a:latin typeface="Calibri"/>
              </a:rPr>
              <a:t>DFS </a:t>
            </a:r>
            <a:r>
              <a:rPr lang="en-GB" sz="2800" b="1" dirty="0">
                <a:solidFill>
                  <a:prstClr val="black"/>
                </a:solidFill>
                <a:latin typeface="Calibri"/>
              </a:rPr>
              <a:t>(Depth First Search</a:t>
            </a:r>
            <a:r>
              <a:rPr lang="en-GB" sz="2800" b="1" dirty="0" smtClean="0">
                <a:solidFill>
                  <a:prstClr val="black"/>
                </a:solidFill>
                <a:latin typeface="Calibri"/>
              </a:rPr>
              <a:t>): example</a:t>
            </a:r>
          </a:p>
          <a:p>
            <a:endParaRPr lang="en-GB" sz="2400" b="1" dirty="0">
              <a:solidFill>
                <a:prstClr val="black"/>
              </a:solidFill>
              <a:latin typeface="Calibri"/>
            </a:endParaRPr>
          </a:p>
        </p:txBody>
      </p:sp>
      <p:pic>
        <p:nvPicPr>
          <p:cNvPr id="1026" name="Picture 2" descr="Image result for Binary tre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2057400"/>
            <a:ext cx="5226342" cy="41591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52500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15" name="Titel 1"/>
          <p:cNvSpPr txBox="1">
            <a:spLocks/>
          </p:cNvSpPr>
          <p:nvPr/>
        </p:nvSpPr>
        <p:spPr bwMode="auto">
          <a:xfrm>
            <a:off x="152400" y="536575"/>
            <a:ext cx="8915400"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pPr fontAlgn="auto">
              <a:spcAft>
                <a:spcPts val="0"/>
              </a:spcAft>
              <a:defRPr/>
            </a:pPr>
            <a:r>
              <a:rPr lang="de-DE" sz="3200">
                <a:solidFill>
                  <a:srgbClr val="7E1B68"/>
                </a:solidFill>
                <a:latin typeface="Calibri"/>
              </a:rPr>
              <a:t>Depth-First Search(DFS)</a:t>
            </a:r>
            <a:endParaRPr lang="en-US" sz="3200">
              <a:solidFill>
                <a:srgbClr val="7E1B68"/>
              </a:solidFill>
              <a:latin typeface="Calibri"/>
            </a:endParaRPr>
          </a:p>
        </p:txBody>
      </p:sp>
      <p:sp>
        <p:nvSpPr>
          <p:cNvPr id="2" name="Oval 1"/>
          <p:cNvSpPr/>
          <p:nvPr/>
        </p:nvSpPr>
        <p:spPr>
          <a:xfrm>
            <a:off x="2590800" y="1828800"/>
            <a:ext cx="304800" cy="24606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prstClr val="white"/>
              </a:solidFill>
            </a:endParaRPr>
          </a:p>
        </p:txBody>
      </p:sp>
      <p:sp>
        <p:nvSpPr>
          <p:cNvPr id="42" name="Oval 41"/>
          <p:cNvSpPr/>
          <p:nvPr/>
        </p:nvSpPr>
        <p:spPr>
          <a:xfrm>
            <a:off x="1981200" y="2590800"/>
            <a:ext cx="304800" cy="24606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prstClr val="white"/>
              </a:solidFill>
            </a:endParaRPr>
          </a:p>
        </p:txBody>
      </p:sp>
      <p:sp>
        <p:nvSpPr>
          <p:cNvPr id="43" name="Oval 42"/>
          <p:cNvSpPr/>
          <p:nvPr/>
        </p:nvSpPr>
        <p:spPr>
          <a:xfrm>
            <a:off x="2971800" y="2590800"/>
            <a:ext cx="304800" cy="24606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prstClr val="white"/>
              </a:solidFill>
            </a:endParaRPr>
          </a:p>
        </p:txBody>
      </p:sp>
      <p:sp>
        <p:nvSpPr>
          <p:cNvPr id="44" name="Oval 43"/>
          <p:cNvSpPr/>
          <p:nvPr/>
        </p:nvSpPr>
        <p:spPr>
          <a:xfrm>
            <a:off x="1447800" y="3370262"/>
            <a:ext cx="304800" cy="24606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prstClr val="white"/>
              </a:solidFill>
            </a:endParaRPr>
          </a:p>
        </p:txBody>
      </p:sp>
      <p:sp>
        <p:nvSpPr>
          <p:cNvPr id="45" name="Oval 44"/>
          <p:cNvSpPr/>
          <p:nvPr/>
        </p:nvSpPr>
        <p:spPr>
          <a:xfrm>
            <a:off x="2438400" y="3370262"/>
            <a:ext cx="304800" cy="24606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prstClr val="white"/>
              </a:solidFill>
            </a:endParaRPr>
          </a:p>
        </p:txBody>
      </p:sp>
      <p:sp>
        <p:nvSpPr>
          <p:cNvPr id="46" name="Oval 45"/>
          <p:cNvSpPr/>
          <p:nvPr/>
        </p:nvSpPr>
        <p:spPr>
          <a:xfrm>
            <a:off x="6629400" y="1828800"/>
            <a:ext cx="304800" cy="24606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prstClr val="white"/>
              </a:solidFill>
            </a:endParaRPr>
          </a:p>
        </p:txBody>
      </p:sp>
      <p:sp>
        <p:nvSpPr>
          <p:cNvPr id="47" name="Oval 46"/>
          <p:cNvSpPr/>
          <p:nvPr/>
        </p:nvSpPr>
        <p:spPr>
          <a:xfrm>
            <a:off x="6019800" y="2590800"/>
            <a:ext cx="304800" cy="24606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prstClr val="white"/>
              </a:solidFill>
            </a:endParaRPr>
          </a:p>
        </p:txBody>
      </p:sp>
      <p:sp>
        <p:nvSpPr>
          <p:cNvPr id="48" name="Oval 47"/>
          <p:cNvSpPr/>
          <p:nvPr/>
        </p:nvSpPr>
        <p:spPr>
          <a:xfrm>
            <a:off x="7239000" y="2590800"/>
            <a:ext cx="304800" cy="24606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prstClr val="white"/>
              </a:solidFill>
            </a:endParaRPr>
          </a:p>
        </p:txBody>
      </p:sp>
      <p:sp>
        <p:nvSpPr>
          <p:cNvPr id="49" name="Oval 48"/>
          <p:cNvSpPr/>
          <p:nvPr/>
        </p:nvSpPr>
        <p:spPr>
          <a:xfrm>
            <a:off x="5562600" y="3370262"/>
            <a:ext cx="304800" cy="24606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prstClr val="white"/>
              </a:solidFill>
            </a:endParaRPr>
          </a:p>
        </p:txBody>
      </p:sp>
      <p:sp>
        <p:nvSpPr>
          <p:cNvPr id="50" name="Oval 49"/>
          <p:cNvSpPr/>
          <p:nvPr/>
        </p:nvSpPr>
        <p:spPr>
          <a:xfrm>
            <a:off x="6324600" y="3370262"/>
            <a:ext cx="304800" cy="24606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prstClr val="white"/>
              </a:solidFill>
            </a:endParaRPr>
          </a:p>
        </p:txBody>
      </p:sp>
      <p:sp>
        <p:nvSpPr>
          <p:cNvPr id="51" name="Oval 50"/>
          <p:cNvSpPr/>
          <p:nvPr/>
        </p:nvSpPr>
        <p:spPr>
          <a:xfrm>
            <a:off x="6858000" y="3352800"/>
            <a:ext cx="304800" cy="24606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prstClr val="white"/>
              </a:solidFill>
            </a:endParaRPr>
          </a:p>
        </p:txBody>
      </p:sp>
      <p:sp>
        <p:nvSpPr>
          <p:cNvPr id="52" name="Oval 51"/>
          <p:cNvSpPr/>
          <p:nvPr/>
        </p:nvSpPr>
        <p:spPr>
          <a:xfrm>
            <a:off x="7620000" y="3352800"/>
            <a:ext cx="304800" cy="24606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prstClr val="white"/>
              </a:solidFill>
            </a:endParaRPr>
          </a:p>
        </p:txBody>
      </p:sp>
      <p:cxnSp>
        <p:nvCxnSpPr>
          <p:cNvPr id="4" name="Straight Connector 3"/>
          <p:cNvCxnSpPr>
            <a:stCxn id="2" idx="4"/>
            <a:endCxn id="42" idx="7"/>
          </p:cNvCxnSpPr>
          <p:nvPr/>
        </p:nvCxnSpPr>
        <p:spPr>
          <a:xfrm flipH="1">
            <a:off x="2241363" y="2074862"/>
            <a:ext cx="501837" cy="5519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2" idx="4"/>
            <a:endCxn id="43" idx="0"/>
          </p:cNvCxnSpPr>
          <p:nvPr/>
        </p:nvCxnSpPr>
        <p:spPr>
          <a:xfrm>
            <a:off x="2743200" y="2074862"/>
            <a:ext cx="381000" cy="5159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42" idx="4"/>
            <a:endCxn id="44" idx="0"/>
          </p:cNvCxnSpPr>
          <p:nvPr/>
        </p:nvCxnSpPr>
        <p:spPr>
          <a:xfrm flipH="1">
            <a:off x="1600200" y="2836862"/>
            <a:ext cx="533400" cy="533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42" idx="4"/>
            <a:endCxn id="45" idx="0"/>
          </p:cNvCxnSpPr>
          <p:nvPr/>
        </p:nvCxnSpPr>
        <p:spPr>
          <a:xfrm>
            <a:off x="2133600" y="2836862"/>
            <a:ext cx="457200" cy="533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46" idx="4"/>
            <a:endCxn id="47" idx="0"/>
          </p:cNvCxnSpPr>
          <p:nvPr/>
        </p:nvCxnSpPr>
        <p:spPr>
          <a:xfrm flipH="1">
            <a:off x="6172200" y="2074862"/>
            <a:ext cx="609600" cy="5159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46" idx="4"/>
            <a:endCxn id="48" idx="0"/>
          </p:cNvCxnSpPr>
          <p:nvPr/>
        </p:nvCxnSpPr>
        <p:spPr>
          <a:xfrm>
            <a:off x="6781800" y="2074862"/>
            <a:ext cx="609600" cy="5159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73" name="Straight Connector 3072"/>
          <p:cNvCxnSpPr>
            <a:stCxn id="47" idx="4"/>
            <a:endCxn id="49" idx="0"/>
          </p:cNvCxnSpPr>
          <p:nvPr/>
        </p:nvCxnSpPr>
        <p:spPr>
          <a:xfrm flipH="1">
            <a:off x="5715000" y="2836862"/>
            <a:ext cx="457200" cy="533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76" name="Straight Connector 3075"/>
          <p:cNvCxnSpPr>
            <a:stCxn id="47" idx="4"/>
            <a:endCxn id="50" idx="0"/>
          </p:cNvCxnSpPr>
          <p:nvPr/>
        </p:nvCxnSpPr>
        <p:spPr>
          <a:xfrm>
            <a:off x="6172200" y="2836862"/>
            <a:ext cx="304800" cy="533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78" name="Straight Connector 3077"/>
          <p:cNvCxnSpPr>
            <a:stCxn id="48" idx="4"/>
            <a:endCxn id="51" idx="0"/>
          </p:cNvCxnSpPr>
          <p:nvPr/>
        </p:nvCxnSpPr>
        <p:spPr>
          <a:xfrm flipH="1">
            <a:off x="7010400" y="2836862"/>
            <a:ext cx="381000" cy="5159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80" name="Straight Connector 3079"/>
          <p:cNvCxnSpPr>
            <a:stCxn id="48" idx="4"/>
            <a:endCxn id="52" idx="0"/>
          </p:cNvCxnSpPr>
          <p:nvPr/>
        </p:nvCxnSpPr>
        <p:spPr>
          <a:xfrm>
            <a:off x="7391400" y="2836862"/>
            <a:ext cx="381000" cy="5159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81" name="TextBox 3080"/>
          <p:cNvSpPr txBox="1"/>
          <p:nvPr/>
        </p:nvSpPr>
        <p:spPr>
          <a:xfrm>
            <a:off x="838200" y="3998655"/>
            <a:ext cx="8610600" cy="2554545"/>
          </a:xfrm>
          <a:prstGeom prst="rect">
            <a:avLst/>
          </a:prstGeom>
          <a:noFill/>
        </p:spPr>
        <p:txBody>
          <a:bodyPr wrap="square" rtlCol="0">
            <a:spAutoFit/>
          </a:bodyPr>
          <a:lstStyle/>
          <a:p>
            <a:r>
              <a:rPr lang="de-DE" sz="1600" b="1" dirty="0" smtClean="0">
                <a:solidFill>
                  <a:prstClr val="black"/>
                </a:solidFill>
                <a:latin typeface="Calibri"/>
              </a:rPr>
              <a:t>Branching factor 2, depth level 2</a:t>
            </a:r>
          </a:p>
          <a:p>
            <a:endParaRPr lang="de-DE" sz="1600" dirty="0">
              <a:solidFill>
                <a:prstClr val="black"/>
              </a:solidFill>
              <a:latin typeface="Calibri"/>
            </a:endParaRPr>
          </a:p>
          <a:p>
            <a:r>
              <a:rPr lang="de-DE" sz="1600" dirty="0" smtClean="0">
                <a:solidFill>
                  <a:prstClr val="black"/>
                </a:solidFill>
                <a:latin typeface="Calibri"/>
              </a:rPr>
              <a:t>DFS opens nodes  = 1+b*d = </a:t>
            </a:r>
            <a:r>
              <a:rPr lang="de-DE" sz="1600" b="1" dirty="0" smtClean="0">
                <a:solidFill>
                  <a:prstClr val="black"/>
                </a:solidFill>
                <a:latin typeface="Calibri"/>
              </a:rPr>
              <a:t>5  </a:t>
            </a:r>
            <a:r>
              <a:rPr lang="de-DE" sz="1600" dirty="0" smtClean="0">
                <a:solidFill>
                  <a:prstClr val="black"/>
                </a:solidFill>
                <a:latin typeface="Calibri"/>
              </a:rPr>
              <a:t>                                                           </a:t>
            </a:r>
            <a:r>
              <a:rPr lang="de-DE" sz="1600" dirty="0">
                <a:solidFill>
                  <a:prstClr val="black"/>
                </a:solidFill>
                <a:latin typeface="Calibri"/>
              </a:rPr>
              <a:t>BFS opens nodes = </a:t>
            </a:r>
            <a:r>
              <a:rPr lang="en-US" sz="1600" dirty="0">
                <a:solidFill>
                  <a:prstClr val="black"/>
                </a:solidFill>
                <a:latin typeface="Calibri"/>
              </a:rPr>
              <a:t>1 + b + b</a:t>
            </a:r>
            <a:r>
              <a:rPr lang="en-US" sz="1600" i="1" dirty="0">
                <a:solidFill>
                  <a:prstClr val="black"/>
                </a:solidFill>
                <a:latin typeface="Calibri"/>
              </a:rPr>
              <a:t>²</a:t>
            </a:r>
            <a:r>
              <a:rPr lang="en-US" sz="1600" dirty="0">
                <a:solidFill>
                  <a:prstClr val="black"/>
                </a:solidFill>
                <a:latin typeface="Calibri"/>
              </a:rPr>
              <a:t>  = </a:t>
            </a:r>
            <a:r>
              <a:rPr lang="en-US" sz="1600" b="1" dirty="0">
                <a:solidFill>
                  <a:prstClr val="black"/>
                </a:solidFill>
                <a:latin typeface="Calibri"/>
              </a:rPr>
              <a:t>7</a:t>
            </a:r>
          </a:p>
          <a:p>
            <a:endParaRPr lang="de-DE" sz="1600" dirty="0" smtClean="0">
              <a:solidFill>
                <a:prstClr val="black"/>
              </a:solidFill>
              <a:latin typeface="Calibri"/>
            </a:endParaRPr>
          </a:p>
          <a:p>
            <a:endParaRPr lang="de-DE" sz="1600" dirty="0">
              <a:solidFill>
                <a:prstClr val="black"/>
              </a:solidFill>
              <a:latin typeface="Calibri"/>
            </a:endParaRPr>
          </a:p>
          <a:p>
            <a:r>
              <a:rPr lang="de-DE" sz="1600" b="1" dirty="0" smtClean="0">
                <a:solidFill>
                  <a:prstClr val="black"/>
                </a:solidFill>
                <a:latin typeface="Calibri"/>
              </a:rPr>
              <a:t>Branching </a:t>
            </a:r>
            <a:r>
              <a:rPr lang="de-DE" sz="1600" b="1" dirty="0">
                <a:solidFill>
                  <a:prstClr val="black"/>
                </a:solidFill>
                <a:latin typeface="Calibri"/>
              </a:rPr>
              <a:t>factor 2, depth level </a:t>
            </a:r>
            <a:r>
              <a:rPr lang="de-DE" sz="1600" b="1" dirty="0" smtClean="0">
                <a:solidFill>
                  <a:prstClr val="black"/>
                </a:solidFill>
                <a:latin typeface="Calibri"/>
              </a:rPr>
              <a:t>4</a:t>
            </a:r>
          </a:p>
          <a:p>
            <a:endParaRPr lang="de-DE" sz="1600" b="1" dirty="0">
              <a:solidFill>
                <a:prstClr val="black"/>
              </a:solidFill>
              <a:latin typeface="Calibri"/>
            </a:endParaRPr>
          </a:p>
          <a:p>
            <a:r>
              <a:rPr lang="de-DE" sz="1600" dirty="0">
                <a:solidFill>
                  <a:prstClr val="black"/>
                </a:solidFill>
                <a:latin typeface="Calibri"/>
              </a:rPr>
              <a:t>DFS opens nodes  = </a:t>
            </a:r>
            <a:r>
              <a:rPr lang="de-DE" sz="1600" b="1" dirty="0" smtClean="0">
                <a:solidFill>
                  <a:prstClr val="black"/>
                </a:solidFill>
                <a:latin typeface="Calibri"/>
              </a:rPr>
              <a:t>9   </a:t>
            </a:r>
            <a:r>
              <a:rPr lang="de-DE" sz="1600" dirty="0" smtClean="0">
                <a:solidFill>
                  <a:prstClr val="black"/>
                </a:solidFill>
                <a:latin typeface="Calibri"/>
              </a:rPr>
              <a:t>                                                                           </a:t>
            </a:r>
            <a:r>
              <a:rPr lang="de-DE" sz="1600" dirty="0">
                <a:solidFill>
                  <a:prstClr val="black"/>
                </a:solidFill>
                <a:latin typeface="Calibri"/>
              </a:rPr>
              <a:t>BFS opens nodes = </a:t>
            </a:r>
            <a:r>
              <a:rPr lang="de-DE" sz="1600" b="1" dirty="0">
                <a:solidFill>
                  <a:prstClr val="black"/>
                </a:solidFill>
                <a:latin typeface="Calibri"/>
              </a:rPr>
              <a:t>31</a:t>
            </a:r>
            <a:endParaRPr lang="en-US" sz="1600" b="1" dirty="0">
              <a:solidFill>
                <a:prstClr val="black"/>
              </a:solidFill>
              <a:latin typeface="Calibri"/>
            </a:endParaRPr>
          </a:p>
          <a:p>
            <a:endParaRPr lang="de-DE" sz="1600" dirty="0">
              <a:solidFill>
                <a:prstClr val="black"/>
              </a:solidFill>
              <a:latin typeface="Calibri"/>
            </a:endParaRPr>
          </a:p>
          <a:p>
            <a:endParaRPr lang="de-DE" sz="1600" dirty="0">
              <a:solidFill>
                <a:prstClr val="black"/>
              </a:solidFill>
              <a:latin typeface="Calibri"/>
            </a:endParaRPr>
          </a:p>
        </p:txBody>
      </p:sp>
      <p:sp>
        <p:nvSpPr>
          <p:cNvPr id="3082" name="TextBox 3081"/>
          <p:cNvSpPr txBox="1"/>
          <p:nvPr/>
        </p:nvSpPr>
        <p:spPr>
          <a:xfrm>
            <a:off x="2362200" y="1295400"/>
            <a:ext cx="914400" cy="369332"/>
          </a:xfrm>
          <a:prstGeom prst="rect">
            <a:avLst/>
          </a:prstGeom>
          <a:noFill/>
        </p:spPr>
        <p:txBody>
          <a:bodyPr wrap="square" rtlCol="0">
            <a:spAutoFit/>
          </a:bodyPr>
          <a:lstStyle/>
          <a:p>
            <a:r>
              <a:rPr lang="de-DE" b="1" dirty="0" smtClean="0">
                <a:solidFill>
                  <a:prstClr val="black"/>
                </a:solidFill>
              </a:rPr>
              <a:t>DFS</a:t>
            </a:r>
            <a:endParaRPr lang="en-US" b="1" dirty="0">
              <a:solidFill>
                <a:prstClr val="black"/>
              </a:solidFill>
            </a:endParaRPr>
          </a:p>
        </p:txBody>
      </p:sp>
      <p:sp>
        <p:nvSpPr>
          <p:cNvPr id="75" name="TextBox 74"/>
          <p:cNvSpPr txBox="1"/>
          <p:nvPr/>
        </p:nvSpPr>
        <p:spPr>
          <a:xfrm>
            <a:off x="6400800" y="1307068"/>
            <a:ext cx="914400" cy="369332"/>
          </a:xfrm>
          <a:prstGeom prst="rect">
            <a:avLst/>
          </a:prstGeom>
          <a:noFill/>
        </p:spPr>
        <p:txBody>
          <a:bodyPr wrap="square" rtlCol="0">
            <a:spAutoFit/>
          </a:bodyPr>
          <a:lstStyle/>
          <a:p>
            <a:r>
              <a:rPr lang="de-DE" b="1" dirty="0" smtClean="0">
                <a:solidFill>
                  <a:prstClr val="black"/>
                </a:solidFill>
              </a:rPr>
              <a:t>BFS</a:t>
            </a:r>
            <a:endParaRPr lang="en-US" b="1" dirty="0">
              <a:solidFill>
                <a:prstClr val="black"/>
              </a:solidFill>
            </a:endParaRPr>
          </a:p>
        </p:txBody>
      </p:sp>
      <p:sp>
        <p:nvSpPr>
          <p:cNvPr id="3" name="Rectangle 2"/>
          <p:cNvSpPr/>
          <p:nvPr/>
        </p:nvSpPr>
        <p:spPr>
          <a:xfrm>
            <a:off x="914400" y="6400800"/>
            <a:ext cx="8915400" cy="400110"/>
          </a:xfrm>
          <a:prstGeom prst="rect">
            <a:avLst/>
          </a:prstGeom>
        </p:spPr>
        <p:txBody>
          <a:bodyPr wrap="square">
            <a:spAutoFit/>
          </a:bodyPr>
          <a:lstStyle/>
          <a:p>
            <a:r>
              <a:rPr lang="de-DE" sz="2000" b="1" dirty="0">
                <a:solidFill>
                  <a:prstClr val="black"/>
                </a:solidFill>
                <a:latin typeface="Calibri"/>
              </a:rPr>
              <a:t>If branching factor is </a:t>
            </a:r>
            <a:r>
              <a:rPr lang="de-DE" sz="2000" b="1" i="1" dirty="0">
                <a:solidFill>
                  <a:prstClr val="black"/>
                </a:solidFill>
                <a:latin typeface="Calibri"/>
              </a:rPr>
              <a:t>b </a:t>
            </a:r>
            <a:r>
              <a:rPr lang="de-DE" sz="2000" b="1" dirty="0">
                <a:solidFill>
                  <a:prstClr val="black"/>
                </a:solidFill>
                <a:latin typeface="Calibri"/>
              </a:rPr>
              <a:t>and depth level is </a:t>
            </a:r>
            <a:r>
              <a:rPr lang="de-DE" sz="2000" b="1" i="1" dirty="0">
                <a:solidFill>
                  <a:prstClr val="black"/>
                </a:solidFill>
                <a:latin typeface="Calibri"/>
              </a:rPr>
              <a:t>d</a:t>
            </a:r>
            <a:r>
              <a:rPr lang="de-DE" sz="2000" b="1" dirty="0">
                <a:solidFill>
                  <a:prstClr val="black"/>
                </a:solidFill>
                <a:latin typeface="Calibri"/>
              </a:rPr>
              <a:t>, then DFS opens (1+bd) nodes</a:t>
            </a:r>
            <a:endParaRPr lang="en-GB" sz="2000" b="1" dirty="0">
              <a:solidFill>
                <a:prstClr val="black"/>
              </a:solidFill>
              <a:latin typeface="Calibri"/>
            </a:endParaRPr>
          </a:p>
        </p:txBody>
      </p:sp>
    </p:spTree>
    <p:extLst>
      <p:ext uri="{BB962C8B-B14F-4D97-AF65-F5344CB8AC3E}">
        <p14:creationId xmlns:p14="http://schemas.microsoft.com/office/powerpoint/2010/main" val="42331104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15" name="Titel 1"/>
          <p:cNvSpPr txBox="1">
            <a:spLocks/>
          </p:cNvSpPr>
          <p:nvPr/>
        </p:nvSpPr>
        <p:spPr bwMode="auto">
          <a:xfrm>
            <a:off x="152400" y="536575"/>
            <a:ext cx="8915400"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pPr fontAlgn="auto">
              <a:spcAft>
                <a:spcPts val="0"/>
              </a:spcAft>
              <a:defRPr/>
            </a:pPr>
            <a:r>
              <a:rPr lang="de-DE" sz="3200">
                <a:solidFill>
                  <a:srgbClr val="7E1B68"/>
                </a:solidFill>
                <a:latin typeface="Calibri"/>
              </a:rPr>
              <a:t>Depth-First Search(DFS)</a:t>
            </a:r>
            <a:endParaRPr lang="en-US" sz="3200">
              <a:solidFill>
                <a:srgbClr val="7E1B68"/>
              </a:solidFill>
              <a:latin typeface="Calibri"/>
            </a:endParaRPr>
          </a:p>
        </p:txBody>
      </p:sp>
      <p:sp>
        <p:nvSpPr>
          <p:cNvPr id="2" name="Oval 1"/>
          <p:cNvSpPr/>
          <p:nvPr/>
        </p:nvSpPr>
        <p:spPr>
          <a:xfrm>
            <a:off x="4785360" y="3581400"/>
            <a:ext cx="548640" cy="54864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prstClr val="white"/>
              </a:solidFill>
            </a:endParaRPr>
          </a:p>
        </p:txBody>
      </p:sp>
      <p:sp>
        <p:nvSpPr>
          <p:cNvPr id="42" name="Oval 41"/>
          <p:cNvSpPr/>
          <p:nvPr/>
        </p:nvSpPr>
        <p:spPr>
          <a:xfrm>
            <a:off x="4175760" y="4343400"/>
            <a:ext cx="548640" cy="54864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prstClr val="white"/>
              </a:solidFill>
            </a:endParaRPr>
          </a:p>
        </p:txBody>
      </p:sp>
      <p:sp>
        <p:nvSpPr>
          <p:cNvPr id="43" name="Oval 42"/>
          <p:cNvSpPr/>
          <p:nvPr/>
        </p:nvSpPr>
        <p:spPr>
          <a:xfrm>
            <a:off x="5166360" y="4343400"/>
            <a:ext cx="548640" cy="54864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prstClr val="white"/>
              </a:solidFill>
            </a:endParaRPr>
          </a:p>
        </p:txBody>
      </p:sp>
      <p:sp>
        <p:nvSpPr>
          <p:cNvPr id="44" name="Oval 43"/>
          <p:cNvSpPr/>
          <p:nvPr/>
        </p:nvSpPr>
        <p:spPr>
          <a:xfrm>
            <a:off x="3642360" y="5122862"/>
            <a:ext cx="548640" cy="54864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prstClr val="white"/>
              </a:solidFill>
            </a:endParaRPr>
          </a:p>
        </p:txBody>
      </p:sp>
      <p:sp>
        <p:nvSpPr>
          <p:cNvPr id="45" name="Oval 44"/>
          <p:cNvSpPr/>
          <p:nvPr/>
        </p:nvSpPr>
        <p:spPr>
          <a:xfrm>
            <a:off x="4632960" y="5122862"/>
            <a:ext cx="548640" cy="54864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prstClr val="white"/>
              </a:solidFill>
            </a:endParaRPr>
          </a:p>
        </p:txBody>
      </p:sp>
      <p:cxnSp>
        <p:nvCxnSpPr>
          <p:cNvPr id="4" name="Straight Connector 3"/>
          <p:cNvCxnSpPr>
            <a:stCxn id="2" idx="4"/>
            <a:endCxn id="42" idx="7"/>
          </p:cNvCxnSpPr>
          <p:nvPr/>
        </p:nvCxnSpPr>
        <p:spPr>
          <a:xfrm flipH="1">
            <a:off x="4644054" y="4130040"/>
            <a:ext cx="415626" cy="293706"/>
          </a:xfrm>
          <a:prstGeom prst="line">
            <a:avLst/>
          </a:prstGeom>
          <a:ln/>
        </p:spPr>
        <p:style>
          <a:lnRef idx="2">
            <a:schemeClr val="dk1"/>
          </a:lnRef>
          <a:fillRef idx="1">
            <a:schemeClr val="lt1"/>
          </a:fillRef>
          <a:effectRef idx="0">
            <a:schemeClr val="dk1"/>
          </a:effectRef>
          <a:fontRef idx="minor">
            <a:schemeClr val="dk1"/>
          </a:fontRef>
        </p:style>
      </p:cxnSp>
      <p:cxnSp>
        <p:nvCxnSpPr>
          <p:cNvPr id="54" name="Straight Connector 53"/>
          <p:cNvCxnSpPr>
            <a:stCxn id="2" idx="4"/>
            <a:endCxn id="43" idx="0"/>
          </p:cNvCxnSpPr>
          <p:nvPr/>
        </p:nvCxnSpPr>
        <p:spPr>
          <a:xfrm>
            <a:off x="5059680" y="4130040"/>
            <a:ext cx="381000" cy="213360"/>
          </a:xfrm>
          <a:prstGeom prst="line">
            <a:avLst/>
          </a:prstGeom>
          <a:ln/>
        </p:spPr>
        <p:style>
          <a:lnRef idx="2">
            <a:schemeClr val="dk1"/>
          </a:lnRef>
          <a:fillRef idx="1">
            <a:schemeClr val="lt1"/>
          </a:fillRef>
          <a:effectRef idx="0">
            <a:schemeClr val="dk1"/>
          </a:effectRef>
          <a:fontRef idx="minor">
            <a:schemeClr val="dk1"/>
          </a:fontRef>
        </p:style>
      </p:cxnSp>
      <p:cxnSp>
        <p:nvCxnSpPr>
          <p:cNvPr id="56" name="Straight Connector 55"/>
          <p:cNvCxnSpPr>
            <a:stCxn id="42" idx="4"/>
            <a:endCxn id="44" idx="0"/>
          </p:cNvCxnSpPr>
          <p:nvPr/>
        </p:nvCxnSpPr>
        <p:spPr>
          <a:xfrm flipH="1">
            <a:off x="3916680" y="4892040"/>
            <a:ext cx="533400" cy="230822"/>
          </a:xfrm>
          <a:prstGeom prst="line">
            <a:avLst/>
          </a:prstGeom>
          <a:ln/>
        </p:spPr>
        <p:style>
          <a:lnRef idx="2">
            <a:schemeClr val="dk1"/>
          </a:lnRef>
          <a:fillRef idx="1">
            <a:schemeClr val="lt1"/>
          </a:fillRef>
          <a:effectRef idx="0">
            <a:schemeClr val="dk1"/>
          </a:effectRef>
          <a:fontRef idx="minor">
            <a:schemeClr val="dk1"/>
          </a:fontRef>
        </p:style>
      </p:cxnSp>
      <p:cxnSp>
        <p:nvCxnSpPr>
          <p:cNvPr id="58" name="Straight Connector 57"/>
          <p:cNvCxnSpPr>
            <a:stCxn id="42" idx="4"/>
            <a:endCxn id="45" idx="0"/>
          </p:cNvCxnSpPr>
          <p:nvPr/>
        </p:nvCxnSpPr>
        <p:spPr>
          <a:xfrm>
            <a:off x="4450080" y="4892040"/>
            <a:ext cx="457200" cy="230822"/>
          </a:xfrm>
          <a:prstGeom prst="line">
            <a:avLst/>
          </a:prstGeom>
          <a:ln/>
        </p:spPr>
        <p:style>
          <a:lnRef idx="2">
            <a:schemeClr val="dk1"/>
          </a:lnRef>
          <a:fillRef idx="1">
            <a:schemeClr val="lt1"/>
          </a:fillRef>
          <a:effectRef idx="0">
            <a:schemeClr val="dk1"/>
          </a:effectRef>
          <a:fontRef idx="minor">
            <a:schemeClr val="dk1"/>
          </a:fontRef>
        </p:style>
      </p:cxnSp>
      <p:sp>
        <p:nvSpPr>
          <p:cNvPr id="3082" name="TextBox 3081"/>
          <p:cNvSpPr txBox="1"/>
          <p:nvPr/>
        </p:nvSpPr>
        <p:spPr>
          <a:xfrm>
            <a:off x="4648200" y="2895600"/>
            <a:ext cx="914400" cy="584775"/>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de-DE" sz="3200" dirty="0" smtClean="0">
                <a:solidFill>
                  <a:prstClr val="black"/>
                </a:solidFill>
              </a:rPr>
              <a:t>DFS</a:t>
            </a:r>
            <a:endParaRPr lang="en-US" sz="3200" dirty="0">
              <a:solidFill>
                <a:prstClr val="black"/>
              </a:solidFill>
            </a:endParaRPr>
          </a:p>
        </p:txBody>
      </p:sp>
      <p:sp>
        <p:nvSpPr>
          <p:cNvPr id="3" name="TextBox 2"/>
          <p:cNvSpPr txBox="1"/>
          <p:nvPr/>
        </p:nvSpPr>
        <p:spPr>
          <a:xfrm>
            <a:off x="4861560" y="3657600"/>
            <a:ext cx="259080" cy="369332"/>
          </a:xfrm>
          <a:prstGeom prst="rect">
            <a:avLst/>
          </a:prstGeom>
          <a:noFill/>
        </p:spPr>
        <p:txBody>
          <a:bodyPr wrap="square" rtlCol="0">
            <a:spAutoFit/>
          </a:bodyPr>
          <a:lstStyle/>
          <a:p>
            <a:r>
              <a:rPr lang="de-DE" dirty="0" smtClean="0">
                <a:solidFill>
                  <a:prstClr val="black"/>
                </a:solidFill>
              </a:rPr>
              <a:t>S</a:t>
            </a:r>
            <a:endParaRPr lang="en-US" dirty="0">
              <a:solidFill>
                <a:prstClr val="black"/>
              </a:solidFill>
            </a:endParaRPr>
          </a:p>
        </p:txBody>
      </p:sp>
      <p:sp>
        <p:nvSpPr>
          <p:cNvPr id="30" name="TextBox 29"/>
          <p:cNvSpPr txBox="1"/>
          <p:nvPr/>
        </p:nvSpPr>
        <p:spPr>
          <a:xfrm>
            <a:off x="5242560" y="4431268"/>
            <a:ext cx="259080" cy="369332"/>
          </a:xfrm>
          <a:prstGeom prst="rect">
            <a:avLst/>
          </a:prstGeom>
          <a:noFill/>
        </p:spPr>
        <p:txBody>
          <a:bodyPr wrap="square" rtlCol="0">
            <a:spAutoFit/>
          </a:bodyPr>
          <a:lstStyle/>
          <a:p>
            <a:r>
              <a:rPr lang="de-DE" dirty="0" smtClean="0">
                <a:solidFill>
                  <a:prstClr val="black"/>
                </a:solidFill>
              </a:rPr>
              <a:t>G</a:t>
            </a:r>
            <a:endParaRPr lang="en-US" dirty="0">
              <a:solidFill>
                <a:prstClr val="black"/>
              </a:solidFill>
            </a:endParaRPr>
          </a:p>
        </p:txBody>
      </p:sp>
      <p:cxnSp>
        <p:nvCxnSpPr>
          <p:cNvPr id="6" name="Straight Connector 5"/>
          <p:cNvCxnSpPr>
            <a:stCxn id="44" idx="4"/>
          </p:cNvCxnSpPr>
          <p:nvPr/>
        </p:nvCxnSpPr>
        <p:spPr>
          <a:xfrm flipH="1">
            <a:off x="3413760" y="5671502"/>
            <a:ext cx="502920" cy="805498"/>
          </a:xfrm>
          <a:prstGeom prst="line">
            <a:avLst/>
          </a:prstGeom>
          <a:ln w="28575">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44" idx="4"/>
          </p:cNvCxnSpPr>
          <p:nvPr/>
        </p:nvCxnSpPr>
        <p:spPr>
          <a:xfrm>
            <a:off x="3916680" y="5671502"/>
            <a:ext cx="411480" cy="805498"/>
          </a:xfrm>
          <a:prstGeom prst="line">
            <a:avLst/>
          </a:prstGeom>
          <a:ln w="28575">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304800" y="1453515"/>
            <a:ext cx="8763000" cy="984885"/>
          </a:xfrm>
          <a:prstGeom prst="rect">
            <a:avLst/>
          </a:prstGeom>
        </p:spPr>
        <p:txBody>
          <a:bodyPr wrap="square">
            <a:spAutoFit/>
          </a:bodyPr>
          <a:lstStyle/>
          <a:p>
            <a:r>
              <a:rPr lang="en-GB" sz="2800" dirty="0">
                <a:solidFill>
                  <a:prstClr val="black"/>
                </a:solidFill>
                <a:latin typeface="Calibri"/>
              </a:rPr>
              <a:t>For very large input size, If DFS made wrong choice then it is not </a:t>
            </a:r>
            <a:r>
              <a:rPr lang="en-GB" sz="2800" b="1" dirty="0">
                <a:solidFill>
                  <a:prstClr val="black"/>
                </a:solidFill>
                <a:latin typeface="Calibri"/>
              </a:rPr>
              <a:t>complete</a:t>
            </a:r>
            <a:r>
              <a:rPr lang="en-GB" sz="2800" dirty="0">
                <a:solidFill>
                  <a:prstClr val="black"/>
                </a:solidFill>
                <a:latin typeface="Calibri"/>
              </a:rPr>
              <a:t> neither </a:t>
            </a:r>
            <a:r>
              <a:rPr lang="en-GB" sz="2800" b="1" dirty="0">
                <a:solidFill>
                  <a:prstClr val="black"/>
                </a:solidFill>
                <a:latin typeface="Calibri"/>
              </a:rPr>
              <a:t>optimal </a:t>
            </a:r>
          </a:p>
        </p:txBody>
      </p:sp>
    </p:spTree>
    <p:extLst>
      <p:ext uri="{BB962C8B-B14F-4D97-AF65-F5344CB8AC3E}">
        <p14:creationId xmlns:p14="http://schemas.microsoft.com/office/powerpoint/2010/main" val="21214827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15" name="Titel 1"/>
          <p:cNvSpPr txBox="1">
            <a:spLocks/>
          </p:cNvSpPr>
          <p:nvPr/>
        </p:nvSpPr>
        <p:spPr bwMode="auto">
          <a:xfrm>
            <a:off x="152400" y="536575"/>
            <a:ext cx="8915400"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pPr fontAlgn="auto">
              <a:spcAft>
                <a:spcPts val="0"/>
              </a:spcAft>
              <a:defRPr/>
            </a:pPr>
            <a:r>
              <a:rPr lang="de-DE" sz="3200">
                <a:solidFill>
                  <a:srgbClr val="7E1B68"/>
                </a:solidFill>
                <a:latin typeface="Calibri"/>
              </a:rPr>
              <a:t>Depth-First Search(DFS)</a:t>
            </a:r>
            <a:endParaRPr lang="en-US" sz="3200">
              <a:solidFill>
                <a:srgbClr val="7E1B68"/>
              </a:solidFill>
              <a:latin typeface="Calibri"/>
            </a:endParaRPr>
          </a:p>
        </p:txBody>
      </p:sp>
      <p:graphicFrame>
        <p:nvGraphicFramePr>
          <p:cNvPr id="19" name="Table 18"/>
          <p:cNvGraphicFramePr>
            <a:graphicFrameLocks noGrp="1"/>
          </p:cNvGraphicFramePr>
          <p:nvPr>
            <p:extLst/>
          </p:nvPr>
        </p:nvGraphicFramePr>
        <p:xfrm>
          <a:off x="1758950" y="2743200"/>
          <a:ext cx="5937250" cy="2282825"/>
        </p:xfrm>
        <a:graphic>
          <a:graphicData uri="http://schemas.openxmlformats.org/drawingml/2006/table">
            <a:tbl>
              <a:tblPr firstRow="1" firstCol="1" bandRow="1">
                <a:tableStyleId>{5940675A-B579-460E-94D1-54222C63F5DA}</a:tableStyleId>
              </a:tblPr>
              <a:tblGrid>
                <a:gridCol w="2968625"/>
                <a:gridCol w="2968625"/>
              </a:tblGrid>
              <a:tr h="0">
                <a:tc gridSpan="2">
                  <a:txBody>
                    <a:bodyPr/>
                    <a:lstStyle/>
                    <a:p>
                      <a:pPr marL="0" marR="0" algn="ctr">
                        <a:lnSpc>
                          <a:spcPct val="107000"/>
                        </a:lnSpc>
                        <a:spcBef>
                          <a:spcPts val="0"/>
                        </a:spcBef>
                        <a:spcAft>
                          <a:spcPts val="0"/>
                        </a:spcAft>
                      </a:pPr>
                      <a:r>
                        <a:rPr lang="en-US" sz="2800" b="1" dirty="0" smtClean="0">
                          <a:effectLst/>
                        </a:rPr>
                        <a:t>Depth </a:t>
                      </a:r>
                      <a:r>
                        <a:rPr lang="en-US" sz="2800" b="1" dirty="0">
                          <a:effectLst/>
                        </a:rPr>
                        <a:t>First Search</a:t>
                      </a:r>
                      <a:endParaRPr lang="en-US" sz="2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r>
              <a:tr h="0">
                <a:tc>
                  <a:txBody>
                    <a:bodyPr/>
                    <a:lstStyle/>
                    <a:p>
                      <a:pPr marL="0" marR="0">
                        <a:lnSpc>
                          <a:spcPct val="107000"/>
                        </a:lnSpc>
                        <a:spcBef>
                          <a:spcPts val="0"/>
                        </a:spcBef>
                        <a:spcAft>
                          <a:spcPts val="0"/>
                        </a:spcAft>
                      </a:pPr>
                      <a:r>
                        <a:rPr lang="en-US" sz="2800" dirty="0">
                          <a:effectLst/>
                        </a:rPr>
                        <a:t>Complete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de-DE" sz="2800" dirty="0" smtClean="0">
                          <a:effectLst/>
                          <a:latin typeface="+mn-lt"/>
                          <a:ea typeface="+mn-ea"/>
                          <a:cs typeface="+mn-cs"/>
                        </a:rPr>
                        <a:t>No</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marL="0" marR="0">
                        <a:lnSpc>
                          <a:spcPct val="107000"/>
                        </a:lnSpc>
                        <a:spcBef>
                          <a:spcPts val="0"/>
                        </a:spcBef>
                        <a:spcAft>
                          <a:spcPts val="0"/>
                        </a:spcAft>
                      </a:pPr>
                      <a:r>
                        <a:rPr lang="en-US" sz="2800" dirty="0">
                          <a:effectLst/>
                        </a:rPr>
                        <a:t>Time Complexity</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de-DE" sz="2800" dirty="0" smtClean="0">
                          <a:effectLst/>
                          <a:latin typeface="Calibri" panose="020F0502020204030204" pitchFamily="34" charset="0"/>
                          <a:ea typeface="Calibri" panose="020F0502020204030204" pitchFamily="34" charset="0"/>
                          <a:cs typeface="Times New Roman" panose="02020603050405020304" pitchFamily="18" charset="0"/>
                        </a:rPr>
                        <a:t>exponential</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marL="0" marR="0">
                        <a:lnSpc>
                          <a:spcPct val="107000"/>
                        </a:lnSpc>
                        <a:spcBef>
                          <a:spcPts val="0"/>
                        </a:spcBef>
                        <a:spcAft>
                          <a:spcPts val="0"/>
                        </a:spcAft>
                      </a:pPr>
                      <a:r>
                        <a:rPr lang="en-US" sz="2800">
                          <a:effectLst/>
                        </a:rPr>
                        <a:t>Space Complexity</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de-DE" sz="2800" dirty="0" smtClean="0">
                          <a:effectLst/>
                          <a:latin typeface="Calibri" panose="020F0502020204030204" pitchFamily="34" charset="0"/>
                          <a:ea typeface="Calibri" panose="020F0502020204030204" pitchFamily="34" charset="0"/>
                          <a:cs typeface="Times New Roman" panose="02020603050405020304" pitchFamily="18" charset="0"/>
                        </a:rPr>
                        <a:t>bd</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marL="0" marR="0">
                        <a:lnSpc>
                          <a:spcPct val="107000"/>
                        </a:lnSpc>
                        <a:spcBef>
                          <a:spcPts val="0"/>
                        </a:spcBef>
                        <a:spcAft>
                          <a:spcPts val="0"/>
                        </a:spcAft>
                      </a:pPr>
                      <a:r>
                        <a:rPr lang="en-US" sz="2800">
                          <a:effectLst/>
                        </a:rPr>
                        <a:t>Optimality</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de-DE" sz="2800" dirty="0" smtClean="0">
                          <a:effectLst/>
                          <a:latin typeface="+mn-lt"/>
                          <a:ea typeface="+mn-ea"/>
                          <a:cs typeface="+mn-cs"/>
                        </a:rPr>
                        <a:t>No</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20145168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3075" name="Rectangle 3"/>
          <p:cNvSpPr>
            <a:spLocks noChangeArrowheads="1"/>
          </p:cNvSpPr>
          <p:nvPr/>
        </p:nvSpPr>
        <p:spPr bwMode="auto">
          <a:xfrm>
            <a:off x="0" y="6308725"/>
            <a:ext cx="9144000" cy="431800"/>
          </a:xfrm>
          <a:prstGeom prst="rect">
            <a:avLst/>
          </a:prstGeom>
          <a:solidFill>
            <a:srgbClr val="7E1B68"/>
          </a:solidFill>
          <a:ln w="9525">
            <a:solidFill>
              <a:srgbClr val="59713D"/>
            </a:solidFill>
            <a:miter lim="800000"/>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15" name="Titel 1"/>
          <p:cNvSpPr txBox="1">
            <a:spLocks/>
          </p:cNvSpPr>
          <p:nvPr/>
        </p:nvSpPr>
        <p:spPr bwMode="auto">
          <a:xfrm>
            <a:off x="228600" y="549275"/>
            <a:ext cx="8915400"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pPr fontAlgn="auto">
              <a:spcAft>
                <a:spcPts val="0"/>
              </a:spcAft>
              <a:defRPr/>
            </a:pPr>
            <a:r>
              <a:rPr lang="en-US" altLang="en-US" sz="3200" dirty="0" smtClean="0">
                <a:solidFill>
                  <a:srgbClr val="7E1B68"/>
                </a:solidFill>
                <a:cs typeface="Arial" charset="0"/>
              </a:rPr>
              <a:t>Problem</a:t>
            </a:r>
            <a:r>
              <a:rPr altLang="en-US" sz="3200" dirty="0" smtClean="0">
                <a:solidFill>
                  <a:srgbClr val="7E1B68"/>
                </a:solidFill>
                <a:cs typeface="Arial" charset="0"/>
              </a:rPr>
              <a:t> Solving </a:t>
            </a:r>
            <a:endParaRPr altLang="en-US" sz="3200" dirty="0">
              <a:solidFill>
                <a:srgbClr val="7E1B68"/>
              </a:solidFill>
              <a:cs typeface="Arial" charset="0"/>
            </a:endParaRPr>
          </a:p>
          <a:p>
            <a:pPr fontAlgn="auto">
              <a:spcAft>
                <a:spcPts val="0"/>
              </a:spcAft>
              <a:defRPr/>
            </a:pPr>
            <a:endParaRPr lang="en-US" sz="3200" dirty="0">
              <a:solidFill>
                <a:srgbClr val="7E1B68"/>
              </a:solidFill>
              <a:latin typeface="Calibri"/>
            </a:endParaRPr>
          </a:p>
        </p:txBody>
      </p:sp>
      <p:sp>
        <p:nvSpPr>
          <p:cNvPr id="4" name="Rectangle 3"/>
          <p:cNvSpPr/>
          <p:nvPr/>
        </p:nvSpPr>
        <p:spPr>
          <a:xfrm>
            <a:off x="228600" y="1582341"/>
            <a:ext cx="8763000" cy="461665"/>
          </a:xfrm>
          <a:prstGeom prst="rect">
            <a:avLst/>
          </a:prstGeom>
        </p:spPr>
        <p:txBody>
          <a:bodyPr wrap="square">
            <a:spAutoFit/>
          </a:bodyPr>
          <a:lstStyle/>
          <a:p>
            <a:endParaRPr lang="en-US" sz="2400" dirty="0">
              <a:solidFill>
                <a:prstClr val="black"/>
              </a:solidFill>
              <a:latin typeface="Calibri"/>
            </a:endParaRPr>
          </a:p>
        </p:txBody>
      </p:sp>
      <p:sp>
        <p:nvSpPr>
          <p:cNvPr id="2" name="Rectangle 1"/>
          <p:cNvSpPr/>
          <p:nvPr/>
        </p:nvSpPr>
        <p:spPr>
          <a:xfrm>
            <a:off x="228600" y="1646872"/>
            <a:ext cx="8915400" cy="1569660"/>
          </a:xfrm>
          <a:prstGeom prst="rect">
            <a:avLst/>
          </a:prstGeom>
        </p:spPr>
        <p:txBody>
          <a:bodyPr wrap="square">
            <a:spAutoFit/>
          </a:bodyPr>
          <a:lstStyle/>
          <a:p>
            <a:pPr marL="342900" indent="-342900">
              <a:buFont typeface="Wingdings" panose="05000000000000000000" pitchFamily="2" charset="2"/>
              <a:buChar char="Ø"/>
            </a:pPr>
            <a:r>
              <a:rPr lang="en-GB" sz="2400" dirty="0">
                <a:solidFill>
                  <a:srgbClr val="000000"/>
                </a:solidFill>
                <a:latin typeface="+mn-lt"/>
              </a:rPr>
              <a:t>The </a:t>
            </a:r>
            <a:r>
              <a:rPr lang="en-GB" sz="2400" b="1" dirty="0">
                <a:solidFill>
                  <a:srgbClr val="000000"/>
                </a:solidFill>
                <a:latin typeface="+mn-lt"/>
              </a:rPr>
              <a:t>process </a:t>
            </a:r>
            <a:r>
              <a:rPr lang="en-GB" sz="2400" dirty="0">
                <a:solidFill>
                  <a:srgbClr val="000000"/>
                </a:solidFill>
                <a:latin typeface="+mn-lt"/>
              </a:rPr>
              <a:t>of working through details of a problem to reach a </a:t>
            </a:r>
            <a:r>
              <a:rPr lang="en-GB" sz="2400" b="1" i="1" dirty="0" smtClean="0">
                <a:solidFill>
                  <a:srgbClr val="000000"/>
                </a:solidFill>
                <a:latin typeface="+mn-lt"/>
              </a:rPr>
              <a:t>solution or a goal.</a:t>
            </a:r>
          </a:p>
          <a:p>
            <a:pPr marL="342900" indent="-342900">
              <a:buFont typeface="Wingdings" panose="05000000000000000000" pitchFamily="2" charset="2"/>
              <a:buChar char="Ø"/>
            </a:pPr>
            <a:endParaRPr lang="en-GB" sz="2400" dirty="0">
              <a:solidFill>
                <a:srgbClr val="000000"/>
              </a:solidFill>
              <a:latin typeface="+mn-lt"/>
            </a:endParaRPr>
          </a:p>
          <a:p>
            <a:pPr marL="342900" indent="-342900">
              <a:buFont typeface="Wingdings" panose="05000000000000000000" pitchFamily="2" charset="2"/>
              <a:buChar char="Ø"/>
            </a:pPr>
            <a:endParaRPr lang="en-GB" sz="2400" dirty="0">
              <a:solidFill>
                <a:srgbClr val="000000"/>
              </a:solidFill>
              <a:latin typeface="+mn-lt"/>
            </a:endParaRPr>
          </a:p>
        </p:txBody>
      </p:sp>
    </p:spTree>
    <p:extLst>
      <p:ext uri="{BB962C8B-B14F-4D97-AF65-F5344CB8AC3E}">
        <p14:creationId xmlns:p14="http://schemas.microsoft.com/office/powerpoint/2010/main" val="13658007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15" name="Titel 1"/>
          <p:cNvSpPr txBox="1">
            <a:spLocks/>
          </p:cNvSpPr>
          <p:nvPr/>
        </p:nvSpPr>
        <p:spPr bwMode="auto">
          <a:xfrm>
            <a:off x="152400" y="536575"/>
            <a:ext cx="8915400"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pPr fontAlgn="auto">
              <a:spcAft>
                <a:spcPts val="0"/>
              </a:spcAft>
              <a:defRPr/>
            </a:pPr>
            <a:r>
              <a:rPr lang="de-DE" sz="3200">
                <a:solidFill>
                  <a:srgbClr val="7E1B68"/>
                </a:solidFill>
                <a:latin typeface="Calibri"/>
              </a:rPr>
              <a:t>Uniform Cost Search(UCS)</a:t>
            </a:r>
            <a:endParaRPr lang="en-US" sz="3200">
              <a:solidFill>
                <a:srgbClr val="7E1B68"/>
              </a:solidFill>
              <a:latin typeface="Calibri"/>
            </a:endParaRPr>
          </a:p>
        </p:txBody>
      </p:sp>
      <p:sp>
        <p:nvSpPr>
          <p:cNvPr id="7" name="Rectangle 6"/>
          <p:cNvSpPr/>
          <p:nvPr/>
        </p:nvSpPr>
        <p:spPr>
          <a:xfrm>
            <a:off x="228600" y="2057400"/>
            <a:ext cx="8839200" cy="4524315"/>
          </a:xfrm>
          <a:prstGeom prst="rect">
            <a:avLst/>
          </a:prstGeom>
        </p:spPr>
        <p:txBody>
          <a:bodyPr wrap="square">
            <a:spAutoFit/>
          </a:bodyPr>
          <a:lstStyle/>
          <a:p>
            <a:pPr marL="457200" indent="-457200">
              <a:buFont typeface="+mj-lt"/>
              <a:buAutoNum type="arabicPeriod"/>
            </a:pPr>
            <a:r>
              <a:rPr lang="de-DE" sz="2400" b="1" dirty="0" smtClean="0">
                <a:solidFill>
                  <a:prstClr val="black"/>
                </a:solidFill>
                <a:latin typeface="Calibri"/>
              </a:rPr>
              <a:t>BFS </a:t>
            </a:r>
            <a:r>
              <a:rPr lang="de-DE" sz="2400" dirty="0" smtClean="0">
                <a:solidFill>
                  <a:prstClr val="black"/>
                </a:solidFill>
                <a:latin typeface="Calibri"/>
              </a:rPr>
              <a:t>finds the </a:t>
            </a:r>
            <a:r>
              <a:rPr lang="de-DE" sz="2400" b="1" dirty="0" smtClean="0">
                <a:solidFill>
                  <a:prstClr val="black"/>
                </a:solidFill>
                <a:latin typeface="Calibri"/>
              </a:rPr>
              <a:t>shallowest</a:t>
            </a:r>
            <a:r>
              <a:rPr lang="de-DE" sz="2400" dirty="0" smtClean="0">
                <a:solidFill>
                  <a:prstClr val="black"/>
                </a:solidFill>
                <a:latin typeface="Calibri"/>
              </a:rPr>
              <a:t> goal state, but it may not be the </a:t>
            </a:r>
            <a:r>
              <a:rPr lang="de-DE" sz="2400" b="1" i="1" dirty="0" smtClean="0">
                <a:solidFill>
                  <a:prstClr val="black"/>
                </a:solidFill>
                <a:latin typeface="Calibri"/>
              </a:rPr>
              <a:t>least-cost solution </a:t>
            </a:r>
          </a:p>
          <a:p>
            <a:pPr marL="457200" indent="-457200">
              <a:buFont typeface="+mj-lt"/>
              <a:buAutoNum type="arabicPeriod"/>
            </a:pPr>
            <a:endParaRPr lang="de-DE" sz="2400" dirty="0">
              <a:solidFill>
                <a:prstClr val="black"/>
              </a:solidFill>
              <a:latin typeface="Calibri"/>
            </a:endParaRPr>
          </a:p>
          <a:p>
            <a:pPr marL="457200" indent="-457200">
              <a:buFont typeface="+mj-lt"/>
              <a:buAutoNum type="arabicPeriod"/>
            </a:pPr>
            <a:r>
              <a:rPr lang="de-DE" sz="2400" dirty="0" smtClean="0">
                <a:solidFill>
                  <a:prstClr val="black"/>
                </a:solidFill>
                <a:latin typeface="Calibri"/>
              </a:rPr>
              <a:t>UCS modifies the BFS by always expanding the lowest–cost node on the frontier (measured by Path-cost)</a:t>
            </a:r>
          </a:p>
          <a:p>
            <a:pPr marL="457200" indent="-457200">
              <a:buFont typeface="+mj-lt"/>
              <a:buAutoNum type="arabicPeriod"/>
            </a:pPr>
            <a:endParaRPr lang="de-DE" sz="2400" dirty="0">
              <a:solidFill>
                <a:prstClr val="black"/>
              </a:solidFill>
              <a:latin typeface="Calibri"/>
            </a:endParaRPr>
          </a:p>
          <a:p>
            <a:pPr marL="457200" indent="-457200">
              <a:buFont typeface="+mj-lt"/>
              <a:buAutoNum type="arabicPeriod"/>
            </a:pPr>
            <a:r>
              <a:rPr lang="de-DE" sz="2400" dirty="0" smtClean="0">
                <a:solidFill>
                  <a:prstClr val="black"/>
                </a:solidFill>
                <a:latin typeface="Calibri"/>
              </a:rPr>
              <a:t>First solution found is gauranteed to be the cheapest solution</a:t>
            </a:r>
          </a:p>
          <a:p>
            <a:pPr marL="457200" indent="-457200">
              <a:buFont typeface="+mj-lt"/>
              <a:buAutoNum type="arabicPeriod"/>
            </a:pPr>
            <a:endParaRPr lang="de-DE" sz="2400" dirty="0">
              <a:solidFill>
                <a:prstClr val="black"/>
              </a:solidFill>
              <a:latin typeface="Calibri"/>
            </a:endParaRPr>
          </a:p>
          <a:p>
            <a:pPr marL="457200" indent="-457200">
              <a:buFont typeface="+mj-lt"/>
              <a:buAutoNum type="arabicPeriod"/>
            </a:pPr>
            <a:r>
              <a:rPr lang="en-GB" sz="2400" dirty="0"/>
              <a:t>Uniform Cost Search </a:t>
            </a:r>
            <a:r>
              <a:rPr lang="en-GB" sz="2400" dirty="0" smtClean="0"/>
              <a:t>use priority </a:t>
            </a:r>
            <a:r>
              <a:rPr lang="en-GB" sz="2400" dirty="0"/>
              <a:t>queue. </a:t>
            </a:r>
            <a:endParaRPr lang="en-GB" sz="2400" dirty="0" smtClean="0"/>
          </a:p>
          <a:p>
            <a:pPr marL="457200" indent="-457200">
              <a:buFont typeface="+mj-lt"/>
              <a:buAutoNum type="arabicPeriod"/>
            </a:pPr>
            <a:endParaRPr lang="en-GB" sz="2400" dirty="0">
              <a:solidFill>
                <a:prstClr val="black"/>
              </a:solidFill>
              <a:latin typeface="Calibri"/>
            </a:endParaRPr>
          </a:p>
          <a:p>
            <a:pPr marL="457200" indent="-457200">
              <a:buFont typeface="+mj-lt"/>
              <a:buAutoNum type="arabicPeriod"/>
            </a:pPr>
            <a:r>
              <a:rPr lang="en-GB" sz="2400" dirty="0"/>
              <a:t>Uniform Cost Search gives the minimum cumulative cost the maximum priority</a:t>
            </a:r>
            <a:endParaRPr lang="de-DE" sz="2400" dirty="0">
              <a:solidFill>
                <a:prstClr val="black"/>
              </a:solidFill>
              <a:latin typeface="Calibri"/>
            </a:endParaRPr>
          </a:p>
        </p:txBody>
      </p:sp>
      <p:sp>
        <p:nvSpPr>
          <p:cNvPr id="5" name="Rectangle 4"/>
          <p:cNvSpPr/>
          <p:nvPr/>
        </p:nvSpPr>
        <p:spPr>
          <a:xfrm>
            <a:off x="0" y="1106269"/>
            <a:ext cx="9372600" cy="646331"/>
          </a:xfrm>
          <a:prstGeom prst="rect">
            <a:avLst/>
          </a:prstGeom>
        </p:spPr>
        <p:txBody>
          <a:bodyPr wrap="square">
            <a:spAutoFit/>
          </a:bodyPr>
          <a:lstStyle/>
          <a:p>
            <a:r>
              <a:rPr lang="en-US" dirty="0">
                <a:hlinkClick r:id="rId3"/>
              </a:rPr>
              <a:t>https://algorithmicthoughts.wordpress.com/2012/12/15/artificial-intelligence-uniform-cost-searchucs/</a:t>
            </a:r>
            <a:endParaRPr lang="en-US" dirty="0"/>
          </a:p>
        </p:txBody>
      </p:sp>
    </p:spTree>
    <p:extLst>
      <p:ext uri="{BB962C8B-B14F-4D97-AF65-F5344CB8AC3E}">
        <p14:creationId xmlns:p14="http://schemas.microsoft.com/office/powerpoint/2010/main" val="36257710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15" name="Titel 1"/>
          <p:cNvSpPr txBox="1">
            <a:spLocks/>
          </p:cNvSpPr>
          <p:nvPr/>
        </p:nvSpPr>
        <p:spPr bwMode="auto">
          <a:xfrm>
            <a:off x="152400" y="536575"/>
            <a:ext cx="8915400"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pPr fontAlgn="auto">
              <a:spcAft>
                <a:spcPts val="0"/>
              </a:spcAft>
              <a:defRPr/>
            </a:pPr>
            <a:r>
              <a:rPr lang="de-DE" sz="3200">
                <a:solidFill>
                  <a:srgbClr val="7E1B68"/>
                </a:solidFill>
                <a:latin typeface="Calibri"/>
              </a:rPr>
              <a:t>Uniform Cost Search(UCS)</a:t>
            </a:r>
            <a:endParaRPr lang="en-US" sz="3200">
              <a:solidFill>
                <a:srgbClr val="7E1B68"/>
              </a:solidFill>
              <a:latin typeface="Calibri"/>
            </a:endParaRPr>
          </a:p>
        </p:txBody>
      </p:sp>
      <p:pic>
        <p:nvPicPr>
          <p:cNvPr id="3" name="Picture 2"/>
          <p:cNvPicPr>
            <a:picLocks noChangeAspect="1"/>
          </p:cNvPicPr>
          <p:nvPr/>
        </p:nvPicPr>
        <p:blipFill>
          <a:blip r:embed="rId3"/>
          <a:stretch>
            <a:fillRect/>
          </a:stretch>
        </p:blipFill>
        <p:spPr>
          <a:xfrm>
            <a:off x="5486400" y="1353371"/>
            <a:ext cx="3581400" cy="3735771"/>
          </a:xfrm>
          <a:prstGeom prst="rect">
            <a:avLst/>
          </a:prstGeom>
        </p:spPr>
      </p:pic>
      <p:pic>
        <p:nvPicPr>
          <p:cNvPr id="6" name="Picture 5"/>
          <p:cNvPicPr>
            <a:picLocks noChangeAspect="1"/>
          </p:cNvPicPr>
          <p:nvPr/>
        </p:nvPicPr>
        <p:blipFill>
          <a:blip r:embed="rId4"/>
          <a:stretch>
            <a:fillRect/>
          </a:stretch>
        </p:blipFill>
        <p:spPr>
          <a:xfrm>
            <a:off x="228600" y="2177940"/>
            <a:ext cx="4115842" cy="2089260"/>
          </a:xfrm>
          <a:prstGeom prst="rect">
            <a:avLst/>
          </a:prstGeom>
        </p:spPr>
      </p:pic>
      <p:cxnSp>
        <p:nvCxnSpPr>
          <p:cNvPr id="8" name="Straight Arrow Connector 7"/>
          <p:cNvCxnSpPr>
            <a:stCxn id="6" idx="3"/>
            <a:endCxn id="3" idx="1"/>
          </p:cNvCxnSpPr>
          <p:nvPr/>
        </p:nvCxnSpPr>
        <p:spPr>
          <a:xfrm flipV="1">
            <a:off x="4344442" y="3221257"/>
            <a:ext cx="1141958" cy="1313"/>
          </a:xfrm>
          <a:prstGeom prst="straightConnector1">
            <a:avLst/>
          </a:prstGeom>
          <a:ln w="762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07520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15" name="Titel 1"/>
          <p:cNvSpPr txBox="1">
            <a:spLocks/>
          </p:cNvSpPr>
          <p:nvPr/>
        </p:nvSpPr>
        <p:spPr bwMode="auto">
          <a:xfrm>
            <a:off x="152400" y="536575"/>
            <a:ext cx="8915400"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pPr fontAlgn="auto">
              <a:spcAft>
                <a:spcPts val="0"/>
              </a:spcAft>
              <a:defRPr/>
            </a:pPr>
            <a:r>
              <a:rPr lang="de-DE" sz="3200">
                <a:solidFill>
                  <a:srgbClr val="7E1B68"/>
                </a:solidFill>
                <a:latin typeface="Calibri"/>
              </a:rPr>
              <a:t>Uniform Cost Search(UCS)</a:t>
            </a:r>
            <a:endParaRPr lang="en-US" sz="3200">
              <a:solidFill>
                <a:srgbClr val="7E1B68"/>
              </a:solidFill>
              <a:latin typeface="Calibri"/>
            </a:endParaRPr>
          </a:p>
        </p:txBody>
      </p:sp>
      <p:pic>
        <p:nvPicPr>
          <p:cNvPr id="2" name="Picture 1"/>
          <p:cNvPicPr>
            <a:picLocks noChangeAspect="1"/>
          </p:cNvPicPr>
          <p:nvPr/>
        </p:nvPicPr>
        <p:blipFill>
          <a:blip r:embed="rId3"/>
          <a:stretch>
            <a:fillRect/>
          </a:stretch>
        </p:blipFill>
        <p:spPr>
          <a:xfrm>
            <a:off x="228600" y="2514600"/>
            <a:ext cx="8915400" cy="3648075"/>
          </a:xfrm>
          <a:prstGeom prst="rect">
            <a:avLst/>
          </a:prstGeom>
        </p:spPr>
      </p:pic>
      <p:sp>
        <p:nvSpPr>
          <p:cNvPr id="3" name="TextBox 2"/>
          <p:cNvSpPr txBox="1"/>
          <p:nvPr/>
        </p:nvSpPr>
        <p:spPr>
          <a:xfrm>
            <a:off x="152400" y="1371600"/>
            <a:ext cx="3505200" cy="523220"/>
          </a:xfrm>
          <a:prstGeom prst="rect">
            <a:avLst/>
          </a:prstGeom>
          <a:noFill/>
        </p:spPr>
        <p:txBody>
          <a:bodyPr wrap="square" rtlCol="0">
            <a:spAutoFit/>
          </a:bodyPr>
          <a:lstStyle/>
          <a:p>
            <a:r>
              <a:rPr lang="en-US" sz="2800" b="1" dirty="0" smtClean="0"/>
              <a:t>Algorithm</a:t>
            </a:r>
            <a:endParaRPr lang="en-US" sz="2800" b="1" dirty="0"/>
          </a:p>
        </p:txBody>
      </p:sp>
      <p:sp>
        <p:nvSpPr>
          <p:cNvPr id="4" name="Rectangle 3"/>
          <p:cNvSpPr/>
          <p:nvPr/>
        </p:nvSpPr>
        <p:spPr>
          <a:xfrm>
            <a:off x="228600" y="2020669"/>
            <a:ext cx="6858000" cy="369332"/>
          </a:xfrm>
          <a:prstGeom prst="rect">
            <a:avLst/>
          </a:prstGeom>
        </p:spPr>
        <p:txBody>
          <a:bodyPr wrap="square">
            <a:spAutoFit/>
          </a:bodyPr>
          <a:lstStyle/>
          <a:p>
            <a:r>
              <a:rPr lang="en-GB" b="1" dirty="0">
                <a:solidFill>
                  <a:srgbClr val="555555"/>
                </a:solidFill>
                <a:latin typeface="Bitter"/>
              </a:rPr>
              <a:t>The algorithm using this priority queue is the following:</a:t>
            </a:r>
            <a:endParaRPr lang="en-US" b="1" dirty="0"/>
          </a:p>
        </p:txBody>
      </p:sp>
    </p:spTree>
    <p:extLst>
      <p:ext uri="{BB962C8B-B14F-4D97-AF65-F5344CB8AC3E}">
        <p14:creationId xmlns:p14="http://schemas.microsoft.com/office/powerpoint/2010/main" val="58976159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15" name="Titel 1"/>
          <p:cNvSpPr txBox="1">
            <a:spLocks/>
          </p:cNvSpPr>
          <p:nvPr/>
        </p:nvSpPr>
        <p:spPr bwMode="auto">
          <a:xfrm>
            <a:off x="152400" y="630237"/>
            <a:ext cx="8915400"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pPr fontAlgn="auto">
              <a:spcAft>
                <a:spcPts val="0"/>
              </a:spcAft>
              <a:defRPr/>
            </a:pPr>
            <a:r>
              <a:rPr lang="de-DE" sz="3200">
                <a:solidFill>
                  <a:srgbClr val="7E1B68"/>
                </a:solidFill>
                <a:latin typeface="Calibri"/>
              </a:rPr>
              <a:t>Uniform Cost Search(UCS)</a:t>
            </a:r>
            <a:endParaRPr lang="en-US" sz="3200">
              <a:solidFill>
                <a:srgbClr val="7E1B68"/>
              </a:solidFill>
              <a:latin typeface="Calibri"/>
            </a:endParaRPr>
          </a:p>
        </p:txBody>
      </p:sp>
      <p:pic>
        <p:nvPicPr>
          <p:cNvPr id="5" name="Picture 4"/>
          <p:cNvPicPr>
            <a:picLocks noChangeAspect="1"/>
          </p:cNvPicPr>
          <p:nvPr/>
        </p:nvPicPr>
        <p:blipFill>
          <a:blip r:embed="rId3"/>
          <a:stretch>
            <a:fillRect/>
          </a:stretch>
        </p:blipFill>
        <p:spPr>
          <a:xfrm>
            <a:off x="417286" y="3352800"/>
            <a:ext cx="8305800" cy="3281363"/>
          </a:xfrm>
          <a:prstGeom prst="rect">
            <a:avLst/>
          </a:prstGeom>
        </p:spPr>
      </p:pic>
      <p:sp>
        <p:nvSpPr>
          <p:cNvPr id="6" name="Rectangle 5"/>
          <p:cNvSpPr/>
          <p:nvPr/>
        </p:nvSpPr>
        <p:spPr>
          <a:xfrm>
            <a:off x="76200" y="1219200"/>
            <a:ext cx="4724400" cy="1231106"/>
          </a:xfrm>
          <a:prstGeom prst="rect">
            <a:avLst/>
          </a:prstGeom>
        </p:spPr>
        <p:txBody>
          <a:bodyPr wrap="square">
            <a:spAutoFit/>
          </a:bodyPr>
          <a:lstStyle/>
          <a:p>
            <a:r>
              <a:rPr lang="en-GB" b="1" dirty="0">
                <a:solidFill>
                  <a:srgbClr val="555555"/>
                </a:solidFill>
                <a:latin typeface="Bitter"/>
              </a:rPr>
              <a:t>Each element of the priority queue is written </a:t>
            </a:r>
            <a:r>
              <a:rPr lang="en-GB" b="1" dirty="0" smtClean="0">
                <a:solidFill>
                  <a:srgbClr val="555555"/>
                </a:solidFill>
                <a:latin typeface="Bitter"/>
              </a:rPr>
              <a:t>as</a:t>
            </a:r>
          </a:p>
          <a:p>
            <a:r>
              <a:rPr lang="en-GB" b="1" dirty="0" smtClean="0">
                <a:solidFill>
                  <a:srgbClr val="555555"/>
                </a:solidFill>
                <a:latin typeface="Bitter"/>
              </a:rPr>
              <a:t> </a:t>
            </a:r>
          </a:p>
          <a:p>
            <a:r>
              <a:rPr lang="en-GB" sz="2000" b="1" i="1" dirty="0" smtClean="0">
                <a:solidFill>
                  <a:srgbClr val="555555"/>
                </a:solidFill>
                <a:latin typeface="Bitter"/>
              </a:rPr>
              <a:t>[</a:t>
            </a:r>
            <a:r>
              <a:rPr lang="en-GB" sz="2000" b="1" i="1" dirty="0">
                <a:solidFill>
                  <a:srgbClr val="555555"/>
                </a:solidFill>
                <a:latin typeface="Bitter"/>
              </a:rPr>
              <a:t>path</a:t>
            </a:r>
            <a:r>
              <a:rPr lang="en-GB" sz="2000" b="1" i="1" dirty="0" smtClean="0">
                <a:solidFill>
                  <a:srgbClr val="555555"/>
                </a:solidFill>
                <a:latin typeface="Bitter"/>
              </a:rPr>
              <a:t>, cumulative </a:t>
            </a:r>
            <a:r>
              <a:rPr lang="en-GB" sz="2000" b="1" i="1" dirty="0">
                <a:solidFill>
                  <a:srgbClr val="555555"/>
                </a:solidFill>
                <a:latin typeface="Bitter"/>
              </a:rPr>
              <a:t>cost].</a:t>
            </a:r>
            <a:endParaRPr lang="en-US" sz="2000" b="1" i="1" dirty="0"/>
          </a:p>
        </p:txBody>
      </p:sp>
      <p:pic>
        <p:nvPicPr>
          <p:cNvPr id="7" name="Picture 6"/>
          <p:cNvPicPr>
            <a:picLocks noChangeAspect="1"/>
          </p:cNvPicPr>
          <p:nvPr/>
        </p:nvPicPr>
        <p:blipFill>
          <a:blip r:embed="rId4"/>
          <a:stretch>
            <a:fillRect/>
          </a:stretch>
        </p:blipFill>
        <p:spPr>
          <a:xfrm>
            <a:off x="4951958" y="889113"/>
            <a:ext cx="4115842" cy="2089260"/>
          </a:xfrm>
          <a:prstGeom prst="rect">
            <a:avLst/>
          </a:prstGeom>
        </p:spPr>
      </p:pic>
    </p:spTree>
    <p:extLst>
      <p:ext uri="{BB962C8B-B14F-4D97-AF65-F5344CB8AC3E}">
        <p14:creationId xmlns:p14="http://schemas.microsoft.com/office/powerpoint/2010/main" val="5147987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15" name="Titel 1"/>
          <p:cNvSpPr txBox="1">
            <a:spLocks/>
          </p:cNvSpPr>
          <p:nvPr/>
        </p:nvSpPr>
        <p:spPr bwMode="auto">
          <a:xfrm>
            <a:off x="152400" y="536575"/>
            <a:ext cx="8915400"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pPr fontAlgn="auto">
              <a:spcAft>
                <a:spcPts val="0"/>
              </a:spcAft>
              <a:defRPr/>
            </a:pPr>
            <a:r>
              <a:rPr lang="de-DE" sz="3200">
                <a:solidFill>
                  <a:srgbClr val="7E1B68"/>
                </a:solidFill>
                <a:latin typeface="Calibri"/>
              </a:rPr>
              <a:t>Uniform Cost Search(UCS)</a:t>
            </a:r>
            <a:endParaRPr lang="en-US" sz="3200">
              <a:solidFill>
                <a:srgbClr val="7E1B68"/>
              </a:solidFill>
              <a:latin typeface="Calibri"/>
            </a:endParaRPr>
          </a:p>
        </p:txBody>
      </p:sp>
      <p:pic>
        <p:nvPicPr>
          <p:cNvPr id="33" name="Picture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0656" y="1746504"/>
            <a:ext cx="4742688" cy="3364992"/>
          </a:xfrm>
          <a:prstGeom prst="rect">
            <a:avLst/>
          </a:prstGeom>
        </p:spPr>
      </p:pic>
    </p:spTree>
    <p:extLst>
      <p:ext uri="{BB962C8B-B14F-4D97-AF65-F5344CB8AC3E}">
        <p14:creationId xmlns:p14="http://schemas.microsoft.com/office/powerpoint/2010/main" val="374480812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15" name="Titel 1"/>
          <p:cNvSpPr txBox="1">
            <a:spLocks/>
          </p:cNvSpPr>
          <p:nvPr/>
        </p:nvSpPr>
        <p:spPr bwMode="auto">
          <a:xfrm>
            <a:off x="152400" y="536575"/>
            <a:ext cx="8915400"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pPr fontAlgn="auto">
              <a:spcAft>
                <a:spcPts val="0"/>
              </a:spcAft>
              <a:defRPr/>
            </a:pPr>
            <a:r>
              <a:rPr lang="de-DE" sz="3200">
                <a:solidFill>
                  <a:srgbClr val="7E1B68"/>
                </a:solidFill>
                <a:latin typeface="Calibri"/>
              </a:rPr>
              <a:t>Uniform Cost Search(UCS)</a:t>
            </a:r>
            <a:endParaRPr lang="en-US" sz="3200">
              <a:solidFill>
                <a:srgbClr val="7E1B68"/>
              </a:solidFill>
              <a:latin typeface="Calibri"/>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944" y="2209800"/>
            <a:ext cx="5468112" cy="3480816"/>
          </a:xfrm>
          <a:prstGeom prst="rect">
            <a:avLst/>
          </a:prstGeom>
        </p:spPr>
      </p:pic>
      <p:sp>
        <p:nvSpPr>
          <p:cNvPr id="4" name="TextBox 3"/>
          <p:cNvSpPr txBox="1"/>
          <p:nvPr/>
        </p:nvSpPr>
        <p:spPr>
          <a:xfrm flipH="1">
            <a:off x="883919" y="1524000"/>
            <a:ext cx="2316481" cy="369332"/>
          </a:xfrm>
          <a:prstGeom prst="rect">
            <a:avLst/>
          </a:prstGeom>
          <a:noFill/>
        </p:spPr>
        <p:txBody>
          <a:bodyPr wrap="square" rtlCol="0">
            <a:spAutoFit/>
          </a:bodyPr>
          <a:lstStyle/>
          <a:p>
            <a:r>
              <a:rPr lang="de-DE" dirty="0" smtClean="0"/>
              <a:t>Example:</a:t>
            </a:r>
            <a:endParaRPr lang="en-US" dirty="0"/>
          </a:p>
        </p:txBody>
      </p:sp>
    </p:spTree>
    <p:extLst>
      <p:ext uri="{BB962C8B-B14F-4D97-AF65-F5344CB8AC3E}">
        <p14:creationId xmlns:p14="http://schemas.microsoft.com/office/powerpoint/2010/main" val="73052263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15" name="Titel 1"/>
          <p:cNvSpPr txBox="1">
            <a:spLocks/>
          </p:cNvSpPr>
          <p:nvPr/>
        </p:nvSpPr>
        <p:spPr bwMode="auto">
          <a:xfrm>
            <a:off x="152400" y="536575"/>
            <a:ext cx="8915400"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pPr fontAlgn="auto">
              <a:spcAft>
                <a:spcPts val="0"/>
              </a:spcAft>
              <a:defRPr/>
            </a:pPr>
            <a:r>
              <a:rPr lang="de-DE" sz="3200" dirty="0" smtClean="0">
                <a:solidFill>
                  <a:srgbClr val="7E1B68"/>
                </a:solidFill>
                <a:latin typeface="Calibri"/>
              </a:rPr>
              <a:t>A* Search </a:t>
            </a:r>
            <a:endParaRPr lang="en-US" sz="3200" dirty="0">
              <a:solidFill>
                <a:srgbClr val="7E1B68"/>
              </a:solidFill>
              <a:latin typeface="Calibri"/>
            </a:endParaRPr>
          </a:p>
        </p:txBody>
      </p:sp>
      <p:sp>
        <p:nvSpPr>
          <p:cNvPr id="3" name="Rectangle 2"/>
          <p:cNvSpPr/>
          <p:nvPr/>
        </p:nvSpPr>
        <p:spPr>
          <a:xfrm>
            <a:off x="228600" y="1226403"/>
            <a:ext cx="8763000" cy="5632311"/>
          </a:xfrm>
          <a:prstGeom prst="rect">
            <a:avLst/>
          </a:prstGeom>
        </p:spPr>
        <p:txBody>
          <a:bodyPr wrap="square">
            <a:spAutoFit/>
          </a:bodyPr>
          <a:lstStyle/>
          <a:p>
            <a:r>
              <a:rPr lang="en-GB" sz="2400" dirty="0" smtClean="0"/>
              <a:t>It improves the </a:t>
            </a:r>
            <a:r>
              <a:rPr lang="en-GB" sz="2400" b="1" dirty="0" smtClean="0"/>
              <a:t>efficiency</a:t>
            </a:r>
            <a:r>
              <a:rPr lang="en-GB" sz="2400" dirty="0" smtClean="0"/>
              <a:t> </a:t>
            </a:r>
            <a:r>
              <a:rPr lang="en-GB" sz="2400" dirty="0"/>
              <a:t>of the </a:t>
            </a:r>
            <a:r>
              <a:rPr lang="en-GB" sz="2400" dirty="0" smtClean="0"/>
              <a:t>UCS algorithm </a:t>
            </a:r>
            <a:r>
              <a:rPr lang="en-GB" sz="2400" dirty="0"/>
              <a:t>with the help of heuristics</a:t>
            </a:r>
            <a:r>
              <a:rPr lang="en-GB" sz="2400" dirty="0" smtClean="0"/>
              <a:t>.</a:t>
            </a:r>
          </a:p>
          <a:p>
            <a:endParaRPr lang="en-GB" sz="2400" dirty="0"/>
          </a:p>
          <a:p>
            <a:r>
              <a:rPr lang="en-GB" sz="2400" dirty="0"/>
              <a:t>A* Search also makes use of a </a:t>
            </a:r>
            <a:r>
              <a:rPr lang="en-GB" sz="2400" b="1" dirty="0"/>
              <a:t>priority queue</a:t>
            </a:r>
            <a:r>
              <a:rPr lang="en-GB" sz="2400" dirty="0"/>
              <a:t> just like Uniform Cost </a:t>
            </a:r>
            <a:r>
              <a:rPr lang="en-GB" sz="2400" dirty="0" smtClean="0"/>
              <a:t>Search		</a:t>
            </a:r>
          </a:p>
          <a:p>
            <a:endParaRPr lang="en-GB" sz="2400" dirty="0"/>
          </a:p>
          <a:p>
            <a:r>
              <a:rPr lang="en-GB" sz="2400" dirty="0"/>
              <a:t>For A*, we use the cost of getting to a node plus the </a:t>
            </a:r>
            <a:r>
              <a:rPr lang="en-GB" sz="2400" b="1" dirty="0"/>
              <a:t>heuristic</a:t>
            </a:r>
            <a:r>
              <a:rPr lang="en-GB" sz="2400" dirty="0"/>
              <a:t> at that point as the priority</a:t>
            </a:r>
            <a:r>
              <a:rPr lang="en-GB" sz="2400" dirty="0" smtClean="0"/>
              <a:t>.</a:t>
            </a:r>
          </a:p>
          <a:p>
            <a:endParaRPr lang="en-GB" sz="2400" dirty="0"/>
          </a:p>
          <a:p>
            <a:r>
              <a:rPr lang="en-GB" sz="2400" dirty="0"/>
              <a:t>Let n be a particular node, then we define g(n) as the cost of getting to the node from the start state and h(n) as the heuristic at that node. </a:t>
            </a:r>
            <a:endParaRPr lang="en-GB" sz="2400" dirty="0" smtClean="0"/>
          </a:p>
          <a:p>
            <a:endParaRPr lang="en-GB" sz="2400" dirty="0"/>
          </a:p>
          <a:p>
            <a:r>
              <a:rPr lang="en-GB" sz="2400" dirty="0" smtClean="0"/>
              <a:t>The </a:t>
            </a:r>
            <a:r>
              <a:rPr lang="en-GB" sz="2400" dirty="0"/>
              <a:t>priority thus is </a:t>
            </a:r>
            <a:r>
              <a:rPr lang="en-GB" sz="2400" b="1" dirty="0"/>
              <a:t>f(n) = g(n) + h(n). </a:t>
            </a:r>
            <a:r>
              <a:rPr lang="en-GB" sz="2400" dirty="0"/>
              <a:t>The priority is maximum when the f(n) value is least.</a:t>
            </a:r>
            <a:endParaRPr lang="en-US" sz="2400" dirty="0"/>
          </a:p>
        </p:txBody>
      </p:sp>
    </p:spTree>
    <p:extLst>
      <p:ext uri="{BB962C8B-B14F-4D97-AF65-F5344CB8AC3E}">
        <p14:creationId xmlns:p14="http://schemas.microsoft.com/office/powerpoint/2010/main" val="103167973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15" name="Titel 1"/>
          <p:cNvSpPr txBox="1">
            <a:spLocks/>
          </p:cNvSpPr>
          <p:nvPr/>
        </p:nvSpPr>
        <p:spPr bwMode="auto">
          <a:xfrm>
            <a:off x="152400" y="536575"/>
            <a:ext cx="8915400"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pPr fontAlgn="auto">
              <a:spcAft>
                <a:spcPts val="0"/>
              </a:spcAft>
              <a:defRPr/>
            </a:pPr>
            <a:r>
              <a:rPr lang="de-DE" sz="3200" dirty="0" smtClean="0">
                <a:solidFill>
                  <a:srgbClr val="7E1B68"/>
                </a:solidFill>
                <a:latin typeface="Calibri"/>
              </a:rPr>
              <a:t>A* Search </a:t>
            </a:r>
            <a:endParaRPr lang="en-US" sz="3200" dirty="0">
              <a:solidFill>
                <a:srgbClr val="7E1B68"/>
              </a:solidFill>
              <a:latin typeface="Calibri"/>
            </a:endParaRPr>
          </a:p>
        </p:txBody>
      </p:sp>
      <p:sp>
        <p:nvSpPr>
          <p:cNvPr id="3" name="Rectangle 2"/>
          <p:cNvSpPr/>
          <p:nvPr/>
        </p:nvSpPr>
        <p:spPr>
          <a:xfrm>
            <a:off x="0" y="1226403"/>
            <a:ext cx="9144000" cy="4278094"/>
          </a:xfrm>
          <a:prstGeom prst="rect">
            <a:avLst/>
          </a:prstGeom>
        </p:spPr>
        <p:txBody>
          <a:bodyPr wrap="square">
            <a:spAutoFit/>
          </a:bodyPr>
          <a:lstStyle/>
          <a:p>
            <a:r>
              <a:rPr lang="en-GB" sz="2800" b="1" dirty="0" smtClean="0">
                <a:latin typeface="+mn-lt"/>
              </a:rPr>
              <a:t>Heuristic Function</a:t>
            </a:r>
          </a:p>
          <a:p>
            <a:r>
              <a:rPr lang="en-GB" sz="2400" dirty="0" smtClean="0">
                <a:latin typeface="+mn-lt"/>
              </a:rPr>
              <a:t>A</a:t>
            </a:r>
            <a:r>
              <a:rPr lang="en-GB" sz="2400" dirty="0">
                <a:latin typeface="+mn-lt"/>
              </a:rPr>
              <a:t> </a:t>
            </a:r>
            <a:r>
              <a:rPr lang="en-GB" sz="2400" b="1" dirty="0">
                <a:latin typeface="+mn-lt"/>
              </a:rPr>
              <a:t>heuristic function</a:t>
            </a:r>
            <a:r>
              <a:rPr lang="en-GB" sz="2400" dirty="0">
                <a:latin typeface="+mn-lt"/>
              </a:rPr>
              <a:t>, also called simply a </a:t>
            </a:r>
            <a:r>
              <a:rPr lang="en-GB" sz="2400" b="1" dirty="0">
                <a:latin typeface="+mn-lt"/>
              </a:rPr>
              <a:t>heuristic</a:t>
            </a:r>
            <a:r>
              <a:rPr lang="en-GB" sz="2400" dirty="0">
                <a:latin typeface="+mn-lt"/>
              </a:rPr>
              <a:t>, is a </a:t>
            </a:r>
            <a:r>
              <a:rPr lang="en-GB" sz="2400" dirty="0">
                <a:latin typeface="+mn-lt"/>
                <a:hlinkClick r:id="rId3" tooltip="Function (mathematics)"/>
              </a:rPr>
              <a:t>function</a:t>
            </a:r>
            <a:r>
              <a:rPr lang="en-GB" sz="2400" dirty="0">
                <a:latin typeface="+mn-lt"/>
              </a:rPr>
              <a:t> that ranks alternatives in </a:t>
            </a:r>
            <a:r>
              <a:rPr lang="en-GB" sz="2400" dirty="0">
                <a:latin typeface="+mn-lt"/>
                <a:hlinkClick r:id="rId4" tooltip="Search algorithm"/>
              </a:rPr>
              <a:t>search algorithms</a:t>
            </a:r>
            <a:r>
              <a:rPr lang="en-GB" sz="2400" dirty="0">
                <a:latin typeface="+mn-lt"/>
              </a:rPr>
              <a:t> at each branching step based on available information to decide which branch to follow. </a:t>
            </a:r>
            <a:endParaRPr lang="en-GB" sz="2400" dirty="0" smtClean="0">
              <a:latin typeface="+mn-lt"/>
            </a:endParaRPr>
          </a:p>
          <a:p>
            <a:endParaRPr lang="en-GB" sz="2400" dirty="0">
              <a:latin typeface="+mn-lt"/>
            </a:endParaRPr>
          </a:p>
          <a:p>
            <a:r>
              <a:rPr lang="en-GB" sz="2400" b="1" dirty="0" smtClean="0"/>
              <a:t>Admissible Property</a:t>
            </a:r>
            <a:endParaRPr lang="en-GB" sz="2400" dirty="0" smtClean="0">
              <a:latin typeface="+mn-lt"/>
            </a:endParaRPr>
          </a:p>
          <a:p>
            <a:r>
              <a:rPr lang="en-GB" sz="2400" dirty="0">
                <a:latin typeface="+mn-lt"/>
              </a:rPr>
              <a:t>In </a:t>
            </a:r>
            <a:r>
              <a:rPr lang="en-GB" sz="2400" dirty="0">
                <a:latin typeface="+mn-lt"/>
                <a:hlinkClick r:id="rId5" tooltip="Computer science"/>
              </a:rPr>
              <a:t>computer science</a:t>
            </a:r>
            <a:r>
              <a:rPr lang="en-GB" sz="2400" dirty="0">
                <a:latin typeface="+mn-lt"/>
              </a:rPr>
              <a:t>, specifically in </a:t>
            </a:r>
            <a:r>
              <a:rPr lang="en-GB" sz="2400" dirty="0">
                <a:latin typeface="+mn-lt"/>
                <a:hlinkClick r:id="rId6" tooltip="Algorithm"/>
              </a:rPr>
              <a:t>algorithms</a:t>
            </a:r>
            <a:r>
              <a:rPr lang="en-GB" sz="2400" dirty="0">
                <a:latin typeface="+mn-lt"/>
              </a:rPr>
              <a:t> related to </a:t>
            </a:r>
            <a:r>
              <a:rPr lang="en-GB" sz="2400" dirty="0">
                <a:latin typeface="+mn-lt"/>
                <a:hlinkClick r:id="rId7" tooltip="Pathfinding"/>
              </a:rPr>
              <a:t>pathfinding</a:t>
            </a:r>
            <a:r>
              <a:rPr lang="en-GB" sz="2400" dirty="0">
                <a:latin typeface="+mn-lt"/>
              </a:rPr>
              <a:t>, a </a:t>
            </a:r>
            <a:r>
              <a:rPr lang="en-GB" sz="2400" dirty="0">
                <a:latin typeface="+mn-lt"/>
                <a:hlinkClick r:id="rId8" tooltip="Heuristic function"/>
              </a:rPr>
              <a:t>heuristic function</a:t>
            </a:r>
            <a:r>
              <a:rPr lang="en-GB" sz="2400" dirty="0">
                <a:latin typeface="+mn-lt"/>
              </a:rPr>
              <a:t> is said to be </a:t>
            </a:r>
            <a:r>
              <a:rPr lang="en-GB" sz="2400" b="1" dirty="0">
                <a:latin typeface="+mn-lt"/>
              </a:rPr>
              <a:t>admissible</a:t>
            </a:r>
            <a:r>
              <a:rPr lang="en-GB" sz="2400" dirty="0">
                <a:latin typeface="+mn-lt"/>
              </a:rPr>
              <a:t> if it never overestimates the cost of reaching the goal, i.e. the cost it estimates to reach the goal is not higher than the lowest possible cost from the current point in the </a:t>
            </a:r>
            <a:r>
              <a:rPr lang="en-GB" sz="2400" dirty="0" smtClean="0">
                <a:latin typeface="+mn-lt"/>
              </a:rPr>
              <a:t>path</a:t>
            </a:r>
            <a:endParaRPr lang="en-US" sz="2400" dirty="0">
              <a:latin typeface="+mn-lt"/>
            </a:endParaRPr>
          </a:p>
        </p:txBody>
      </p:sp>
    </p:spTree>
    <p:extLst>
      <p:ext uri="{BB962C8B-B14F-4D97-AF65-F5344CB8AC3E}">
        <p14:creationId xmlns:p14="http://schemas.microsoft.com/office/powerpoint/2010/main" val="201028642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15" name="Titel 1"/>
          <p:cNvSpPr txBox="1">
            <a:spLocks/>
          </p:cNvSpPr>
          <p:nvPr/>
        </p:nvSpPr>
        <p:spPr bwMode="auto">
          <a:xfrm>
            <a:off x="152400" y="536575"/>
            <a:ext cx="8915400"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pPr fontAlgn="auto">
              <a:spcAft>
                <a:spcPts val="0"/>
              </a:spcAft>
              <a:defRPr/>
            </a:pPr>
            <a:r>
              <a:rPr lang="de-DE" sz="3200" dirty="0" smtClean="0">
                <a:solidFill>
                  <a:srgbClr val="7E1B68"/>
                </a:solidFill>
                <a:latin typeface="Calibri"/>
              </a:rPr>
              <a:t>A* Search </a:t>
            </a:r>
            <a:endParaRPr lang="en-US" sz="3200" dirty="0">
              <a:solidFill>
                <a:srgbClr val="7E1B68"/>
              </a:solidFill>
              <a:latin typeface="Calibri"/>
            </a:endParaRPr>
          </a:p>
        </p:txBody>
      </p:sp>
      <p:sp>
        <p:nvSpPr>
          <p:cNvPr id="2" name="Rectangle 1"/>
          <p:cNvSpPr/>
          <p:nvPr/>
        </p:nvSpPr>
        <p:spPr>
          <a:xfrm>
            <a:off x="457200" y="1219200"/>
            <a:ext cx="8610600" cy="1815882"/>
          </a:xfrm>
          <a:prstGeom prst="rect">
            <a:avLst/>
          </a:prstGeom>
        </p:spPr>
        <p:txBody>
          <a:bodyPr wrap="square">
            <a:spAutoFit/>
          </a:bodyPr>
          <a:lstStyle/>
          <a:p>
            <a:r>
              <a:rPr lang="en-GB" sz="2800" dirty="0">
                <a:latin typeface="+mn-lt"/>
              </a:rPr>
              <a:t>Evaluation function </a:t>
            </a:r>
            <a:r>
              <a:rPr lang="en-GB" sz="2800" b="1" dirty="0">
                <a:latin typeface="+mn-lt"/>
              </a:rPr>
              <a:t>f(n) = g(n) + h(n) </a:t>
            </a:r>
            <a:endParaRPr lang="en-GB" sz="2800" b="1" dirty="0" smtClean="0">
              <a:latin typeface="+mn-lt"/>
            </a:endParaRPr>
          </a:p>
          <a:p>
            <a:r>
              <a:rPr lang="en-GB" sz="2800" b="1" dirty="0" smtClean="0">
                <a:latin typeface="+mn-lt"/>
              </a:rPr>
              <a:t>g(n</a:t>
            </a:r>
            <a:r>
              <a:rPr lang="en-GB" sz="2800" b="1" dirty="0">
                <a:latin typeface="+mn-lt"/>
              </a:rPr>
              <a:t>)</a:t>
            </a:r>
            <a:r>
              <a:rPr lang="en-GB" sz="2800" dirty="0">
                <a:latin typeface="+mn-lt"/>
              </a:rPr>
              <a:t> = cost so far to reach n </a:t>
            </a:r>
            <a:endParaRPr lang="en-GB" sz="2800" dirty="0" smtClean="0">
              <a:latin typeface="+mn-lt"/>
            </a:endParaRPr>
          </a:p>
          <a:p>
            <a:r>
              <a:rPr lang="en-GB" sz="2800" b="1" dirty="0" smtClean="0">
                <a:latin typeface="+mn-lt"/>
              </a:rPr>
              <a:t>h(n</a:t>
            </a:r>
            <a:r>
              <a:rPr lang="en-GB" sz="2800" b="1" dirty="0">
                <a:latin typeface="+mn-lt"/>
              </a:rPr>
              <a:t>)</a:t>
            </a:r>
            <a:r>
              <a:rPr lang="en-GB" sz="2800" dirty="0">
                <a:latin typeface="+mn-lt"/>
              </a:rPr>
              <a:t> = estimated cost from n to goal </a:t>
            </a:r>
            <a:endParaRPr lang="en-GB" sz="2800" dirty="0" smtClean="0">
              <a:latin typeface="+mn-lt"/>
            </a:endParaRPr>
          </a:p>
          <a:p>
            <a:r>
              <a:rPr lang="en-GB" sz="2800" b="1" dirty="0" smtClean="0">
                <a:latin typeface="+mn-lt"/>
              </a:rPr>
              <a:t>f(n</a:t>
            </a:r>
            <a:r>
              <a:rPr lang="en-GB" sz="2800" b="1" dirty="0">
                <a:latin typeface="+mn-lt"/>
              </a:rPr>
              <a:t>)</a:t>
            </a:r>
            <a:r>
              <a:rPr lang="en-GB" sz="2800" dirty="0">
                <a:latin typeface="+mn-lt"/>
              </a:rPr>
              <a:t> = estimated total cost of path through n to goal </a:t>
            </a:r>
            <a:endParaRPr lang="en-US" sz="2800" dirty="0">
              <a:latin typeface="+mn-lt"/>
            </a:endParaRPr>
          </a:p>
        </p:txBody>
      </p:sp>
      <p:pic>
        <p:nvPicPr>
          <p:cNvPr id="5" name="Picture 4"/>
          <p:cNvPicPr>
            <a:picLocks noChangeAspect="1"/>
          </p:cNvPicPr>
          <p:nvPr/>
        </p:nvPicPr>
        <p:blipFill>
          <a:blip r:embed="rId3"/>
          <a:stretch>
            <a:fillRect/>
          </a:stretch>
        </p:blipFill>
        <p:spPr>
          <a:xfrm>
            <a:off x="1819275" y="3352800"/>
            <a:ext cx="5505450" cy="3028950"/>
          </a:xfrm>
          <a:prstGeom prst="rect">
            <a:avLst/>
          </a:prstGeom>
        </p:spPr>
      </p:pic>
    </p:spTree>
    <p:extLst>
      <p:ext uri="{BB962C8B-B14F-4D97-AF65-F5344CB8AC3E}">
        <p14:creationId xmlns:p14="http://schemas.microsoft.com/office/powerpoint/2010/main" val="397717961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15" name="Titel 1"/>
          <p:cNvSpPr txBox="1">
            <a:spLocks/>
          </p:cNvSpPr>
          <p:nvPr/>
        </p:nvSpPr>
        <p:spPr bwMode="auto">
          <a:xfrm>
            <a:off x="152400" y="536575"/>
            <a:ext cx="8915400"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pPr fontAlgn="auto">
              <a:spcAft>
                <a:spcPts val="0"/>
              </a:spcAft>
              <a:defRPr/>
            </a:pPr>
            <a:r>
              <a:rPr lang="de-DE" sz="3200" dirty="0" smtClean="0">
                <a:solidFill>
                  <a:srgbClr val="7E1B68"/>
                </a:solidFill>
                <a:latin typeface="Calibri"/>
              </a:rPr>
              <a:t>A* Search </a:t>
            </a:r>
            <a:endParaRPr lang="en-US" sz="3200" dirty="0">
              <a:solidFill>
                <a:srgbClr val="7E1B68"/>
              </a:solidFill>
              <a:latin typeface="Calibri"/>
            </a:endParaRPr>
          </a:p>
        </p:txBody>
      </p:sp>
      <p:sp>
        <p:nvSpPr>
          <p:cNvPr id="3" name="Rectangle 2"/>
          <p:cNvSpPr/>
          <p:nvPr/>
        </p:nvSpPr>
        <p:spPr>
          <a:xfrm>
            <a:off x="228600" y="1226403"/>
            <a:ext cx="8763000" cy="461665"/>
          </a:xfrm>
          <a:prstGeom prst="rect">
            <a:avLst/>
          </a:prstGeom>
        </p:spPr>
        <p:txBody>
          <a:bodyPr wrap="square">
            <a:spAutoFit/>
          </a:bodyPr>
          <a:lstStyle/>
          <a:p>
            <a:r>
              <a:rPr lang="de-DE" sz="2400" b="1" dirty="0" smtClean="0"/>
              <a:t>Algorithm:</a:t>
            </a:r>
            <a:endParaRPr lang="en-US" sz="2400" b="1" dirty="0"/>
          </a:p>
        </p:txBody>
      </p:sp>
      <p:pic>
        <p:nvPicPr>
          <p:cNvPr id="2" name="Picture 1"/>
          <p:cNvPicPr>
            <a:picLocks noChangeAspect="1"/>
          </p:cNvPicPr>
          <p:nvPr/>
        </p:nvPicPr>
        <p:blipFill>
          <a:blip r:embed="rId3"/>
          <a:stretch>
            <a:fillRect/>
          </a:stretch>
        </p:blipFill>
        <p:spPr>
          <a:xfrm>
            <a:off x="128587" y="2856139"/>
            <a:ext cx="8939213" cy="2554061"/>
          </a:xfrm>
          <a:prstGeom prst="rect">
            <a:avLst/>
          </a:prstGeom>
        </p:spPr>
      </p:pic>
      <p:sp>
        <p:nvSpPr>
          <p:cNvPr id="4" name="Rectangle 3"/>
          <p:cNvSpPr/>
          <p:nvPr/>
        </p:nvSpPr>
        <p:spPr>
          <a:xfrm>
            <a:off x="381000" y="1868269"/>
            <a:ext cx="8686800" cy="646331"/>
          </a:xfrm>
          <a:prstGeom prst="rect">
            <a:avLst/>
          </a:prstGeom>
        </p:spPr>
        <p:txBody>
          <a:bodyPr wrap="square">
            <a:spAutoFit/>
          </a:bodyPr>
          <a:lstStyle/>
          <a:p>
            <a:r>
              <a:rPr lang="en-US" dirty="0">
                <a:hlinkClick r:id="rId4"/>
              </a:rPr>
              <a:t>https://algorithmicthoughts.wordpress.com/2013/01/04/artificial-intelligence-a-search-algorithm/</a:t>
            </a:r>
            <a:endParaRPr lang="en-US" dirty="0"/>
          </a:p>
        </p:txBody>
      </p:sp>
    </p:spTree>
    <p:extLst>
      <p:ext uri="{BB962C8B-B14F-4D97-AF65-F5344CB8AC3E}">
        <p14:creationId xmlns:p14="http://schemas.microsoft.com/office/powerpoint/2010/main" val="21822315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3075" name="Rectangle 3"/>
          <p:cNvSpPr>
            <a:spLocks noChangeArrowheads="1"/>
          </p:cNvSpPr>
          <p:nvPr/>
        </p:nvSpPr>
        <p:spPr bwMode="auto">
          <a:xfrm>
            <a:off x="0" y="6308725"/>
            <a:ext cx="9144000" cy="431800"/>
          </a:xfrm>
          <a:prstGeom prst="rect">
            <a:avLst/>
          </a:prstGeom>
          <a:solidFill>
            <a:srgbClr val="7E1B68"/>
          </a:solidFill>
          <a:ln w="9525">
            <a:solidFill>
              <a:srgbClr val="59713D"/>
            </a:solidFill>
            <a:miter lim="800000"/>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15" name="Titel 1"/>
          <p:cNvSpPr txBox="1">
            <a:spLocks/>
          </p:cNvSpPr>
          <p:nvPr/>
        </p:nvSpPr>
        <p:spPr bwMode="auto">
          <a:xfrm>
            <a:off x="228600" y="549275"/>
            <a:ext cx="8915400"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pPr fontAlgn="auto">
              <a:spcAft>
                <a:spcPts val="0"/>
              </a:spcAft>
              <a:defRPr/>
            </a:pPr>
            <a:r>
              <a:rPr lang="en-US" altLang="en-US" sz="3200" dirty="0">
                <a:solidFill>
                  <a:srgbClr val="7E1B68"/>
                </a:solidFill>
                <a:cs typeface="Arial" charset="0"/>
              </a:rPr>
              <a:t>Problem</a:t>
            </a:r>
            <a:r>
              <a:rPr altLang="en-US" sz="3200" dirty="0">
                <a:solidFill>
                  <a:srgbClr val="7E1B68"/>
                </a:solidFill>
                <a:cs typeface="Arial" charset="0"/>
              </a:rPr>
              <a:t> Solving </a:t>
            </a:r>
            <a:r>
              <a:rPr altLang="en-US" sz="3200" dirty="0" smtClean="0">
                <a:solidFill>
                  <a:srgbClr val="7E1B68"/>
                </a:solidFill>
                <a:cs typeface="Arial" charset="0"/>
              </a:rPr>
              <a:t>Agent</a:t>
            </a:r>
            <a:endParaRPr altLang="en-US" sz="3200" dirty="0">
              <a:solidFill>
                <a:srgbClr val="7E1B68"/>
              </a:solidFill>
              <a:cs typeface="Arial" charset="0"/>
            </a:endParaRPr>
          </a:p>
          <a:p>
            <a:pPr fontAlgn="auto">
              <a:spcAft>
                <a:spcPts val="0"/>
              </a:spcAft>
              <a:defRPr/>
            </a:pPr>
            <a:endParaRPr lang="en-US" sz="3200" dirty="0">
              <a:solidFill>
                <a:srgbClr val="7E1B68"/>
              </a:solidFill>
              <a:latin typeface="Calibri"/>
            </a:endParaRPr>
          </a:p>
        </p:txBody>
      </p:sp>
      <p:sp>
        <p:nvSpPr>
          <p:cNvPr id="4" name="Rectangle 3"/>
          <p:cNvSpPr/>
          <p:nvPr/>
        </p:nvSpPr>
        <p:spPr>
          <a:xfrm>
            <a:off x="228600" y="1582341"/>
            <a:ext cx="8763000" cy="461665"/>
          </a:xfrm>
          <a:prstGeom prst="rect">
            <a:avLst/>
          </a:prstGeom>
        </p:spPr>
        <p:txBody>
          <a:bodyPr wrap="square">
            <a:spAutoFit/>
          </a:bodyPr>
          <a:lstStyle/>
          <a:p>
            <a:endParaRPr lang="en-US" sz="2400" dirty="0">
              <a:solidFill>
                <a:prstClr val="black"/>
              </a:solidFill>
              <a:latin typeface="Calibri"/>
            </a:endParaRPr>
          </a:p>
        </p:txBody>
      </p:sp>
      <p:sp>
        <p:nvSpPr>
          <p:cNvPr id="2" name="Rectangle 1"/>
          <p:cNvSpPr/>
          <p:nvPr/>
        </p:nvSpPr>
        <p:spPr>
          <a:xfrm>
            <a:off x="228600" y="1646872"/>
            <a:ext cx="8915400" cy="2308324"/>
          </a:xfrm>
          <a:prstGeom prst="rect">
            <a:avLst/>
          </a:prstGeom>
        </p:spPr>
        <p:txBody>
          <a:bodyPr wrap="square">
            <a:spAutoFit/>
          </a:bodyPr>
          <a:lstStyle/>
          <a:p>
            <a:pPr marL="342900" indent="-342900">
              <a:buFont typeface="Wingdings" panose="05000000000000000000" pitchFamily="2" charset="2"/>
              <a:buChar char="Ø"/>
            </a:pPr>
            <a:r>
              <a:rPr lang="en-GB" sz="2400" b="1" dirty="0" smtClean="0">
                <a:solidFill>
                  <a:srgbClr val="000000"/>
                </a:solidFill>
                <a:latin typeface="Calibri"/>
              </a:rPr>
              <a:t>Problem-solving agent </a:t>
            </a:r>
          </a:p>
          <a:p>
            <a:pPr marL="342900" indent="-342900">
              <a:buFont typeface="Wingdings" panose="05000000000000000000" pitchFamily="2" charset="2"/>
              <a:buChar char="Ø"/>
            </a:pPr>
            <a:endParaRPr lang="en-GB" sz="2400" b="1" dirty="0" smtClean="0">
              <a:solidFill>
                <a:srgbClr val="000000"/>
              </a:solidFill>
              <a:latin typeface="Calibri"/>
            </a:endParaRPr>
          </a:p>
          <a:p>
            <a:pPr lvl="1"/>
            <a:r>
              <a:rPr lang="en-GB" sz="2400" dirty="0" smtClean="0">
                <a:solidFill>
                  <a:srgbClr val="000000"/>
                </a:solidFill>
                <a:latin typeface="Calibri"/>
              </a:rPr>
              <a:t>Decides </a:t>
            </a:r>
            <a:r>
              <a:rPr lang="en-GB" sz="2400" dirty="0">
                <a:solidFill>
                  <a:srgbClr val="000000"/>
                </a:solidFill>
                <a:latin typeface="Calibri"/>
              </a:rPr>
              <a:t>what to do by finding </a:t>
            </a:r>
            <a:r>
              <a:rPr lang="en-GB" sz="2400" b="1" dirty="0">
                <a:solidFill>
                  <a:srgbClr val="000000"/>
                </a:solidFill>
                <a:latin typeface="Calibri"/>
              </a:rPr>
              <a:t>sequences of actions </a:t>
            </a:r>
            <a:r>
              <a:rPr lang="en-GB" sz="2400" dirty="0">
                <a:solidFill>
                  <a:srgbClr val="000000"/>
                </a:solidFill>
                <a:latin typeface="Calibri"/>
              </a:rPr>
              <a:t>that lead to </a:t>
            </a:r>
            <a:r>
              <a:rPr lang="en-GB" sz="2400" b="1" dirty="0">
                <a:solidFill>
                  <a:srgbClr val="000000"/>
                </a:solidFill>
                <a:latin typeface="Calibri"/>
              </a:rPr>
              <a:t>desirable states </a:t>
            </a:r>
            <a:r>
              <a:rPr lang="en-GB" sz="2400" dirty="0">
                <a:solidFill>
                  <a:srgbClr val="000000"/>
                </a:solidFill>
                <a:latin typeface="Calibri"/>
              </a:rPr>
              <a:t>(goal</a:t>
            </a:r>
            <a:r>
              <a:rPr lang="en-GB" sz="2400" dirty="0" smtClean="0">
                <a:solidFill>
                  <a:srgbClr val="000000"/>
                </a:solidFill>
                <a:latin typeface="Calibri"/>
              </a:rPr>
              <a:t>) as well as maximizes the </a:t>
            </a:r>
            <a:r>
              <a:rPr lang="en-GB" sz="2400" b="1" dirty="0" smtClean="0">
                <a:solidFill>
                  <a:srgbClr val="000000"/>
                </a:solidFill>
                <a:latin typeface="Calibri"/>
              </a:rPr>
              <a:t>performance measure</a:t>
            </a:r>
            <a:endParaRPr lang="en-US" sz="2400" b="1" dirty="0">
              <a:solidFill>
                <a:prstClr val="black"/>
              </a:solidFill>
              <a:latin typeface="Calibri"/>
            </a:endParaRPr>
          </a:p>
          <a:p>
            <a:pPr marL="800100" lvl="1" indent="-342900">
              <a:buFont typeface="Wingdings" panose="05000000000000000000" pitchFamily="2" charset="2"/>
              <a:buChar char="Ø"/>
            </a:pPr>
            <a:endParaRPr lang="en-US" sz="2400" dirty="0">
              <a:solidFill>
                <a:prstClr val="black"/>
              </a:solidFill>
              <a:latin typeface="Calibri"/>
            </a:endParaRPr>
          </a:p>
        </p:txBody>
      </p:sp>
    </p:spTree>
    <p:extLst>
      <p:ext uri="{BB962C8B-B14F-4D97-AF65-F5344CB8AC3E}">
        <p14:creationId xmlns:p14="http://schemas.microsoft.com/office/powerpoint/2010/main" val="188159348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15" name="Titel 1"/>
          <p:cNvSpPr txBox="1">
            <a:spLocks/>
          </p:cNvSpPr>
          <p:nvPr/>
        </p:nvSpPr>
        <p:spPr bwMode="auto">
          <a:xfrm>
            <a:off x="152400" y="536575"/>
            <a:ext cx="8915400"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pPr fontAlgn="auto">
              <a:spcAft>
                <a:spcPts val="0"/>
              </a:spcAft>
              <a:defRPr/>
            </a:pPr>
            <a:r>
              <a:rPr lang="de-DE" sz="3200" dirty="0" smtClean="0">
                <a:solidFill>
                  <a:srgbClr val="7E1B68"/>
                </a:solidFill>
                <a:latin typeface="Calibri"/>
              </a:rPr>
              <a:t>A* Search </a:t>
            </a:r>
            <a:endParaRPr lang="en-US" sz="3200" dirty="0">
              <a:solidFill>
                <a:srgbClr val="7E1B68"/>
              </a:solidFill>
              <a:latin typeface="Calibri"/>
            </a:endParaRPr>
          </a:p>
        </p:txBody>
      </p:sp>
      <p:pic>
        <p:nvPicPr>
          <p:cNvPr id="4" name="Picture 3"/>
          <p:cNvPicPr>
            <a:picLocks noChangeAspect="1"/>
          </p:cNvPicPr>
          <p:nvPr/>
        </p:nvPicPr>
        <p:blipFill>
          <a:blip r:embed="rId3"/>
          <a:stretch>
            <a:fillRect/>
          </a:stretch>
        </p:blipFill>
        <p:spPr>
          <a:xfrm>
            <a:off x="990600" y="1310640"/>
            <a:ext cx="7010400" cy="2804160"/>
          </a:xfrm>
          <a:prstGeom prst="rect">
            <a:avLst/>
          </a:prstGeom>
        </p:spPr>
      </p:pic>
      <p:pic>
        <p:nvPicPr>
          <p:cNvPr id="5" name="Picture 4"/>
          <p:cNvPicPr>
            <a:picLocks noChangeAspect="1"/>
          </p:cNvPicPr>
          <p:nvPr/>
        </p:nvPicPr>
        <p:blipFill>
          <a:blip r:embed="rId4"/>
          <a:stretch>
            <a:fillRect/>
          </a:stretch>
        </p:blipFill>
        <p:spPr>
          <a:xfrm>
            <a:off x="152400" y="4419600"/>
            <a:ext cx="8763000" cy="2025782"/>
          </a:xfrm>
          <a:prstGeom prst="rect">
            <a:avLst/>
          </a:prstGeom>
        </p:spPr>
      </p:pic>
    </p:spTree>
    <p:extLst>
      <p:ext uri="{BB962C8B-B14F-4D97-AF65-F5344CB8AC3E}">
        <p14:creationId xmlns:p14="http://schemas.microsoft.com/office/powerpoint/2010/main" val="410612257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15" name="Titel 1"/>
          <p:cNvSpPr txBox="1">
            <a:spLocks/>
          </p:cNvSpPr>
          <p:nvPr/>
        </p:nvSpPr>
        <p:spPr bwMode="auto">
          <a:xfrm>
            <a:off x="152400" y="536575"/>
            <a:ext cx="8915400"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pPr fontAlgn="auto">
              <a:spcAft>
                <a:spcPts val="0"/>
              </a:spcAft>
              <a:defRPr/>
            </a:pPr>
            <a:r>
              <a:rPr lang="de-DE" sz="3200" dirty="0" smtClean="0">
                <a:solidFill>
                  <a:srgbClr val="7E1B68"/>
                </a:solidFill>
                <a:latin typeface="Calibri"/>
              </a:rPr>
              <a:t>A* Search </a:t>
            </a:r>
            <a:endParaRPr lang="en-US" sz="3200" dirty="0">
              <a:solidFill>
                <a:srgbClr val="7E1B68"/>
              </a:solidFill>
              <a:latin typeface="Calibri"/>
            </a:endParaRPr>
          </a:p>
        </p:txBody>
      </p:sp>
      <p:sp>
        <p:nvSpPr>
          <p:cNvPr id="2" name="Rectangle 1"/>
          <p:cNvSpPr/>
          <p:nvPr/>
        </p:nvSpPr>
        <p:spPr>
          <a:xfrm>
            <a:off x="457200" y="1219200"/>
            <a:ext cx="8610600" cy="1815882"/>
          </a:xfrm>
          <a:prstGeom prst="rect">
            <a:avLst/>
          </a:prstGeom>
        </p:spPr>
        <p:txBody>
          <a:bodyPr wrap="square">
            <a:spAutoFit/>
          </a:bodyPr>
          <a:lstStyle/>
          <a:p>
            <a:r>
              <a:rPr lang="en-GB" sz="2800" dirty="0">
                <a:latin typeface="+mn-lt"/>
              </a:rPr>
              <a:t>Evaluation function </a:t>
            </a:r>
            <a:r>
              <a:rPr lang="en-GB" sz="2800" b="1" dirty="0">
                <a:latin typeface="+mn-lt"/>
              </a:rPr>
              <a:t>f(n) = g(n) + h(n) </a:t>
            </a:r>
            <a:endParaRPr lang="en-GB" sz="2800" b="1" dirty="0" smtClean="0">
              <a:latin typeface="+mn-lt"/>
            </a:endParaRPr>
          </a:p>
          <a:p>
            <a:r>
              <a:rPr lang="en-GB" sz="2800" b="1" dirty="0" smtClean="0">
                <a:latin typeface="+mn-lt"/>
              </a:rPr>
              <a:t>g(n</a:t>
            </a:r>
            <a:r>
              <a:rPr lang="en-GB" sz="2800" b="1" dirty="0">
                <a:latin typeface="+mn-lt"/>
              </a:rPr>
              <a:t>)</a:t>
            </a:r>
            <a:r>
              <a:rPr lang="en-GB" sz="2800" dirty="0">
                <a:latin typeface="+mn-lt"/>
              </a:rPr>
              <a:t> = cost so far to reach n </a:t>
            </a:r>
            <a:endParaRPr lang="en-GB" sz="2800" dirty="0" smtClean="0">
              <a:latin typeface="+mn-lt"/>
            </a:endParaRPr>
          </a:p>
          <a:p>
            <a:r>
              <a:rPr lang="en-GB" sz="2800" b="1" dirty="0" smtClean="0">
                <a:latin typeface="+mn-lt"/>
              </a:rPr>
              <a:t>h(n</a:t>
            </a:r>
            <a:r>
              <a:rPr lang="en-GB" sz="2800" b="1" dirty="0">
                <a:latin typeface="+mn-lt"/>
              </a:rPr>
              <a:t>)</a:t>
            </a:r>
            <a:r>
              <a:rPr lang="en-GB" sz="2800" dirty="0">
                <a:latin typeface="+mn-lt"/>
              </a:rPr>
              <a:t> = estimated cost from n to goal </a:t>
            </a:r>
            <a:endParaRPr lang="en-GB" sz="2800" dirty="0" smtClean="0">
              <a:latin typeface="+mn-lt"/>
            </a:endParaRPr>
          </a:p>
          <a:p>
            <a:r>
              <a:rPr lang="en-GB" sz="2800" b="1" dirty="0" smtClean="0">
                <a:latin typeface="+mn-lt"/>
              </a:rPr>
              <a:t>f(n</a:t>
            </a:r>
            <a:r>
              <a:rPr lang="en-GB" sz="2800" b="1" dirty="0">
                <a:latin typeface="+mn-lt"/>
              </a:rPr>
              <a:t>)</a:t>
            </a:r>
            <a:r>
              <a:rPr lang="en-GB" sz="2800" dirty="0">
                <a:latin typeface="+mn-lt"/>
              </a:rPr>
              <a:t> = estimated total cost of path through n to goal </a:t>
            </a:r>
            <a:endParaRPr lang="en-US" sz="2800" dirty="0">
              <a:latin typeface="+mn-lt"/>
            </a:endParaRPr>
          </a:p>
        </p:txBody>
      </p:sp>
      <p:pic>
        <p:nvPicPr>
          <p:cNvPr id="5" name="Picture 4"/>
          <p:cNvPicPr>
            <a:picLocks noChangeAspect="1"/>
          </p:cNvPicPr>
          <p:nvPr/>
        </p:nvPicPr>
        <p:blipFill>
          <a:blip r:embed="rId3"/>
          <a:stretch>
            <a:fillRect/>
          </a:stretch>
        </p:blipFill>
        <p:spPr>
          <a:xfrm>
            <a:off x="1819275" y="3352800"/>
            <a:ext cx="5505450" cy="3028950"/>
          </a:xfrm>
          <a:prstGeom prst="rect">
            <a:avLst/>
          </a:prstGeom>
        </p:spPr>
      </p:pic>
      <p:pic>
        <p:nvPicPr>
          <p:cNvPr id="1026" name="Picture 2" descr="Image result for a * algorithm examp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714" y="1219200"/>
            <a:ext cx="7605486" cy="5343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736567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15" name="Titel 1"/>
          <p:cNvSpPr txBox="1">
            <a:spLocks/>
          </p:cNvSpPr>
          <p:nvPr/>
        </p:nvSpPr>
        <p:spPr bwMode="auto">
          <a:xfrm>
            <a:off x="152400" y="536575"/>
            <a:ext cx="8915400"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pPr fontAlgn="auto">
              <a:spcAft>
                <a:spcPts val="0"/>
              </a:spcAft>
              <a:defRPr/>
            </a:pPr>
            <a:r>
              <a:rPr lang="de-DE" sz="3200" dirty="0" smtClean="0">
                <a:solidFill>
                  <a:srgbClr val="7E1B68"/>
                </a:solidFill>
                <a:latin typeface="Calibri"/>
              </a:rPr>
              <a:t>A* PathFinding</a:t>
            </a:r>
            <a:endParaRPr lang="en-US" sz="3200" dirty="0">
              <a:solidFill>
                <a:srgbClr val="7E1B68"/>
              </a:solidFill>
              <a:latin typeface="Calibri"/>
            </a:endParaRPr>
          </a:p>
        </p:txBody>
      </p:sp>
      <p:pic>
        <p:nvPicPr>
          <p:cNvPr id="3" name="Picture 2"/>
          <p:cNvPicPr>
            <a:picLocks noChangeAspect="1"/>
          </p:cNvPicPr>
          <p:nvPr/>
        </p:nvPicPr>
        <p:blipFill>
          <a:blip r:embed="rId3"/>
          <a:stretch>
            <a:fillRect/>
          </a:stretch>
        </p:blipFill>
        <p:spPr>
          <a:xfrm>
            <a:off x="2514600" y="1066800"/>
            <a:ext cx="4191000" cy="2619375"/>
          </a:xfrm>
          <a:prstGeom prst="rect">
            <a:avLst/>
          </a:prstGeom>
        </p:spPr>
      </p:pic>
      <p:pic>
        <p:nvPicPr>
          <p:cNvPr id="4" name="Picture 2" descr="Image result for a* pathfind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4038600"/>
            <a:ext cx="4191000" cy="2403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468227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15" name="Titel 1"/>
          <p:cNvSpPr txBox="1">
            <a:spLocks/>
          </p:cNvSpPr>
          <p:nvPr/>
        </p:nvSpPr>
        <p:spPr bwMode="auto">
          <a:xfrm>
            <a:off x="152400" y="536575"/>
            <a:ext cx="8915400"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pPr fontAlgn="auto">
              <a:spcAft>
                <a:spcPts val="0"/>
              </a:spcAft>
              <a:defRPr/>
            </a:pPr>
            <a:r>
              <a:rPr lang="de-DE" sz="3200" dirty="0" smtClean="0">
                <a:solidFill>
                  <a:srgbClr val="7E1B68"/>
                </a:solidFill>
                <a:latin typeface="Calibri"/>
              </a:rPr>
              <a:t>A* PathFinding</a:t>
            </a:r>
            <a:endParaRPr lang="en-US" sz="3200" dirty="0">
              <a:solidFill>
                <a:srgbClr val="7E1B68"/>
              </a:solidFill>
              <a:latin typeface="Calibri"/>
            </a:endParaRPr>
          </a:p>
        </p:txBody>
      </p:sp>
      <p:pic>
        <p:nvPicPr>
          <p:cNvPr id="1026" name="Picture 2" descr="Image result for maz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1600200"/>
            <a:ext cx="4876800" cy="4876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24501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15" name="Titel 1"/>
          <p:cNvSpPr txBox="1">
            <a:spLocks/>
          </p:cNvSpPr>
          <p:nvPr/>
        </p:nvSpPr>
        <p:spPr bwMode="auto">
          <a:xfrm>
            <a:off x="152400" y="536575"/>
            <a:ext cx="8915400"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pPr fontAlgn="auto">
              <a:spcAft>
                <a:spcPts val="0"/>
              </a:spcAft>
              <a:defRPr/>
            </a:pPr>
            <a:r>
              <a:rPr lang="de-DE" sz="3200" dirty="0" smtClean="0">
                <a:solidFill>
                  <a:srgbClr val="7E1B68"/>
                </a:solidFill>
                <a:latin typeface="Calibri"/>
              </a:rPr>
              <a:t>A* PathFinding</a:t>
            </a:r>
            <a:endParaRPr lang="en-US" sz="3200" dirty="0">
              <a:solidFill>
                <a:srgbClr val="7E1B68"/>
              </a:solidFill>
              <a:latin typeface="Calibri"/>
            </a:endParaRPr>
          </a:p>
        </p:txBody>
      </p:sp>
      <p:sp>
        <p:nvSpPr>
          <p:cNvPr id="2" name="TextBox 1"/>
          <p:cNvSpPr txBox="1"/>
          <p:nvPr/>
        </p:nvSpPr>
        <p:spPr>
          <a:xfrm>
            <a:off x="152400" y="1295400"/>
            <a:ext cx="9448800" cy="369332"/>
          </a:xfrm>
          <a:prstGeom prst="rect">
            <a:avLst/>
          </a:prstGeom>
          <a:noFill/>
        </p:spPr>
        <p:txBody>
          <a:bodyPr wrap="square" rtlCol="0">
            <a:spAutoFit/>
          </a:bodyPr>
          <a:lstStyle/>
          <a:p>
            <a:r>
              <a:rPr lang="de-DE" dirty="0" smtClean="0"/>
              <a:t>Example: </a:t>
            </a:r>
            <a:r>
              <a:rPr lang="en-US" dirty="0">
                <a:hlinkClick r:id="rId3"/>
              </a:rPr>
              <a:t>https://www.raywenderlich.com/3016-introduction-to-a-pathfinding</a:t>
            </a:r>
            <a:endParaRPr lang="en-US" dirty="0"/>
          </a:p>
        </p:txBody>
      </p:sp>
    </p:spTree>
    <p:extLst>
      <p:ext uri="{BB962C8B-B14F-4D97-AF65-F5344CB8AC3E}">
        <p14:creationId xmlns:p14="http://schemas.microsoft.com/office/powerpoint/2010/main" val="25837774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3075" name="Rectangle 3"/>
          <p:cNvSpPr>
            <a:spLocks noChangeArrowheads="1"/>
          </p:cNvSpPr>
          <p:nvPr/>
        </p:nvSpPr>
        <p:spPr bwMode="auto">
          <a:xfrm>
            <a:off x="0" y="6308725"/>
            <a:ext cx="9144000" cy="431800"/>
          </a:xfrm>
          <a:prstGeom prst="rect">
            <a:avLst/>
          </a:prstGeom>
          <a:solidFill>
            <a:srgbClr val="7E1B68"/>
          </a:solidFill>
          <a:ln w="9525">
            <a:solidFill>
              <a:srgbClr val="59713D"/>
            </a:solidFill>
            <a:miter lim="800000"/>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15" name="Titel 1"/>
          <p:cNvSpPr txBox="1">
            <a:spLocks/>
          </p:cNvSpPr>
          <p:nvPr/>
        </p:nvSpPr>
        <p:spPr bwMode="auto">
          <a:xfrm>
            <a:off x="228600" y="549275"/>
            <a:ext cx="8915400"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pPr fontAlgn="auto">
              <a:spcAft>
                <a:spcPts val="0"/>
              </a:spcAft>
              <a:defRPr/>
            </a:pPr>
            <a:r>
              <a:rPr lang="en-US" altLang="en-US" sz="3200">
                <a:solidFill>
                  <a:srgbClr val="7E1B68"/>
                </a:solidFill>
                <a:cs typeface="Arial" charset="0"/>
              </a:rPr>
              <a:t>Problem</a:t>
            </a:r>
            <a:r>
              <a:rPr altLang="en-US" sz="3200">
                <a:solidFill>
                  <a:srgbClr val="7E1B68"/>
                </a:solidFill>
                <a:cs typeface="Arial" charset="0"/>
              </a:rPr>
              <a:t> Solving Agent</a:t>
            </a:r>
          </a:p>
          <a:p>
            <a:pPr fontAlgn="auto">
              <a:spcAft>
                <a:spcPts val="0"/>
              </a:spcAft>
              <a:defRPr/>
            </a:pPr>
            <a:endParaRPr lang="en-US" sz="3200">
              <a:solidFill>
                <a:srgbClr val="7E1B68"/>
              </a:solidFill>
              <a:latin typeface="Calibri"/>
            </a:endParaRPr>
          </a:p>
        </p:txBody>
      </p:sp>
      <p:sp>
        <p:nvSpPr>
          <p:cNvPr id="4" name="Rectangle 3"/>
          <p:cNvSpPr/>
          <p:nvPr/>
        </p:nvSpPr>
        <p:spPr>
          <a:xfrm>
            <a:off x="228600" y="1582341"/>
            <a:ext cx="8763000" cy="461665"/>
          </a:xfrm>
          <a:prstGeom prst="rect">
            <a:avLst/>
          </a:prstGeom>
        </p:spPr>
        <p:txBody>
          <a:bodyPr wrap="square">
            <a:spAutoFit/>
          </a:bodyPr>
          <a:lstStyle/>
          <a:p>
            <a:endParaRPr lang="en-US" sz="2400" dirty="0">
              <a:solidFill>
                <a:prstClr val="black"/>
              </a:solidFill>
              <a:latin typeface="Calibri"/>
            </a:endParaRPr>
          </a:p>
        </p:txBody>
      </p:sp>
      <p:sp>
        <p:nvSpPr>
          <p:cNvPr id="2" name="Rectangle 1"/>
          <p:cNvSpPr/>
          <p:nvPr/>
        </p:nvSpPr>
        <p:spPr>
          <a:xfrm>
            <a:off x="228600" y="1525012"/>
            <a:ext cx="8915400" cy="4524315"/>
          </a:xfrm>
          <a:prstGeom prst="rect">
            <a:avLst/>
          </a:prstGeom>
        </p:spPr>
        <p:txBody>
          <a:bodyPr wrap="square">
            <a:spAutoFit/>
          </a:bodyPr>
          <a:lstStyle/>
          <a:p>
            <a:pPr marL="342900" indent="-342900">
              <a:buFont typeface="Wingdings" panose="05000000000000000000" pitchFamily="2" charset="2"/>
              <a:buChar char="Ø"/>
            </a:pPr>
            <a:r>
              <a:rPr lang="en-GB" sz="2400" b="1" dirty="0">
                <a:latin typeface="+mn-lt"/>
              </a:rPr>
              <a:t>Goal Formulation: </a:t>
            </a:r>
            <a:endParaRPr lang="en-GB" sz="2400" b="1" dirty="0" smtClean="0">
              <a:latin typeface="+mn-lt"/>
            </a:endParaRPr>
          </a:p>
          <a:p>
            <a:pPr lvl="1"/>
            <a:r>
              <a:rPr lang="en-GB" sz="2400" dirty="0" smtClean="0">
                <a:latin typeface="+mn-lt"/>
              </a:rPr>
              <a:t>Goal </a:t>
            </a:r>
            <a:r>
              <a:rPr lang="en-GB" sz="2400" dirty="0">
                <a:latin typeface="+mn-lt"/>
              </a:rPr>
              <a:t>is normally considered to be set of states in which the Goal is </a:t>
            </a:r>
            <a:r>
              <a:rPr lang="en-GB" sz="2400" dirty="0" smtClean="0">
                <a:latin typeface="+mn-lt"/>
              </a:rPr>
              <a:t>satisfied</a:t>
            </a:r>
          </a:p>
          <a:p>
            <a:pPr marL="342900" indent="-342900">
              <a:buFont typeface="Wingdings" panose="05000000000000000000" pitchFamily="2" charset="2"/>
              <a:buChar char="Ø"/>
            </a:pPr>
            <a:endParaRPr lang="en-GB" sz="2400" dirty="0">
              <a:solidFill>
                <a:prstClr val="black"/>
              </a:solidFill>
              <a:latin typeface="+mn-lt"/>
            </a:endParaRPr>
          </a:p>
          <a:p>
            <a:pPr marL="342900" indent="-342900">
              <a:buFont typeface="Wingdings" panose="05000000000000000000" pitchFamily="2" charset="2"/>
              <a:buChar char="Ø"/>
            </a:pPr>
            <a:r>
              <a:rPr lang="en-GB" sz="2400" b="1" dirty="0" smtClean="0">
                <a:solidFill>
                  <a:prstClr val="black"/>
                </a:solidFill>
                <a:latin typeface="+mn-lt"/>
              </a:rPr>
              <a:t>Problem Formulation: </a:t>
            </a:r>
            <a:r>
              <a:rPr lang="en-GB" sz="2400" dirty="0" smtClean="0">
                <a:solidFill>
                  <a:prstClr val="black"/>
                </a:solidFill>
                <a:latin typeface="+mn-lt"/>
              </a:rPr>
              <a:t>is the process of deciding what actions and states to consider, given a goal</a:t>
            </a:r>
          </a:p>
          <a:p>
            <a:pPr marL="342900" indent="-342900">
              <a:buFont typeface="Wingdings" panose="05000000000000000000" pitchFamily="2" charset="2"/>
              <a:buChar char="Ø"/>
            </a:pPr>
            <a:endParaRPr lang="en-GB" sz="2400" dirty="0">
              <a:solidFill>
                <a:prstClr val="black"/>
              </a:solidFill>
              <a:latin typeface="+mn-lt"/>
            </a:endParaRPr>
          </a:p>
          <a:p>
            <a:pPr marL="342900" indent="-342900">
              <a:buFont typeface="Wingdings" panose="05000000000000000000" pitchFamily="2" charset="2"/>
              <a:buChar char="Ø"/>
            </a:pPr>
            <a:r>
              <a:rPr lang="en-GB" sz="2400" dirty="0" smtClean="0">
                <a:solidFill>
                  <a:prstClr val="black"/>
                </a:solidFill>
                <a:latin typeface="+mn-lt"/>
              </a:rPr>
              <a:t>For problem solving we assume environment should be </a:t>
            </a:r>
            <a:r>
              <a:rPr lang="en-GB" sz="2400" b="1" dirty="0" smtClean="0">
                <a:solidFill>
                  <a:prstClr val="black"/>
                </a:solidFill>
                <a:latin typeface="+mn-lt"/>
              </a:rPr>
              <a:t>observable</a:t>
            </a:r>
            <a:r>
              <a:rPr lang="en-GB" sz="2400" dirty="0" smtClean="0">
                <a:solidFill>
                  <a:prstClr val="black"/>
                </a:solidFill>
                <a:latin typeface="+mn-lt"/>
              </a:rPr>
              <a:t>, </a:t>
            </a:r>
            <a:r>
              <a:rPr lang="en-GB" sz="2400" b="1" dirty="0" smtClean="0">
                <a:solidFill>
                  <a:prstClr val="black"/>
                </a:solidFill>
                <a:latin typeface="+mn-lt"/>
              </a:rPr>
              <a:t>discrete</a:t>
            </a:r>
            <a:r>
              <a:rPr lang="en-GB" sz="2400" dirty="0" smtClean="0">
                <a:solidFill>
                  <a:prstClr val="black"/>
                </a:solidFill>
                <a:latin typeface="+mn-lt"/>
              </a:rPr>
              <a:t>, and </a:t>
            </a:r>
            <a:r>
              <a:rPr lang="en-GB" sz="2400" b="1" dirty="0" smtClean="0">
                <a:solidFill>
                  <a:prstClr val="black"/>
                </a:solidFill>
                <a:latin typeface="+mn-lt"/>
              </a:rPr>
              <a:t>deterministic.</a:t>
            </a:r>
          </a:p>
          <a:p>
            <a:pPr marL="342900" indent="-342900">
              <a:buFont typeface="Wingdings" panose="05000000000000000000" pitchFamily="2" charset="2"/>
              <a:buChar char="Ø"/>
            </a:pPr>
            <a:endParaRPr lang="en-GB" sz="2400" b="1" dirty="0">
              <a:solidFill>
                <a:prstClr val="black"/>
              </a:solidFill>
              <a:latin typeface="+mn-lt"/>
            </a:endParaRPr>
          </a:p>
          <a:p>
            <a:pPr marL="342900" indent="-342900">
              <a:buFont typeface="Wingdings" panose="05000000000000000000" pitchFamily="2" charset="2"/>
              <a:buChar char="Ø"/>
            </a:pPr>
            <a:endParaRPr lang="en-GB" sz="2400" b="1" dirty="0" smtClean="0">
              <a:solidFill>
                <a:prstClr val="black"/>
              </a:solidFill>
              <a:latin typeface="+mn-lt"/>
            </a:endParaRPr>
          </a:p>
          <a:p>
            <a:pPr marL="342900" indent="-342900">
              <a:buFont typeface="Wingdings" panose="05000000000000000000" pitchFamily="2" charset="2"/>
              <a:buChar char="Ø"/>
            </a:pPr>
            <a:endParaRPr lang="en-GB" sz="2400" dirty="0">
              <a:solidFill>
                <a:prstClr val="black"/>
              </a:solidFill>
              <a:latin typeface="+mn-lt"/>
            </a:endParaRPr>
          </a:p>
        </p:txBody>
      </p:sp>
    </p:spTree>
    <p:extLst>
      <p:ext uri="{BB962C8B-B14F-4D97-AF65-F5344CB8AC3E}">
        <p14:creationId xmlns:p14="http://schemas.microsoft.com/office/powerpoint/2010/main" val="20924924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3075" name="Rectangle 3"/>
          <p:cNvSpPr>
            <a:spLocks noChangeArrowheads="1"/>
          </p:cNvSpPr>
          <p:nvPr/>
        </p:nvSpPr>
        <p:spPr bwMode="auto">
          <a:xfrm>
            <a:off x="0" y="6308725"/>
            <a:ext cx="9144000" cy="431800"/>
          </a:xfrm>
          <a:prstGeom prst="rect">
            <a:avLst/>
          </a:prstGeom>
          <a:solidFill>
            <a:srgbClr val="7E1B68"/>
          </a:solidFill>
          <a:ln w="9525">
            <a:solidFill>
              <a:srgbClr val="59713D"/>
            </a:solidFill>
            <a:miter lim="800000"/>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15" name="Titel 1"/>
          <p:cNvSpPr txBox="1">
            <a:spLocks/>
          </p:cNvSpPr>
          <p:nvPr/>
        </p:nvSpPr>
        <p:spPr bwMode="auto">
          <a:xfrm>
            <a:off x="228600" y="549275"/>
            <a:ext cx="8915400"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pPr fontAlgn="auto">
              <a:spcAft>
                <a:spcPts val="0"/>
              </a:spcAft>
              <a:defRPr/>
            </a:pPr>
            <a:r>
              <a:rPr lang="en-US" altLang="en-US" sz="3200">
                <a:solidFill>
                  <a:srgbClr val="7E1B68"/>
                </a:solidFill>
                <a:cs typeface="Arial" charset="0"/>
              </a:rPr>
              <a:t>Problem</a:t>
            </a:r>
            <a:r>
              <a:rPr altLang="en-US" sz="3200">
                <a:solidFill>
                  <a:srgbClr val="7E1B68"/>
                </a:solidFill>
                <a:cs typeface="Arial" charset="0"/>
              </a:rPr>
              <a:t> Solving Agent</a:t>
            </a:r>
          </a:p>
          <a:p>
            <a:pPr fontAlgn="auto">
              <a:spcAft>
                <a:spcPts val="0"/>
              </a:spcAft>
              <a:defRPr/>
            </a:pPr>
            <a:endParaRPr lang="en-US" sz="3200">
              <a:solidFill>
                <a:srgbClr val="7E1B68"/>
              </a:solidFill>
              <a:latin typeface="Calibri"/>
            </a:endParaRPr>
          </a:p>
        </p:txBody>
      </p:sp>
      <p:sp>
        <p:nvSpPr>
          <p:cNvPr id="4" name="Rectangle 3"/>
          <p:cNvSpPr/>
          <p:nvPr/>
        </p:nvSpPr>
        <p:spPr>
          <a:xfrm>
            <a:off x="228600" y="1582341"/>
            <a:ext cx="8763000" cy="461665"/>
          </a:xfrm>
          <a:prstGeom prst="rect">
            <a:avLst/>
          </a:prstGeom>
        </p:spPr>
        <p:txBody>
          <a:bodyPr wrap="square">
            <a:spAutoFit/>
          </a:bodyPr>
          <a:lstStyle/>
          <a:p>
            <a:endParaRPr lang="en-US" sz="2400" dirty="0">
              <a:solidFill>
                <a:prstClr val="black"/>
              </a:solidFill>
              <a:latin typeface="Calibri"/>
            </a:endParaRPr>
          </a:p>
        </p:txBody>
      </p:sp>
      <p:sp>
        <p:nvSpPr>
          <p:cNvPr id="2" name="Rectangle 1"/>
          <p:cNvSpPr/>
          <p:nvPr/>
        </p:nvSpPr>
        <p:spPr>
          <a:xfrm>
            <a:off x="152400" y="1144012"/>
            <a:ext cx="8991600" cy="3046988"/>
          </a:xfrm>
          <a:prstGeom prst="rect">
            <a:avLst/>
          </a:prstGeom>
        </p:spPr>
        <p:txBody>
          <a:bodyPr wrap="square">
            <a:spAutoFit/>
          </a:bodyPr>
          <a:lstStyle/>
          <a:p>
            <a:pPr marL="342900" indent="-342900">
              <a:buFont typeface="Wingdings" panose="05000000000000000000" pitchFamily="2" charset="2"/>
              <a:buChar char="Ø"/>
            </a:pPr>
            <a:endParaRPr lang="en-GB" sz="2400" dirty="0">
              <a:solidFill>
                <a:prstClr val="black"/>
              </a:solidFill>
              <a:latin typeface="Calibri"/>
            </a:endParaRPr>
          </a:p>
          <a:p>
            <a:pPr marL="342900" indent="-342900">
              <a:buFont typeface="Wingdings" panose="05000000000000000000" pitchFamily="2" charset="2"/>
              <a:buChar char="Ø"/>
            </a:pPr>
            <a:r>
              <a:rPr lang="en-GB" sz="2400" b="1" dirty="0">
                <a:solidFill>
                  <a:prstClr val="black"/>
                </a:solidFill>
                <a:latin typeface="Calibri"/>
              </a:rPr>
              <a:t>Search</a:t>
            </a:r>
            <a:r>
              <a:rPr lang="en-GB" sz="2400" dirty="0">
                <a:solidFill>
                  <a:prstClr val="black"/>
                </a:solidFill>
                <a:latin typeface="Calibri"/>
              </a:rPr>
              <a:t> is the process of looking for a sequence of actions that reaches the </a:t>
            </a:r>
            <a:r>
              <a:rPr lang="en-GB" sz="2400" dirty="0" smtClean="0">
                <a:solidFill>
                  <a:prstClr val="black"/>
                </a:solidFill>
                <a:latin typeface="Calibri"/>
              </a:rPr>
              <a:t>goal</a:t>
            </a:r>
          </a:p>
          <a:p>
            <a:pPr marL="342900" indent="-342900">
              <a:buFont typeface="Wingdings" panose="05000000000000000000" pitchFamily="2" charset="2"/>
              <a:buChar char="Ø"/>
            </a:pPr>
            <a:endParaRPr lang="en-GB" sz="2400" dirty="0">
              <a:solidFill>
                <a:prstClr val="black"/>
              </a:solidFill>
              <a:latin typeface="Calibri"/>
            </a:endParaRPr>
          </a:p>
          <a:p>
            <a:pPr marL="342900" indent="-342900">
              <a:buFont typeface="Wingdings" panose="05000000000000000000" pitchFamily="2" charset="2"/>
              <a:buChar char="Ø"/>
            </a:pPr>
            <a:r>
              <a:rPr lang="en-GB" sz="2400" dirty="0" smtClean="0">
                <a:solidFill>
                  <a:prstClr val="black"/>
                </a:solidFill>
                <a:latin typeface="Calibri"/>
              </a:rPr>
              <a:t>A </a:t>
            </a:r>
            <a:r>
              <a:rPr lang="en-GB" sz="2400" dirty="0">
                <a:solidFill>
                  <a:prstClr val="black"/>
                </a:solidFill>
                <a:latin typeface="Calibri"/>
              </a:rPr>
              <a:t>search algorithm takes a problem as input and returns a solution in the form of an action </a:t>
            </a:r>
            <a:r>
              <a:rPr lang="en-GB" sz="2400" dirty="0" smtClean="0">
                <a:solidFill>
                  <a:prstClr val="black"/>
                </a:solidFill>
                <a:latin typeface="Calibri"/>
              </a:rPr>
              <a:t>sequence </a:t>
            </a:r>
            <a:r>
              <a:rPr lang="de-DE" sz="2400" b="1" dirty="0" smtClean="0">
                <a:solidFill>
                  <a:prstClr val="black"/>
                </a:solidFill>
                <a:latin typeface="Calibri"/>
              </a:rPr>
              <a:t>(planing phase)</a:t>
            </a:r>
            <a:r>
              <a:rPr lang="en-GB" sz="2400" dirty="0" smtClean="0">
                <a:solidFill>
                  <a:prstClr val="black"/>
                </a:solidFill>
                <a:latin typeface="Calibri"/>
              </a:rPr>
              <a:t>. </a:t>
            </a:r>
            <a:r>
              <a:rPr lang="en-GB" sz="2400" dirty="0">
                <a:solidFill>
                  <a:prstClr val="black"/>
                </a:solidFill>
                <a:latin typeface="Calibri"/>
              </a:rPr>
              <a:t>Once a solution is found, the actions it recommends can be carried out. This is called the </a:t>
            </a:r>
            <a:r>
              <a:rPr lang="en-GB" sz="2400" b="1" dirty="0" smtClean="0">
                <a:solidFill>
                  <a:prstClr val="black"/>
                </a:solidFill>
                <a:latin typeface="Calibri"/>
              </a:rPr>
              <a:t>execution phase</a:t>
            </a:r>
            <a:r>
              <a:rPr lang="en-GB" sz="2400" dirty="0" smtClean="0">
                <a:solidFill>
                  <a:prstClr val="black"/>
                </a:solidFill>
                <a:latin typeface="Calibri"/>
              </a:rPr>
              <a:t>. </a:t>
            </a:r>
            <a:endParaRPr lang="en-US" sz="2400" dirty="0">
              <a:solidFill>
                <a:prstClr val="black"/>
              </a:solidFill>
              <a:latin typeface="Calibri"/>
            </a:endParaRPr>
          </a:p>
        </p:txBody>
      </p:sp>
    </p:spTree>
    <p:extLst>
      <p:ext uri="{BB962C8B-B14F-4D97-AF65-F5344CB8AC3E}">
        <p14:creationId xmlns:p14="http://schemas.microsoft.com/office/powerpoint/2010/main" val="6564390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15" name="Titel 1"/>
          <p:cNvSpPr txBox="1">
            <a:spLocks/>
          </p:cNvSpPr>
          <p:nvPr/>
        </p:nvSpPr>
        <p:spPr bwMode="auto">
          <a:xfrm>
            <a:off x="152400" y="536575"/>
            <a:ext cx="8915400"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pPr fontAlgn="auto">
              <a:spcAft>
                <a:spcPts val="0"/>
              </a:spcAft>
              <a:defRPr/>
            </a:pPr>
            <a:r>
              <a:rPr lang="en-US" sz="3200" dirty="0">
                <a:solidFill>
                  <a:srgbClr val="7E1B68"/>
                </a:solidFill>
              </a:rPr>
              <a:t>Well-defined problems and solutions</a:t>
            </a:r>
            <a:endParaRPr lang="en-US" sz="3200" dirty="0">
              <a:solidFill>
                <a:srgbClr val="7E1B68"/>
              </a:solidFill>
              <a:latin typeface="Calibri"/>
            </a:endParaRPr>
          </a:p>
        </p:txBody>
      </p:sp>
      <p:sp>
        <p:nvSpPr>
          <p:cNvPr id="4" name="Rectangle 3"/>
          <p:cNvSpPr/>
          <p:nvPr/>
        </p:nvSpPr>
        <p:spPr>
          <a:xfrm>
            <a:off x="270078" y="1066800"/>
            <a:ext cx="8721522" cy="2616101"/>
          </a:xfrm>
          <a:prstGeom prst="rect">
            <a:avLst/>
          </a:prstGeom>
        </p:spPr>
        <p:txBody>
          <a:bodyPr wrap="square">
            <a:spAutoFit/>
          </a:bodyPr>
          <a:lstStyle/>
          <a:p>
            <a:r>
              <a:rPr lang="en-GB" sz="2400" b="1" dirty="0" smtClean="0">
                <a:latin typeface="+mn-lt"/>
              </a:rPr>
              <a:t>Solution to a problem</a:t>
            </a:r>
          </a:p>
          <a:p>
            <a:endParaRPr lang="en-GB" sz="2000" dirty="0">
              <a:latin typeface="+mn-lt"/>
            </a:endParaRPr>
          </a:p>
          <a:p>
            <a:r>
              <a:rPr lang="en-GB" sz="2000" dirty="0"/>
              <a:t>A </a:t>
            </a:r>
            <a:r>
              <a:rPr lang="en-GB" sz="2000" b="1" i="1" dirty="0"/>
              <a:t>solution</a:t>
            </a:r>
            <a:r>
              <a:rPr lang="en-GB" sz="2000" dirty="0"/>
              <a:t> to a problem is an action sequence that leads from the initial state to a goal state. </a:t>
            </a:r>
            <a:endParaRPr lang="en-GB" sz="2000" dirty="0" smtClean="0"/>
          </a:p>
          <a:p>
            <a:endParaRPr lang="en-GB" sz="2000" dirty="0" smtClean="0"/>
          </a:p>
          <a:p>
            <a:r>
              <a:rPr lang="en-GB" sz="2000" dirty="0" smtClean="0"/>
              <a:t>Solution </a:t>
            </a:r>
            <a:r>
              <a:rPr lang="en-GB" sz="2000" dirty="0"/>
              <a:t>quality is measured by the </a:t>
            </a:r>
            <a:r>
              <a:rPr lang="en-GB" sz="2000" b="1" dirty="0" smtClean="0"/>
              <a:t>path </a:t>
            </a:r>
            <a:r>
              <a:rPr lang="en-GB" sz="2000" b="1" dirty="0"/>
              <a:t>cost </a:t>
            </a:r>
            <a:r>
              <a:rPr lang="en-GB" sz="2000" dirty="0"/>
              <a:t>function, </a:t>
            </a:r>
            <a:endParaRPr lang="en-GB" sz="2000" dirty="0" smtClean="0"/>
          </a:p>
          <a:p>
            <a:endParaRPr lang="en-GB" sz="2000" dirty="0" smtClean="0"/>
          </a:p>
          <a:p>
            <a:r>
              <a:rPr lang="en-GB" sz="2000" dirty="0" smtClean="0"/>
              <a:t>An </a:t>
            </a:r>
            <a:r>
              <a:rPr lang="en-GB" sz="2000" b="1" dirty="0"/>
              <a:t>optimal solution </a:t>
            </a:r>
            <a:r>
              <a:rPr lang="en-GB" sz="2000" dirty="0"/>
              <a:t>has the </a:t>
            </a:r>
            <a:r>
              <a:rPr lang="en-GB" sz="2000" b="1" dirty="0"/>
              <a:t>lowest path </a:t>
            </a:r>
            <a:r>
              <a:rPr lang="en-GB" sz="2000" dirty="0"/>
              <a:t>cost among all solutions.</a:t>
            </a:r>
            <a:endParaRPr lang="en-US" sz="2000" b="1" dirty="0">
              <a:solidFill>
                <a:prstClr val="black"/>
              </a:solidFill>
              <a:latin typeface="+mn-lt"/>
            </a:endParaRPr>
          </a:p>
        </p:txBody>
      </p:sp>
    </p:spTree>
    <p:extLst>
      <p:ext uri="{BB962C8B-B14F-4D97-AF65-F5344CB8AC3E}">
        <p14:creationId xmlns:p14="http://schemas.microsoft.com/office/powerpoint/2010/main" val="14880955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15" name="Titel 1"/>
          <p:cNvSpPr txBox="1">
            <a:spLocks/>
          </p:cNvSpPr>
          <p:nvPr/>
        </p:nvSpPr>
        <p:spPr bwMode="auto">
          <a:xfrm>
            <a:off x="152400" y="536575"/>
            <a:ext cx="8915400"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pPr fontAlgn="auto">
              <a:spcAft>
                <a:spcPts val="0"/>
              </a:spcAft>
              <a:defRPr/>
            </a:pPr>
            <a:r>
              <a:rPr lang="en-US" sz="3200">
                <a:solidFill>
                  <a:srgbClr val="7E1B68"/>
                </a:solidFill>
                <a:latin typeface="Calibri"/>
              </a:rPr>
              <a:t>Searching for Solutions</a:t>
            </a:r>
          </a:p>
        </p:txBody>
      </p:sp>
      <p:sp>
        <p:nvSpPr>
          <p:cNvPr id="4" name="Rectangle 3"/>
          <p:cNvSpPr/>
          <p:nvPr/>
        </p:nvSpPr>
        <p:spPr>
          <a:xfrm>
            <a:off x="270078" y="1295400"/>
            <a:ext cx="8721522" cy="4893647"/>
          </a:xfrm>
          <a:prstGeom prst="rect">
            <a:avLst/>
          </a:prstGeom>
        </p:spPr>
        <p:txBody>
          <a:bodyPr wrap="square">
            <a:spAutoFit/>
          </a:bodyPr>
          <a:lstStyle/>
          <a:p>
            <a:r>
              <a:rPr lang="de-DE" sz="2400" b="1" dirty="0" smtClean="0">
                <a:solidFill>
                  <a:prstClr val="black"/>
                </a:solidFill>
              </a:rPr>
              <a:t>State </a:t>
            </a:r>
            <a:r>
              <a:rPr lang="de-DE" sz="2400" b="1" dirty="0">
                <a:solidFill>
                  <a:prstClr val="black"/>
                </a:solidFill>
              </a:rPr>
              <a:t>Space</a:t>
            </a:r>
            <a:r>
              <a:rPr lang="de-DE" sz="2400" b="1" dirty="0" smtClean="0">
                <a:solidFill>
                  <a:prstClr val="black"/>
                </a:solidFill>
              </a:rPr>
              <a:t>:</a:t>
            </a:r>
            <a:endParaRPr lang="en-GB" sz="2400" dirty="0" smtClean="0">
              <a:latin typeface="+mn-lt"/>
            </a:endParaRPr>
          </a:p>
          <a:p>
            <a:endParaRPr lang="en-GB" sz="2400" dirty="0">
              <a:latin typeface="+mn-lt"/>
            </a:endParaRPr>
          </a:p>
          <a:p>
            <a:r>
              <a:rPr lang="en-GB" sz="2400" dirty="0" smtClean="0">
                <a:latin typeface="+mn-lt"/>
              </a:rPr>
              <a:t>The </a:t>
            </a:r>
            <a:r>
              <a:rPr lang="en-GB" sz="2400" dirty="0">
                <a:latin typeface="+mn-lt"/>
              </a:rPr>
              <a:t>set of states forms a </a:t>
            </a:r>
            <a:r>
              <a:rPr lang="en-GB" sz="2400" b="1" dirty="0" smtClean="0">
                <a:latin typeface="+mn-lt"/>
              </a:rPr>
              <a:t>graph</a:t>
            </a:r>
            <a:r>
              <a:rPr lang="en-GB" sz="2400" b="1" dirty="0">
                <a:latin typeface="+mn-lt"/>
              </a:rPr>
              <a:t> </a:t>
            </a:r>
            <a:r>
              <a:rPr lang="en-GB" sz="2400" dirty="0">
                <a:latin typeface="+mn-lt"/>
              </a:rPr>
              <a:t>where two states are connected if there is an </a:t>
            </a:r>
            <a:r>
              <a:rPr lang="en-GB" sz="2400" i="1" dirty="0">
                <a:latin typeface="+mn-lt"/>
              </a:rPr>
              <a:t>operation</a:t>
            </a:r>
            <a:r>
              <a:rPr lang="en-GB" sz="2400" dirty="0">
                <a:latin typeface="+mn-lt"/>
              </a:rPr>
              <a:t> that can be performed to transform the first state into the second</a:t>
            </a:r>
            <a:r>
              <a:rPr lang="en-GB" sz="2400" dirty="0" smtClean="0">
                <a:latin typeface="+mn-lt"/>
              </a:rPr>
              <a:t>.</a:t>
            </a:r>
          </a:p>
          <a:p>
            <a:endParaRPr lang="en-GB" sz="2400" dirty="0">
              <a:latin typeface="+mn-lt"/>
            </a:endParaRPr>
          </a:p>
          <a:p>
            <a:r>
              <a:rPr lang="en-GB" sz="2400" b="1" dirty="0"/>
              <a:t>State space search</a:t>
            </a:r>
            <a:r>
              <a:rPr lang="en-GB" sz="2400" dirty="0"/>
              <a:t> is a process in which successive </a:t>
            </a:r>
            <a:r>
              <a:rPr lang="en-GB" sz="2400" i="1" dirty="0"/>
              <a:t>states</a:t>
            </a:r>
            <a:r>
              <a:rPr lang="en-GB" sz="2400" dirty="0"/>
              <a:t> of an instance are considered, with the goal of finding a </a:t>
            </a:r>
            <a:r>
              <a:rPr lang="en-GB" sz="2400" b="1" i="1" dirty="0"/>
              <a:t>goal state</a:t>
            </a:r>
            <a:r>
              <a:rPr lang="en-GB" sz="2400" b="1" dirty="0"/>
              <a:t> </a:t>
            </a:r>
            <a:r>
              <a:rPr lang="en-GB" sz="2400" dirty="0"/>
              <a:t>with a desired property.</a:t>
            </a:r>
          </a:p>
          <a:p>
            <a:endParaRPr lang="en-GB" sz="2400" dirty="0"/>
          </a:p>
          <a:p>
            <a:endParaRPr lang="en-GB" sz="2400" dirty="0">
              <a:latin typeface="+mn-lt"/>
            </a:endParaRPr>
          </a:p>
          <a:p>
            <a:endParaRPr lang="de-DE" sz="2400" dirty="0">
              <a:solidFill>
                <a:prstClr val="black"/>
              </a:solidFill>
              <a:latin typeface="+mn-lt"/>
            </a:endParaRPr>
          </a:p>
          <a:p>
            <a:r>
              <a:rPr lang="en-US" sz="2400" b="1" dirty="0" smtClean="0">
                <a:solidFill>
                  <a:prstClr val="black"/>
                </a:solidFill>
                <a:latin typeface="+mn-lt"/>
              </a:rPr>
              <a:t> </a:t>
            </a:r>
            <a:endParaRPr lang="en-US" sz="2400" b="1" dirty="0">
              <a:solidFill>
                <a:prstClr val="black"/>
              </a:solidFill>
              <a:latin typeface="+mn-lt"/>
            </a:endParaRPr>
          </a:p>
        </p:txBody>
      </p:sp>
    </p:spTree>
    <p:extLst>
      <p:ext uri="{BB962C8B-B14F-4D97-AF65-F5344CB8AC3E}">
        <p14:creationId xmlns:p14="http://schemas.microsoft.com/office/powerpoint/2010/main" val="31315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 name="Titel 1"/>
          <p:cNvSpPr txBox="1">
            <a:spLocks/>
          </p:cNvSpPr>
          <p:nvPr/>
        </p:nvSpPr>
        <p:spPr bwMode="auto">
          <a:xfrm>
            <a:off x="152400" y="0"/>
            <a:ext cx="8915400"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pPr fontAlgn="auto">
              <a:spcAft>
                <a:spcPts val="0"/>
              </a:spcAft>
              <a:defRPr/>
            </a:pPr>
            <a:r>
              <a:rPr lang="en-US" sz="3200" dirty="0">
                <a:solidFill>
                  <a:srgbClr val="7E1B68"/>
                </a:solidFill>
              </a:rPr>
              <a:t>Well-defined problems and solutions</a:t>
            </a:r>
            <a:endParaRPr lang="en-US" sz="3200" dirty="0">
              <a:solidFill>
                <a:srgbClr val="7E1B68"/>
              </a:solidFill>
              <a:latin typeface="Calibri"/>
            </a:endParaRPr>
          </a:p>
        </p:txBody>
      </p:sp>
      <p:sp>
        <p:nvSpPr>
          <p:cNvPr id="4" name="Rectangle 3"/>
          <p:cNvSpPr/>
          <p:nvPr/>
        </p:nvSpPr>
        <p:spPr>
          <a:xfrm>
            <a:off x="76200" y="457200"/>
            <a:ext cx="9144000" cy="6617196"/>
          </a:xfrm>
          <a:prstGeom prst="rect">
            <a:avLst/>
          </a:prstGeom>
        </p:spPr>
        <p:txBody>
          <a:bodyPr wrap="square">
            <a:spAutoFit/>
          </a:bodyPr>
          <a:lstStyle/>
          <a:p>
            <a:r>
              <a:rPr lang="en-GB" sz="2400" b="1" dirty="0">
                <a:latin typeface="+mn-lt"/>
              </a:rPr>
              <a:t>A problem can be defined formally by five components</a:t>
            </a:r>
            <a:r>
              <a:rPr lang="en-GB" sz="2400" b="1" dirty="0" smtClean="0">
                <a:latin typeface="+mn-lt"/>
              </a:rPr>
              <a:t>:</a:t>
            </a:r>
          </a:p>
          <a:p>
            <a:endParaRPr lang="en-GB" sz="2000" dirty="0">
              <a:latin typeface="+mn-lt"/>
            </a:endParaRPr>
          </a:p>
          <a:p>
            <a:pPr marL="514350" indent="-514350">
              <a:buFont typeface="+mj-lt"/>
              <a:buAutoNum type="arabicPeriod"/>
            </a:pPr>
            <a:r>
              <a:rPr lang="en-GB" sz="2400" b="1" i="1" dirty="0" smtClean="0">
                <a:latin typeface="+mn-lt"/>
              </a:rPr>
              <a:t>S: </a:t>
            </a:r>
            <a:r>
              <a:rPr lang="en-GB" sz="2000" dirty="0" smtClean="0">
                <a:latin typeface="+mn-lt"/>
              </a:rPr>
              <a:t>The </a:t>
            </a:r>
            <a:r>
              <a:rPr lang="en-GB" sz="2000" dirty="0">
                <a:latin typeface="+mn-lt"/>
              </a:rPr>
              <a:t>initial state </a:t>
            </a:r>
            <a:r>
              <a:rPr lang="en-GB" sz="2000" b="1" i="1" dirty="0" smtClean="0">
                <a:latin typeface="+mn-lt"/>
              </a:rPr>
              <a:t>S </a:t>
            </a:r>
            <a:r>
              <a:rPr lang="en-GB" sz="2000" dirty="0" smtClean="0">
                <a:latin typeface="+mn-lt"/>
              </a:rPr>
              <a:t>that </a:t>
            </a:r>
            <a:r>
              <a:rPr lang="en-GB" sz="2000" dirty="0">
                <a:latin typeface="+mn-lt"/>
              </a:rPr>
              <a:t>the agent starts in. </a:t>
            </a:r>
            <a:endParaRPr lang="en-GB" sz="2000" dirty="0" smtClean="0">
              <a:latin typeface="+mn-lt"/>
            </a:endParaRPr>
          </a:p>
          <a:p>
            <a:pPr marL="514350" indent="-514350">
              <a:buFont typeface="+mj-lt"/>
              <a:buAutoNum type="arabicPeriod"/>
            </a:pPr>
            <a:endParaRPr lang="en-GB" sz="2000" dirty="0" smtClean="0">
              <a:latin typeface="+mn-lt"/>
            </a:endParaRPr>
          </a:p>
          <a:p>
            <a:pPr marL="514350" indent="-514350">
              <a:buFont typeface="+mj-lt"/>
              <a:buAutoNum type="arabicPeriod"/>
            </a:pPr>
            <a:r>
              <a:rPr lang="en-GB" sz="2000" b="1" i="1" dirty="0"/>
              <a:t>ACTIONS(s</a:t>
            </a:r>
            <a:r>
              <a:rPr lang="en-GB" sz="2000" b="1" i="1" dirty="0" smtClean="0"/>
              <a:t>): </a:t>
            </a:r>
            <a:r>
              <a:rPr lang="en-GB" sz="2000" dirty="0" smtClean="0">
                <a:latin typeface="+mn-lt"/>
              </a:rPr>
              <a:t>A </a:t>
            </a:r>
            <a:r>
              <a:rPr lang="en-GB" sz="2000" dirty="0">
                <a:latin typeface="+mn-lt"/>
              </a:rPr>
              <a:t>description of the possible actions available to the agent. Given a particular state </a:t>
            </a:r>
            <a:r>
              <a:rPr lang="en-GB" sz="2800" b="1" i="1" dirty="0">
                <a:latin typeface="+mn-lt"/>
              </a:rPr>
              <a:t>s</a:t>
            </a:r>
            <a:r>
              <a:rPr lang="en-GB" sz="2000" dirty="0">
                <a:latin typeface="+mn-lt"/>
              </a:rPr>
              <a:t>, </a:t>
            </a:r>
            <a:r>
              <a:rPr lang="en-GB" sz="2000" b="1" i="1" dirty="0">
                <a:latin typeface="+mn-lt"/>
              </a:rPr>
              <a:t>ACTIONS(</a:t>
            </a:r>
            <a:r>
              <a:rPr lang="en-GB" sz="2800" b="1" i="1" dirty="0">
                <a:latin typeface="+mn-lt"/>
              </a:rPr>
              <a:t>s</a:t>
            </a:r>
            <a:r>
              <a:rPr lang="en-GB" sz="2000" b="1" i="1" dirty="0">
                <a:latin typeface="+mn-lt"/>
              </a:rPr>
              <a:t>)</a:t>
            </a:r>
            <a:r>
              <a:rPr lang="en-GB" sz="2000" dirty="0">
                <a:latin typeface="+mn-lt"/>
              </a:rPr>
              <a:t> returns the set of actions that can be executed in </a:t>
            </a:r>
            <a:r>
              <a:rPr lang="en-GB" sz="2800" b="1" i="1" dirty="0" smtClean="0">
                <a:latin typeface="+mn-lt"/>
              </a:rPr>
              <a:t>s</a:t>
            </a:r>
            <a:endParaRPr lang="en-GB" sz="2000" b="1" i="1" dirty="0" smtClean="0">
              <a:latin typeface="+mn-lt"/>
            </a:endParaRPr>
          </a:p>
          <a:p>
            <a:pPr marL="514350" indent="-514350">
              <a:buFont typeface="+mj-lt"/>
              <a:buAutoNum type="arabicPeriod"/>
            </a:pPr>
            <a:endParaRPr lang="en-GB" sz="2000" b="1" i="1" dirty="0">
              <a:latin typeface="+mn-lt"/>
            </a:endParaRPr>
          </a:p>
          <a:p>
            <a:pPr marL="514350" indent="-514350">
              <a:buFont typeface="+mj-lt"/>
              <a:buAutoNum type="arabicPeriod"/>
            </a:pPr>
            <a:r>
              <a:rPr lang="en-GB" sz="2000" b="1" i="1" dirty="0"/>
              <a:t>RESULT(s, a) </a:t>
            </a:r>
            <a:r>
              <a:rPr lang="en-GB" sz="2000" b="1" i="1" dirty="0" smtClean="0"/>
              <a:t>: </a:t>
            </a:r>
            <a:r>
              <a:rPr lang="en-GB" sz="2000" dirty="0" smtClean="0">
                <a:latin typeface="+mn-lt"/>
              </a:rPr>
              <a:t>A </a:t>
            </a:r>
            <a:r>
              <a:rPr lang="en-GB" sz="2000" dirty="0">
                <a:latin typeface="+mn-lt"/>
              </a:rPr>
              <a:t>description of what each action does; the formal name for this is the transition </a:t>
            </a:r>
            <a:r>
              <a:rPr lang="en-GB" sz="2000" dirty="0" smtClean="0">
                <a:latin typeface="+mn-lt"/>
              </a:rPr>
              <a:t>model</a:t>
            </a:r>
            <a:r>
              <a:rPr lang="en-GB" sz="2000" dirty="0">
                <a:latin typeface="+mn-lt"/>
              </a:rPr>
              <a:t>, specified by a function </a:t>
            </a:r>
            <a:r>
              <a:rPr lang="en-GB" sz="2000" b="1" i="1" dirty="0">
                <a:latin typeface="+mn-lt"/>
              </a:rPr>
              <a:t>RESULT(s, a) </a:t>
            </a:r>
            <a:r>
              <a:rPr lang="en-GB" sz="2000" dirty="0">
                <a:latin typeface="+mn-lt"/>
              </a:rPr>
              <a:t>that returns the state that results from </a:t>
            </a:r>
            <a:r>
              <a:rPr lang="en-GB" sz="2000" dirty="0" smtClean="0">
                <a:latin typeface="+mn-lt"/>
              </a:rPr>
              <a:t>doing </a:t>
            </a:r>
            <a:r>
              <a:rPr lang="en-GB" sz="2000" dirty="0">
                <a:latin typeface="+mn-lt"/>
              </a:rPr>
              <a:t>action </a:t>
            </a:r>
            <a:r>
              <a:rPr lang="en-GB" sz="2000" b="1" i="1" dirty="0">
                <a:latin typeface="+mn-lt"/>
              </a:rPr>
              <a:t>a</a:t>
            </a:r>
            <a:r>
              <a:rPr lang="en-GB" sz="2000" dirty="0">
                <a:latin typeface="+mn-lt"/>
              </a:rPr>
              <a:t> in state </a:t>
            </a:r>
            <a:r>
              <a:rPr lang="en-GB" sz="2000" b="1" i="1" dirty="0" smtClean="0">
                <a:latin typeface="+mn-lt"/>
              </a:rPr>
              <a:t>s</a:t>
            </a:r>
          </a:p>
          <a:p>
            <a:pPr marL="514350" indent="-514350">
              <a:buFont typeface="+mj-lt"/>
              <a:buAutoNum type="arabicPeriod"/>
            </a:pPr>
            <a:endParaRPr lang="en-GB" sz="2000" b="1" i="1" dirty="0">
              <a:latin typeface="+mn-lt"/>
            </a:endParaRPr>
          </a:p>
          <a:p>
            <a:pPr marL="514350" indent="-514350">
              <a:buFont typeface="+mj-lt"/>
              <a:buAutoNum type="arabicPeriod"/>
            </a:pPr>
            <a:r>
              <a:rPr lang="en-GB" sz="2000" b="1" i="1" dirty="0" smtClean="0"/>
              <a:t>Goal test: </a:t>
            </a:r>
            <a:r>
              <a:rPr lang="en-GB" sz="2000" dirty="0" smtClean="0">
                <a:latin typeface="+mn-lt"/>
              </a:rPr>
              <a:t>The </a:t>
            </a:r>
            <a:r>
              <a:rPr lang="en-GB" sz="2000" b="1" i="1" dirty="0">
                <a:latin typeface="+mn-lt"/>
              </a:rPr>
              <a:t>goal test</a:t>
            </a:r>
            <a:r>
              <a:rPr lang="en-GB" sz="2000" dirty="0">
                <a:latin typeface="+mn-lt"/>
              </a:rPr>
              <a:t>, which determines whether a given state is a goal state. Sometimes there is an explicit set of possible goal states, and the test simply checks whether the given state is one of them</a:t>
            </a:r>
            <a:r>
              <a:rPr lang="en-GB" sz="2000" dirty="0" smtClean="0">
                <a:latin typeface="+mn-lt"/>
              </a:rPr>
              <a:t>.</a:t>
            </a:r>
          </a:p>
          <a:p>
            <a:pPr marL="514350" indent="-514350">
              <a:buFont typeface="+mj-lt"/>
              <a:buAutoNum type="arabicPeriod"/>
            </a:pPr>
            <a:endParaRPr lang="en-GB" sz="2000" b="1" i="1" dirty="0">
              <a:latin typeface="+mn-lt"/>
            </a:endParaRPr>
          </a:p>
          <a:p>
            <a:pPr marL="514350" indent="-514350">
              <a:buFont typeface="+mj-lt"/>
              <a:buAutoNum type="arabicPeriod"/>
            </a:pPr>
            <a:r>
              <a:rPr lang="en-GB" sz="2000" b="1" i="1" dirty="0" smtClean="0"/>
              <a:t>Path cost: </a:t>
            </a:r>
            <a:r>
              <a:rPr lang="en-GB" sz="2000" dirty="0" smtClean="0">
                <a:latin typeface="+mn-lt"/>
              </a:rPr>
              <a:t>A </a:t>
            </a:r>
            <a:r>
              <a:rPr lang="en-GB" sz="2000" b="1" i="1" dirty="0">
                <a:latin typeface="+mn-lt"/>
              </a:rPr>
              <a:t>path cost </a:t>
            </a:r>
            <a:r>
              <a:rPr lang="en-GB" sz="2000" dirty="0">
                <a:latin typeface="+mn-lt"/>
              </a:rPr>
              <a:t>function that assigns a numeric cost to each path</a:t>
            </a:r>
            <a:r>
              <a:rPr lang="en-GB" sz="2000" dirty="0" smtClean="0">
                <a:latin typeface="+mn-lt"/>
              </a:rPr>
              <a:t>.</a:t>
            </a:r>
          </a:p>
          <a:p>
            <a:pPr lvl="1"/>
            <a:r>
              <a:rPr lang="en-GB" sz="2000" dirty="0" smtClean="0">
                <a:latin typeface="+mn-lt"/>
              </a:rPr>
              <a:t> The </a:t>
            </a:r>
            <a:r>
              <a:rPr lang="en-GB" sz="2400" b="1" i="1" dirty="0" smtClean="0">
                <a:latin typeface="+mn-lt"/>
              </a:rPr>
              <a:t>cost </a:t>
            </a:r>
            <a:r>
              <a:rPr lang="en-GB" sz="2000" dirty="0">
                <a:latin typeface="+mn-lt"/>
              </a:rPr>
              <a:t>of taking action </a:t>
            </a:r>
            <a:r>
              <a:rPr lang="en-GB" sz="2000" b="1" i="1" dirty="0">
                <a:latin typeface="+mn-lt"/>
              </a:rPr>
              <a:t>a</a:t>
            </a:r>
            <a:r>
              <a:rPr lang="en-GB" sz="2000" dirty="0">
                <a:latin typeface="+mn-lt"/>
              </a:rPr>
              <a:t> in state </a:t>
            </a:r>
            <a:r>
              <a:rPr lang="en-GB" sz="2000" b="1" i="1" dirty="0">
                <a:latin typeface="+mn-lt"/>
              </a:rPr>
              <a:t>s</a:t>
            </a:r>
            <a:r>
              <a:rPr lang="en-GB" sz="2000" dirty="0">
                <a:latin typeface="+mn-lt"/>
              </a:rPr>
              <a:t> to reach state </a:t>
            </a:r>
            <a:r>
              <a:rPr lang="en-GB" sz="2000" b="1" i="1" dirty="0" smtClean="0">
                <a:latin typeface="+mn-lt"/>
              </a:rPr>
              <a:t>s’</a:t>
            </a:r>
            <a:r>
              <a:rPr lang="en-GB" sz="2000" dirty="0" smtClean="0">
                <a:latin typeface="+mn-lt"/>
              </a:rPr>
              <a:t> </a:t>
            </a:r>
            <a:r>
              <a:rPr lang="en-GB" sz="2000" dirty="0">
                <a:latin typeface="+mn-lt"/>
              </a:rPr>
              <a:t>is </a:t>
            </a:r>
            <a:endParaRPr lang="en-GB" sz="2000" dirty="0" smtClean="0">
              <a:latin typeface="+mn-lt"/>
            </a:endParaRPr>
          </a:p>
          <a:p>
            <a:pPr lvl="1"/>
            <a:r>
              <a:rPr lang="en-GB" sz="2000" dirty="0" smtClean="0">
                <a:latin typeface="+mn-lt"/>
              </a:rPr>
              <a:t>denoted </a:t>
            </a:r>
            <a:r>
              <a:rPr lang="en-GB" sz="2000" dirty="0">
                <a:latin typeface="+mn-lt"/>
              </a:rPr>
              <a:t>by </a:t>
            </a:r>
            <a:r>
              <a:rPr lang="en-GB" sz="2000" dirty="0" smtClean="0">
                <a:latin typeface="+mn-lt"/>
              </a:rPr>
              <a:t> </a:t>
            </a:r>
            <a:r>
              <a:rPr lang="en-GB" sz="2000" b="1" i="1" dirty="0" smtClean="0">
                <a:latin typeface="+mn-lt"/>
              </a:rPr>
              <a:t>c(s</a:t>
            </a:r>
            <a:r>
              <a:rPr lang="en-GB" sz="2000" b="1" i="1" dirty="0">
                <a:latin typeface="+mn-lt"/>
              </a:rPr>
              <a:t>, a, </a:t>
            </a:r>
            <a:r>
              <a:rPr lang="en-GB" sz="2000" b="1" i="1" dirty="0" smtClean="0">
                <a:latin typeface="+mn-lt"/>
              </a:rPr>
              <a:t>s’ </a:t>
            </a:r>
            <a:r>
              <a:rPr lang="en-GB" sz="2000" b="1" i="1" dirty="0">
                <a:latin typeface="+mn-lt"/>
              </a:rPr>
              <a:t>).</a:t>
            </a:r>
          </a:p>
          <a:p>
            <a:endParaRPr lang="en-US" sz="2000" b="1" dirty="0">
              <a:solidFill>
                <a:prstClr val="black"/>
              </a:solidFill>
              <a:latin typeface="+mn-lt"/>
            </a:endParaRPr>
          </a:p>
        </p:txBody>
      </p:sp>
    </p:spTree>
    <p:extLst>
      <p:ext uri="{BB962C8B-B14F-4D97-AF65-F5344CB8AC3E}">
        <p14:creationId xmlns:p14="http://schemas.microsoft.com/office/powerpoint/2010/main" val="2034846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otyw pakietu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8746</TotalTime>
  <Words>1820</Words>
  <Application>Microsoft Office PowerPoint</Application>
  <PresentationFormat>On-screen Show (4:3)</PresentationFormat>
  <Paragraphs>332</Paragraphs>
  <Slides>44</Slides>
  <Notes>44</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Bitter</vt:lpstr>
      <vt:lpstr>Calibri</vt:lpstr>
      <vt:lpstr>Times New Roman</vt:lpstr>
      <vt:lpstr>Wingdings</vt:lpstr>
      <vt:lpstr>Motyw pakietu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polsl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Slajd 1</dc:title>
  <dc:creator>zawt_ss</dc:creator>
  <cp:lastModifiedBy>Microsoft</cp:lastModifiedBy>
  <cp:revision>917</cp:revision>
  <dcterms:created xsi:type="dcterms:W3CDTF">2008-08-12T13:18:47Z</dcterms:created>
  <dcterms:modified xsi:type="dcterms:W3CDTF">2022-03-02T19:20:36Z</dcterms:modified>
</cp:coreProperties>
</file>