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9" r:id="rId2"/>
    <p:sldId id="268" r:id="rId3"/>
    <p:sldId id="321" r:id="rId4"/>
    <p:sldId id="365" r:id="rId5"/>
    <p:sldId id="371" r:id="rId6"/>
    <p:sldId id="327" r:id="rId7"/>
    <p:sldId id="372" r:id="rId8"/>
    <p:sldId id="328" r:id="rId9"/>
    <p:sldId id="329" r:id="rId10"/>
    <p:sldId id="330" r:id="rId11"/>
    <p:sldId id="331" r:id="rId12"/>
    <p:sldId id="332" r:id="rId13"/>
    <p:sldId id="333" r:id="rId14"/>
    <p:sldId id="334" r:id="rId15"/>
    <p:sldId id="335" r:id="rId16"/>
    <p:sldId id="336" r:id="rId17"/>
    <p:sldId id="337" r:id="rId18"/>
    <p:sldId id="339" r:id="rId19"/>
    <p:sldId id="338" r:id="rId20"/>
    <p:sldId id="340" r:id="rId21"/>
    <p:sldId id="341" r:id="rId22"/>
    <p:sldId id="342" r:id="rId23"/>
    <p:sldId id="343" r:id="rId24"/>
    <p:sldId id="344" r:id="rId25"/>
    <p:sldId id="345" r:id="rId26"/>
    <p:sldId id="346" r:id="rId27"/>
    <p:sldId id="347"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Lst>
  <p:sldSz cx="9144000" cy="6858000" type="screen4x3"/>
  <p:notesSz cx="9144000" cy="6858000"/>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82">
          <p15:clr>
            <a:srgbClr val="A4A3A4"/>
          </p15:clr>
        </p15:guide>
        <p15:guide id="3"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1B68"/>
    <a:srgbClr val="1E3880"/>
    <a:srgbClr val="59713D"/>
    <a:srgbClr val="3A3668"/>
    <a:srgbClr val="006E77"/>
    <a:srgbClr val="990000"/>
    <a:srgbClr val="E4D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65" autoAdjust="0"/>
    <p:restoredTop sz="88345" autoAdjust="0"/>
  </p:normalViewPr>
  <p:slideViewPr>
    <p:cSldViewPr>
      <p:cViewPr varScale="1">
        <p:scale>
          <a:sx n="65" d="100"/>
          <a:sy n="65" d="100"/>
        </p:scale>
        <p:origin x="1320" y="48"/>
      </p:cViewPr>
      <p:guideLst>
        <p:guide orient="horz" pos="2160"/>
        <p:guide orient="horz" pos="482"/>
        <p:guide pos="2880"/>
      </p:guideLst>
    </p:cSldViewPr>
  </p:slideViewPr>
  <p:notesTextViewPr>
    <p:cViewPr>
      <p:scale>
        <a:sx n="100" d="100"/>
        <a:sy n="100" d="100"/>
      </p:scale>
      <p:origin x="0" y="0"/>
    </p:cViewPr>
  </p:notesTextViewPr>
  <p:notesViewPr>
    <p:cSldViewPr>
      <p:cViewPr>
        <p:scale>
          <a:sx n="154" d="100"/>
          <a:sy n="154" d="100"/>
        </p:scale>
        <p:origin x="648" y="78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17411"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B8B2BFA-EFD5-42C5-B152-4D26B61ABD62}" type="datetimeFigureOut">
              <a:rPr lang="pl-PL" altLang="en-US"/>
              <a:pPr/>
              <a:t>16.03.2022</a:t>
            </a:fld>
            <a:endParaRPr lang="pl-PL" altLang="en-US"/>
          </a:p>
        </p:txBody>
      </p:sp>
      <p:sp>
        <p:nvSpPr>
          <p:cNvPr id="17412"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17413"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6671DCA-725C-4A85-8E72-9BC83C23453E}" type="slidenum">
              <a:rPr lang="pl-PL" altLang="en-US"/>
              <a:pPr/>
              <a:t>‹#›</a:t>
            </a:fld>
            <a:endParaRPr lang="pl-PL" altLang="en-US"/>
          </a:p>
        </p:txBody>
      </p:sp>
    </p:spTree>
    <p:extLst>
      <p:ext uri="{BB962C8B-B14F-4D97-AF65-F5344CB8AC3E}">
        <p14:creationId xmlns:p14="http://schemas.microsoft.com/office/powerpoint/2010/main" val="2438996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Symbol zastępczy daty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651FB55-B5C6-4E14-88C3-CD472F77F9E8}" type="datetimeFigureOut">
              <a:rPr lang="pl-PL" altLang="en-US"/>
              <a:pPr/>
              <a:t>16.03.2022</a:t>
            </a:fld>
            <a:endParaRPr lang="pl-PL" altLang="en-US"/>
          </a:p>
        </p:txBody>
      </p:sp>
      <p:sp>
        <p:nvSpPr>
          <p:cNvPr id="4" name="Symbol zastępczy obrazu slajdu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pl-PL" noProof="0" smtClean="0"/>
          </a:p>
        </p:txBody>
      </p:sp>
      <p:sp>
        <p:nvSpPr>
          <p:cNvPr id="5" name="Symbol zastępczy notatek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 name="Symbol zastępczy stopki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ymbol zastępczy numeru slajdu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9D1705-0A7D-4F0A-93FA-D6974115C5F6}" type="slidenum">
              <a:rPr lang="pl-PL" altLang="en-US"/>
              <a:pPr/>
              <a:t>‹#›</a:t>
            </a:fld>
            <a:endParaRPr lang="pl-PL" altLang="en-US"/>
          </a:p>
        </p:txBody>
      </p:sp>
    </p:spTree>
    <p:extLst>
      <p:ext uri="{BB962C8B-B14F-4D97-AF65-F5344CB8AC3E}">
        <p14:creationId xmlns:p14="http://schemas.microsoft.com/office/powerpoint/2010/main" val="31033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3316"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47C5F9-0E0B-44B6-BDC8-1738B383094F}" type="slidenum">
              <a:rPr lang="pl-PL" altLang="pl-PL">
                <a:latin typeface="Arial" charset="0"/>
              </a:rPr>
              <a:pPr eaLnBrk="1" hangingPunct="1">
                <a:spcBef>
                  <a:spcPct val="0"/>
                </a:spcBef>
              </a:pPr>
              <a:t>1</a:t>
            </a:fld>
            <a:endParaRPr lang="pl-PL" altLang="pl-PL">
              <a:latin typeface="Arial" charset="0"/>
            </a:endParaRPr>
          </a:p>
        </p:txBody>
      </p:sp>
    </p:spTree>
    <p:extLst>
      <p:ext uri="{BB962C8B-B14F-4D97-AF65-F5344CB8AC3E}">
        <p14:creationId xmlns:p14="http://schemas.microsoft.com/office/powerpoint/2010/main" val="118027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10</a:t>
            </a:fld>
            <a:endParaRPr lang="pl-PL" altLang="pl-PL">
              <a:solidFill>
                <a:srgbClr val="000000"/>
              </a:solidFill>
              <a:latin typeface="Arial" charset="0"/>
            </a:endParaRPr>
          </a:p>
        </p:txBody>
      </p:sp>
    </p:spTree>
    <p:extLst>
      <p:ext uri="{BB962C8B-B14F-4D97-AF65-F5344CB8AC3E}">
        <p14:creationId xmlns:p14="http://schemas.microsoft.com/office/powerpoint/2010/main" val="1753458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11</a:t>
            </a:fld>
            <a:endParaRPr lang="pl-PL" altLang="pl-PL">
              <a:solidFill>
                <a:srgbClr val="000000"/>
              </a:solidFill>
              <a:latin typeface="Arial" charset="0"/>
            </a:endParaRPr>
          </a:p>
        </p:txBody>
      </p:sp>
    </p:spTree>
    <p:extLst>
      <p:ext uri="{BB962C8B-B14F-4D97-AF65-F5344CB8AC3E}">
        <p14:creationId xmlns:p14="http://schemas.microsoft.com/office/powerpoint/2010/main" val="2649088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12</a:t>
            </a:fld>
            <a:endParaRPr lang="pl-PL" altLang="pl-PL">
              <a:solidFill>
                <a:srgbClr val="000000"/>
              </a:solidFill>
              <a:latin typeface="Arial" charset="0"/>
            </a:endParaRPr>
          </a:p>
        </p:txBody>
      </p:sp>
    </p:spTree>
    <p:extLst>
      <p:ext uri="{BB962C8B-B14F-4D97-AF65-F5344CB8AC3E}">
        <p14:creationId xmlns:p14="http://schemas.microsoft.com/office/powerpoint/2010/main" val="3927802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13</a:t>
            </a:fld>
            <a:endParaRPr lang="pl-PL" altLang="pl-PL">
              <a:solidFill>
                <a:srgbClr val="000000"/>
              </a:solidFill>
              <a:latin typeface="Arial" charset="0"/>
            </a:endParaRPr>
          </a:p>
        </p:txBody>
      </p:sp>
    </p:spTree>
    <p:extLst>
      <p:ext uri="{BB962C8B-B14F-4D97-AF65-F5344CB8AC3E}">
        <p14:creationId xmlns:p14="http://schemas.microsoft.com/office/powerpoint/2010/main" val="3953394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14</a:t>
            </a:fld>
            <a:endParaRPr lang="pl-PL" altLang="pl-PL">
              <a:solidFill>
                <a:srgbClr val="000000"/>
              </a:solidFill>
              <a:latin typeface="Arial" charset="0"/>
            </a:endParaRPr>
          </a:p>
        </p:txBody>
      </p:sp>
    </p:spTree>
    <p:extLst>
      <p:ext uri="{BB962C8B-B14F-4D97-AF65-F5344CB8AC3E}">
        <p14:creationId xmlns:p14="http://schemas.microsoft.com/office/powerpoint/2010/main" val="2578157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15</a:t>
            </a:fld>
            <a:endParaRPr lang="pl-PL" altLang="pl-PL">
              <a:solidFill>
                <a:srgbClr val="000000"/>
              </a:solidFill>
              <a:latin typeface="Arial" charset="0"/>
            </a:endParaRPr>
          </a:p>
        </p:txBody>
      </p:sp>
    </p:spTree>
    <p:extLst>
      <p:ext uri="{BB962C8B-B14F-4D97-AF65-F5344CB8AC3E}">
        <p14:creationId xmlns:p14="http://schemas.microsoft.com/office/powerpoint/2010/main" val="4074360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16</a:t>
            </a:fld>
            <a:endParaRPr lang="pl-PL" altLang="pl-PL">
              <a:solidFill>
                <a:srgbClr val="000000"/>
              </a:solidFill>
              <a:latin typeface="Arial" charset="0"/>
            </a:endParaRPr>
          </a:p>
        </p:txBody>
      </p:sp>
    </p:spTree>
    <p:extLst>
      <p:ext uri="{BB962C8B-B14F-4D97-AF65-F5344CB8AC3E}">
        <p14:creationId xmlns:p14="http://schemas.microsoft.com/office/powerpoint/2010/main" val="800035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17</a:t>
            </a:fld>
            <a:endParaRPr lang="pl-PL" altLang="pl-PL">
              <a:solidFill>
                <a:srgbClr val="000000"/>
              </a:solidFill>
              <a:latin typeface="Arial" charset="0"/>
            </a:endParaRPr>
          </a:p>
        </p:txBody>
      </p:sp>
    </p:spTree>
    <p:extLst>
      <p:ext uri="{BB962C8B-B14F-4D97-AF65-F5344CB8AC3E}">
        <p14:creationId xmlns:p14="http://schemas.microsoft.com/office/powerpoint/2010/main" val="3485726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18</a:t>
            </a:fld>
            <a:endParaRPr lang="pl-PL" altLang="pl-PL">
              <a:solidFill>
                <a:srgbClr val="000000"/>
              </a:solidFill>
              <a:latin typeface="Arial" charset="0"/>
            </a:endParaRPr>
          </a:p>
        </p:txBody>
      </p:sp>
    </p:spTree>
    <p:extLst>
      <p:ext uri="{BB962C8B-B14F-4D97-AF65-F5344CB8AC3E}">
        <p14:creationId xmlns:p14="http://schemas.microsoft.com/office/powerpoint/2010/main" val="2873859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19</a:t>
            </a:fld>
            <a:endParaRPr lang="pl-PL" altLang="pl-PL">
              <a:solidFill>
                <a:srgbClr val="000000"/>
              </a:solidFill>
              <a:latin typeface="Arial" charset="0"/>
            </a:endParaRPr>
          </a:p>
        </p:txBody>
      </p:sp>
    </p:spTree>
    <p:extLst>
      <p:ext uri="{BB962C8B-B14F-4D97-AF65-F5344CB8AC3E}">
        <p14:creationId xmlns:p14="http://schemas.microsoft.com/office/powerpoint/2010/main" val="1071003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a:t>
            </a:fld>
            <a:endParaRPr lang="pl-PL" altLang="pl-PL">
              <a:solidFill>
                <a:srgbClr val="000000"/>
              </a:solidFill>
              <a:latin typeface="Arial" charset="0"/>
            </a:endParaRPr>
          </a:p>
        </p:txBody>
      </p:sp>
    </p:spTree>
    <p:extLst>
      <p:ext uri="{BB962C8B-B14F-4D97-AF65-F5344CB8AC3E}">
        <p14:creationId xmlns:p14="http://schemas.microsoft.com/office/powerpoint/2010/main" val="1247737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20</a:t>
            </a:fld>
            <a:endParaRPr lang="pl-PL" altLang="pl-PL">
              <a:solidFill>
                <a:srgbClr val="000000"/>
              </a:solidFill>
              <a:latin typeface="Arial" charset="0"/>
            </a:endParaRPr>
          </a:p>
        </p:txBody>
      </p:sp>
    </p:spTree>
    <p:extLst>
      <p:ext uri="{BB962C8B-B14F-4D97-AF65-F5344CB8AC3E}">
        <p14:creationId xmlns:p14="http://schemas.microsoft.com/office/powerpoint/2010/main" val="886039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21</a:t>
            </a:fld>
            <a:endParaRPr lang="pl-PL" altLang="pl-PL">
              <a:solidFill>
                <a:srgbClr val="000000"/>
              </a:solidFill>
              <a:latin typeface="Arial" charset="0"/>
            </a:endParaRPr>
          </a:p>
        </p:txBody>
      </p:sp>
    </p:spTree>
    <p:extLst>
      <p:ext uri="{BB962C8B-B14F-4D97-AF65-F5344CB8AC3E}">
        <p14:creationId xmlns:p14="http://schemas.microsoft.com/office/powerpoint/2010/main" val="2367485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22</a:t>
            </a:fld>
            <a:endParaRPr lang="pl-PL" altLang="pl-PL">
              <a:solidFill>
                <a:srgbClr val="000000"/>
              </a:solidFill>
              <a:latin typeface="Arial" charset="0"/>
            </a:endParaRPr>
          </a:p>
        </p:txBody>
      </p:sp>
    </p:spTree>
    <p:extLst>
      <p:ext uri="{BB962C8B-B14F-4D97-AF65-F5344CB8AC3E}">
        <p14:creationId xmlns:p14="http://schemas.microsoft.com/office/powerpoint/2010/main" val="1110943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23</a:t>
            </a:fld>
            <a:endParaRPr lang="pl-PL" altLang="pl-PL">
              <a:solidFill>
                <a:srgbClr val="000000"/>
              </a:solidFill>
              <a:latin typeface="Arial" charset="0"/>
            </a:endParaRPr>
          </a:p>
        </p:txBody>
      </p:sp>
    </p:spTree>
    <p:extLst>
      <p:ext uri="{BB962C8B-B14F-4D97-AF65-F5344CB8AC3E}">
        <p14:creationId xmlns:p14="http://schemas.microsoft.com/office/powerpoint/2010/main" val="2538552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24</a:t>
            </a:fld>
            <a:endParaRPr lang="pl-PL" altLang="pl-PL">
              <a:solidFill>
                <a:srgbClr val="000000"/>
              </a:solidFill>
              <a:latin typeface="Arial" charset="0"/>
            </a:endParaRPr>
          </a:p>
        </p:txBody>
      </p:sp>
    </p:spTree>
    <p:extLst>
      <p:ext uri="{BB962C8B-B14F-4D97-AF65-F5344CB8AC3E}">
        <p14:creationId xmlns:p14="http://schemas.microsoft.com/office/powerpoint/2010/main" val="1930396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25</a:t>
            </a:fld>
            <a:endParaRPr lang="pl-PL" altLang="pl-PL">
              <a:solidFill>
                <a:srgbClr val="000000"/>
              </a:solidFill>
              <a:latin typeface="Arial" charset="0"/>
            </a:endParaRPr>
          </a:p>
        </p:txBody>
      </p:sp>
    </p:spTree>
    <p:extLst>
      <p:ext uri="{BB962C8B-B14F-4D97-AF65-F5344CB8AC3E}">
        <p14:creationId xmlns:p14="http://schemas.microsoft.com/office/powerpoint/2010/main" val="150956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26</a:t>
            </a:fld>
            <a:endParaRPr lang="pl-PL" altLang="pl-PL">
              <a:solidFill>
                <a:srgbClr val="000000"/>
              </a:solidFill>
              <a:latin typeface="Arial" charset="0"/>
            </a:endParaRPr>
          </a:p>
        </p:txBody>
      </p:sp>
    </p:spTree>
    <p:extLst>
      <p:ext uri="{BB962C8B-B14F-4D97-AF65-F5344CB8AC3E}">
        <p14:creationId xmlns:p14="http://schemas.microsoft.com/office/powerpoint/2010/main" val="900847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27</a:t>
            </a:fld>
            <a:endParaRPr lang="pl-PL" altLang="pl-PL">
              <a:solidFill>
                <a:srgbClr val="000000"/>
              </a:solidFill>
              <a:latin typeface="Arial" charset="0"/>
            </a:endParaRPr>
          </a:p>
        </p:txBody>
      </p:sp>
    </p:spTree>
    <p:extLst>
      <p:ext uri="{BB962C8B-B14F-4D97-AF65-F5344CB8AC3E}">
        <p14:creationId xmlns:p14="http://schemas.microsoft.com/office/powerpoint/2010/main" val="1511223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28</a:t>
            </a:fld>
            <a:endParaRPr lang="pl-PL" altLang="pl-PL">
              <a:solidFill>
                <a:srgbClr val="000000"/>
              </a:solidFill>
              <a:latin typeface="Arial" charset="0"/>
            </a:endParaRPr>
          </a:p>
        </p:txBody>
      </p:sp>
    </p:spTree>
    <p:extLst>
      <p:ext uri="{BB962C8B-B14F-4D97-AF65-F5344CB8AC3E}">
        <p14:creationId xmlns:p14="http://schemas.microsoft.com/office/powerpoint/2010/main" val="3315058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29</a:t>
            </a:fld>
            <a:endParaRPr lang="pl-PL" altLang="pl-PL">
              <a:solidFill>
                <a:srgbClr val="000000"/>
              </a:solidFill>
              <a:latin typeface="Arial" charset="0"/>
            </a:endParaRPr>
          </a:p>
        </p:txBody>
      </p:sp>
    </p:spTree>
    <p:extLst>
      <p:ext uri="{BB962C8B-B14F-4D97-AF65-F5344CB8AC3E}">
        <p14:creationId xmlns:p14="http://schemas.microsoft.com/office/powerpoint/2010/main" val="254630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a:t>
            </a:fld>
            <a:endParaRPr lang="pl-PL" altLang="pl-PL">
              <a:solidFill>
                <a:srgbClr val="000000"/>
              </a:solidFill>
              <a:latin typeface="Arial" charset="0"/>
            </a:endParaRPr>
          </a:p>
        </p:txBody>
      </p:sp>
    </p:spTree>
    <p:extLst>
      <p:ext uri="{BB962C8B-B14F-4D97-AF65-F5344CB8AC3E}">
        <p14:creationId xmlns:p14="http://schemas.microsoft.com/office/powerpoint/2010/main" val="1168039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30</a:t>
            </a:fld>
            <a:endParaRPr lang="pl-PL" altLang="pl-PL">
              <a:solidFill>
                <a:srgbClr val="000000"/>
              </a:solidFill>
              <a:latin typeface="Arial" charset="0"/>
            </a:endParaRPr>
          </a:p>
        </p:txBody>
      </p:sp>
    </p:spTree>
    <p:extLst>
      <p:ext uri="{BB962C8B-B14F-4D97-AF65-F5344CB8AC3E}">
        <p14:creationId xmlns:p14="http://schemas.microsoft.com/office/powerpoint/2010/main" val="2073799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31</a:t>
            </a:fld>
            <a:endParaRPr lang="pl-PL" altLang="pl-PL">
              <a:solidFill>
                <a:srgbClr val="000000"/>
              </a:solidFill>
              <a:latin typeface="Arial" charset="0"/>
            </a:endParaRPr>
          </a:p>
        </p:txBody>
      </p:sp>
    </p:spTree>
    <p:extLst>
      <p:ext uri="{BB962C8B-B14F-4D97-AF65-F5344CB8AC3E}">
        <p14:creationId xmlns:p14="http://schemas.microsoft.com/office/powerpoint/2010/main" val="3532963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32</a:t>
            </a:fld>
            <a:endParaRPr lang="pl-PL" altLang="pl-PL">
              <a:solidFill>
                <a:srgbClr val="000000"/>
              </a:solidFill>
              <a:latin typeface="Arial" charset="0"/>
            </a:endParaRPr>
          </a:p>
        </p:txBody>
      </p:sp>
    </p:spTree>
    <p:extLst>
      <p:ext uri="{BB962C8B-B14F-4D97-AF65-F5344CB8AC3E}">
        <p14:creationId xmlns:p14="http://schemas.microsoft.com/office/powerpoint/2010/main" val="3648059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33</a:t>
            </a:fld>
            <a:endParaRPr lang="pl-PL" altLang="pl-PL">
              <a:solidFill>
                <a:srgbClr val="000000"/>
              </a:solidFill>
              <a:latin typeface="Arial" charset="0"/>
            </a:endParaRPr>
          </a:p>
        </p:txBody>
      </p:sp>
    </p:spTree>
    <p:extLst>
      <p:ext uri="{BB962C8B-B14F-4D97-AF65-F5344CB8AC3E}">
        <p14:creationId xmlns:p14="http://schemas.microsoft.com/office/powerpoint/2010/main" val="1233883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34</a:t>
            </a:fld>
            <a:endParaRPr lang="pl-PL" altLang="pl-PL">
              <a:solidFill>
                <a:srgbClr val="000000"/>
              </a:solidFill>
              <a:latin typeface="Arial" charset="0"/>
            </a:endParaRPr>
          </a:p>
        </p:txBody>
      </p:sp>
    </p:spTree>
    <p:extLst>
      <p:ext uri="{BB962C8B-B14F-4D97-AF65-F5344CB8AC3E}">
        <p14:creationId xmlns:p14="http://schemas.microsoft.com/office/powerpoint/2010/main" val="4156846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35</a:t>
            </a:fld>
            <a:endParaRPr lang="pl-PL" altLang="pl-PL">
              <a:solidFill>
                <a:srgbClr val="000000"/>
              </a:solidFill>
              <a:latin typeface="Arial" charset="0"/>
            </a:endParaRPr>
          </a:p>
        </p:txBody>
      </p:sp>
    </p:spTree>
    <p:extLst>
      <p:ext uri="{BB962C8B-B14F-4D97-AF65-F5344CB8AC3E}">
        <p14:creationId xmlns:p14="http://schemas.microsoft.com/office/powerpoint/2010/main" val="912888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36</a:t>
            </a:fld>
            <a:endParaRPr lang="pl-PL" altLang="pl-PL">
              <a:solidFill>
                <a:srgbClr val="000000"/>
              </a:solidFill>
              <a:latin typeface="Arial" charset="0"/>
            </a:endParaRPr>
          </a:p>
        </p:txBody>
      </p:sp>
    </p:spTree>
    <p:extLst>
      <p:ext uri="{BB962C8B-B14F-4D97-AF65-F5344CB8AC3E}">
        <p14:creationId xmlns:p14="http://schemas.microsoft.com/office/powerpoint/2010/main" val="41473694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37</a:t>
            </a:fld>
            <a:endParaRPr lang="pl-PL" altLang="pl-PL">
              <a:solidFill>
                <a:srgbClr val="000000"/>
              </a:solidFill>
              <a:latin typeface="Arial" charset="0"/>
            </a:endParaRPr>
          </a:p>
        </p:txBody>
      </p:sp>
    </p:spTree>
    <p:extLst>
      <p:ext uri="{BB962C8B-B14F-4D97-AF65-F5344CB8AC3E}">
        <p14:creationId xmlns:p14="http://schemas.microsoft.com/office/powerpoint/2010/main" val="1763895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38</a:t>
            </a:fld>
            <a:endParaRPr lang="pl-PL" altLang="pl-PL">
              <a:solidFill>
                <a:srgbClr val="000000"/>
              </a:solidFill>
              <a:latin typeface="Arial" charset="0"/>
            </a:endParaRPr>
          </a:p>
        </p:txBody>
      </p:sp>
    </p:spTree>
    <p:extLst>
      <p:ext uri="{BB962C8B-B14F-4D97-AF65-F5344CB8AC3E}">
        <p14:creationId xmlns:p14="http://schemas.microsoft.com/office/powerpoint/2010/main" val="3512731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39</a:t>
            </a:fld>
            <a:endParaRPr lang="pl-PL" altLang="pl-PL">
              <a:solidFill>
                <a:srgbClr val="000000"/>
              </a:solidFill>
              <a:latin typeface="Arial" charset="0"/>
            </a:endParaRPr>
          </a:p>
        </p:txBody>
      </p:sp>
    </p:spTree>
    <p:extLst>
      <p:ext uri="{BB962C8B-B14F-4D97-AF65-F5344CB8AC3E}">
        <p14:creationId xmlns:p14="http://schemas.microsoft.com/office/powerpoint/2010/main" val="113390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a:t>
            </a:fld>
            <a:endParaRPr lang="pl-PL" altLang="pl-PL">
              <a:solidFill>
                <a:srgbClr val="000000"/>
              </a:solidFill>
              <a:latin typeface="Arial" charset="0"/>
            </a:endParaRPr>
          </a:p>
        </p:txBody>
      </p:sp>
    </p:spTree>
    <p:extLst>
      <p:ext uri="{BB962C8B-B14F-4D97-AF65-F5344CB8AC3E}">
        <p14:creationId xmlns:p14="http://schemas.microsoft.com/office/powerpoint/2010/main" val="2677190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40</a:t>
            </a:fld>
            <a:endParaRPr lang="pl-PL" altLang="pl-PL">
              <a:solidFill>
                <a:srgbClr val="000000"/>
              </a:solidFill>
              <a:latin typeface="Arial" charset="0"/>
            </a:endParaRPr>
          </a:p>
        </p:txBody>
      </p:sp>
    </p:spTree>
    <p:extLst>
      <p:ext uri="{BB962C8B-B14F-4D97-AF65-F5344CB8AC3E}">
        <p14:creationId xmlns:p14="http://schemas.microsoft.com/office/powerpoint/2010/main" val="2574133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41</a:t>
            </a:fld>
            <a:endParaRPr lang="pl-PL" altLang="pl-PL">
              <a:solidFill>
                <a:srgbClr val="000000"/>
              </a:solidFill>
              <a:latin typeface="Arial" charset="0"/>
            </a:endParaRPr>
          </a:p>
        </p:txBody>
      </p:sp>
    </p:spTree>
    <p:extLst>
      <p:ext uri="{BB962C8B-B14F-4D97-AF65-F5344CB8AC3E}">
        <p14:creationId xmlns:p14="http://schemas.microsoft.com/office/powerpoint/2010/main" val="32915032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42</a:t>
            </a:fld>
            <a:endParaRPr lang="pl-PL" altLang="pl-PL">
              <a:solidFill>
                <a:srgbClr val="000000"/>
              </a:solidFill>
              <a:latin typeface="Arial" charset="0"/>
            </a:endParaRPr>
          </a:p>
        </p:txBody>
      </p:sp>
    </p:spTree>
    <p:extLst>
      <p:ext uri="{BB962C8B-B14F-4D97-AF65-F5344CB8AC3E}">
        <p14:creationId xmlns:p14="http://schemas.microsoft.com/office/powerpoint/2010/main" val="682162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43</a:t>
            </a:fld>
            <a:endParaRPr lang="pl-PL" altLang="pl-PL">
              <a:solidFill>
                <a:srgbClr val="000000"/>
              </a:solidFill>
              <a:latin typeface="Arial" charset="0"/>
            </a:endParaRPr>
          </a:p>
        </p:txBody>
      </p:sp>
    </p:spTree>
    <p:extLst>
      <p:ext uri="{BB962C8B-B14F-4D97-AF65-F5344CB8AC3E}">
        <p14:creationId xmlns:p14="http://schemas.microsoft.com/office/powerpoint/2010/main" val="2203855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5</a:t>
            </a:fld>
            <a:endParaRPr lang="pl-PL" altLang="pl-PL">
              <a:solidFill>
                <a:srgbClr val="000000"/>
              </a:solidFill>
              <a:latin typeface="Arial" charset="0"/>
            </a:endParaRPr>
          </a:p>
        </p:txBody>
      </p:sp>
    </p:spTree>
    <p:extLst>
      <p:ext uri="{BB962C8B-B14F-4D97-AF65-F5344CB8AC3E}">
        <p14:creationId xmlns:p14="http://schemas.microsoft.com/office/powerpoint/2010/main" val="80934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6</a:t>
            </a:fld>
            <a:endParaRPr lang="pl-PL" altLang="pl-PL">
              <a:solidFill>
                <a:srgbClr val="000000"/>
              </a:solidFill>
              <a:latin typeface="Arial" charset="0"/>
            </a:endParaRPr>
          </a:p>
        </p:txBody>
      </p:sp>
    </p:spTree>
    <p:extLst>
      <p:ext uri="{BB962C8B-B14F-4D97-AF65-F5344CB8AC3E}">
        <p14:creationId xmlns:p14="http://schemas.microsoft.com/office/powerpoint/2010/main" val="157460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7</a:t>
            </a:fld>
            <a:endParaRPr lang="pl-PL" altLang="pl-PL">
              <a:solidFill>
                <a:srgbClr val="000000"/>
              </a:solidFill>
              <a:latin typeface="Arial" charset="0"/>
            </a:endParaRPr>
          </a:p>
        </p:txBody>
      </p:sp>
    </p:spTree>
    <p:extLst>
      <p:ext uri="{BB962C8B-B14F-4D97-AF65-F5344CB8AC3E}">
        <p14:creationId xmlns:p14="http://schemas.microsoft.com/office/powerpoint/2010/main" val="962049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8</a:t>
            </a:fld>
            <a:endParaRPr lang="pl-PL" altLang="pl-PL">
              <a:solidFill>
                <a:srgbClr val="000000"/>
              </a:solidFill>
              <a:latin typeface="Arial" charset="0"/>
            </a:endParaRPr>
          </a:p>
        </p:txBody>
      </p:sp>
    </p:spTree>
    <p:extLst>
      <p:ext uri="{BB962C8B-B14F-4D97-AF65-F5344CB8AC3E}">
        <p14:creationId xmlns:p14="http://schemas.microsoft.com/office/powerpoint/2010/main" val="1382365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9</a:t>
            </a:fld>
            <a:endParaRPr lang="pl-PL" altLang="pl-PL">
              <a:solidFill>
                <a:srgbClr val="000000"/>
              </a:solidFill>
              <a:latin typeface="Arial" charset="0"/>
            </a:endParaRPr>
          </a:p>
        </p:txBody>
      </p:sp>
    </p:spTree>
    <p:extLst>
      <p:ext uri="{BB962C8B-B14F-4D97-AF65-F5344CB8AC3E}">
        <p14:creationId xmlns:p14="http://schemas.microsoft.com/office/powerpoint/2010/main" val="40106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fld id="{EF96A8C6-AFC5-4CA6-8B66-7D08AE159CB4}" type="datetimeFigureOut">
              <a:rPr lang="pl-PL" altLang="en-US"/>
              <a:pPr/>
              <a:t>16.03.2022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6A46A848-AEBE-4A42-8F4B-DBEE6C7E3D5B}" type="slidenum">
              <a:rPr lang="pl-PL" altLang="en-US"/>
              <a:pPr/>
              <a:t>‹#›</a:t>
            </a:fld>
            <a:endParaRPr lang="pl-PL" altLang="en-US"/>
          </a:p>
        </p:txBody>
      </p:sp>
    </p:spTree>
    <p:extLst>
      <p:ext uri="{BB962C8B-B14F-4D97-AF65-F5344CB8AC3E}">
        <p14:creationId xmlns:p14="http://schemas.microsoft.com/office/powerpoint/2010/main" val="104702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8EB802BA-BDD4-4669-BDB4-89EA24BE1A3A}" type="datetimeFigureOut">
              <a:rPr lang="pl-PL" altLang="en-US"/>
              <a:pPr/>
              <a:t>16.03.2022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4E98ECED-DBC8-4125-A1C8-5565E8A8C730}" type="slidenum">
              <a:rPr lang="pl-PL" altLang="en-US"/>
              <a:pPr/>
              <a:t>‹#›</a:t>
            </a:fld>
            <a:endParaRPr lang="pl-PL" altLang="en-US"/>
          </a:p>
        </p:txBody>
      </p:sp>
    </p:spTree>
    <p:extLst>
      <p:ext uri="{BB962C8B-B14F-4D97-AF65-F5344CB8AC3E}">
        <p14:creationId xmlns:p14="http://schemas.microsoft.com/office/powerpoint/2010/main" val="205913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E981B610-9BE7-4EBB-A199-247753C9BE4B}" type="datetimeFigureOut">
              <a:rPr lang="pl-PL" altLang="en-US"/>
              <a:pPr/>
              <a:t>16.03.2022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8C110D66-2179-4D5F-A074-8E0A44403DDF}" type="slidenum">
              <a:rPr lang="pl-PL" altLang="en-US"/>
              <a:pPr/>
              <a:t>‹#›</a:t>
            </a:fld>
            <a:endParaRPr lang="pl-PL" altLang="en-US"/>
          </a:p>
        </p:txBody>
      </p:sp>
    </p:spTree>
    <p:extLst>
      <p:ext uri="{BB962C8B-B14F-4D97-AF65-F5344CB8AC3E}">
        <p14:creationId xmlns:p14="http://schemas.microsoft.com/office/powerpoint/2010/main" val="867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4DC7FA5B-CCEC-4CDC-8618-7BB082825D69}" type="datetimeFigureOut">
              <a:rPr lang="pl-PL" altLang="en-US"/>
              <a:pPr/>
              <a:t>16.03.2022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50FEA2EC-7C51-4C94-825B-096F2CFA966E}" type="slidenum">
              <a:rPr lang="pl-PL" altLang="en-US"/>
              <a:pPr/>
              <a:t>‹#›</a:t>
            </a:fld>
            <a:endParaRPr lang="pl-PL" altLang="en-US"/>
          </a:p>
        </p:txBody>
      </p:sp>
    </p:spTree>
    <p:extLst>
      <p:ext uri="{BB962C8B-B14F-4D97-AF65-F5344CB8AC3E}">
        <p14:creationId xmlns:p14="http://schemas.microsoft.com/office/powerpoint/2010/main" val="165596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fld id="{04F2A4A1-7D93-43B4-B28F-B4431D63731A}" type="datetimeFigureOut">
              <a:rPr lang="pl-PL" altLang="en-US"/>
              <a:pPr/>
              <a:t>16.03.2022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FF018681-D347-465F-90A4-2CB39A594C6C}" type="slidenum">
              <a:rPr lang="pl-PL" altLang="en-US"/>
              <a:pPr/>
              <a:t>‹#›</a:t>
            </a:fld>
            <a:endParaRPr lang="pl-PL" altLang="en-US"/>
          </a:p>
        </p:txBody>
      </p:sp>
    </p:spTree>
    <p:extLst>
      <p:ext uri="{BB962C8B-B14F-4D97-AF65-F5344CB8AC3E}">
        <p14:creationId xmlns:p14="http://schemas.microsoft.com/office/powerpoint/2010/main" val="37375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fld id="{A60621D2-63BB-45EF-BADC-37AFD07EC415}" type="datetimeFigureOut">
              <a:rPr lang="pl-PL" altLang="en-US"/>
              <a:pPr/>
              <a:t>16.03.2022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0709C048-8ED6-4DE3-B2DC-5D9EEE7B67BD}" type="slidenum">
              <a:rPr lang="pl-PL" altLang="en-US"/>
              <a:pPr/>
              <a:t>‹#›</a:t>
            </a:fld>
            <a:endParaRPr lang="pl-PL" altLang="en-US"/>
          </a:p>
        </p:txBody>
      </p:sp>
    </p:spTree>
    <p:extLst>
      <p:ext uri="{BB962C8B-B14F-4D97-AF65-F5344CB8AC3E}">
        <p14:creationId xmlns:p14="http://schemas.microsoft.com/office/powerpoint/2010/main" val="373183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fld id="{629BDEC4-7574-42C9-8541-E2D66B93FD48}" type="datetimeFigureOut">
              <a:rPr lang="pl-PL" altLang="en-US"/>
              <a:pPr/>
              <a:t>16.03.2022</a:t>
            </a:fld>
            <a:endParaRPr lang="pl-PL" altLang="en-US"/>
          </a:p>
        </p:txBody>
      </p:sp>
      <p:sp>
        <p:nvSpPr>
          <p:cNvPr id="8" name="Symbol zastępczy stopki 4"/>
          <p:cNvSpPr>
            <a:spLocks noGrp="1"/>
          </p:cNvSpPr>
          <p:nvPr>
            <p:ph type="ftr" sz="quarter" idx="11"/>
          </p:nvPr>
        </p:nvSpPr>
        <p:spPr/>
        <p:txBody>
          <a:bodyPr/>
          <a:lstStyle>
            <a:lvl1pPr>
              <a:defRPr/>
            </a:lvl1pPr>
          </a:lstStyle>
          <a:p>
            <a:endParaRPr lang="en-US" altLang="en-US"/>
          </a:p>
        </p:txBody>
      </p:sp>
      <p:sp>
        <p:nvSpPr>
          <p:cNvPr id="9" name="Symbol zastępczy numeru slajdu 5"/>
          <p:cNvSpPr>
            <a:spLocks noGrp="1"/>
          </p:cNvSpPr>
          <p:nvPr>
            <p:ph type="sldNum" sz="quarter" idx="12"/>
          </p:nvPr>
        </p:nvSpPr>
        <p:spPr/>
        <p:txBody>
          <a:bodyPr/>
          <a:lstStyle>
            <a:lvl1pPr>
              <a:defRPr/>
            </a:lvl1pPr>
          </a:lstStyle>
          <a:p>
            <a:fld id="{E3EBDDB6-425F-4231-ADB2-F4B895BF1908}" type="slidenum">
              <a:rPr lang="pl-PL" altLang="en-US"/>
              <a:pPr/>
              <a:t>‹#›</a:t>
            </a:fld>
            <a:endParaRPr lang="pl-PL" altLang="en-US"/>
          </a:p>
        </p:txBody>
      </p:sp>
    </p:spTree>
    <p:extLst>
      <p:ext uri="{BB962C8B-B14F-4D97-AF65-F5344CB8AC3E}">
        <p14:creationId xmlns:p14="http://schemas.microsoft.com/office/powerpoint/2010/main" val="388767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fld id="{07A59789-F661-4101-87CC-C1C0E24EA0E8}" type="datetimeFigureOut">
              <a:rPr lang="pl-PL" altLang="en-US"/>
              <a:pPr/>
              <a:t>16.03.2022</a:t>
            </a:fld>
            <a:endParaRPr lang="pl-PL" altLang="en-US"/>
          </a:p>
        </p:txBody>
      </p:sp>
      <p:sp>
        <p:nvSpPr>
          <p:cNvPr id="4" name="Symbol zastępczy stopki 4"/>
          <p:cNvSpPr>
            <a:spLocks noGrp="1"/>
          </p:cNvSpPr>
          <p:nvPr>
            <p:ph type="ftr" sz="quarter" idx="11"/>
          </p:nvPr>
        </p:nvSpPr>
        <p:spPr/>
        <p:txBody>
          <a:bodyPr/>
          <a:lstStyle>
            <a:lvl1pPr>
              <a:defRPr/>
            </a:lvl1pPr>
          </a:lstStyle>
          <a:p>
            <a:endParaRPr lang="en-US" altLang="en-US"/>
          </a:p>
        </p:txBody>
      </p:sp>
      <p:sp>
        <p:nvSpPr>
          <p:cNvPr id="5" name="Symbol zastępczy numeru slajdu 5"/>
          <p:cNvSpPr>
            <a:spLocks noGrp="1"/>
          </p:cNvSpPr>
          <p:nvPr>
            <p:ph type="sldNum" sz="quarter" idx="12"/>
          </p:nvPr>
        </p:nvSpPr>
        <p:spPr/>
        <p:txBody>
          <a:bodyPr/>
          <a:lstStyle>
            <a:lvl1pPr>
              <a:defRPr/>
            </a:lvl1pPr>
          </a:lstStyle>
          <a:p>
            <a:fld id="{44C0A85A-E28C-4DA1-9193-F073CF770C3D}" type="slidenum">
              <a:rPr lang="pl-PL" altLang="en-US"/>
              <a:pPr/>
              <a:t>‹#›</a:t>
            </a:fld>
            <a:endParaRPr lang="pl-PL" altLang="en-US"/>
          </a:p>
        </p:txBody>
      </p:sp>
    </p:spTree>
    <p:extLst>
      <p:ext uri="{BB962C8B-B14F-4D97-AF65-F5344CB8AC3E}">
        <p14:creationId xmlns:p14="http://schemas.microsoft.com/office/powerpoint/2010/main" val="10843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fld id="{5963274C-C19F-4AB1-9FFE-8A17A02962C9}" type="datetimeFigureOut">
              <a:rPr lang="pl-PL" altLang="en-US"/>
              <a:pPr/>
              <a:t>16.03.2022</a:t>
            </a:fld>
            <a:endParaRPr lang="pl-PL" altLang="en-US"/>
          </a:p>
        </p:txBody>
      </p:sp>
      <p:sp>
        <p:nvSpPr>
          <p:cNvPr id="3" name="Symbol zastępczy stopki 4"/>
          <p:cNvSpPr>
            <a:spLocks noGrp="1"/>
          </p:cNvSpPr>
          <p:nvPr>
            <p:ph type="ftr" sz="quarter" idx="11"/>
          </p:nvPr>
        </p:nvSpPr>
        <p:spPr/>
        <p:txBody>
          <a:bodyPr/>
          <a:lstStyle>
            <a:lvl1pPr>
              <a:defRPr/>
            </a:lvl1pPr>
          </a:lstStyle>
          <a:p>
            <a:endParaRPr lang="en-US" altLang="en-US"/>
          </a:p>
        </p:txBody>
      </p:sp>
      <p:sp>
        <p:nvSpPr>
          <p:cNvPr id="4" name="Symbol zastępczy numeru slajdu 5"/>
          <p:cNvSpPr>
            <a:spLocks noGrp="1"/>
          </p:cNvSpPr>
          <p:nvPr>
            <p:ph type="sldNum" sz="quarter" idx="12"/>
          </p:nvPr>
        </p:nvSpPr>
        <p:spPr/>
        <p:txBody>
          <a:bodyPr/>
          <a:lstStyle>
            <a:lvl1pPr>
              <a:defRPr/>
            </a:lvl1pPr>
          </a:lstStyle>
          <a:p>
            <a:fld id="{22A87F7D-BF93-4583-9A6C-407DDBEA49CD}" type="slidenum">
              <a:rPr lang="pl-PL" altLang="en-US"/>
              <a:pPr/>
              <a:t>‹#›</a:t>
            </a:fld>
            <a:endParaRPr lang="pl-PL" altLang="en-US"/>
          </a:p>
        </p:txBody>
      </p:sp>
    </p:spTree>
    <p:extLst>
      <p:ext uri="{BB962C8B-B14F-4D97-AF65-F5344CB8AC3E}">
        <p14:creationId xmlns:p14="http://schemas.microsoft.com/office/powerpoint/2010/main" val="31107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5F00B3B8-A2C5-4227-942A-C17807D1AD0A}" type="datetimeFigureOut">
              <a:rPr lang="pl-PL" altLang="en-US"/>
              <a:pPr/>
              <a:t>16.03.2022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4801650C-35E0-40DC-AE42-17154AC3360A}" type="slidenum">
              <a:rPr lang="pl-PL" altLang="en-US"/>
              <a:pPr/>
              <a:t>‹#›</a:t>
            </a:fld>
            <a:endParaRPr lang="pl-PL" altLang="en-US"/>
          </a:p>
        </p:txBody>
      </p:sp>
    </p:spTree>
    <p:extLst>
      <p:ext uri="{BB962C8B-B14F-4D97-AF65-F5344CB8AC3E}">
        <p14:creationId xmlns:p14="http://schemas.microsoft.com/office/powerpoint/2010/main" val="3474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09B89197-74FE-4854-921E-765CE6DD9935}" type="datetimeFigureOut">
              <a:rPr lang="pl-PL" altLang="en-US"/>
              <a:pPr/>
              <a:t>16.03.2022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FB518216-BA04-4DE5-B074-FE8EA1391B87}" type="slidenum">
              <a:rPr lang="pl-PL" altLang="en-US"/>
              <a:pPr/>
              <a:t>‹#›</a:t>
            </a:fld>
            <a:endParaRPr lang="pl-PL" altLang="en-US"/>
          </a:p>
        </p:txBody>
      </p:sp>
    </p:spTree>
    <p:extLst>
      <p:ext uri="{BB962C8B-B14F-4D97-AF65-F5344CB8AC3E}">
        <p14:creationId xmlns:p14="http://schemas.microsoft.com/office/powerpoint/2010/main" val="103777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DAC4"/>
        </a:solidFill>
        <a:effectLst/>
      </p:bgPr>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alt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C8681B0-816E-4B71-B224-293B12A2EDFC}" type="datetimeFigureOut">
              <a:rPr lang="pl-PL" altLang="en-US"/>
              <a:pPr/>
              <a:t>16.03.2022</a:t>
            </a:fld>
            <a:endParaRPr lang="pl-PL" altLang="en-US"/>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ltLang="en-US"/>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2CF9883-CBA6-4649-B626-02548410BD5F}" type="slidenum">
              <a:rPr lang="pl-PL" altLang="en-US"/>
              <a:pPr/>
              <a:t>‹#›</a:t>
            </a:fld>
            <a:endParaRPr lang="pl-PL"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medium.com/@lachlanmiller_52885/understanding-and-calculating-the-cost-function-for-linear-regression-39b8a3519fcb"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051"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 name="Rectangle 1"/>
          <p:cNvSpPr/>
          <p:nvPr/>
        </p:nvSpPr>
        <p:spPr>
          <a:xfrm>
            <a:off x="2329285" y="3058180"/>
            <a:ext cx="4604915" cy="523220"/>
          </a:xfrm>
          <a:prstGeom prst="rect">
            <a:avLst/>
          </a:prstGeom>
        </p:spPr>
        <p:txBody>
          <a:bodyPr wrap="none">
            <a:spAutoFit/>
          </a:bodyPr>
          <a:lstStyle/>
          <a:p>
            <a:pPr algn="ctr"/>
            <a:r>
              <a:rPr lang="en-US" sz="2800" b="1" dirty="0" smtClean="0">
                <a:solidFill>
                  <a:srgbClr val="7E1B68"/>
                </a:solidFill>
                <a:latin typeface="+mn-lt"/>
              </a:rPr>
              <a:t>Instructor : Syed Musharaf Ali</a:t>
            </a:r>
          </a:p>
        </p:txBody>
      </p:sp>
      <p:sp>
        <p:nvSpPr>
          <p:cNvPr id="18" name="Text Box 9"/>
          <p:cNvSpPr txBox="1">
            <a:spLocks noChangeArrowheads="1"/>
          </p:cNvSpPr>
          <p:nvPr/>
        </p:nvSpPr>
        <p:spPr bwMode="auto">
          <a:xfrm>
            <a:off x="76200" y="863025"/>
            <a:ext cx="914400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buNone/>
            </a:pPr>
            <a:r>
              <a:rPr lang="en-GB" sz="5400" b="1" dirty="0" smtClean="0">
                <a:solidFill>
                  <a:srgbClr val="7E1B68"/>
                </a:solidFill>
                <a:latin typeface="+mn-lt"/>
                <a:cs typeface="Arial" panose="020B0604020202020204" pitchFamily="34" charset="0"/>
              </a:rPr>
              <a:t>Artificial Intelligence</a:t>
            </a:r>
          </a:p>
          <a:p>
            <a:pPr algn="ctr">
              <a:buNone/>
            </a:pPr>
            <a:r>
              <a:rPr lang="en-GB" sz="3600" b="1" dirty="0" smtClean="0">
                <a:solidFill>
                  <a:srgbClr val="7E1B68"/>
                </a:solidFill>
                <a:latin typeface="+mn-lt"/>
                <a:cs typeface="Arial" panose="020B0604020202020204" pitchFamily="34" charset="0"/>
              </a:rPr>
              <a:t>CS-451</a:t>
            </a:r>
            <a:endParaRPr lang="en-GB" sz="3600" b="1" dirty="0">
              <a:solidFill>
                <a:srgbClr val="7E1B68"/>
              </a:solidFill>
              <a:latin typeface="+mn-lt"/>
              <a:cs typeface="Arial" panose="020B0604020202020204" pitchFamily="34" charset="0"/>
            </a:endParaRPr>
          </a:p>
        </p:txBody>
      </p:sp>
      <p:sp>
        <p:nvSpPr>
          <p:cNvPr id="7" name="Content Placeholder 3"/>
          <p:cNvSpPr>
            <a:spLocks noGrp="1"/>
          </p:cNvSpPr>
          <p:nvPr/>
        </p:nvSpPr>
        <p:spPr bwMode="auto">
          <a:xfrm>
            <a:off x="2438400" y="4114800"/>
            <a:ext cx="426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8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8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18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18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18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1800">
                <a:solidFill>
                  <a:schemeClr val="tx1"/>
                </a:solidFill>
                <a:latin typeface="+mn-lt"/>
              </a:defRPr>
            </a:lvl9pPr>
          </a:lstStyle>
          <a:p>
            <a:pPr lvl="1" algn="ctr" eaLnBrk="1" hangingPunct="1">
              <a:buClr>
                <a:srgbClr val="C0504D"/>
              </a:buClr>
              <a:buFont typeface="Wingdings" panose="05000000000000000000" pitchFamily="2" charset="2"/>
              <a:buNone/>
            </a:pPr>
            <a:r>
              <a:rPr lang="en-US" altLang="en-US" b="1" dirty="0" smtClean="0">
                <a:solidFill>
                  <a:srgbClr val="7E1B68"/>
                </a:solidFill>
              </a:rPr>
              <a:t>ROOM </a:t>
            </a:r>
            <a:r>
              <a:rPr lang="en-US" altLang="en-US" dirty="0" smtClean="0">
                <a:solidFill>
                  <a:srgbClr val="7E1B68"/>
                </a:solidFill>
              </a:rPr>
              <a:t>G-104-DSE IIUI</a:t>
            </a:r>
          </a:p>
          <a:p>
            <a:pPr lvl="1" algn="ctr" eaLnBrk="1" hangingPunct="1">
              <a:buClr>
                <a:srgbClr val="C0504D"/>
              </a:buClr>
              <a:buFont typeface="Wingdings" panose="05000000000000000000" pitchFamily="2" charset="2"/>
              <a:buNone/>
            </a:pPr>
            <a:r>
              <a:rPr lang="en-US" altLang="en-US" b="1" dirty="0" err="1" smtClean="0">
                <a:solidFill>
                  <a:srgbClr val="7E1B68"/>
                </a:solidFill>
              </a:rPr>
              <a:t>Ph</a:t>
            </a:r>
            <a:r>
              <a:rPr lang="en-US" altLang="en-US" b="1" dirty="0" smtClean="0">
                <a:solidFill>
                  <a:srgbClr val="7E1B68"/>
                </a:solidFill>
              </a:rPr>
              <a:t>#</a:t>
            </a:r>
            <a:r>
              <a:rPr lang="en-US" altLang="en-US" dirty="0" smtClean="0">
                <a:solidFill>
                  <a:srgbClr val="7E1B68"/>
                </a:solidFill>
              </a:rPr>
              <a:t> 051-9019724 Ext-2724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Font typeface="Arial" charset="0"/>
              <a:buNone/>
            </a:pPr>
            <a:r>
              <a:rPr lang="en-GB" sz="2800" b="1" dirty="0" smtClean="0">
                <a:solidFill>
                  <a:prstClr val="black"/>
                </a:solidFill>
              </a:rPr>
              <a:t>How to</a:t>
            </a:r>
            <a:r>
              <a:rPr lang="en-GB" sz="2800" b="1" dirty="0">
                <a:solidFill>
                  <a:prstClr val="black"/>
                </a:solidFill>
              </a:rPr>
              <a:t> obtain best fit line (Value of a and b</a:t>
            </a:r>
            <a:r>
              <a:rPr lang="en-GB" sz="2800" b="1" dirty="0" smtClean="0">
                <a:solidFill>
                  <a:prstClr val="black"/>
                </a:solidFill>
              </a:rPr>
              <a:t>)?</a:t>
            </a:r>
            <a:endParaRPr lang="en-GB" sz="2800" b="1" dirty="0">
              <a:solidFill>
                <a:prstClr val="black"/>
              </a:solidFill>
            </a:endParaRPr>
          </a:p>
        </p:txBody>
      </p:sp>
      <p:pic>
        <p:nvPicPr>
          <p:cNvPr id="2" name="Picture 1"/>
          <p:cNvPicPr>
            <a:picLocks noChangeAspect="1"/>
          </p:cNvPicPr>
          <p:nvPr/>
        </p:nvPicPr>
        <p:blipFill>
          <a:blip r:embed="rId3"/>
          <a:stretch>
            <a:fillRect/>
          </a:stretch>
        </p:blipFill>
        <p:spPr>
          <a:xfrm>
            <a:off x="914400" y="2013797"/>
            <a:ext cx="3064270" cy="3320203"/>
          </a:xfrm>
          <a:prstGeom prst="rect">
            <a:avLst/>
          </a:prstGeom>
        </p:spPr>
      </p:pic>
      <p:pic>
        <p:nvPicPr>
          <p:cNvPr id="3" name="Picture 2"/>
          <p:cNvPicPr>
            <a:picLocks noChangeAspect="1"/>
          </p:cNvPicPr>
          <p:nvPr/>
        </p:nvPicPr>
        <p:blipFill>
          <a:blip r:embed="rId4"/>
          <a:stretch>
            <a:fillRect/>
          </a:stretch>
        </p:blipFill>
        <p:spPr>
          <a:xfrm>
            <a:off x="4953000" y="1997499"/>
            <a:ext cx="3200400" cy="3336501"/>
          </a:xfrm>
          <a:prstGeom prst="rect">
            <a:avLst/>
          </a:prstGeom>
        </p:spPr>
      </p:pic>
    </p:spTree>
    <p:extLst>
      <p:ext uri="{BB962C8B-B14F-4D97-AF65-F5344CB8AC3E}">
        <p14:creationId xmlns:p14="http://schemas.microsoft.com/office/powerpoint/2010/main" val="79512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Font typeface="Arial" charset="0"/>
              <a:buNone/>
            </a:pPr>
            <a:r>
              <a:rPr lang="en-GB" sz="2000" b="1" dirty="0" smtClean="0">
                <a:solidFill>
                  <a:prstClr val="black"/>
                </a:solidFill>
              </a:rPr>
              <a:t>Important points</a:t>
            </a:r>
          </a:p>
          <a:p>
            <a:pPr marL="0" indent="0">
              <a:buFont typeface="Arial" charset="0"/>
              <a:buNone/>
            </a:pPr>
            <a:endParaRPr lang="en-GB" sz="2000" b="1" dirty="0">
              <a:solidFill>
                <a:prstClr val="black"/>
              </a:solidFill>
            </a:endParaRPr>
          </a:p>
          <a:p>
            <a:r>
              <a:rPr lang="en-GB" sz="2000" dirty="0"/>
              <a:t>There must be </a:t>
            </a:r>
            <a:r>
              <a:rPr lang="en-GB" sz="2000" b="1" dirty="0"/>
              <a:t>linear relationship</a:t>
            </a:r>
            <a:r>
              <a:rPr lang="en-GB" sz="2000" dirty="0"/>
              <a:t> between independent and dependent variables</a:t>
            </a:r>
          </a:p>
          <a:p>
            <a:endParaRPr lang="en-GB" sz="2000" dirty="0" smtClean="0"/>
          </a:p>
          <a:p>
            <a:r>
              <a:rPr lang="en-GB" sz="2000" dirty="0" smtClean="0"/>
              <a:t>Linear </a:t>
            </a:r>
            <a:r>
              <a:rPr lang="en-GB" sz="2000" dirty="0"/>
              <a:t>Regression is very sensitive to </a:t>
            </a:r>
            <a:r>
              <a:rPr lang="en-GB" sz="2000" b="1" dirty="0"/>
              <a:t>Outliers</a:t>
            </a:r>
            <a:r>
              <a:rPr lang="en-GB" sz="2000" dirty="0"/>
              <a:t>. It can terribly affect the regression line and eventually the forecasted values.</a:t>
            </a:r>
          </a:p>
          <a:p>
            <a:pPr marL="0" indent="0">
              <a:buFont typeface="Arial" charset="0"/>
              <a:buNone/>
            </a:pPr>
            <a:endParaRPr lang="en-GB" sz="2000" b="1" dirty="0">
              <a:solidFill>
                <a:prstClr val="black"/>
              </a:solidFill>
            </a:endParaRPr>
          </a:p>
        </p:txBody>
      </p:sp>
    </p:spTree>
    <p:extLst>
      <p:ext uri="{BB962C8B-B14F-4D97-AF65-F5344CB8AC3E}">
        <p14:creationId xmlns:p14="http://schemas.microsoft.com/office/powerpoint/2010/main" val="3845494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5066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Font typeface="Arial" charset="0"/>
              <a:buNone/>
            </a:pPr>
            <a:r>
              <a:rPr lang="en-GB" sz="2000" b="1" dirty="0" smtClean="0">
                <a:solidFill>
                  <a:prstClr val="black"/>
                </a:solidFill>
              </a:rPr>
              <a:t>Example: Find the final score of the team in the T20 match where scores of 15 overs are given</a:t>
            </a:r>
          </a:p>
          <a:p>
            <a:pPr marL="0" indent="0">
              <a:buFont typeface="Arial" charset="0"/>
              <a:buNone/>
            </a:pPr>
            <a:endParaRPr lang="en-GB" sz="2000" b="1" dirty="0">
              <a:solidFill>
                <a:prstClr val="black"/>
              </a:solidFill>
            </a:endParaRPr>
          </a:p>
          <a:p>
            <a:pPr marL="0" indent="0">
              <a:buFont typeface="Arial" charset="0"/>
              <a:buNone/>
            </a:pPr>
            <a:r>
              <a:rPr lang="en-GB" sz="2000" b="1" dirty="0" smtClean="0">
                <a:solidFill>
                  <a:prstClr val="black"/>
                </a:solidFill>
              </a:rPr>
              <a:t>(5,25), (10, 80), (15, 120), (20, ?)  </a:t>
            </a:r>
          </a:p>
          <a:p>
            <a:pPr marL="0" indent="0">
              <a:buFont typeface="Arial" charset="0"/>
              <a:buNone/>
            </a:pPr>
            <a:endParaRPr lang="en-GB" sz="2000" b="1" dirty="0">
              <a:solidFill>
                <a:prstClr val="black"/>
              </a:solidFill>
            </a:endParaRPr>
          </a:p>
          <a:p>
            <a:pPr marL="0" indent="0">
              <a:buFont typeface="Arial" charset="0"/>
              <a:buNone/>
            </a:pPr>
            <a:r>
              <a:rPr lang="en-GB" sz="2000" b="1" dirty="0" smtClean="0">
                <a:solidFill>
                  <a:prstClr val="black"/>
                </a:solidFill>
              </a:rPr>
              <a:t>By equations we found that </a:t>
            </a:r>
          </a:p>
          <a:p>
            <a:pPr marL="0" indent="0">
              <a:buFont typeface="Arial" charset="0"/>
              <a:buNone/>
            </a:pPr>
            <a:endParaRPr lang="en-GB" sz="2000" b="1" dirty="0">
              <a:solidFill>
                <a:prstClr val="black"/>
              </a:solidFill>
            </a:endParaRPr>
          </a:p>
          <a:p>
            <a:pPr marL="0" indent="0">
              <a:buFont typeface="Arial" charset="0"/>
              <a:buNone/>
            </a:pPr>
            <a:r>
              <a:rPr lang="en-GB" sz="2000" b="1" i="1" dirty="0" smtClean="0">
                <a:solidFill>
                  <a:prstClr val="black"/>
                </a:solidFill>
              </a:rPr>
              <a:t>m</a:t>
            </a:r>
            <a:r>
              <a:rPr lang="en-GB" sz="2000" b="1" dirty="0" smtClean="0">
                <a:solidFill>
                  <a:prstClr val="black"/>
                </a:solidFill>
              </a:rPr>
              <a:t> = 9.5</a:t>
            </a:r>
          </a:p>
          <a:p>
            <a:pPr marL="0" indent="0">
              <a:buFont typeface="Arial" charset="0"/>
              <a:buNone/>
            </a:pPr>
            <a:r>
              <a:rPr lang="en-GB" sz="2000" b="1" i="1" dirty="0" smtClean="0">
                <a:solidFill>
                  <a:prstClr val="black"/>
                </a:solidFill>
              </a:rPr>
              <a:t>b</a:t>
            </a:r>
            <a:r>
              <a:rPr lang="en-GB" sz="2000" b="1" dirty="0" smtClean="0">
                <a:solidFill>
                  <a:prstClr val="black"/>
                </a:solidFill>
              </a:rPr>
              <a:t> = -20</a:t>
            </a:r>
          </a:p>
          <a:p>
            <a:pPr marL="0" indent="0">
              <a:buFont typeface="Arial" charset="0"/>
              <a:buNone/>
            </a:pPr>
            <a:endParaRPr lang="en-GB" sz="2000" b="1" dirty="0">
              <a:solidFill>
                <a:prstClr val="black"/>
              </a:solidFill>
            </a:endParaRPr>
          </a:p>
          <a:p>
            <a:pPr marL="0" indent="0">
              <a:buFont typeface="Arial" charset="0"/>
              <a:buNone/>
            </a:pPr>
            <a:r>
              <a:rPr lang="en-GB" sz="2000" b="1" dirty="0" smtClean="0">
                <a:solidFill>
                  <a:prstClr val="black"/>
                </a:solidFill>
              </a:rPr>
              <a:t>Substitute values for </a:t>
            </a:r>
            <a:r>
              <a:rPr lang="en-GB" sz="2000" b="1" i="1" dirty="0" smtClean="0">
                <a:solidFill>
                  <a:prstClr val="black"/>
                </a:solidFill>
              </a:rPr>
              <a:t>m</a:t>
            </a:r>
            <a:r>
              <a:rPr lang="en-GB" sz="2000" b="1" dirty="0" smtClean="0">
                <a:solidFill>
                  <a:prstClr val="black"/>
                </a:solidFill>
              </a:rPr>
              <a:t> and </a:t>
            </a:r>
            <a:r>
              <a:rPr lang="en-GB" sz="2000" b="1" i="1" dirty="0" smtClean="0">
                <a:solidFill>
                  <a:prstClr val="black"/>
                </a:solidFill>
              </a:rPr>
              <a:t>b</a:t>
            </a:r>
            <a:r>
              <a:rPr lang="en-GB" sz="2000" b="1" dirty="0" smtClean="0">
                <a:solidFill>
                  <a:prstClr val="black"/>
                </a:solidFill>
              </a:rPr>
              <a:t> for the given </a:t>
            </a:r>
            <a:r>
              <a:rPr lang="en-GB" sz="2000" b="1" i="1" dirty="0" smtClean="0">
                <a:solidFill>
                  <a:prstClr val="black"/>
                </a:solidFill>
              </a:rPr>
              <a:t>X</a:t>
            </a:r>
            <a:r>
              <a:rPr lang="en-GB" sz="2000" b="1" dirty="0" smtClean="0">
                <a:solidFill>
                  <a:prstClr val="black"/>
                </a:solidFill>
              </a:rPr>
              <a:t> in equation</a:t>
            </a:r>
          </a:p>
          <a:p>
            <a:pPr marL="0" indent="0">
              <a:buFont typeface="Arial" charset="0"/>
              <a:buNone/>
            </a:pPr>
            <a:endParaRPr lang="en-GB" sz="2000" b="1" dirty="0">
              <a:solidFill>
                <a:prstClr val="black"/>
              </a:solidFill>
            </a:endParaRPr>
          </a:p>
          <a:p>
            <a:pPr marL="0" indent="0" algn="ctr">
              <a:buNone/>
            </a:pPr>
            <a:r>
              <a:rPr lang="en-US" sz="2000" dirty="0" smtClean="0"/>
              <a:t> </a:t>
            </a:r>
            <a:r>
              <a:rPr lang="en-US" sz="3600" b="1" dirty="0" smtClean="0"/>
              <a:t>y = </a:t>
            </a:r>
            <a:r>
              <a:rPr lang="en-US" sz="3600" b="1" i="1" dirty="0" err="1" smtClean="0"/>
              <a:t>m</a:t>
            </a:r>
            <a:r>
              <a:rPr lang="en-US" sz="3600" b="1" dirty="0" err="1" smtClean="0"/>
              <a:t>x+</a:t>
            </a:r>
            <a:r>
              <a:rPr lang="en-US" sz="3600" b="1" i="1" dirty="0" err="1" smtClean="0"/>
              <a:t>b</a:t>
            </a:r>
            <a:endParaRPr lang="en-GB" sz="3600" b="1" i="1" dirty="0">
              <a:solidFill>
                <a:prstClr val="black"/>
              </a:solidFill>
            </a:endParaRPr>
          </a:p>
        </p:txBody>
      </p:sp>
      <p:pic>
        <p:nvPicPr>
          <p:cNvPr id="9" name="Picture 8"/>
          <p:cNvPicPr>
            <a:picLocks noChangeAspect="1"/>
          </p:cNvPicPr>
          <p:nvPr/>
        </p:nvPicPr>
        <p:blipFill>
          <a:blip r:embed="rId3"/>
          <a:stretch>
            <a:fillRect/>
          </a:stretch>
        </p:blipFill>
        <p:spPr>
          <a:xfrm>
            <a:off x="6001564" y="1981200"/>
            <a:ext cx="3066236" cy="1676400"/>
          </a:xfrm>
          <a:prstGeom prst="rect">
            <a:avLst/>
          </a:prstGeom>
        </p:spPr>
      </p:pic>
      <p:pic>
        <p:nvPicPr>
          <p:cNvPr id="10" name="Picture 9"/>
          <p:cNvPicPr>
            <a:picLocks noChangeAspect="1"/>
          </p:cNvPicPr>
          <p:nvPr/>
        </p:nvPicPr>
        <p:blipFill>
          <a:blip r:embed="rId4"/>
          <a:stretch>
            <a:fillRect/>
          </a:stretch>
        </p:blipFill>
        <p:spPr>
          <a:xfrm>
            <a:off x="6477000" y="3886200"/>
            <a:ext cx="2015590" cy="676465"/>
          </a:xfrm>
          <a:prstGeom prst="rect">
            <a:avLst/>
          </a:prstGeom>
        </p:spPr>
      </p:pic>
    </p:spTree>
    <p:extLst>
      <p:ext uri="{BB962C8B-B14F-4D97-AF65-F5344CB8AC3E}">
        <p14:creationId xmlns:p14="http://schemas.microsoft.com/office/powerpoint/2010/main" val="4168072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Font typeface="Arial" charset="0"/>
              <a:buNone/>
            </a:pPr>
            <a:r>
              <a:rPr lang="en-GB" sz="2000" b="1" dirty="0" smtClean="0">
                <a:solidFill>
                  <a:prstClr val="black"/>
                </a:solidFill>
              </a:rPr>
              <a:t>Example: Find the final score of the team in the T20 match where scores of 15 overs are given</a:t>
            </a:r>
          </a:p>
          <a:p>
            <a:pPr marL="0" indent="0">
              <a:buFont typeface="Arial" charset="0"/>
              <a:buNone/>
            </a:pPr>
            <a:endParaRPr lang="en-GB" sz="2000" b="1" dirty="0">
              <a:solidFill>
                <a:prstClr val="black"/>
              </a:solidFill>
            </a:endParaRPr>
          </a:p>
          <a:p>
            <a:pPr marL="0" indent="0">
              <a:buFont typeface="Arial" charset="0"/>
              <a:buNone/>
            </a:pPr>
            <a:r>
              <a:rPr lang="en-GB" sz="2000" b="1" dirty="0" smtClean="0">
                <a:solidFill>
                  <a:prstClr val="black"/>
                </a:solidFill>
              </a:rPr>
              <a:t>(5,25), (10, 80), (15, 120), (20, ?)  </a:t>
            </a:r>
          </a:p>
          <a:p>
            <a:pPr marL="0" indent="0">
              <a:buFont typeface="Arial" charset="0"/>
              <a:buNone/>
            </a:pPr>
            <a:endParaRPr lang="en-GB" sz="2000" b="1" dirty="0">
              <a:solidFill>
                <a:prstClr val="black"/>
              </a:solidFill>
            </a:endParaRPr>
          </a:p>
          <a:p>
            <a:pPr marL="0" indent="0">
              <a:buFont typeface="Arial" charset="0"/>
              <a:buNone/>
            </a:pPr>
            <a:r>
              <a:rPr lang="en-GB" sz="2000" b="1" dirty="0" smtClean="0">
                <a:solidFill>
                  <a:prstClr val="black"/>
                </a:solidFill>
              </a:rPr>
              <a:t>By equations we found that </a:t>
            </a:r>
          </a:p>
          <a:p>
            <a:pPr marL="0" indent="0">
              <a:buFont typeface="Arial" charset="0"/>
              <a:buNone/>
            </a:pPr>
            <a:endParaRPr lang="en-GB" sz="2000" b="1" dirty="0">
              <a:solidFill>
                <a:prstClr val="black"/>
              </a:solidFill>
            </a:endParaRPr>
          </a:p>
          <a:p>
            <a:pPr marL="0" indent="0">
              <a:buFont typeface="Arial" charset="0"/>
              <a:buNone/>
            </a:pPr>
            <a:r>
              <a:rPr lang="en-GB" sz="2000" b="1" i="1" dirty="0" smtClean="0">
                <a:solidFill>
                  <a:prstClr val="black"/>
                </a:solidFill>
              </a:rPr>
              <a:t>m</a:t>
            </a:r>
            <a:r>
              <a:rPr lang="en-GB" sz="2000" b="1" dirty="0" smtClean="0">
                <a:solidFill>
                  <a:prstClr val="black"/>
                </a:solidFill>
              </a:rPr>
              <a:t> = 9.5</a:t>
            </a:r>
          </a:p>
          <a:p>
            <a:pPr marL="0" indent="0">
              <a:buFont typeface="Arial" charset="0"/>
              <a:buNone/>
            </a:pPr>
            <a:r>
              <a:rPr lang="en-GB" sz="2000" b="1" i="1" dirty="0" smtClean="0">
                <a:solidFill>
                  <a:prstClr val="black"/>
                </a:solidFill>
              </a:rPr>
              <a:t>b</a:t>
            </a:r>
            <a:r>
              <a:rPr lang="en-GB" sz="2000" b="1" dirty="0" smtClean="0">
                <a:solidFill>
                  <a:prstClr val="black"/>
                </a:solidFill>
              </a:rPr>
              <a:t> = -20</a:t>
            </a:r>
          </a:p>
          <a:p>
            <a:pPr marL="0" indent="0">
              <a:buFont typeface="Arial" charset="0"/>
              <a:buNone/>
            </a:pPr>
            <a:endParaRPr lang="en-GB" sz="2000" b="1" dirty="0" smtClean="0">
              <a:solidFill>
                <a:prstClr val="black"/>
              </a:solidFill>
            </a:endParaRPr>
          </a:p>
          <a:p>
            <a:pPr marL="0" indent="0">
              <a:buFont typeface="Arial" charset="0"/>
              <a:buNone/>
            </a:pPr>
            <a:r>
              <a:rPr lang="en-GB" sz="2000" b="1" smtClean="0">
                <a:solidFill>
                  <a:prstClr val="black"/>
                </a:solidFill>
              </a:rPr>
              <a:t>For </a:t>
            </a:r>
          </a:p>
          <a:p>
            <a:pPr marL="0" indent="0">
              <a:buFont typeface="Arial" charset="0"/>
              <a:buNone/>
            </a:pPr>
            <a:r>
              <a:rPr lang="en-GB" sz="2000" b="1" smtClean="0">
                <a:solidFill>
                  <a:prstClr val="black"/>
                </a:solidFill>
              </a:rPr>
              <a:t>x </a:t>
            </a:r>
            <a:r>
              <a:rPr lang="en-GB" sz="2000" b="1" dirty="0" smtClean="0">
                <a:solidFill>
                  <a:prstClr val="black"/>
                </a:solidFill>
              </a:rPr>
              <a:t>= 5 , y = 27.5</a:t>
            </a:r>
          </a:p>
          <a:p>
            <a:pPr marL="0" indent="0">
              <a:buFont typeface="Arial" charset="0"/>
              <a:buNone/>
            </a:pPr>
            <a:r>
              <a:rPr lang="en-GB" sz="2000" b="1" dirty="0" smtClean="0">
                <a:solidFill>
                  <a:prstClr val="black"/>
                </a:solidFill>
              </a:rPr>
              <a:t>x = 10, y = 75</a:t>
            </a:r>
          </a:p>
          <a:p>
            <a:pPr marL="0" indent="0">
              <a:buFont typeface="Arial" charset="0"/>
              <a:buNone/>
            </a:pPr>
            <a:r>
              <a:rPr lang="en-GB" sz="2000" b="1" dirty="0" smtClean="0">
                <a:solidFill>
                  <a:prstClr val="black"/>
                </a:solidFill>
              </a:rPr>
              <a:t>x = 15, y = 122.5</a:t>
            </a:r>
          </a:p>
          <a:p>
            <a:pPr marL="0" indent="0">
              <a:buFont typeface="Arial" charset="0"/>
              <a:buNone/>
            </a:pPr>
            <a:r>
              <a:rPr lang="en-GB" sz="2000" b="1" dirty="0" smtClean="0">
                <a:solidFill>
                  <a:prstClr val="black"/>
                </a:solidFill>
              </a:rPr>
              <a:t>x = 20, y = 170 </a:t>
            </a:r>
          </a:p>
          <a:p>
            <a:pPr marL="0" indent="0">
              <a:buFont typeface="Arial" charset="0"/>
              <a:buNone/>
            </a:pPr>
            <a:r>
              <a:rPr lang="en-GB" sz="2000" b="1" dirty="0" smtClean="0">
                <a:solidFill>
                  <a:prstClr val="black"/>
                </a:solidFill>
              </a:rPr>
              <a:t> </a:t>
            </a:r>
            <a:endParaRPr lang="en-GB" sz="2000" b="1" dirty="0">
              <a:solidFill>
                <a:prstClr val="black"/>
              </a:solidFill>
            </a:endParaRPr>
          </a:p>
        </p:txBody>
      </p:sp>
    </p:spTree>
    <p:extLst>
      <p:ext uri="{BB962C8B-B14F-4D97-AF65-F5344CB8AC3E}">
        <p14:creationId xmlns:p14="http://schemas.microsoft.com/office/powerpoint/2010/main" val="2422034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sz="2400" b="1" dirty="0"/>
              <a:t>Cost Function</a:t>
            </a:r>
            <a:endParaRPr lang="en-GB" sz="2400" dirty="0"/>
          </a:p>
          <a:p>
            <a:pPr marL="0" indent="0">
              <a:buNone/>
            </a:pPr>
            <a:r>
              <a:rPr lang="en-GB" sz="2000" dirty="0"/>
              <a:t>It is a </a:t>
            </a:r>
            <a:r>
              <a:rPr lang="en-GB" sz="2000" b="1" dirty="0"/>
              <a:t>function</a:t>
            </a:r>
            <a:r>
              <a:rPr lang="en-GB" sz="2000" dirty="0"/>
              <a:t> that measures the performance of a </a:t>
            </a:r>
            <a:r>
              <a:rPr lang="en-GB" sz="2000" b="1" dirty="0"/>
              <a:t>Machine Learning</a:t>
            </a:r>
            <a:r>
              <a:rPr lang="en-GB" sz="2000" dirty="0"/>
              <a:t> model for given data. </a:t>
            </a:r>
            <a:r>
              <a:rPr lang="en-GB" sz="2000" b="1" dirty="0"/>
              <a:t>Cost Function</a:t>
            </a:r>
            <a:r>
              <a:rPr lang="en-GB" sz="2000" dirty="0"/>
              <a:t> quantifies the error between predicted values and expected values and presents it in the form of a single real number.</a:t>
            </a:r>
            <a:r>
              <a:rPr lang="en-GB" sz="2000" b="1" dirty="0" smtClean="0">
                <a:solidFill>
                  <a:prstClr val="black"/>
                </a:solidFill>
              </a:rPr>
              <a:t> </a:t>
            </a:r>
            <a:endParaRPr lang="en-GB" sz="2000" b="1" dirty="0">
              <a:solidFill>
                <a:prstClr val="black"/>
              </a:solidFill>
            </a:endParaRPr>
          </a:p>
        </p:txBody>
      </p:sp>
      <p:pic>
        <p:nvPicPr>
          <p:cNvPr id="1026" name="Picture 2" descr="Image result for cost functio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84269"/>
            <a:ext cx="7962901" cy="3868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40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sz="2400" b="1" dirty="0"/>
              <a:t>Cost </a:t>
            </a:r>
            <a:r>
              <a:rPr lang="en-GB" sz="2400" b="1" dirty="0" smtClean="0"/>
              <a:t>Function Example</a:t>
            </a:r>
            <a:endParaRPr lang="en-GB" sz="2400" dirty="0"/>
          </a:p>
        </p:txBody>
      </p:sp>
      <p:pic>
        <p:nvPicPr>
          <p:cNvPr id="2050" name="Picture 2" descr="https://miro.medium.com/max/1268/1*D9Mw2s1ET4EIn4LbB43hJ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292971"/>
            <a:ext cx="8039100" cy="44126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4801" y="1487269"/>
            <a:ext cx="8991599" cy="646331"/>
          </a:xfrm>
          <a:prstGeom prst="rect">
            <a:avLst/>
          </a:prstGeom>
        </p:spPr>
        <p:txBody>
          <a:bodyPr wrap="square">
            <a:spAutoFit/>
          </a:bodyPr>
          <a:lstStyle/>
          <a:p>
            <a:r>
              <a:rPr lang="en-US" dirty="0">
                <a:hlinkClick r:id="rId4"/>
              </a:rPr>
              <a:t>https://medium.com/@lachlanmiller_52885/understanding-and-calculating-the-cost-function-for-linear-regression-39b8a3519fcb</a:t>
            </a:r>
            <a:endParaRPr lang="en-US" dirty="0"/>
          </a:p>
        </p:txBody>
      </p:sp>
    </p:spTree>
    <p:extLst>
      <p:ext uri="{BB962C8B-B14F-4D97-AF65-F5344CB8AC3E}">
        <p14:creationId xmlns:p14="http://schemas.microsoft.com/office/powerpoint/2010/main" val="2545269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sz="2400" b="1" dirty="0"/>
              <a:t>Cost </a:t>
            </a:r>
            <a:r>
              <a:rPr lang="en-GB" sz="2400" b="1" dirty="0" smtClean="0"/>
              <a:t>Function Example</a:t>
            </a:r>
            <a:endParaRPr lang="en-GB" sz="2400" dirty="0"/>
          </a:p>
        </p:txBody>
      </p:sp>
      <p:pic>
        <p:nvPicPr>
          <p:cNvPr id="5" name="Picture 4"/>
          <p:cNvPicPr>
            <a:picLocks noChangeAspect="1"/>
          </p:cNvPicPr>
          <p:nvPr/>
        </p:nvPicPr>
        <p:blipFill>
          <a:blip r:embed="rId3"/>
          <a:stretch>
            <a:fillRect/>
          </a:stretch>
        </p:blipFill>
        <p:spPr>
          <a:xfrm>
            <a:off x="565439" y="1676400"/>
            <a:ext cx="8273761" cy="2000250"/>
          </a:xfrm>
          <a:prstGeom prst="rect">
            <a:avLst/>
          </a:prstGeom>
        </p:spPr>
      </p:pic>
      <p:sp>
        <p:nvSpPr>
          <p:cNvPr id="6" name="Rectangle 5"/>
          <p:cNvSpPr/>
          <p:nvPr/>
        </p:nvSpPr>
        <p:spPr>
          <a:xfrm>
            <a:off x="762000" y="5135940"/>
            <a:ext cx="4572000" cy="1569660"/>
          </a:xfrm>
          <a:prstGeom prst="rect">
            <a:avLst/>
          </a:prstGeom>
        </p:spPr>
        <p:txBody>
          <a:bodyPr>
            <a:spAutoFit/>
          </a:bodyPr>
          <a:lstStyle/>
          <a:p>
            <a:r>
              <a:rPr lang="en-GB" sz="2400" b="1" dirty="0" smtClean="0">
                <a:latin typeface="Menlo"/>
              </a:rPr>
              <a:t>Cost function values</a:t>
            </a:r>
          </a:p>
          <a:p>
            <a:r>
              <a:rPr lang="en-GB" sz="2400" dirty="0" smtClean="0">
                <a:latin typeface="Menlo"/>
              </a:rPr>
              <a:t>best_fit_1</a:t>
            </a:r>
            <a:r>
              <a:rPr lang="en-GB" sz="2400" dirty="0">
                <a:latin typeface="Menlo"/>
              </a:rPr>
              <a:t>: 1.083</a:t>
            </a:r>
            <a:r>
              <a:rPr lang="en-GB" sz="2400" dirty="0"/>
              <a:t/>
            </a:r>
            <a:br>
              <a:rPr lang="en-GB" sz="2400" dirty="0"/>
            </a:br>
            <a:r>
              <a:rPr lang="en-GB" sz="2400" b="1" i="1" dirty="0">
                <a:solidFill>
                  <a:srgbClr val="FF0000"/>
                </a:solidFill>
                <a:latin typeface="Menlo"/>
              </a:rPr>
              <a:t>best_fit_2: 0.083</a:t>
            </a:r>
            <a:r>
              <a:rPr lang="en-GB" sz="2400" b="1" i="1" dirty="0">
                <a:solidFill>
                  <a:srgbClr val="FF0000"/>
                </a:solidFill>
              </a:rPr>
              <a:t/>
            </a:r>
            <a:br>
              <a:rPr lang="en-GB" sz="2400" b="1" i="1" dirty="0">
                <a:solidFill>
                  <a:srgbClr val="FF0000"/>
                </a:solidFill>
              </a:rPr>
            </a:br>
            <a:r>
              <a:rPr lang="en-GB" sz="2400" dirty="0">
                <a:latin typeface="Menlo"/>
              </a:rPr>
              <a:t>best_fit_3: 0.25</a:t>
            </a:r>
            <a:endParaRPr lang="en-US" sz="2400" dirty="0"/>
          </a:p>
        </p:txBody>
      </p:sp>
      <p:pic>
        <p:nvPicPr>
          <p:cNvPr id="7"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819400"/>
            <a:ext cx="6655823" cy="313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495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Gradient Descent </a:t>
            </a:r>
            <a:endParaRPr lang="en-GB" dirty="0"/>
          </a:p>
        </p:txBody>
      </p:sp>
      <p:pic>
        <p:nvPicPr>
          <p:cNvPr id="4098" name="Picture 2" descr="https://miro.medium.com/max/1062/1*WGHn1L4NveQ85nn3o7Dd2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160" y="3798332"/>
            <a:ext cx="5568440" cy="29834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1" y="1630740"/>
            <a:ext cx="9067799" cy="1569660"/>
          </a:xfrm>
          <a:prstGeom prst="rect">
            <a:avLst/>
          </a:prstGeom>
        </p:spPr>
        <p:txBody>
          <a:bodyPr wrap="square">
            <a:spAutoFit/>
          </a:bodyPr>
          <a:lstStyle/>
          <a:p>
            <a:r>
              <a:rPr lang="en-GB" sz="2400" dirty="0">
                <a:latin typeface="+mn-lt"/>
              </a:rPr>
              <a:t>Gradient descent is an optimization algorithm used to minimize some function by iteratively moving in the direction of steepest descent as defined by the negative of the gradient. In machine learning, </a:t>
            </a:r>
            <a:r>
              <a:rPr lang="en-GB" sz="2400" dirty="0" smtClean="0">
                <a:latin typeface="+mn-lt"/>
              </a:rPr>
              <a:t>gradient </a:t>
            </a:r>
            <a:r>
              <a:rPr lang="en-GB" sz="2400" dirty="0">
                <a:latin typeface="+mn-lt"/>
              </a:rPr>
              <a:t>descent to update the </a:t>
            </a:r>
            <a:r>
              <a:rPr lang="en-GB" sz="2400" dirty="0" smtClean="0">
                <a:latin typeface="+mn-lt"/>
              </a:rPr>
              <a:t>parameters</a:t>
            </a:r>
            <a:r>
              <a:rPr lang="en-GB" sz="2400" dirty="0">
                <a:latin typeface="+mn-lt"/>
              </a:rPr>
              <a:t> of our model.</a:t>
            </a:r>
            <a:endParaRPr lang="en-US" sz="2400" dirty="0">
              <a:latin typeface="+mn-lt"/>
            </a:endParaRPr>
          </a:p>
        </p:txBody>
      </p:sp>
      <p:sp>
        <p:nvSpPr>
          <p:cNvPr id="3" name="TextBox 2"/>
          <p:cNvSpPr txBox="1"/>
          <p:nvPr/>
        </p:nvSpPr>
        <p:spPr>
          <a:xfrm>
            <a:off x="2895600" y="3352800"/>
            <a:ext cx="4572000" cy="369332"/>
          </a:xfrm>
          <a:prstGeom prst="rect">
            <a:avLst/>
          </a:prstGeom>
          <a:noFill/>
        </p:spPr>
        <p:txBody>
          <a:bodyPr wrap="square" rtlCol="0">
            <a:spAutoFit/>
          </a:bodyPr>
          <a:lstStyle/>
          <a:p>
            <a:r>
              <a:rPr lang="de-DE" b="1" dirty="0" smtClean="0"/>
              <a:t>Gradient descent for one parameter</a:t>
            </a:r>
            <a:endParaRPr lang="en-US" b="1" dirty="0"/>
          </a:p>
        </p:txBody>
      </p:sp>
    </p:spTree>
    <p:extLst>
      <p:ext uri="{BB962C8B-B14F-4D97-AF65-F5344CB8AC3E}">
        <p14:creationId xmlns:p14="http://schemas.microsoft.com/office/powerpoint/2010/main" val="1847994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Gradient Descent </a:t>
            </a:r>
            <a:endParaRPr lang="en-GB" dirty="0"/>
          </a:p>
        </p:txBody>
      </p:sp>
      <p:pic>
        <p:nvPicPr>
          <p:cNvPr id="7" name="Picture 6" descr="Image result for gradient descent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62200"/>
            <a:ext cx="7467600" cy="42708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90800" y="1981200"/>
            <a:ext cx="4572000" cy="369332"/>
          </a:xfrm>
          <a:prstGeom prst="rect">
            <a:avLst/>
          </a:prstGeom>
          <a:noFill/>
        </p:spPr>
        <p:txBody>
          <a:bodyPr wrap="square" rtlCol="0">
            <a:spAutoFit/>
          </a:bodyPr>
          <a:lstStyle/>
          <a:p>
            <a:r>
              <a:rPr lang="de-DE" b="1" dirty="0" smtClean="0"/>
              <a:t>Gradient descent for two parameter</a:t>
            </a:r>
            <a:endParaRPr lang="en-US" b="1" dirty="0"/>
          </a:p>
        </p:txBody>
      </p:sp>
    </p:spTree>
    <p:extLst>
      <p:ext uri="{BB962C8B-B14F-4D97-AF65-F5344CB8AC3E}">
        <p14:creationId xmlns:p14="http://schemas.microsoft.com/office/powerpoint/2010/main" val="3304325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Gradient Descent </a:t>
            </a:r>
            <a:endParaRPr lang="en-GB" dirty="0"/>
          </a:p>
        </p:txBody>
      </p:sp>
      <p:sp>
        <p:nvSpPr>
          <p:cNvPr id="2" name="Rectangle 1"/>
          <p:cNvSpPr/>
          <p:nvPr/>
        </p:nvSpPr>
        <p:spPr>
          <a:xfrm>
            <a:off x="152401" y="1676400"/>
            <a:ext cx="9067799" cy="1323439"/>
          </a:xfrm>
          <a:prstGeom prst="rect">
            <a:avLst/>
          </a:prstGeom>
        </p:spPr>
        <p:txBody>
          <a:bodyPr wrap="square">
            <a:spAutoFit/>
          </a:bodyPr>
          <a:lstStyle/>
          <a:p>
            <a:r>
              <a:rPr lang="en-GB" sz="2000" dirty="0"/>
              <a:t>Gradient descent is an optimization algorithm used to find the values of parameters (coefficients) of a function (f) that minimizes a cost function (cost).</a:t>
            </a:r>
          </a:p>
          <a:p>
            <a:r>
              <a:rPr lang="en-GB" sz="2000" dirty="0"/>
              <a:t/>
            </a:r>
            <a:br>
              <a:rPr lang="en-GB" sz="2000" dirty="0"/>
            </a:br>
            <a:endParaRPr lang="en-US" sz="2000" dirty="0">
              <a:latin typeface="+mn-lt"/>
            </a:endParaRPr>
          </a:p>
        </p:txBody>
      </p:sp>
      <p:pic>
        <p:nvPicPr>
          <p:cNvPr id="5122" name="Picture 2" descr="https://miro.medium.com/max/450/1*8Omixzi4P2mnqdsPwIR1G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514" y="3581400"/>
            <a:ext cx="611108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85/1*XfDb8XhzTy1nVnwSy1mv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90800"/>
            <a:ext cx="3667125" cy="685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flipH="1">
            <a:off x="2057400" y="6324600"/>
            <a:ext cx="6126481" cy="523220"/>
          </a:xfrm>
          <a:prstGeom prst="rect">
            <a:avLst/>
          </a:prstGeom>
          <a:noFill/>
        </p:spPr>
        <p:txBody>
          <a:bodyPr wrap="square" rtlCol="0">
            <a:spAutoFit/>
          </a:bodyPr>
          <a:lstStyle/>
          <a:p>
            <a:r>
              <a:rPr lang="de-DE" b="1" dirty="0" smtClean="0"/>
              <a:t>Parameters update where </a:t>
            </a:r>
            <a:r>
              <a:rPr lang="el-GR" sz="2800" b="1" dirty="0" smtClean="0"/>
              <a:t>α</a:t>
            </a:r>
            <a:r>
              <a:rPr lang="de-DE" b="1" dirty="0" smtClean="0"/>
              <a:t> is learning rate</a:t>
            </a:r>
            <a:endParaRPr lang="en-US" b="1" dirty="0"/>
          </a:p>
        </p:txBody>
      </p:sp>
    </p:spTree>
    <p:extLst>
      <p:ext uri="{BB962C8B-B14F-4D97-AF65-F5344CB8AC3E}">
        <p14:creationId xmlns:p14="http://schemas.microsoft.com/office/powerpoint/2010/main" val="1313501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77813" y="549275"/>
            <a:ext cx="73421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GB" altLang="en-US" sz="3200" dirty="0" smtClean="0">
                <a:solidFill>
                  <a:srgbClr val="7E1B68"/>
                </a:solidFill>
                <a:cs typeface="Arial" charset="0"/>
              </a:rPr>
              <a:t>Regression Analysis</a:t>
            </a:r>
            <a:endParaRPr lang="en-GB" altLang="en-US" sz="3200" dirty="0">
              <a:solidFill>
                <a:srgbClr val="7E1B68"/>
              </a:solidFill>
              <a:cs typeface="Arial" charset="0"/>
            </a:endParaRPr>
          </a:p>
          <a:p>
            <a:pPr fontAlgn="auto">
              <a:spcAft>
                <a:spcPts val="0"/>
              </a:spcAft>
              <a:defRPr/>
            </a:pPr>
            <a:endParaRPr lang="en-US" sz="3200" dirty="0">
              <a:solidFill>
                <a:srgbClr val="7E1B68"/>
              </a:solidFill>
              <a:latin typeface="+mn-lt"/>
            </a:endParaRPr>
          </a:p>
        </p:txBody>
      </p:sp>
      <p:sp>
        <p:nvSpPr>
          <p:cNvPr id="12" name="Rectangle 11"/>
          <p:cNvSpPr>
            <a:spLocks noChangeArrowheads="1"/>
          </p:cNvSpPr>
          <p:nvPr/>
        </p:nvSpPr>
        <p:spPr bwMode="auto">
          <a:xfrm>
            <a:off x="371475" y="1308080"/>
            <a:ext cx="87725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GB" sz="2400" dirty="0"/>
              <a:t>Regression analysis is a form of predictive modelling technique which investigates the relationship </a:t>
            </a:r>
            <a:r>
              <a:rPr lang="en-GB" sz="2400" dirty="0" smtClean="0"/>
              <a:t>between a </a:t>
            </a:r>
            <a:r>
              <a:rPr lang="en-GB" sz="2400" b="1" dirty="0" smtClean="0"/>
              <a:t>dependent</a:t>
            </a:r>
            <a:r>
              <a:rPr lang="en-GB" sz="2400" b="1" dirty="0"/>
              <a:t> </a:t>
            </a:r>
            <a:r>
              <a:rPr lang="en-GB" sz="2400" dirty="0"/>
              <a:t>(target) and </a:t>
            </a:r>
            <a:r>
              <a:rPr lang="en-GB" sz="2400" b="1" dirty="0"/>
              <a:t>independent variable (s)</a:t>
            </a:r>
            <a:r>
              <a:rPr lang="en-GB" sz="2400" dirty="0"/>
              <a:t> (predictor). </a:t>
            </a:r>
            <a:endParaRPr lang="en-GB" sz="2400" dirty="0" smtClean="0"/>
          </a:p>
          <a:p>
            <a:pPr marL="0" indent="0" eaLnBrk="1" hangingPunct="1">
              <a:spcBef>
                <a:spcPct val="0"/>
              </a:spcBef>
              <a:buNone/>
            </a:pPr>
            <a:endParaRPr lang="en-GB" sz="2400" dirty="0"/>
          </a:p>
          <a:p>
            <a:pPr marL="0" indent="0" eaLnBrk="1" hangingPunct="1">
              <a:spcBef>
                <a:spcPct val="0"/>
              </a:spcBef>
              <a:buNone/>
            </a:pPr>
            <a:r>
              <a:rPr lang="en-GB" sz="2400" dirty="0" smtClean="0"/>
              <a:t>Independent variables are inputs and dependent variables are output</a:t>
            </a:r>
          </a:p>
          <a:p>
            <a:pPr marL="0" indent="0" eaLnBrk="1" hangingPunct="1">
              <a:spcBef>
                <a:spcPct val="0"/>
              </a:spcBef>
              <a:buNone/>
            </a:pPr>
            <a:endParaRPr lang="en-GB" sz="2400" dirty="0"/>
          </a:p>
          <a:p>
            <a:pPr marL="0" indent="0" eaLnBrk="1" hangingPunct="1">
              <a:spcBef>
                <a:spcPct val="0"/>
              </a:spcBef>
              <a:buNone/>
            </a:pPr>
            <a:r>
              <a:rPr lang="en-GB" sz="2400" dirty="0" smtClean="0"/>
              <a:t>This </a:t>
            </a:r>
            <a:r>
              <a:rPr lang="en-GB" sz="2400" dirty="0"/>
              <a:t>technique is used for forecasting, </a:t>
            </a:r>
            <a:r>
              <a:rPr lang="en-GB" sz="2400" b="1" dirty="0"/>
              <a:t>time series modelling </a:t>
            </a:r>
            <a:r>
              <a:rPr lang="en-GB" sz="2400" dirty="0"/>
              <a:t>and finding the </a:t>
            </a:r>
            <a:r>
              <a:rPr lang="en-GB" sz="2400" dirty="0" smtClean="0"/>
              <a:t>cause effect relationship between </a:t>
            </a:r>
            <a:r>
              <a:rPr lang="en-GB" sz="2400" dirty="0"/>
              <a:t>the variables. </a:t>
            </a:r>
            <a:endParaRPr lang="en-GB" sz="2400" dirty="0" smtClean="0"/>
          </a:p>
          <a:p>
            <a:pPr marL="0" indent="0" eaLnBrk="1" hangingPunct="1">
              <a:spcBef>
                <a:spcPct val="0"/>
              </a:spcBef>
              <a:buNone/>
            </a:pPr>
            <a:endParaRPr lang="en-GB" altLang="en-US" sz="2400" dirty="0">
              <a:solidFill>
                <a:srgbClr val="0D0D0D"/>
              </a:solidFill>
              <a:cs typeface="Arial" charset="0"/>
            </a:endParaRPr>
          </a:p>
          <a:p>
            <a:pPr marL="0" indent="0" eaLnBrk="1" hangingPunct="1">
              <a:spcBef>
                <a:spcPct val="0"/>
              </a:spcBef>
              <a:buNone/>
            </a:pPr>
            <a:r>
              <a:rPr lang="en-GB" altLang="en-US" sz="2400" dirty="0">
                <a:solidFill>
                  <a:srgbClr val="0D0D0D"/>
                </a:solidFill>
                <a:cs typeface="Arial" charset="0"/>
              </a:rPr>
              <a:t>Examples: Oil price, temperature , Match outcome, Stock prices, Currency values prediction, </a:t>
            </a:r>
            <a:r>
              <a:rPr lang="en-GB" altLang="en-US" sz="2400" dirty="0" err="1">
                <a:solidFill>
                  <a:srgbClr val="0D0D0D"/>
                </a:solidFill>
                <a:cs typeface="Arial" charset="0"/>
              </a:rPr>
              <a:t>etc</a:t>
            </a:r>
            <a:r>
              <a:rPr lang="en-GB" altLang="en-US" sz="2400" dirty="0">
                <a:solidFill>
                  <a:srgbClr val="0D0D0D"/>
                </a:solidFill>
                <a:cs typeface="Arial" charset="0"/>
              </a:rPr>
              <a:t> </a:t>
            </a:r>
            <a:endParaRPr lang="en-GB" altLang="en-US" sz="2400" dirty="0" smtClean="0">
              <a:solidFill>
                <a:srgbClr val="0D0D0D"/>
              </a:solidFill>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Gradient Descent </a:t>
            </a:r>
            <a:endParaRPr lang="en-GB" dirty="0"/>
          </a:p>
        </p:txBody>
      </p:sp>
      <p:sp>
        <p:nvSpPr>
          <p:cNvPr id="3" name="TextBox 2"/>
          <p:cNvSpPr txBox="1"/>
          <p:nvPr/>
        </p:nvSpPr>
        <p:spPr>
          <a:xfrm flipH="1">
            <a:off x="3124200" y="1828800"/>
            <a:ext cx="6126481" cy="523220"/>
          </a:xfrm>
          <a:prstGeom prst="rect">
            <a:avLst/>
          </a:prstGeom>
          <a:noFill/>
        </p:spPr>
        <p:txBody>
          <a:bodyPr wrap="square" rtlCol="0">
            <a:spAutoFit/>
          </a:bodyPr>
          <a:lstStyle/>
          <a:p>
            <a:r>
              <a:rPr lang="de-DE" sz="2000" b="1" dirty="0" smtClean="0"/>
              <a:t>Learning rate </a:t>
            </a:r>
            <a:r>
              <a:rPr lang="el-GR" sz="2800" b="1" dirty="0" smtClean="0"/>
              <a:t>α</a:t>
            </a:r>
            <a:r>
              <a:rPr lang="de-DE" sz="2800" b="1" dirty="0" smtClean="0"/>
              <a:t> </a:t>
            </a:r>
            <a:r>
              <a:rPr lang="de-DE" sz="2000" b="1" dirty="0" smtClean="0"/>
              <a:t>update</a:t>
            </a:r>
            <a:endParaRPr lang="en-US" sz="2000" b="1" dirty="0"/>
          </a:p>
        </p:txBody>
      </p:sp>
      <p:pic>
        <p:nvPicPr>
          <p:cNvPr id="6146" name="Picture 2" descr="Image result for gradient descent learning 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79" y="2396549"/>
            <a:ext cx="8555921" cy="331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473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pic>
        <p:nvPicPr>
          <p:cNvPr id="9218" name="Picture 2" descr="https://i.stack.imgur.com/K7Cx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7924800" cy="308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392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pic>
        <p:nvPicPr>
          <p:cNvPr id="6" name="Picture 5"/>
          <p:cNvPicPr>
            <a:picLocks noChangeAspect="1"/>
          </p:cNvPicPr>
          <p:nvPr/>
        </p:nvPicPr>
        <p:blipFill>
          <a:blip r:embed="rId3"/>
          <a:stretch>
            <a:fillRect/>
          </a:stretch>
        </p:blipFill>
        <p:spPr>
          <a:xfrm>
            <a:off x="1371600" y="1905000"/>
            <a:ext cx="6847016" cy="4536500"/>
          </a:xfrm>
          <a:prstGeom prst="rect">
            <a:avLst/>
          </a:prstGeom>
        </p:spPr>
      </p:pic>
    </p:spTree>
    <p:extLst>
      <p:ext uri="{BB962C8B-B14F-4D97-AF65-F5344CB8AC3E}">
        <p14:creationId xmlns:p14="http://schemas.microsoft.com/office/powerpoint/2010/main" val="1272010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pic>
        <p:nvPicPr>
          <p:cNvPr id="7" name="Picture 6"/>
          <p:cNvPicPr>
            <a:picLocks noChangeAspect="1"/>
          </p:cNvPicPr>
          <p:nvPr/>
        </p:nvPicPr>
        <p:blipFill>
          <a:blip r:embed="rId3"/>
          <a:stretch>
            <a:fillRect/>
          </a:stretch>
        </p:blipFill>
        <p:spPr>
          <a:xfrm>
            <a:off x="762000" y="1846263"/>
            <a:ext cx="7705370" cy="4859337"/>
          </a:xfrm>
          <a:prstGeom prst="rect">
            <a:avLst/>
          </a:prstGeom>
        </p:spPr>
      </p:pic>
    </p:spTree>
    <p:extLst>
      <p:ext uri="{BB962C8B-B14F-4D97-AF65-F5344CB8AC3E}">
        <p14:creationId xmlns:p14="http://schemas.microsoft.com/office/powerpoint/2010/main" val="2118653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pic>
        <p:nvPicPr>
          <p:cNvPr id="2" name="Picture 1"/>
          <p:cNvPicPr>
            <a:picLocks noChangeAspect="1"/>
          </p:cNvPicPr>
          <p:nvPr/>
        </p:nvPicPr>
        <p:blipFill>
          <a:blip r:embed="rId3"/>
          <a:stretch>
            <a:fillRect/>
          </a:stretch>
        </p:blipFill>
        <p:spPr>
          <a:xfrm>
            <a:off x="457200" y="1742849"/>
            <a:ext cx="8367219" cy="5038951"/>
          </a:xfrm>
          <a:prstGeom prst="rect">
            <a:avLst/>
          </a:prstGeom>
        </p:spPr>
      </p:pic>
    </p:spTree>
    <p:extLst>
      <p:ext uri="{BB962C8B-B14F-4D97-AF65-F5344CB8AC3E}">
        <p14:creationId xmlns:p14="http://schemas.microsoft.com/office/powerpoint/2010/main" val="1783287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pic>
        <p:nvPicPr>
          <p:cNvPr id="3" name="Picture 2"/>
          <p:cNvPicPr>
            <a:picLocks noChangeAspect="1"/>
          </p:cNvPicPr>
          <p:nvPr/>
        </p:nvPicPr>
        <p:blipFill>
          <a:blip r:embed="rId3"/>
          <a:stretch>
            <a:fillRect/>
          </a:stretch>
        </p:blipFill>
        <p:spPr>
          <a:xfrm>
            <a:off x="2524124" y="2438400"/>
            <a:ext cx="4562476" cy="4347651"/>
          </a:xfrm>
          <a:prstGeom prst="rect">
            <a:avLst/>
          </a:prstGeom>
        </p:spPr>
      </p:pic>
      <p:sp>
        <p:nvSpPr>
          <p:cNvPr id="4" name="TextBox 3"/>
          <p:cNvSpPr txBox="1"/>
          <p:nvPr/>
        </p:nvSpPr>
        <p:spPr>
          <a:xfrm>
            <a:off x="2514600" y="1846263"/>
            <a:ext cx="2895600" cy="461665"/>
          </a:xfrm>
          <a:prstGeom prst="rect">
            <a:avLst/>
          </a:prstGeom>
          <a:noFill/>
        </p:spPr>
        <p:txBody>
          <a:bodyPr wrap="square" rtlCol="0">
            <a:spAutoFit/>
          </a:bodyPr>
          <a:lstStyle/>
          <a:p>
            <a:r>
              <a:rPr lang="de-DE" sz="2400" b="1" dirty="0" smtClean="0"/>
              <a:t>Gradient Descent</a:t>
            </a:r>
            <a:endParaRPr lang="en-US" sz="2400" b="1" dirty="0"/>
          </a:p>
        </p:txBody>
      </p:sp>
    </p:spTree>
    <p:extLst>
      <p:ext uri="{BB962C8B-B14F-4D97-AF65-F5344CB8AC3E}">
        <p14:creationId xmlns:p14="http://schemas.microsoft.com/office/powerpoint/2010/main" val="2784382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rgbClr val="7E1B68"/>
                </a:solidFill>
              </a:rPr>
              <a:t>1. </a:t>
            </a:r>
            <a:r>
              <a:rPr lang="en-US" sz="2800" dirty="0" smtClean="0">
                <a:solidFill>
                  <a:srgbClr val="7E1B68"/>
                </a:solidFill>
              </a:rPr>
              <a:t>Multivariate Linear </a:t>
            </a:r>
            <a:r>
              <a:rPr lang="en-US" sz="2800" dirty="0">
                <a:solidFill>
                  <a:srgbClr val="7E1B68"/>
                </a:solidFill>
              </a:rPr>
              <a:t>Regression</a:t>
            </a:r>
          </a:p>
        </p:txBody>
      </p:sp>
      <p:sp>
        <p:nvSpPr>
          <p:cNvPr id="12" name="Rectangle 11"/>
          <p:cNvSpPr>
            <a:spLocks noChangeArrowheads="1"/>
          </p:cNvSpPr>
          <p:nvPr/>
        </p:nvSpPr>
        <p:spPr bwMode="auto">
          <a:xfrm>
            <a:off x="152400" y="1066800"/>
            <a:ext cx="877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b="1" dirty="0" smtClean="0"/>
              <a:t>Linear regression with multiple features</a:t>
            </a:r>
            <a:endParaRPr lang="en-GB" dirty="0"/>
          </a:p>
        </p:txBody>
      </p:sp>
      <p:sp>
        <p:nvSpPr>
          <p:cNvPr id="5" name="Rectangle 4"/>
          <p:cNvSpPr/>
          <p:nvPr/>
        </p:nvSpPr>
        <p:spPr>
          <a:xfrm>
            <a:off x="228600" y="1733490"/>
            <a:ext cx="6019800" cy="400110"/>
          </a:xfrm>
          <a:prstGeom prst="rect">
            <a:avLst/>
          </a:prstGeom>
        </p:spPr>
        <p:txBody>
          <a:bodyPr wrap="square">
            <a:spAutoFit/>
          </a:bodyPr>
          <a:lstStyle/>
          <a:p>
            <a:r>
              <a:rPr lang="en-US" sz="2000" b="1" dirty="0" smtClean="0"/>
              <a:t>Normal Equation: Method to solve parameters </a:t>
            </a:r>
            <a:r>
              <a:rPr lang="el-GR" sz="2000" b="1" dirty="0" smtClean="0"/>
              <a:t>θ</a:t>
            </a:r>
            <a:endParaRPr lang="en-US" sz="2000" b="1" dirty="0"/>
          </a:p>
        </p:txBody>
      </p:sp>
      <p:pic>
        <p:nvPicPr>
          <p:cNvPr id="6" name="Picture 5"/>
          <p:cNvPicPr>
            <a:picLocks noChangeAspect="1"/>
          </p:cNvPicPr>
          <p:nvPr/>
        </p:nvPicPr>
        <p:blipFill>
          <a:blip r:embed="rId3"/>
          <a:stretch>
            <a:fillRect/>
          </a:stretch>
        </p:blipFill>
        <p:spPr>
          <a:xfrm>
            <a:off x="361950" y="2136443"/>
            <a:ext cx="8562975" cy="4619625"/>
          </a:xfrm>
          <a:prstGeom prst="rect">
            <a:avLst/>
          </a:prstGeom>
        </p:spPr>
      </p:pic>
    </p:spTree>
    <p:extLst>
      <p:ext uri="{BB962C8B-B14F-4D97-AF65-F5344CB8AC3E}">
        <p14:creationId xmlns:p14="http://schemas.microsoft.com/office/powerpoint/2010/main" val="3121472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990600" y="1447800"/>
            <a:ext cx="6800850" cy="3305175"/>
          </a:xfrm>
          <a:prstGeom prst="rect">
            <a:avLst/>
          </a:prstGeom>
        </p:spPr>
      </p:pic>
    </p:spTree>
    <p:extLst>
      <p:ext uri="{BB962C8B-B14F-4D97-AF65-F5344CB8AC3E}">
        <p14:creationId xmlns:p14="http://schemas.microsoft.com/office/powerpoint/2010/main" val="185340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852612" y="1133475"/>
            <a:ext cx="5438775" cy="4591050"/>
          </a:xfrm>
          <a:prstGeom prst="rect">
            <a:avLst/>
          </a:prstGeom>
        </p:spPr>
      </p:pic>
    </p:spTree>
    <p:extLst>
      <p:ext uri="{BB962C8B-B14F-4D97-AF65-F5344CB8AC3E}">
        <p14:creationId xmlns:p14="http://schemas.microsoft.com/office/powerpoint/2010/main" val="3820647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1128712" y="1081087"/>
            <a:ext cx="6886575" cy="4695825"/>
          </a:xfrm>
          <a:prstGeom prst="rect">
            <a:avLst/>
          </a:prstGeom>
        </p:spPr>
      </p:pic>
    </p:spTree>
    <p:extLst>
      <p:ext uri="{BB962C8B-B14F-4D97-AF65-F5344CB8AC3E}">
        <p14:creationId xmlns:p14="http://schemas.microsoft.com/office/powerpoint/2010/main" val="1500305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77813" y="549275"/>
            <a:ext cx="73421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GB" altLang="en-US" sz="3200" dirty="0" smtClean="0">
                <a:solidFill>
                  <a:srgbClr val="7E1B68"/>
                </a:solidFill>
                <a:cs typeface="Arial" charset="0"/>
              </a:rPr>
              <a:t>Regression Analysis</a:t>
            </a:r>
            <a:endParaRPr lang="en-GB" altLang="en-US" sz="3200" dirty="0">
              <a:solidFill>
                <a:srgbClr val="7E1B68"/>
              </a:solidFill>
              <a:cs typeface="Arial" charset="0"/>
            </a:endParaRPr>
          </a:p>
          <a:p>
            <a:pPr fontAlgn="auto">
              <a:spcAft>
                <a:spcPts val="0"/>
              </a:spcAft>
              <a:defRPr/>
            </a:pPr>
            <a:endParaRPr lang="en-US" sz="3200" dirty="0">
              <a:solidFill>
                <a:srgbClr val="7E1B68"/>
              </a:solidFill>
              <a:latin typeface="+mn-lt"/>
            </a:endParaRPr>
          </a:p>
        </p:txBody>
      </p:sp>
      <p:sp>
        <p:nvSpPr>
          <p:cNvPr id="12" name="Rectangle 11"/>
          <p:cNvSpPr>
            <a:spLocks noChangeArrowheads="1"/>
          </p:cNvSpPr>
          <p:nvPr/>
        </p:nvSpPr>
        <p:spPr bwMode="auto">
          <a:xfrm>
            <a:off x="371475" y="1308080"/>
            <a:ext cx="87725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GB" sz="2400" dirty="0"/>
              <a:t>Regression analysis is an important tool for modelling and </a:t>
            </a:r>
            <a:r>
              <a:rPr lang="en-GB" sz="2400" dirty="0" smtClean="0"/>
              <a:t>analysing </a:t>
            </a:r>
            <a:r>
              <a:rPr lang="en-GB" sz="2400" dirty="0"/>
              <a:t>data. </a:t>
            </a:r>
            <a:endParaRPr lang="en-GB" sz="2400" dirty="0" smtClean="0"/>
          </a:p>
          <a:p>
            <a:pPr marL="0" indent="0" eaLnBrk="1" hangingPunct="1">
              <a:spcBef>
                <a:spcPct val="0"/>
              </a:spcBef>
              <a:buNone/>
            </a:pPr>
            <a:endParaRPr lang="en-GB" sz="2400" dirty="0"/>
          </a:p>
          <a:p>
            <a:pPr marL="0" indent="0" eaLnBrk="1" hangingPunct="1">
              <a:spcBef>
                <a:spcPct val="0"/>
              </a:spcBef>
              <a:buNone/>
            </a:pPr>
            <a:r>
              <a:rPr lang="en-GB" sz="2400" dirty="0" smtClean="0"/>
              <a:t>Here</a:t>
            </a:r>
            <a:r>
              <a:rPr lang="en-GB" sz="2400" dirty="0"/>
              <a:t>, we </a:t>
            </a:r>
            <a:r>
              <a:rPr lang="en-GB" sz="2400" b="1" dirty="0"/>
              <a:t>fit a curve / line</a:t>
            </a:r>
            <a:r>
              <a:rPr lang="en-GB" sz="2400" dirty="0"/>
              <a:t> to the data points, in such a manner that the differences between the distances of data points from the curve or line is minimized. </a:t>
            </a:r>
            <a:endParaRPr lang="en-GB" altLang="en-US" sz="2400" dirty="0" smtClean="0">
              <a:solidFill>
                <a:srgbClr val="0D0D0D"/>
              </a:solidFill>
              <a:cs typeface="Arial" charset="0"/>
            </a:endParaRPr>
          </a:p>
        </p:txBody>
      </p:sp>
      <p:pic>
        <p:nvPicPr>
          <p:cNvPr id="2" name="Picture 1"/>
          <p:cNvPicPr>
            <a:picLocks noChangeAspect="1"/>
          </p:cNvPicPr>
          <p:nvPr/>
        </p:nvPicPr>
        <p:blipFill>
          <a:blip r:embed="rId3"/>
          <a:stretch>
            <a:fillRect/>
          </a:stretch>
        </p:blipFill>
        <p:spPr>
          <a:xfrm>
            <a:off x="1219200" y="3733800"/>
            <a:ext cx="7119281" cy="2924175"/>
          </a:xfrm>
          <a:prstGeom prst="rect">
            <a:avLst/>
          </a:prstGeom>
        </p:spPr>
      </p:pic>
    </p:spTree>
    <p:extLst>
      <p:ext uri="{BB962C8B-B14F-4D97-AF65-F5344CB8AC3E}">
        <p14:creationId xmlns:p14="http://schemas.microsoft.com/office/powerpoint/2010/main" val="1760030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647825" y="1452562"/>
            <a:ext cx="5848350" cy="3952875"/>
          </a:xfrm>
          <a:prstGeom prst="rect">
            <a:avLst/>
          </a:prstGeom>
        </p:spPr>
      </p:pic>
    </p:spTree>
    <p:extLst>
      <p:ext uri="{BB962C8B-B14F-4D97-AF65-F5344CB8AC3E}">
        <p14:creationId xmlns:p14="http://schemas.microsoft.com/office/powerpoint/2010/main" val="2995687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900112" y="1309687"/>
            <a:ext cx="7343775" cy="4238625"/>
          </a:xfrm>
          <a:prstGeom prst="rect">
            <a:avLst/>
          </a:prstGeom>
        </p:spPr>
      </p:pic>
    </p:spTree>
    <p:extLst>
      <p:ext uri="{BB962C8B-B14F-4D97-AF65-F5344CB8AC3E}">
        <p14:creationId xmlns:p14="http://schemas.microsoft.com/office/powerpoint/2010/main" val="198177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033462" y="1152525"/>
            <a:ext cx="7077075" cy="4552950"/>
          </a:xfrm>
          <a:prstGeom prst="rect">
            <a:avLst/>
          </a:prstGeom>
        </p:spPr>
      </p:pic>
    </p:spTree>
    <p:extLst>
      <p:ext uri="{BB962C8B-B14F-4D97-AF65-F5344CB8AC3E}">
        <p14:creationId xmlns:p14="http://schemas.microsoft.com/office/powerpoint/2010/main" val="3366759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757237" y="1109662"/>
            <a:ext cx="7629525" cy="4638675"/>
          </a:xfrm>
          <a:prstGeom prst="rect">
            <a:avLst/>
          </a:prstGeom>
        </p:spPr>
      </p:pic>
    </p:spTree>
    <p:extLst>
      <p:ext uri="{BB962C8B-B14F-4D97-AF65-F5344CB8AC3E}">
        <p14:creationId xmlns:p14="http://schemas.microsoft.com/office/powerpoint/2010/main" val="2791917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957262" y="1166812"/>
            <a:ext cx="7229475" cy="4524375"/>
          </a:xfrm>
          <a:prstGeom prst="rect">
            <a:avLst/>
          </a:prstGeom>
        </p:spPr>
      </p:pic>
    </p:spTree>
    <p:extLst>
      <p:ext uri="{BB962C8B-B14F-4D97-AF65-F5344CB8AC3E}">
        <p14:creationId xmlns:p14="http://schemas.microsoft.com/office/powerpoint/2010/main" val="268653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771525" y="990600"/>
            <a:ext cx="7600950" cy="3638550"/>
          </a:xfrm>
          <a:prstGeom prst="rect">
            <a:avLst/>
          </a:prstGeom>
        </p:spPr>
      </p:pic>
    </p:spTree>
    <p:extLst>
      <p:ext uri="{BB962C8B-B14F-4D97-AF65-F5344CB8AC3E}">
        <p14:creationId xmlns:p14="http://schemas.microsoft.com/office/powerpoint/2010/main" val="1831088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195387" y="1276350"/>
            <a:ext cx="6753225" cy="4305300"/>
          </a:xfrm>
          <a:prstGeom prst="rect">
            <a:avLst/>
          </a:prstGeom>
        </p:spPr>
      </p:pic>
    </p:spTree>
    <p:extLst>
      <p:ext uri="{BB962C8B-B14F-4D97-AF65-F5344CB8AC3E}">
        <p14:creationId xmlns:p14="http://schemas.microsoft.com/office/powerpoint/2010/main" val="719966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1066800" y="1433512"/>
            <a:ext cx="7010400" cy="3990975"/>
          </a:xfrm>
          <a:prstGeom prst="rect">
            <a:avLst/>
          </a:prstGeom>
        </p:spPr>
      </p:pic>
    </p:spTree>
    <p:extLst>
      <p:ext uri="{BB962C8B-B14F-4D97-AF65-F5344CB8AC3E}">
        <p14:creationId xmlns:p14="http://schemas.microsoft.com/office/powerpoint/2010/main" val="1410006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004887" y="1423987"/>
            <a:ext cx="7134225" cy="4010025"/>
          </a:xfrm>
          <a:prstGeom prst="rect">
            <a:avLst/>
          </a:prstGeom>
        </p:spPr>
      </p:pic>
    </p:spTree>
    <p:extLst>
      <p:ext uri="{BB962C8B-B14F-4D97-AF65-F5344CB8AC3E}">
        <p14:creationId xmlns:p14="http://schemas.microsoft.com/office/powerpoint/2010/main" val="122353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1457325" y="1395412"/>
            <a:ext cx="6229350" cy="4067175"/>
          </a:xfrm>
          <a:prstGeom prst="rect">
            <a:avLst/>
          </a:prstGeom>
        </p:spPr>
      </p:pic>
    </p:spTree>
    <p:extLst>
      <p:ext uri="{BB962C8B-B14F-4D97-AF65-F5344CB8AC3E}">
        <p14:creationId xmlns:p14="http://schemas.microsoft.com/office/powerpoint/2010/main" val="252282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76200" y="509588"/>
            <a:ext cx="9233412" cy="5281612"/>
          </a:xfrm>
          <a:prstGeom prst="rect">
            <a:avLst/>
          </a:prstGeom>
        </p:spPr>
      </p:pic>
    </p:spTree>
    <p:extLst>
      <p:ext uri="{BB962C8B-B14F-4D97-AF65-F5344CB8AC3E}">
        <p14:creationId xmlns:p14="http://schemas.microsoft.com/office/powerpoint/2010/main" val="2702191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009650" y="1214437"/>
            <a:ext cx="7124700" cy="4429125"/>
          </a:xfrm>
          <a:prstGeom prst="rect">
            <a:avLst/>
          </a:prstGeom>
        </p:spPr>
      </p:pic>
    </p:spTree>
    <p:extLst>
      <p:ext uri="{BB962C8B-B14F-4D97-AF65-F5344CB8AC3E}">
        <p14:creationId xmlns:p14="http://schemas.microsoft.com/office/powerpoint/2010/main" val="3804395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842962" y="1219200"/>
            <a:ext cx="7458075" cy="4419600"/>
          </a:xfrm>
          <a:prstGeom prst="rect">
            <a:avLst/>
          </a:prstGeom>
        </p:spPr>
      </p:pic>
    </p:spTree>
    <p:extLst>
      <p:ext uri="{BB962C8B-B14F-4D97-AF65-F5344CB8AC3E}">
        <p14:creationId xmlns:p14="http://schemas.microsoft.com/office/powerpoint/2010/main" val="2215135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809625" y="1233487"/>
            <a:ext cx="7524750" cy="4391025"/>
          </a:xfrm>
          <a:prstGeom prst="rect">
            <a:avLst/>
          </a:prstGeom>
        </p:spPr>
      </p:pic>
    </p:spTree>
    <p:extLst>
      <p:ext uri="{BB962C8B-B14F-4D97-AF65-F5344CB8AC3E}">
        <p14:creationId xmlns:p14="http://schemas.microsoft.com/office/powerpoint/2010/main" val="1814880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Tree>
    <p:extLst>
      <p:ext uri="{BB962C8B-B14F-4D97-AF65-F5344CB8AC3E}">
        <p14:creationId xmlns:p14="http://schemas.microsoft.com/office/powerpoint/2010/main" val="409275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28700" y="898525"/>
            <a:ext cx="9137071" cy="4892675"/>
          </a:xfrm>
          <a:prstGeom prst="rect">
            <a:avLst/>
          </a:prstGeom>
        </p:spPr>
      </p:pic>
    </p:spTree>
    <p:extLst>
      <p:ext uri="{BB962C8B-B14F-4D97-AF65-F5344CB8AC3E}">
        <p14:creationId xmlns:p14="http://schemas.microsoft.com/office/powerpoint/2010/main" val="2427307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pic>
        <p:nvPicPr>
          <p:cNvPr id="2" name="Picture 1"/>
          <p:cNvPicPr>
            <a:picLocks noChangeAspect="1"/>
          </p:cNvPicPr>
          <p:nvPr/>
        </p:nvPicPr>
        <p:blipFill>
          <a:blip r:embed="rId3"/>
          <a:stretch>
            <a:fillRect/>
          </a:stretch>
        </p:blipFill>
        <p:spPr>
          <a:xfrm>
            <a:off x="1905000" y="1077045"/>
            <a:ext cx="6172200" cy="3669607"/>
          </a:xfrm>
          <a:prstGeom prst="rect">
            <a:avLst/>
          </a:prstGeom>
        </p:spPr>
      </p:pic>
      <p:pic>
        <p:nvPicPr>
          <p:cNvPr id="1026" name="Picture 2" descr="https://miro.medium.com/max/1400/1*_HbrAW-tMRBli6ASD5Btt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4953000"/>
            <a:ext cx="4803775" cy="9538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6260068"/>
            <a:ext cx="7467600" cy="369332"/>
          </a:xfrm>
          <a:prstGeom prst="rect">
            <a:avLst/>
          </a:prstGeom>
        </p:spPr>
        <p:txBody>
          <a:bodyPr wrap="square">
            <a:spAutoFit/>
          </a:bodyPr>
          <a:lstStyle/>
          <a:p>
            <a:r>
              <a:rPr lang="en-US" dirty="0"/>
              <a:t>https://medium.com/@erika.dauria/looking-at-r-squared-721252709098</a:t>
            </a:r>
          </a:p>
        </p:txBody>
      </p:sp>
    </p:spTree>
    <p:extLst>
      <p:ext uri="{BB962C8B-B14F-4D97-AF65-F5344CB8AC3E}">
        <p14:creationId xmlns:p14="http://schemas.microsoft.com/office/powerpoint/2010/main" val="4122879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pic>
        <p:nvPicPr>
          <p:cNvPr id="1026" name="Picture 2" descr="https://miro.medium.com/max/1400/1*_HbrAW-tMRBli6ASD5Btt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5294507"/>
            <a:ext cx="4803775" cy="9538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6260068"/>
            <a:ext cx="7467600" cy="369332"/>
          </a:xfrm>
          <a:prstGeom prst="rect">
            <a:avLst/>
          </a:prstGeom>
        </p:spPr>
        <p:txBody>
          <a:bodyPr wrap="square">
            <a:spAutoFit/>
          </a:bodyPr>
          <a:lstStyle/>
          <a:p>
            <a:r>
              <a:rPr lang="en-US" dirty="0"/>
              <a:t>https://medium.com/@erika.dauria/looking-at-r-squared-721252709098</a:t>
            </a:r>
          </a:p>
        </p:txBody>
      </p:sp>
      <p:pic>
        <p:nvPicPr>
          <p:cNvPr id="2050" name="Picture 2" descr="https://miro.medium.com/max/1400/1*gwvinX7dJ3A3P-M3h0qOX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066800"/>
            <a:ext cx="5980112" cy="4127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910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318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GB" sz="2800" b="1" dirty="0" smtClean="0"/>
              <a:t>How to</a:t>
            </a:r>
            <a:r>
              <a:rPr lang="en-GB" sz="2800" b="1" dirty="0"/>
              <a:t> obtain best fit line (Value of a and b</a:t>
            </a:r>
            <a:r>
              <a:rPr lang="en-GB" sz="2800" b="1" dirty="0" smtClean="0"/>
              <a:t>)?</a:t>
            </a:r>
            <a:endParaRPr lang="en-GB" sz="2800" b="1" dirty="0"/>
          </a:p>
          <a:p>
            <a:pPr marL="0" indent="0">
              <a:buNone/>
            </a:pPr>
            <a:r>
              <a:rPr lang="en-GB" sz="2400" dirty="0" smtClean="0"/>
              <a:t>This </a:t>
            </a:r>
            <a:r>
              <a:rPr lang="en-GB" sz="2400" dirty="0"/>
              <a:t>task can be easily accomplished by </a:t>
            </a:r>
            <a:r>
              <a:rPr lang="en-GB" sz="2400" b="1" dirty="0"/>
              <a:t>Least Square Method</a:t>
            </a:r>
            <a:r>
              <a:rPr lang="en-GB" sz="2400" dirty="0"/>
              <a:t>. </a:t>
            </a:r>
          </a:p>
          <a:p>
            <a:pPr marL="0" indent="0">
              <a:buNone/>
            </a:pPr>
            <a:r>
              <a:rPr lang="en-GB" sz="2400" dirty="0" smtClean="0"/>
              <a:t>It </a:t>
            </a:r>
            <a:r>
              <a:rPr lang="en-GB" sz="2400" dirty="0"/>
              <a:t>is the most common method used for fitting a regression line</a:t>
            </a:r>
            <a:r>
              <a:rPr lang="en-GB" sz="2400" dirty="0" smtClean="0"/>
              <a:t>.</a:t>
            </a:r>
          </a:p>
          <a:p>
            <a:pPr marL="0" indent="0">
              <a:buNone/>
            </a:pPr>
            <a:endParaRPr lang="en-GB" sz="2400" dirty="0" smtClean="0"/>
          </a:p>
          <a:p>
            <a:pPr marL="0" indent="0">
              <a:buNone/>
            </a:pPr>
            <a:r>
              <a:rPr lang="en-GB" sz="2400" dirty="0" smtClean="0"/>
              <a:t>For data points  </a:t>
            </a:r>
            <a:endParaRPr lang="en-GB" sz="2400" dirty="0"/>
          </a:p>
          <a:p>
            <a:pPr marL="0" indent="0">
              <a:buNone/>
            </a:pPr>
            <a:r>
              <a:rPr lang="en-US" sz="2400" b="1" dirty="0" smtClean="0"/>
              <a:t>y=</a:t>
            </a:r>
            <a:r>
              <a:rPr lang="en-US" sz="2400" b="1" dirty="0" err="1" smtClean="0"/>
              <a:t>mx+b</a:t>
            </a:r>
            <a:r>
              <a:rPr lang="en-US" sz="2400" b="1" dirty="0" smtClean="0"/>
              <a:t>, </a:t>
            </a:r>
            <a:r>
              <a:rPr lang="en-US" sz="1600" dirty="0" smtClean="0"/>
              <a:t>where</a:t>
            </a:r>
            <a:r>
              <a:rPr lang="en-US" sz="2400" b="1" dirty="0" smtClean="0"/>
              <a:t> </a:t>
            </a:r>
            <a:r>
              <a:rPr lang="en-US" sz="1800" b="1" i="1" dirty="0" smtClean="0"/>
              <a:t>m</a:t>
            </a:r>
            <a:r>
              <a:rPr lang="en-US" sz="1800" dirty="0" smtClean="0"/>
              <a:t> and </a:t>
            </a:r>
            <a:r>
              <a:rPr lang="en-US" sz="1800" b="1" i="1" dirty="0" smtClean="0"/>
              <a:t>b</a:t>
            </a:r>
            <a:r>
              <a:rPr lang="en-US" sz="1800" dirty="0" smtClean="0"/>
              <a:t> can be calculated by </a:t>
            </a:r>
            <a:endParaRPr lang="en-GB" sz="2400" dirty="0">
              <a:solidFill>
                <a:prstClr val="black"/>
              </a:solidFill>
            </a:endParaRPr>
          </a:p>
          <a:p>
            <a:pPr marL="0" indent="0">
              <a:buNone/>
            </a:pPr>
            <a:r>
              <a:rPr lang="en-GB" sz="2400" dirty="0" smtClean="0"/>
              <a:t> </a:t>
            </a:r>
          </a:p>
        </p:txBody>
      </p:sp>
      <p:pic>
        <p:nvPicPr>
          <p:cNvPr id="2" name="Picture 1"/>
          <p:cNvPicPr>
            <a:picLocks noChangeAspect="1"/>
          </p:cNvPicPr>
          <p:nvPr/>
        </p:nvPicPr>
        <p:blipFill>
          <a:blip r:embed="rId3"/>
          <a:stretch>
            <a:fillRect/>
          </a:stretch>
        </p:blipFill>
        <p:spPr>
          <a:xfrm>
            <a:off x="1905000" y="4114800"/>
            <a:ext cx="3066236" cy="1676400"/>
          </a:xfrm>
          <a:prstGeom prst="rect">
            <a:avLst/>
          </a:prstGeom>
        </p:spPr>
      </p:pic>
      <p:pic>
        <p:nvPicPr>
          <p:cNvPr id="3" name="Picture 2"/>
          <p:cNvPicPr>
            <a:picLocks noChangeAspect="1"/>
          </p:cNvPicPr>
          <p:nvPr/>
        </p:nvPicPr>
        <p:blipFill>
          <a:blip r:embed="rId4"/>
          <a:stretch>
            <a:fillRect/>
          </a:stretch>
        </p:blipFill>
        <p:spPr>
          <a:xfrm>
            <a:off x="5334000" y="4809935"/>
            <a:ext cx="2015590" cy="676465"/>
          </a:xfrm>
          <a:prstGeom prst="rect">
            <a:avLst/>
          </a:prstGeom>
        </p:spPr>
      </p:pic>
      <p:pic>
        <p:nvPicPr>
          <p:cNvPr id="4" name="Picture 3"/>
          <p:cNvPicPr>
            <a:picLocks noChangeAspect="1"/>
          </p:cNvPicPr>
          <p:nvPr/>
        </p:nvPicPr>
        <p:blipFill>
          <a:blip r:embed="rId5"/>
          <a:stretch>
            <a:fillRect/>
          </a:stretch>
        </p:blipFill>
        <p:spPr>
          <a:xfrm>
            <a:off x="2514600" y="2895600"/>
            <a:ext cx="2352675" cy="361950"/>
          </a:xfrm>
          <a:prstGeom prst="rect">
            <a:avLst/>
          </a:prstGeom>
        </p:spPr>
      </p:pic>
    </p:spTree>
    <p:extLst>
      <p:ext uri="{BB962C8B-B14F-4D97-AF65-F5344CB8AC3E}">
        <p14:creationId xmlns:p14="http://schemas.microsoft.com/office/powerpoint/2010/main" val="3630564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152401" y="549275"/>
            <a:ext cx="8991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a:solidFill>
                  <a:srgbClr val="7E1B68"/>
                </a:solidFill>
              </a:rPr>
              <a:t>1. Linear Regression</a:t>
            </a:r>
          </a:p>
        </p:txBody>
      </p:sp>
      <p:sp>
        <p:nvSpPr>
          <p:cNvPr id="12" name="Rectangle 11"/>
          <p:cNvSpPr>
            <a:spLocks noChangeArrowheads="1"/>
          </p:cNvSpPr>
          <p:nvPr/>
        </p:nvSpPr>
        <p:spPr bwMode="auto">
          <a:xfrm>
            <a:off x="371475" y="1031927"/>
            <a:ext cx="8772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Font typeface="Arial" charset="0"/>
              <a:buNone/>
            </a:pPr>
            <a:r>
              <a:rPr lang="en-GB" sz="2800" b="1" dirty="0" smtClean="0">
                <a:solidFill>
                  <a:prstClr val="black"/>
                </a:solidFill>
              </a:rPr>
              <a:t>How to</a:t>
            </a:r>
            <a:r>
              <a:rPr lang="en-GB" sz="2800" b="1" dirty="0">
                <a:solidFill>
                  <a:prstClr val="black"/>
                </a:solidFill>
              </a:rPr>
              <a:t> obtain best fit line (Value of a and b</a:t>
            </a:r>
            <a:r>
              <a:rPr lang="en-GB" sz="2800" b="1" dirty="0" smtClean="0">
                <a:solidFill>
                  <a:prstClr val="black"/>
                </a:solidFill>
              </a:rPr>
              <a:t>)?</a:t>
            </a:r>
            <a:endParaRPr lang="en-GB" sz="2800" b="1" dirty="0">
              <a:solidFill>
                <a:prstClr val="black"/>
              </a:solidFill>
            </a:endParaRPr>
          </a:p>
        </p:txBody>
      </p:sp>
      <p:pic>
        <p:nvPicPr>
          <p:cNvPr id="14" name="Picture 13"/>
          <p:cNvPicPr>
            <a:picLocks noChangeAspect="1"/>
          </p:cNvPicPr>
          <p:nvPr/>
        </p:nvPicPr>
        <p:blipFill>
          <a:blip r:embed="rId3"/>
          <a:stretch>
            <a:fillRect/>
          </a:stretch>
        </p:blipFill>
        <p:spPr>
          <a:xfrm>
            <a:off x="381000" y="1905000"/>
            <a:ext cx="8686800" cy="1486153"/>
          </a:xfrm>
          <a:prstGeom prst="rect">
            <a:avLst/>
          </a:prstGeom>
        </p:spPr>
      </p:pic>
    </p:spTree>
    <p:extLst>
      <p:ext uri="{BB962C8B-B14F-4D97-AF65-F5344CB8AC3E}">
        <p14:creationId xmlns:p14="http://schemas.microsoft.com/office/powerpoint/2010/main" val="660890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6486</TotalTime>
  <Words>798</Words>
  <Application>Microsoft Office PowerPoint</Application>
  <PresentationFormat>On-screen Show (4:3)</PresentationFormat>
  <Paragraphs>192</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Menlo</vt:lpstr>
      <vt:lpstr>Wingdings</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polsl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zawt_ss</dc:creator>
  <cp:lastModifiedBy>Microsoft</cp:lastModifiedBy>
  <cp:revision>865</cp:revision>
  <dcterms:created xsi:type="dcterms:W3CDTF">2008-08-12T13:18:47Z</dcterms:created>
  <dcterms:modified xsi:type="dcterms:W3CDTF">2022-03-17T08:27:42Z</dcterms:modified>
</cp:coreProperties>
</file>