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9" r:id="rId2"/>
    <p:sldId id="419" r:id="rId3"/>
    <p:sldId id="420" r:id="rId4"/>
    <p:sldId id="421" r:id="rId5"/>
    <p:sldId id="422" r:id="rId6"/>
    <p:sldId id="423" r:id="rId7"/>
    <p:sldId id="424" r:id="rId8"/>
    <p:sldId id="425" r:id="rId9"/>
    <p:sldId id="426" r:id="rId10"/>
    <p:sldId id="427" r:id="rId11"/>
    <p:sldId id="428" r:id="rId12"/>
    <p:sldId id="410" r:id="rId13"/>
    <p:sldId id="411" r:id="rId14"/>
    <p:sldId id="412" r:id="rId15"/>
    <p:sldId id="413" r:id="rId16"/>
    <p:sldId id="414" r:id="rId17"/>
    <p:sldId id="415" r:id="rId18"/>
    <p:sldId id="416" r:id="rId19"/>
    <p:sldId id="434" r:id="rId20"/>
    <p:sldId id="417" r:id="rId21"/>
    <p:sldId id="429" r:id="rId22"/>
    <p:sldId id="430" r:id="rId23"/>
    <p:sldId id="431" r:id="rId24"/>
    <p:sldId id="432" r:id="rId25"/>
    <p:sldId id="433" r:id="rId26"/>
    <p:sldId id="418" r:id="rId27"/>
  </p:sldIdLst>
  <p:sldSz cx="9144000" cy="6858000" type="screen4x3"/>
  <p:notesSz cx="9144000" cy="6858000"/>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82">
          <p15:clr>
            <a:srgbClr val="A4A3A4"/>
          </p15:clr>
        </p15:guide>
        <p15:guide id="3"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1B68"/>
    <a:srgbClr val="1E3880"/>
    <a:srgbClr val="59713D"/>
    <a:srgbClr val="3A3668"/>
    <a:srgbClr val="006E77"/>
    <a:srgbClr val="990000"/>
    <a:srgbClr val="E4DA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65" autoAdjust="0"/>
    <p:restoredTop sz="88345" autoAdjust="0"/>
  </p:normalViewPr>
  <p:slideViewPr>
    <p:cSldViewPr>
      <p:cViewPr varScale="1">
        <p:scale>
          <a:sx n="65" d="100"/>
          <a:sy n="65" d="100"/>
        </p:scale>
        <p:origin x="1320" y="66"/>
      </p:cViewPr>
      <p:guideLst>
        <p:guide orient="horz" pos="2160"/>
        <p:guide orient="horz" pos="482"/>
        <p:guide pos="2880"/>
      </p:guideLst>
    </p:cSldViewPr>
  </p:slideViewPr>
  <p:notesTextViewPr>
    <p:cViewPr>
      <p:scale>
        <a:sx n="100" d="100"/>
        <a:sy n="100" d="100"/>
      </p:scale>
      <p:origin x="0" y="0"/>
    </p:cViewPr>
  </p:notesTextViewPr>
  <p:notesViewPr>
    <p:cSldViewPr>
      <p:cViewPr>
        <p:scale>
          <a:sx n="154" d="100"/>
          <a:sy n="154" d="100"/>
        </p:scale>
        <p:origin x="648" y="78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17411"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B8B2BFA-EFD5-42C5-B152-4D26B61ABD62}" type="datetimeFigureOut">
              <a:rPr lang="pl-PL" altLang="en-US"/>
              <a:pPr/>
              <a:t>11.05.2022</a:t>
            </a:fld>
            <a:endParaRPr lang="pl-PL" altLang="en-US"/>
          </a:p>
        </p:txBody>
      </p:sp>
      <p:sp>
        <p:nvSpPr>
          <p:cNvPr id="17412"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17413"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6671DCA-725C-4A85-8E72-9BC83C23453E}" type="slidenum">
              <a:rPr lang="pl-PL" altLang="en-US"/>
              <a:pPr/>
              <a:t>‹#›</a:t>
            </a:fld>
            <a:endParaRPr lang="pl-PL" altLang="en-US"/>
          </a:p>
        </p:txBody>
      </p:sp>
    </p:spTree>
    <p:extLst>
      <p:ext uri="{BB962C8B-B14F-4D97-AF65-F5344CB8AC3E}">
        <p14:creationId xmlns:p14="http://schemas.microsoft.com/office/powerpoint/2010/main" val="2438996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Symbol zastępczy daty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651FB55-B5C6-4E14-88C3-CD472F77F9E8}" type="datetimeFigureOut">
              <a:rPr lang="pl-PL" altLang="en-US"/>
              <a:pPr/>
              <a:t>11.05.2022</a:t>
            </a:fld>
            <a:endParaRPr lang="pl-PL" altLang="en-US"/>
          </a:p>
        </p:txBody>
      </p:sp>
      <p:sp>
        <p:nvSpPr>
          <p:cNvPr id="4" name="Symbol zastępczy obrazu slajdu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pl-PL" noProof="0" smtClean="0"/>
          </a:p>
        </p:txBody>
      </p:sp>
      <p:sp>
        <p:nvSpPr>
          <p:cNvPr id="5" name="Symbol zastępczy notatek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6" name="Symbol zastępczy stopki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ymbol zastępczy numeru slajdu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B9D1705-0A7D-4F0A-93FA-D6974115C5F6}" type="slidenum">
              <a:rPr lang="pl-PL" altLang="en-US"/>
              <a:pPr/>
              <a:t>‹#›</a:t>
            </a:fld>
            <a:endParaRPr lang="pl-PL" altLang="en-US"/>
          </a:p>
        </p:txBody>
      </p:sp>
    </p:spTree>
    <p:extLst>
      <p:ext uri="{BB962C8B-B14F-4D97-AF65-F5344CB8AC3E}">
        <p14:creationId xmlns:p14="http://schemas.microsoft.com/office/powerpoint/2010/main" val="310333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3316"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447C5F9-0E0B-44B6-BDC8-1738B383094F}" type="slidenum">
              <a:rPr lang="pl-PL" altLang="pl-PL">
                <a:latin typeface="Arial" charset="0"/>
              </a:rPr>
              <a:pPr eaLnBrk="1" hangingPunct="1">
                <a:spcBef>
                  <a:spcPct val="0"/>
                </a:spcBef>
              </a:pPr>
              <a:t>1</a:t>
            </a:fld>
            <a:endParaRPr lang="pl-PL" altLang="pl-PL">
              <a:latin typeface="Arial" charset="0"/>
            </a:endParaRPr>
          </a:p>
        </p:txBody>
      </p:sp>
    </p:spTree>
    <p:extLst>
      <p:ext uri="{BB962C8B-B14F-4D97-AF65-F5344CB8AC3E}">
        <p14:creationId xmlns:p14="http://schemas.microsoft.com/office/powerpoint/2010/main" val="118027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10</a:t>
            </a:fld>
            <a:endParaRPr lang="pl-PL" altLang="pl-PL">
              <a:solidFill>
                <a:srgbClr val="000000"/>
              </a:solidFill>
              <a:latin typeface="Arial" charset="0"/>
            </a:endParaRPr>
          </a:p>
        </p:txBody>
      </p:sp>
    </p:spTree>
    <p:extLst>
      <p:ext uri="{BB962C8B-B14F-4D97-AF65-F5344CB8AC3E}">
        <p14:creationId xmlns:p14="http://schemas.microsoft.com/office/powerpoint/2010/main" val="167658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13</a:t>
            </a:fld>
            <a:endParaRPr lang="pl-PL" altLang="pl-PL">
              <a:solidFill>
                <a:srgbClr val="000000"/>
              </a:solidFill>
              <a:latin typeface="Arial" charset="0"/>
            </a:endParaRPr>
          </a:p>
        </p:txBody>
      </p:sp>
    </p:spTree>
    <p:extLst>
      <p:ext uri="{BB962C8B-B14F-4D97-AF65-F5344CB8AC3E}">
        <p14:creationId xmlns:p14="http://schemas.microsoft.com/office/powerpoint/2010/main" val="4277149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14</a:t>
            </a:fld>
            <a:endParaRPr lang="pl-PL" altLang="pl-PL">
              <a:solidFill>
                <a:srgbClr val="000000"/>
              </a:solidFill>
              <a:latin typeface="Arial" charset="0"/>
            </a:endParaRPr>
          </a:p>
        </p:txBody>
      </p:sp>
    </p:spTree>
    <p:extLst>
      <p:ext uri="{BB962C8B-B14F-4D97-AF65-F5344CB8AC3E}">
        <p14:creationId xmlns:p14="http://schemas.microsoft.com/office/powerpoint/2010/main" val="1603104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15</a:t>
            </a:fld>
            <a:endParaRPr lang="pl-PL" altLang="pl-PL">
              <a:solidFill>
                <a:srgbClr val="000000"/>
              </a:solidFill>
              <a:latin typeface="Arial" charset="0"/>
            </a:endParaRPr>
          </a:p>
        </p:txBody>
      </p:sp>
    </p:spTree>
    <p:extLst>
      <p:ext uri="{BB962C8B-B14F-4D97-AF65-F5344CB8AC3E}">
        <p14:creationId xmlns:p14="http://schemas.microsoft.com/office/powerpoint/2010/main" val="1244762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16</a:t>
            </a:fld>
            <a:endParaRPr lang="pl-PL" altLang="pl-PL">
              <a:solidFill>
                <a:srgbClr val="000000"/>
              </a:solidFill>
              <a:latin typeface="Arial" charset="0"/>
            </a:endParaRPr>
          </a:p>
        </p:txBody>
      </p:sp>
    </p:spTree>
    <p:extLst>
      <p:ext uri="{BB962C8B-B14F-4D97-AF65-F5344CB8AC3E}">
        <p14:creationId xmlns:p14="http://schemas.microsoft.com/office/powerpoint/2010/main" val="2613286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17</a:t>
            </a:fld>
            <a:endParaRPr lang="pl-PL" altLang="pl-PL">
              <a:solidFill>
                <a:srgbClr val="000000"/>
              </a:solidFill>
              <a:latin typeface="Arial" charset="0"/>
            </a:endParaRPr>
          </a:p>
        </p:txBody>
      </p:sp>
    </p:spTree>
    <p:extLst>
      <p:ext uri="{BB962C8B-B14F-4D97-AF65-F5344CB8AC3E}">
        <p14:creationId xmlns:p14="http://schemas.microsoft.com/office/powerpoint/2010/main" val="290204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18</a:t>
            </a:fld>
            <a:endParaRPr lang="pl-PL" altLang="pl-PL">
              <a:solidFill>
                <a:srgbClr val="000000"/>
              </a:solidFill>
              <a:latin typeface="Arial" charset="0"/>
            </a:endParaRPr>
          </a:p>
        </p:txBody>
      </p:sp>
    </p:spTree>
    <p:extLst>
      <p:ext uri="{BB962C8B-B14F-4D97-AF65-F5344CB8AC3E}">
        <p14:creationId xmlns:p14="http://schemas.microsoft.com/office/powerpoint/2010/main" val="977760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20</a:t>
            </a:fld>
            <a:endParaRPr lang="pl-PL" altLang="pl-PL">
              <a:solidFill>
                <a:srgbClr val="000000"/>
              </a:solidFill>
              <a:latin typeface="Arial" charset="0"/>
            </a:endParaRPr>
          </a:p>
        </p:txBody>
      </p:sp>
    </p:spTree>
    <p:extLst>
      <p:ext uri="{BB962C8B-B14F-4D97-AF65-F5344CB8AC3E}">
        <p14:creationId xmlns:p14="http://schemas.microsoft.com/office/powerpoint/2010/main" val="868662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21</a:t>
            </a:fld>
            <a:endParaRPr lang="pl-PL" altLang="pl-PL">
              <a:solidFill>
                <a:srgbClr val="000000"/>
              </a:solidFill>
              <a:latin typeface="Arial" charset="0"/>
            </a:endParaRPr>
          </a:p>
        </p:txBody>
      </p:sp>
    </p:spTree>
    <p:extLst>
      <p:ext uri="{BB962C8B-B14F-4D97-AF65-F5344CB8AC3E}">
        <p14:creationId xmlns:p14="http://schemas.microsoft.com/office/powerpoint/2010/main" val="3451101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22</a:t>
            </a:fld>
            <a:endParaRPr lang="pl-PL" altLang="pl-PL">
              <a:solidFill>
                <a:srgbClr val="000000"/>
              </a:solidFill>
              <a:latin typeface="Arial" charset="0"/>
            </a:endParaRPr>
          </a:p>
        </p:txBody>
      </p:sp>
    </p:spTree>
    <p:extLst>
      <p:ext uri="{BB962C8B-B14F-4D97-AF65-F5344CB8AC3E}">
        <p14:creationId xmlns:p14="http://schemas.microsoft.com/office/powerpoint/2010/main" val="3302462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a:t>
            </a:fld>
            <a:endParaRPr lang="pl-PL" altLang="pl-PL">
              <a:solidFill>
                <a:srgbClr val="000000"/>
              </a:solidFill>
              <a:latin typeface="Arial" charset="0"/>
            </a:endParaRPr>
          </a:p>
        </p:txBody>
      </p:sp>
    </p:spTree>
    <p:extLst>
      <p:ext uri="{BB962C8B-B14F-4D97-AF65-F5344CB8AC3E}">
        <p14:creationId xmlns:p14="http://schemas.microsoft.com/office/powerpoint/2010/main" val="1664549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23</a:t>
            </a:fld>
            <a:endParaRPr lang="pl-PL" altLang="pl-PL">
              <a:solidFill>
                <a:srgbClr val="000000"/>
              </a:solidFill>
              <a:latin typeface="Arial" charset="0"/>
            </a:endParaRPr>
          </a:p>
        </p:txBody>
      </p:sp>
    </p:spTree>
    <p:extLst>
      <p:ext uri="{BB962C8B-B14F-4D97-AF65-F5344CB8AC3E}">
        <p14:creationId xmlns:p14="http://schemas.microsoft.com/office/powerpoint/2010/main" val="2709317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24</a:t>
            </a:fld>
            <a:endParaRPr lang="pl-PL" altLang="pl-PL">
              <a:solidFill>
                <a:srgbClr val="000000"/>
              </a:solidFill>
              <a:latin typeface="Arial" charset="0"/>
            </a:endParaRPr>
          </a:p>
        </p:txBody>
      </p:sp>
    </p:spTree>
    <p:extLst>
      <p:ext uri="{BB962C8B-B14F-4D97-AF65-F5344CB8AC3E}">
        <p14:creationId xmlns:p14="http://schemas.microsoft.com/office/powerpoint/2010/main" val="1336795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25</a:t>
            </a:fld>
            <a:endParaRPr lang="pl-PL" altLang="pl-PL">
              <a:solidFill>
                <a:srgbClr val="000000"/>
              </a:solidFill>
              <a:latin typeface="Arial" charset="0"/>
            </a:endParaRPr>
          </a:p>
        </p:txBody>
      </p:sp>
    </p:spTree>
    <p:extLst>
      <p:ext uri="{BB962C8B-B14F-4D97-AF65-F5344CB8AC3E}">
        <p14:creationId xmlns:p14="http://schemas.microsoft.com/office/powerpoint/2010/main" val="1346860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26</a:t>
            </a:fld>
            <a:endParaRPr lang="pl-PL" altLang="pl-PL">
              <a:solidFill>
                <a:srgbClr val="000000"/>
              </a:solidFill>
              <a:latin typeface="Arial" charset="0"/>
            </a:endParaRPr>
          </a:p>
        </p:txBody>
      </p:sp>
    </p:spTree>
    <p:extLst>
      <p:ext uri="{BB962C8B-B14F-4D97-AF65-F5344CB8AC3E}">
        <p14:creationId xmlns:p14="http://schemas.microsoft.com/office/powerpoint/2010/main" val="1007404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a:t>
            </a:fld>
            <a:endParaRPr lang="pl-PL" altLang="pl-PL">
              <a:solidFill>
                <a:srgbClr val="000000"/>
              </a:solidFill>
              <a:latin typeface="Arial" charset="0"/>
            </a:endParaRPr>
          </a:p>
        </p:txBody>
      </p:sp>
    </p:spTree>
    <p:extLst>
      <p:ext uri="{BB962C8B-B14F-4D97-AF65-F5344CB8AC3E}">
        <p14:creationId xmlns:p14="http://schemas.microsoft.com/office/powerpoint/2010/main" val="2884609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a:t>
            </a:fld>
            <a:endParaRPr lang="pl-PL" altLang="pl-PL">
              <a:solidFill>
                <a:srgbClr val="000000"/>
              </a:solidFill>
              <a:latin typeface="Arial" charset="0"/>
            </a:endParaRPr>
          </a:p>
        </p:txBody>
      </p:sp>
    </p:spTree>
    <p:extLst>
      <p:ext uri="{BB962C8B-B14F-4D97-AF65-F5344CB8AC3E}">
        <p14:creationId xmlns:p14="http://schemas.microsoft.com/office/powerpoint/2010/main" val="1774675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5</a:t>
            </a:fld>
            <a:endParaRPr lang="pl-PL" altLang="pl-PL">
              <a:solidFill>
                <a:srgbClr val="000000"/>
              </a:solidFill>
              <a:latin typeface="Arial" charset="0"/>
            </a:endParaRPr>
          </a:p>
        </p:txBody>
      </p:sp>
    </p:spTree>
    <p:extLst>
      <p:ext uri="{BB962C8B-B14F-4D97-AF65-F5344CB8AC3E}">
        <p14:creationId xmlns:p14="http://schemas.microsoft.com/office/powerpoint/2010/main" val="3352336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6</a:t>
            </a:fld>
            <a:endParaRPr lang="pl-PL" altLang="pl-PL">
              <a:solidFill>
                <a:srgbClr val="000000"/>
              </a:solidFill>
              <a:latin typeface="Arial" charset="0"/>
            </a:endParaRPr>
          </a:p>
        </p:txBody>
      </p:sp>
    </p:spTree>
    <p:extLst>
      <p:ext uri="{BB962C8B-B14F-4D97-AF65-F5344CB8AC3E}">
        <p14:creationId xmlns:p14="http://schemas.microsoft.com/office/powerpoint/2010/main" val="2357617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7</a:t>
            </a:fld>
            <a:endParaRPr lang="pl-PL" altLang="pl-PL">
              <a:solidFill>
                <a:srgbClr val="000000"/>
              </a:solidFill>
              <a:latin typeface="Arial" charset="0"/>
            </a:endParaRPr>
          </a:p>
        </p:txBody>
      </p:sp>
    </p:spTree>
    <p:extLst>
      <p:ext uri="{BB962C8B-B14F-4D97-AF65-F5344CB8AC3E}">
        <p14:creationId xmlns:p14="http://schemas.microsoft.com/office/powerpoint/2010/main" val="398150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8</a:t>
            </a:fld>
            <a:endParaRPr lang="pl-PL" altLang="pl-PL">
              <a:solidFill>
                <a:srgbClr val="000000"/>
              </a:solidFill>
              <a:latin typeface="Arial" charset="0"/>
            </a:endParaRPr>
          </a:p>
        </p:txBody>
      </p:sp>
    </p:spTree>
    <p:extLst>
      <p:ext uri="{BB962C8B-B14F-4D97-AF65-F5344CB8AC3E}">
        <p14:creationId xmlns:p14="http://schemas.microsoft.com/office/powerpoint/2010/main" val="311527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9</a:t>
            </a:fld>
            <a:endParaRPr lang="pl-PL" altLang="pl-PL">
              <a:solidFill>
                <a:srgbClr val="000000"/>
              </a:solidFill>
              <a:latin typeface="Arial" charset="0"/>
            </a:endParaRPr>
          </a:p>
        </p:txBody>
      </p:sp>
    </p:spTree>
    <p:extLst>
      <p:ext uri="{BB962C8B-B14F-4D97-AF65-F5344CB8AC3E}">
        <p14:creationId xmlns:p14="http://schemas.microsoft.com/office/powerpoint/2010/main" val="236106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fld id="{EF96A8C6-AFC5-4CA6-8B66-7D08AE159CB4}" type="datetimeFigureOut">
              <a:rPr lang="pl-PL" altLang="en-US"/>
              <a:pPr/>
              <a:t>11.05.2022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6A46A848-AEBE-4A42-8F4B-DBEE6C7E3D5B}" type="slidenum">
              <a:rPr lang="pl-PL" altLang="en-US"/>
              <a:pPr/>
              <a:t>‹#›</a:t>
            </a:fld>
            <a:endParaRPr lang="pl-PL" altLang="en-US"/>
          </a:p>
        </p:txBody>
      </p:sp>
    </p:spTree>
    <p:extLst>
      <p:ext uri="{BB962C8B-B14F-4D97-AF65-F5344CB8AC3E}">
        <p14:creationId xmlns:p14="http://schemas.microsoft.com/office/powerpoint/2010/main" val="104702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8EB802BA-BDD4-4669-BDB4-89EA24BE1A3A}" type="datetimeFigureOut">
              <a:rPr lang="pl-PL" altLang="en-US"/>
              <a:pPr/>
              <a:t>11.05.2022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4E98ECED-DBC8-4125-A1C8-5565E8A8C730}" type="slidenum">
              <a:rPr lang="pl-PL" altLang="en-US"/>
              <a:pPr/>
              <a:t>‹#›</a:t>
            </a:fld>
            <a:endParaRPr lang="pl-PL" altLang="en-US"/>
          </a:p>
        </p:txBody>
      </p:sp>
    </p:spTree>
    <p:extLst>
      <p:ext uri="{BB962C8B-B14F-4D97-AF65-F5344CB8AC3E}">
        <p14:creationId xmlns:p14="http://schemas.microsoft.com/office/powerpoint/2010/main" val="205913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E981B610-9BE7-4EBB-A199-247753C9BE4B}" type="datetimeFigureOut">
              <a:rPr lang="pl-PL" altLang="en-US"/>
              <a:pPr/>
              <a:t>11.05.2022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8C110D66-2179-4D5F-A074-8E0A44403DDF}" type="slidenum">
              <a:rPr lang="pl-PL" altLang="en-US"/>
              <a:pPr/>
              <a:t>‹#›</a:t>
            </a:fld>
            <a:endParaRPr lang="pl-PL" altLang="en-US"/>
          </a:p>
        </p:txBody>
      </p:sp>
    </p:spTree>
    <p:extLst>
      <p:ext uri="{BB962C8B-B14F-4D97-AF65-F5344CB8AC3E}">
        <p14:creationId xmlns:p14="http://schemas.microsoft.com/office/powerpoint/2010/main" val="867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4DC7FA5B-CCEC-4CDC-8618-7BB082825D69}" type="datetimeFigureOut">
              <a:rPr lang="pl-PL" altLang="en-US"/>
              <a:pPr/>
              <a:t>11.05.2022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50FEA2EC-7C51-4C94-825B-096F2CFA966E}" type="slidenum">
              <a:rPr lang="pl-PL" altLang="en-US"/>
              <a:pPr/>
              <a:t>‹#›</a:t>
            </a:fld>
            <a:endParaRPr lang="pl-PL" altLang="en-US"/>
          </a:p>
        </p:txBody>
      </p:sp>
    </p:spTree>
    <p:extLst>
      <p:ext uri="{BB962C8B-B14F-4D97-AF65-F5344CB8AC3E}">
        <p14:creationId xmlns:p14="http://schemas.microsoft.com/office/powerpoint/2010/main" val="165596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fld id="{04F2A4A1-7D93-43B4-B28F-B4431D63731A}" type="datetimeFigureOut">
              <a:rPr lang="pl-PL" altLang="en-US"/>
              <a:pPr/>
              <a:t>11.05.2022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FF018681-D347-465F-90A4-2CB39A594C6C}" type="slidenum">
              <a:rPr lang="pl-PL" altLang="en-US"/>
              <a:pPr/>
              <a:t>‹#›</a:t>
            </a:fld>
            <a:endParaRPr lang="pl-PL" altLang="en-US"/>
          </a:p>
        </p:txBody>
      </p:sp>
    </p:spTree>
    <p:extLst>
      <p:ext uri="{BB962C8B-B14F-4D97-AF65-F5344CB8AC3E}">
        <p14:creationId xmlns:p14="http://schemas.microsoft.com/office/powerpoint/2010/main" val="373757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fld id="{A60621D2-63BB-45EF-BADC-37AFD07EC415}" type="datetimeFigureOut">
              <a:rPr lang="pl-PL" altLang="en-US"/>
              <a:pPr/>
              <a:t>11.05.2022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0709C048-8ED6-4DE3-B2DC-5D9EEE7B67BD}" type="slidenum">
              <a:rPr lang="pl-PL" altLang="en-US"/>
              <a:pPr/>
              <a:t>‹#›</a:t>
            </a:fld>
            <a:endParaRPr lang="pl-PL" altLang="en-US"/>
          </a:p>
        </p:txBody>
      </p:sp>
    </p:spTree>
    <p:extLst>
      <p:ext uri="{BB962C8B-B14F-4D97-AF65-F5344CB8AC3E}">
        <p14:creationId xmlns:p14="http://schemas.microsoft.com/office/powerpoint/2010/main" val="373183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fld id="{629BDEC4-7574-42C9-8541-E2D66B93FD48}" type="datetimeFigureOut">
              <a:rPr lang="pl-PL" altLang="en-US"/>
              <a:pPr/>
              <a:t>11.05.2022</a:t>
            </a:fld>
            <a:endParaRPr lang="pl-PL" altLang="en-US"/>
          </a:p>
        </p:txBody>
      </p:sp>
      <p:sp>
        <p:nvSpPr>
          <p:cNvPr id="8" name="Symbol zastępczy stopki 4"/>
          <p:cNvSpPr>
            <a:spLocks noGrp="1"/>
          </p:cNvSpPr>
          <p:nvPr>
            <p:ph type="ftr" sz="quarter" idx="11"/>
          </p:nvPr>
        </p:nvSpPr>
        <p:spPr/>
        <p:txBody>
          <a:bodyPr/>
          <a:lstStyle>
            <a:lvl1pPr>
              <a:defRPr/>
            </a:lvl1pPr>
          </a:lstStyle>
          <a:p>
            <a:endParaRPr lang="en-US" altLang="en-US"/>
          </a:p>
        </p:txBody>
      </p:sp>
      <p:sp>
        <p:nvSpPr>
          <p:cNvPr id="9" name="Symbol zastępczy numeru slajdu 5"/>
          <p:cNvSpPr>
            <a:spLocks noGrp="1"/>
          </p:cNvSpPr>
          <p:nvPr>
            <p:ph type="sldNum" sz="quarter" idx="12"/>
          </p:nvPr>
        </p:nvSpPr>
        <p:spPr/>
        <p:txBody>
          <a:bodyPr/>
          <a:lstStyle>
            <a:lvl1pPr>
              <a:defRPr/>
            </a:lvl1pPr>
          </a:lstStyle>
          <a:p>
            <a:fld id="{E3EBDDB6-425F-4231-ADB2-F4B895BF1908}" type="slidenum">
              <a:rPr lang="pl-PL" altLang="en-US"/>
              <a:pPr/>
              <a:t>‹#›</a:t>
            </a:fld>
            <a:endParaRPr lang="pl-PL" altLang="en-US"/>
          </a:p>
        </p:txBody>
      </p:sp>
    </p:spTree>
    <p:extLst>
      <p:ext uri="{BB962C8B-B14F-4D97-AF65-F5344CB8AC3E}">
        <p14:creationId xmlns:p14="http://schemas.microsoft.com/office/powerpoint/2010/main" val="388767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fld id="{07A59789-F661-4101-87CC-C1C0E24EA0E8}" type="datetimeFigureOut">
              <a:rPr lang="pl-PL" altLang="en-US"/>
              <a:pPr/>
              <a:t>11.05.2022</a:t>
            </a:fld>
            <a:endParaRPr lang="pl-PL" altLang="en-US"/>
          </a:p>
        </p:txBody>
      </p:sp>
      <p:sp>
        <p:nvSpPr>
          <p:cNvPr id="4" name="Symbol zastępczy stopki 4"/>
          <p:cNvSpPr>
            <a:spLocks noGrp="1"/>
          </p:cNvSpPr>
          <p:nvPr>
            <p:ph type="ftr" sz="quarter" idx="11"/>
          </p:nvPr>
        </p:nvSpPr>
        <p:spPr/>
        <p:txBody>
          <a:bodyPr/>
          <a:lstStyle>
            <a:lvl1pPr>
              <a:defRPr/>
            </a:lvl1pPr>
          </a:lstStyle>
          <a:p>
            <a:endParaRPr lang="en-US" altLang="en-US"/>
          </a:p>
        </p:txBody>
      </p:sp>
      <p:sp>
        <p:nvSpPr>
          <p:cNvPr id="5" name="Symbol zastępczy numeru slajdu 5"/>
          <p:cNvSpPr>
            <a:spLocks noGrp="1"/>
          </p:cNvSpPr>
          <p:nvPr>
            <p:ph type="sldNum" sz="quarter" idx="12"/>
          </p:nvPr>
        </p:nvSpPr>
        <p:spPr/>
        <p:txBody>
          <a:bodyPr/>
          <a:lstStyle>
            <a:lvl1pPr>
              <a:defRPr/>
            </a:lvl1pPr>
          </a:lstStyle>
          <a:p>
            <a:fld id="{44C0A85A-E28C-4DA1-9193-F073CF770C3D}" type="slidenum">
              <a:rPr lang="pl-PL" altLang="en-US"/>
              <a:pPr/>
              <a:t>‹#›</a:t>
            </a:fld>
            <a:endParaRPr lang="pl-PL" altLang="en-US"/>
          </a:p>
        </p:txBody>
      </p:sp>
    </p:spTree>
    <p:extLst>
      <p:ext uri="{BB962C8B-B14F-4D97-AF65-F5344CB8AC3E}">
        <p14:creationId xmlns:p14="http://schemas.microsoft.com/office/powerpoint/2010/main" val="10843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fld id="{5963274C-C19F-4AB1-9FFE-8A17A02962C9}" type="datetimeFigureOut">
              <a:rPr lang="pl-PL" altLang="en-US"/>
              <a:pPr/>
              <a:t>11.05.2022</a:t>
            </a:fld>
            <a:endParaRPr lang="pl-PL" altLang="en-US"/>
          </a:p>
        </p:txBody>
      </p:sp>
      <p:sp>
        <p:nvSpPr>
          <p:cNvPr id="3" name="Symbol zastępczy stopki 4"/>
          <p:cNvSpPr>
            <a:spLocks noGrp="1"/>
          </p:cNvSpPr>
          <p:nvPr>
            <p:ph type="ftr" sz="quarter" idx="11"/>
          </p:nvPr>
        </p:nvSpPr>
        <p:spPr/>
        <p:txBody>
          <a:bodyPr/>
          <a:lstStyle>
            <a:lvl1pPr>
              <a:defRPr/>
            </a:lvl1pPr>
          </a:lstStyle>
          <a:p>
            <a:endParaRPr lang="en-US" altLang="en-US"/>
          </a:p>
        </p:txBody>
      </p:sp>
      <p:sp>
        <p:nvSpPr>
          <p:cNvPr id="4" name="Symbol zastępczy numeru slajdu 5"/>
          <p:cNvSpPr>
            <a:spLocks noGrp="1"/>
          </p:cNvSpPr>
          <p:nvPr>
            <p:ph type="sldNum" sz="quarter" idx="12"/>
          </p:nvPr>
        </p:nvSpPr>
        <p:spPr/>
        <p:txBody>
          <a:bodyPr/>
          <a:lstStyle>
            <a:lvl1pPr>
              <a:defRPr/>
            </a:lvl1pPr>
          </a:lstStyle>
          <a:p>
            <a:fld id="{22A87F7D-BF93-4583-9A6C-407DDBEA49CD}" type="slidenum">
              <a:rPr lang="pl-PL" altLang="en-US"/>
              <a:pPr/>
              <a:t>‹#›</a:t>
            </a:fld>
            <a:endParaRPr lang="pl-PL" altLang="en-US"/>
          </a:p>
        </p:txBody>
      </p:sp>
    </p:spTree>
    <p:extLst>
      <p:ext uri="{BB962C8B-B14F-4D97-AF65-F5344CB8AC3E}">
        <p14:creationId xmlns:p14="http://schemas.microsoft.com/office/powerpoint/2010/main" val="31107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5F00B3B8-A2C5-4227-942A-C17807D1AD0A}" type="datetimeFigureOut">
              <a:rPr lang="pl-PL" altLang="en-US"/>
              <a:pPr/>
              <a:t>11.05.2022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4801650C-35E0-40DC-AE42-17154AC3360A}" type="slidenum">
              <a:rPr lang="pl-PL" altLang="en-US"/>
              <a:pPr/>
              <a:t>‹#›</a:t>
            </a:fld>
            <a:endParaRPr lang="pl-PL" altLang="en-US"/>
          </a:p>
        </p:txBody>
      </p:sp>
    </p:spTree>
    <p:extLst>
      <p:ext uri="{BB962C8B-B14F-4D97-AF65-F5344CB8AC3E}">
        <p14:creationId xmlns:p14="http://schemas.microsoft.com/office/powerpoint/2010/main" val="347489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09B89197-74FE-4854-921E-765CE6DD9935}" type="datetimeFigureOut">
              <a:rPr lang="pl-PL" altLang="en-US"/>
              <a:pPr/>
              <a:t>11.05.2022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FB518216-BA04-4DE5-B074-FE8EA1391B87}" type="slidenum">
              <a:rPr lang="pl-PL" altLang="en-US"/>
              <a:pPr/>
              <a:t>‹#›</a:t>
            </a:fld>
            <a:endParaRPr lang="pl-PL" altLang="en-US"/>
          </a:p>
        </p:txBody>
      </p:sp>
    </p:spTree>
    <p:extLst>
      <p:ext uri="{BB962C8B-B14F-4D97-AF65-F5344CB8AC3E}">
        <p14:creationId xmlns:p14="http://schemas.microsoft.com/office/powerpoint/2010/main" val="103777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DAC4"/>
        </a:solidFill>
        <a:effectLst/>
      </p:bgPr>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alt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altLang="pl-PL" smtClean="0"/>
              <a:t>Kliknij, aby edytować style wzorca tekstu</a:t>
            </a:r>
          </a:p>
          <a:p>
            <a:pPr lvl="1"/>
            <a:r>
              <a:rPr lang="pl-PL" altLang="pl-PL" smtClean="0"/>
              <a:t>Drugi poziom</a:t>
            </a:r>
          </a:p>
          <a:p>
            <a:pPr lvl="2"/>
            <a:r>
              <a:rPr lang="pl-PL" altLang="pl-PL" smtClean="0"/>
              <a:t>Trzeci poziom</a:t>
            </a:r>
          </a:p>
          <a:p>
            <a:pPr lvl="3"/>
            <a:r>
              <a:rPr lang="pl-PL" altLang="pl-PL" smtClean="0"/>
              <a:t>Czwarty poziom</a:t>
            </a:r>
          </a:p>
          <a:p>
            <a:pPr lvl="4"/>
            <a:r>
              <a:rPr lang="pl-PL" alt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C8681B0-816E-4B71-B224-293B12A2EDFC}" type="datetimeFigureOut">
              <a:rPr lang="pl-PL" altLang="en-US"/>
              <a:pPr/>
              <a:t>11.05.2022</a:t>
            </a:fld>
            <a:endParaRPr lang="pl-PL" altLang="en-US"/>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ltLang="en-US"/>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2CF9883-CBA6-4649-B626-02548410BD5F}" type="slidenum">
              <a:rPr lang="pl-PL" altLang="en-US"/>
              <a:pPr/>
              <a:t>‹#›</a:t>
            </a:fld>
            <a:endParaRPr lang="pl-PL"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machinelearningknowledge.ai/confusion-matrix-and-performance-metrics-machine-learning/"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051"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 name="Rectangle 1"/>
          <p:cNvSpPr/>
          <p:nvPr/>
        </p:nvSpPr>
        <p:spPr>
          <a:xfrm>
            <a:off x="2329285" y="3058180"/>
            <a:ext cx="4604915" cy="523220"/>
          </a:xfrm>
          <a:prstGeom prst="rect">
            <a:avLst/>
          </a:prstGeom>
        </p:spPr>
        <p:txBody>
          <a:bodyPr wrap="none">
            <a:spAutoFit/>
          </a:bodyPr>
          <a:lstStyle/>
          <a:p>
            <a:pPr algn="ctr"/>
            <a:r>
              <a:rPr lang="en-US" sz="2800" b="1" dirty="0" smtClean="0">
                <a:solidFill>
                  <a:srgbClr val="7E1B68"/>
                </a:solidFill>
                <a:latin typeface="+mn-lt"/>
              </a:rPr>
              <a:t>Instructor : Syed Musharaf Ali</a:t>
            </a:r>
          </a:p>
        </p:txBody>
      </p:sp>
      <p:sp>
        <p:nvSpPr>
          <p:cNvPr id="18" name="Text Box 9"/>
          <p:cNvSpPr txBox="1">
            <a:spLocks noChangeArrowheads="1"/>
          </p:cNvSpPr>
          <p:nvPr/>
        </p:nvSpPr>
        <p:spPr bwMode="auto">
          <a:xfrm>
            <a:off x="76200" y="863025"/>
            <a:ext cx="914400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buNone/>
            </a:pPr>
            <a:r>
              <a:rPr lang="en-GB" sz="5400" b="1" dirty="0" smtClean="0">
                <a:solidFill>
                  <a:srgbClr val="7E1B68"/>
                </a:solidFill>
                <a:latin typeface="+mn-lt"/>
                <a:cs typeface="Arial" panose="020B0604020202020204" pitchFamily="34" charset="0"/>
              </a:rPr>
              <a:t>Artificial Intelligence</a:t>
            </a:r>
          </a:p>
          <a:p>
            <a:pPr algn="ctr">
              <a:buNone/>
            </a:pPr>
            <a:r>
              <a:rPr lang="en-GB" sz="3600" b="1" dirty="0" smtClean="0">
                <a:solidFill>
                  <a:srgbClr val="7E1B68"/>
                </a:solidFill>
                <a:latin typeface="+mn-lt"/>
                <a:cs typeface="Arial" panose="020B0604020202020204" pitchFamily="34" charset="0"/>
              </a:rPr>
              <a:t>CS-451</a:t>
            </a:r>
            <a:endParaRPr lang="en-GB" sz="3600" b="1" dirty="0">
              <a:solidFill>
                <a:srgbClr val="7E1B68"/>
              </a:solidFill>
              <a:latin typeface="+mn-lt"/>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Bias – Variance Trade-off 13 (i2tuto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59808"/>
            <a:ext cx="7391400" cy="596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06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ross- vali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95600"/>
            <a:ext cx="7315200" cy="36088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381000"/>
            <a:ext cx="8991600" cy="1938992"/>
          </a:xfrm>
          <a:prstGeom prst="rect">
            <a:avLst/>
          </a:prstGeom>
        </p:spPr>
        <p:txBody>
          <a:bodyPr wrap="square">
            <a:spAutoFit/>
          </a:bodyPr>
          <a:lstStyle/>
          <a:p>
            <a:r>
              <a:rPr lang="en-GB" sz="2400" b="1" dirty="0">
                <a:solidFill>
                  <a:srgbClr val="222222"/>
                </a:solidFill>
                <a:latin typeface="+mn-lt"/>
              </a:rPr>
              <a:t>Cross</a:t>
            </a:r>
            <a:r>
              <a:rPr lang="en-GB" sz="2400" dirty="0">
                <a:solidFill>
                  <a:srgbClr val="222222"/>
                </a:solidFill>
                <a:latin typeface="+mn-lt"/>
              </a:rPr>
              <a:t>-</a:t>
            </a:r>
            <a:r>
              <a:rPr lang="en-GB" sz="2400" b="1" dirty="0">
                <a:solidFill>
                  <a:srgbClr val="222222"/>
                </a:solidFill>
                <a:latin typeface="+mn-lt"/>
              </a:rPr>
              <a:t>validation</a:t>
            </a:r>
            <a:r>
              <a:rPr lang="en-GB" sz="2400" dirty="0">
                <a:solidFill>
                  <a:srgbClr val="222222"/>
                </a:solidFill>
                <a:latin typeface="+mn-lt"/>
              </a:rPr>
              <a:t> is a resampling procedure used to evaluate machine learning models on a limited data sample. The procedure has a single parameter called k that refers to the number of groups that a given data sample is to be split into. As such, the procedure is often called </a:t>
            </a:r>
            <a:r>
              <a:rPr lang="en-GB" sz="2400" b="1" dirty="0">
                <a:solidFill>
                  <a:srgbClr val="222222"/>
                </a:solidFill>
                <a:latin typeface="+mn-lt"/>
              </a:rPr>
              <a:t>k-fold cross</a:t>
            </a:r>
            <a:r>
              <a:rPr lang="en-GB" sz="2400" dirty="0">
                <a:solidFill>
                  <a:srgbClr val="222222"/>
                </a:solidFill>
                <a:latin typeface="+mn-lt"/>
              </a:rPr>
              <a:t>-</a:t>
            </a:r>
            <a:r>
              <a:rPr lang="en-GB" sz="2400" b="1" dirty="0">
                <a:solidFill>
                  <a:srgbClr val="222222"/>
                </a:solidFill>
                <a:latin typeface="+mn-lt"/>
              </a:rPr>
              <a:t>validation</a:t>
            </a:r>
            <a:endParaRPr lang="en-US" sz="2400" dirty="0">
              <a:latin typeface="+mn-lt"/>
            </a:endParaRPr>
          </a:p>
        </p:txBody>
      </p:sp>
    </p:spTree>
    <p:extLst>
      <p:ext uri="{BB962C8B-B14F-4D97-AF65-F5344CB8AC3E}">
        <p14:creationId xmlns:p14="http://schemas.microsoft.com/office/powerpoint/2010/main" val="2065164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2667000"/>
            <a:ext cx="4495800" cy="707886"/>
          </a:xfrm>
          <a:prstGeom prst="rect">
            <a:avLst/>
          </a:prstGeom>
          <a:noFill/>
        </p:spPr>
        <p:txBody>
          <a:bodyPr wrap="square" rtlCol="0">
            <a:spAutoFit/>
          </a:bodyPr>
          <a:lstStyle/>
          <a:p>
            <a:r>
              <a:rPr lang="de-DE" sz="4000" b="1" dirty="0" smtClean="0"/>
              <a:t>Confusion Matrix</a:t>
            </a:r>
            <a:endParaRPr lang="en-US" sz="4000" b="1" dirty="0"/>
          </a:p>
        </p:txBody>
      </p:sp>
    </p:spTree>
    <p:extLst>
      <p:ext uri="{BB962C8B-B14F-4D97-AF65-F5344CB8AC3E}">
        <p14:creationId xmlns:p14="http://schemas.microsoft.com/office/powerpoint/2010/main" val="2467029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600" dirty="0" smtClean="0">
                <a:solidFill>
                  <a:srgbClr val="7E1B68"/>
                </a:solidFill>
                <a:latin typeface="Calibri"/>
              </a:rPr>
              <a:t>Confusion Matrix</a:t>
            </a:r>
            <a:endParaRPr lang="en-US" sz="3600" dirty="0">
              <a:solidFill>
                <a:srgbClr val="7E1B68"/>
              </a:solidFill>
              <a:latin typeface="Calibri"/>
            </a:endParaRPr>
          </a:p>
        </p:txBody>
      </p:sp>
      <p:sp>
        <p:nvSpPr>
          <p:cNvPr id="3" name="Rectangle 2"/>
          <p:cNvSpPr/>
          <p:nvPr/>
        </p:nvSpPr>
        <p:spPr>
          <a:xfrm>
            <a:off x="228600" y="1524000"/>
            <a:ext cx="8763000" cy="1200329"/>
          </a:xfrm>
          <a:prstGeom prst="rect">
            <a:avLst/>
          </a:prstGeom>
        </p:spPr>
        <p:txBody>
          <a:bodyPr wrap="square">
            <a:spAutoFit/>
          </a:bodyPr>
          <a:lstStyle/>
          <a:p>
            <a:r>
              <a:rPr lang="en-GB" sz="2400" dirty="0">
                <a:latin typeface="+mn-lt"/>
              </a:rPr>
              <a:t>A </a:t>
            </a:r>
            <a:r>
              <a:rPr lang="en-GB" sz="2400" b="1" dirty="0">
                <a:latin typeface="+mn-lt"/>
              </a:rPr>
              <a:t>confusion matrix </a:t>
            </a:r>
            <a:r>
              <a:rPr lang="en-GB" sz="2400" dirty="0">
                <a:latin typeface="+mn-lt"/>
              </a:rPr>
              <a:t>is a table that is often used to </a:t>
            </a:r>
            <a:r>
              <a:rPr lang="en-GB" sz="2400" b="1" dirty="0">
                <a:latin typeface="+mn-lt"/>
              </a:rPr>
              <a:t>describe the performance of a classification model</a:t>
            </a:r>
            <a:r>
              <a:rPr lang="en-GB" sz="2400" dirty="0">
                <a:latin typeface="+mn-lt"/>
              </a:rPr>
              <a:t> (or "classifier") on a set of test data for which the true values are known. </a:t>
            </a:r>
            <a:endParaRPr lang="en-US" sz="2400" dirty="0">
              <a:latin typeface="+mn-lt"/>
            </a:endParaRPr>
          </a:p>
        </p:txBody>
      </p:sp>
    </p:spTree>
    <p:extLst>
      <p:ext uri="{BB962C8B-B14F-4D97-AF65-F5344CB8AC3E}">
        <p14:creationId xmlns:p14="http://schemas.microsoft.com/office/powerpoint/2010/main" val="2116120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685800"/>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US" sz="2800" dirty="0">
                <a:solidFill>
                  <a:schemeClr val="tx1"/>
                </a:solidFill>
              </a:rPr>
              <a:t>Confusion matrix for a binary classifier (Yes or No)</a:t>
            </a:r>
          </a:p>
        </p:txBody>
      </p:sp>
      <p:sp>
        <p:nvSpPr>
          <p:cNvPr id="3" name="Rectangle 2"/>
          <p:cNvSpPr/>
          <p:nvPr/>
        </p:nvSpPr>
        <p:spPr>
          <a:xfrm>
            <a:off x="152400" y="1143000"/>
            <a:ext cx="8763000" cy="1200329"/>
          </a:xfrm>
          <a:prstGeom prst="rect">
            <a:avLst/>
          </a:prstGeom>
        </p:spPr>
        <p:txBody>
          <a:bodyPr wrap="square">
            <a:spAutoFit/>
          </a:bodyPr>
          <a:lstStyle/>
          <a:p>
            <a:endParaRPr lang="en-US" sz="2400" b="1" dirty="0" smtClean="0"/>
          </a:p>
          <a:p>
            <a:r>
              <a:rPr lang="de-DE" sz="2400" b="1" dirty="0" smtClean="0">
                <a:solidFill>
                  <a:prstClr val="black"/>
                </a:solidFill>
                <a:latin typeface="Calibri"/>
              </a:rPr>
              <a:t>Yes = Disease (105)</a:t>
            </a:r>
          </a:p>
          <a:p>
            <a:r>
              <a:rPr lang="de-DE" sz="2400" b="1" dirty="0" smtClean="0">
                <a:solidFill>
                  <a:prstClr val="black"/>
                </a:solidFill>
                <a:latin typeface="Calibri"/>
              </a:rPr>
              <a:t>No = No Disease (60)</a:t>
            </a:r>
            <a:endParaRPr lang="en-US" sz="2400" dirty="0">
              <a:solidFill>
                <a:prstClr val="black"/>
              </a:solidFill>
              <a:latin typeface="Calibri"/>
            </a:endParaRPr>
          </a:p>
        </p:txBody>
      </p:sp>
      <p:pic>
        <p:nvPicPr>
          <p:cNvPr id="2" name="Picture 1"/>
          <p:cNvPicPr>
            <a:picLocks noChangeAspect="1"/>
          </p:cNvPicPr>
          <p:nvPr/>
        </p:nvPicPr>
        <p:blipFill>
          <a:blip r:embed="rId3"/>
          <a:stretch>
            <a:fillRect/>
          </a:stretch>
        </p:blipFill>
        <p:spPr>
          <a:xfrm>
            <a:off x="1905000" y="2971800"/>
            <a:ext cx="5190565" cy="2743200"/>
          </a:xfrm>
          <a:prstGeom prst="rect">
            <a:avLst/>
          </a:prstGeom>
        </p:spPr>
      </p:pic>
    </p:spTree>
    <p:extLst>
      <p:ext uri="{BB962C8B-B14F-4D97-AF65-F5344CB8AC3E}">
        <p14:creationId xmlns:p14="http://schemas.microsoft.com/office/powerpoint/2010/main" val="388415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 name="Rectangle 2"/>
          <p:cNvSpPr/>
          <p:nvPr/>
        </p:nvSpPr>
        <p:spPr>
          <a:xfrm>
            <a:off x="228600" y="609600"/>
            <a:ext cx="8763000" cy="830997"/>
          </a:xfrm>
          <a:prstGeom prst="rect">
            <a:avLst/>
          </a:prstGeom>
        </p:spPr>
        <p:txBody>
          <a:bodyPr wrap="square">
            <a:spAutoFit/>
          </a:bodyPr>
          <a:lstStyle/>
          <a:p>
            <a:r>
              <a:rPr lang="en-US" sz="2400" b="1" dirty="0" smtClean="0">
                <a:solidFill>
                  <a:prstClr val="black"/>
                </a:solidFill>
              </a:rPr>
              <a:t>Confusion </a:t>
            </a:r>
            <a:r>
              <a:rPr lang="en-US" sz="2400" b="1" dirty="0">
                <a:solidFill>
                  <a:prstClr val="black"/>
                </a:solidFill>
              </a:rPr>
              <a:t>matrix for a binary </a:t>
            </a:r>
            <a:r>
              <a:rPr lang="en-US" sz="2400" b="1" dirty="0" smtClean="0">
                <a:solidFill>
                  <a:prstClr val="black"/>
                </a:solidFill>
              </a:rPr>
              <a:t>classifier (Yes or No)</a:t>
            </a:r>
          </a:p>
          <a:p>
            <a:endParaRPr lang="en-US" sz="2400" b="1" dirty="0" smtClean="0">
              <a:solidFill>
                <a:prstClr val="black"/>
              </a:solidFill>
            </a:endParaRPr>
          </a:p>
        </p:txBody>
      </p:sp>
      <p:pic>
        <p:nvPicPr>
          <p:cNvPr id="4" name="Picture 3"/>
          <p:cNvPicPr>
            <a:picLocks noChangeAspect="1"/>
          </p:cNvPicPr>
          <p:nvPr/>
        </p:nvPicPr>
        <p:blipFill>
          <a:blip r:embed="rId3"/>
          <a:stretch>
            <a:fillRect/>
          </a:stretch>
        </p:blipFill>
        <p:spPr>
          <a:xfrm>
            <a:off x="2252662" y="3429000"/>
            <a:ext cx="4638675" cy="2647950"/>
          </a:xfrm>
          <a:prstGeom prst="rect">
            <a:avLst/>
          </a:prstGeom>
        </p:spPr>
      </p:pic>
      <p:sp>
        <p:nvSpPr>
          <p:cNvPr id="5" name="Rectangle 4"/>
          <p:cNvSpPr/>
          <p:nvPr/>
        </p:nvSpPr>
        <p:spPr>
          <a:xfrm>
            <a:off x="152400" y="1219200"/>
            <a:ext cx="8915400" cy="1938992"/>
          </a:xfrm>
          <a:prstGeom prst="rect">
            <a:avLst/>
          </a:prstGeom>
        </p:spPr>
        <p:txBody>
          <a:bodyPr wrap="square">
            <a:spAutoFit/>
          </a:bodyPr>
          <a:lstStyle/>
          <a:p>
            <a:r>
              <a:rPr lang="en-GB" sz="2000" dirty="0">
                <a:latin typeface="+mn-lt"/>
              </a:rPr>
              <a:t>The classifier made a total of 165 predictions (e.g., 165 patients were being tested for the presence of that disease</a:t>
            </a:r>
            <a:r>
              <a:rPr lang="en-GB" sz="2000" dirty="0" smtClean="0">
                <a:latin typeface="+mn-lt"/>
              </a:rPr>
              <a:t>).</a:t>
            </a:r>
          </a:p>
          <a:p>
            <a:endParaRPr lang="en-GB" sz="2000" dirty="0">
              <a:latin typeface="+mn-lt"/>
            </a:endParaRPr>
          </a:p>
          <a:p>
            <a:r>
              <a:rPr lang="en-GB" sz="2000" dirty="0">
                <a:latin typeface="+mn-lt"/>
              </a:rPr>
              <a:t>Out of those 165 cases, the classifier predicted "yes" 110 times, and "no" 55 times</a:t>
            </a:r>
            <a:r>
              <a:rPr lang="en-GB" sz="2000" dirty="0" smtClean="0">
                <a:latin typeface="+mn-lt"/>
              </a:rPr>
              <a:t>.</a:t>
            </a:r>
          </a:p>
          <a:p>
            <a:endParaRPr lang="en-GB" sz="2000" dirty="0">
              <a:latin typeface="+mn-lt"/>
            </a:endParaRPr>
          </a:p>
          <a:p>
            <a:r>
              <a:rPr lang="en-GB" sz="2000" dirty="0">
                <a:latin typeface="+mn-lt"/>
              </a:rPr>
              <a:t>In reality, 105 patients in the sample have the disease, and 60 patients do not.</a:t>
            </a:r>
            <a:endParaRPr lang="en-GB" sz="2000" b="0" i="0" dirty="0">
              <a:effectLst/>
              <a:latin typeface="+mn-lt"/>
            </a:endParaRPr>
          </a:p>
        </p:txBody>
      </p:sp>
    </p:spTree>
    <p:extLst>
      <p:ext uri="{BB962C8B-B14F-4D97-AF65-F5344CB8AC3E}">
        <p14:creationId xmlns:p14="http://schemas.microsoft.com/office/powerpoint/2010/main" val="270126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 name="Rectangle 2"/>
          <p:cNvSpPr/>
          <p:nvPr/>
        </p:nvSpPr>
        <p:spPr>
          <a:xfrm>
            <a:off x="228600" y="609600"/>
            <a:ext cx="8763000" cy="830997"/>
          </a:xfrm>
          <a:prstGeom prst="rect">
            <a:avLst/>
          </a:prstGeom>
        </p:spPr>
        <p:txBody>
          <a:bodyPr wrap="square">
            <a:spAutoFit/>
          </a:bodyPr>
          <a:lstStyle/>
          <a:p>
            <a:r>
              <a:rPr lang="en-US" sz="2400" b="1" dirty="0" smtClean="0">
                <a:solidFill>
                  <a:prstClr val="black"/>
                </a:solidFill>
              </a:rPr>
              <a:t>Confusion </a:t>
            </a:r>
            <a:r>
              <a:rPr lang="en-US" sz="2400" b="1" dirty="0">
                <a:solidFill>
                  <a:prstClr val="black"/>
                </a:solidFill>
              </a:rPr>
              <a:t>matrix for a binary </a:t>
            </a:r>
            <a:r>
              <a:rPr lang="en-US" sz="2400" b="1" dirty="0" smtClean="0">
                <a:solidFill>
                  <a:prstClr val="black"/>
                </a:solidFill>
              </a:rPr>
              <a:t>classifier (Yes or No)</a:t>
            </a:r>
          </a:p>
          <a:p>
            <a:endParaRPr lang="en-US" sz="2400" b="1" dirty="0" smtClean="0">
              <a:solidFill>
                <a:prstClr val="black"/>
              </a:solidFill>
            </a:endParaRPr>
          </a:p>
        </p:txBody>
      </p:sp>
      <p:sp>
        <p:nvSpPr>
          <p:cNvPr id="5" name="Rectangle 4"/>
          <p:cNvSpPr/>
          <p:nvPr/>
        </p:nvSpPr>
        <p:spPr>
          <a:xfrm>
            <a:off x="152400" y="1371600"/>
            <a:ext cx="8915400" cy="3908762"/>
          </a:xfrm>
          <a:prstGeom prst="rect">
            <a:avLst/>
          </a:prstGeom>
        </p:spPr>
        <p:txBody>
          <a:bodyPr wrap="square">
            <a:spAutoFit/>
          </a:bodyPr>
          <a:lstStyle/>
          <a:p>
            <a:r>
              <a:rPr lang="en-GB" sz="2400" dirty="0">
                <a:latin typeface="+mn-lt"/>
              </a:rPr>
              <a:t>Let's now define the most basic </a:t>
            </a:r>
            <a:r>
              <a:rPr lang="en-GB" sz="2400" dirty="0" smtClean="0">
                <a:latin typeface="+mn-lt"/>
              </a:rPr>
              <a:t>terms</a:t>
            </a:r>
          </a:p>
          <a:p>
            <a:endParaRPr lang="en-GB" sz="2400" dirty="0">
              <a:latin typeface="+mn-lt"/>
            </a:endParaRPr>
          </a:p>
          <a:p>
            <a:r>
              <a:rPr lang="en-GB" sz="2000" b="1" dirty="0" smtClean="0">
                <a:latin typeface="+mn-lt"/>
              </a:rPr>
              <a:t>True </a:t>
            </a:r>
            <a:r>
              <a:rPr lang="en-GB" sz="2000" b="1" dirty="0">
                <a:latin typeface="+mn-lt"/>
              </a:rPr>
              <a:t>positives (TP):</a:t>
            </a:r>
            <a:r>
              <a:rPr lang="en-GB" sz="2000" dirty="0">
                <a:latin typeface="+mn-lt"/>
              </a:rPr>
              <a:t> These are cases in which we predicted yes (they have the disease), and they do have the disease</a:t>
            </a:r>
            <a:r>
              <a:rPr lang="en-GB" sz="2000" dirty="0" smtClean="0">
                <a:latin typeface="+mn-lt"/>
              </a:rPr>
              <a:t>.</a:t>
            </a:r>
          </a:p>
          <a:p>
            <a:endParaRPr lang="en-GB" sz="2000" dirty="0">
              <a:latin typeface="+mn-lt"/>
            </a:endParaRPr>
          </a:p>
          <a:p>
            <a:r>
              <a:rPr lang="en-GB" sz="2000" b="1" dirty="0" smtClean="0">
                <a:latin typeface="+mn-lt"/>
              </a:rPr>
              <a:t>True </a:t>
            </a:r>
            <a:r>
              <a:rPr lang="en-GB" sz="2000" b="1" dirty="0">
                <a:latin typeface="+mn-lt"/>
              </a:rPr>
              <a:t>negatives (TN):</a:t>
            </a:r>
            <a:r>
              <a:rPr lang="en-GB" sz="2000" dirty="0">
                <a:latin typeface="+mn-lt"/>
              </a:rPr>
              <a:t> We predicted no, and they don't have the disease</a:t>
            </a:r>
            <a:r>
              <a:rPr lang="en-GB" sz="2000" dirty="0" smtClean="0">
                <a:latin typeface="+mn-lt"/>
              </a:rPr>
              <a:t>.</a:t>
            </a:r>
          </a:p>
          <a:p>
            <a:endParaRPr lang="en-GB" sz="2000" dirty="0">
              <a:latin typeface="+mn-lt"/>
            </a:endParaRPr>
          </a:p>
          <a:p>
            <a:r>
              <a:rPr lang="en-GB" sz="2000" b="1" dirty="0" smtClean="0">
                <a:latin typeface="+mn-lt"/>
              </a:rPr>
              <a:t>False </a:t>
            </a:r>
            <a:r>
              <a:rPr lang="en-GB" sz="2000" b="1" dirty="0">
                <a:latin typeface="+mn-lt"/>
              </a:rPr>
              <a:t>positives (FP):</a:t>
            </a:r>
            <a:r>
              <a:rPr lang="en-GB" sz="2000" dirty="0">
                <a:latin typeface="+mn-lt"/>
              </a:rPr>
              <a:t> We predicted yes, but they don't actually have the disease. (Also known as a "Type </a:t>
            </a:r>
            <a:r>
              <a:rPr lang="en-GB" sz="2000" dirty="0" smtClean="0">
                <a:latin typeface="+mn-lt"/>
              </a:rPr>
              <a:t>I </a:t>
            </a:r>
            <a:r>
              <a:rPr lang="en-GB" sz="2000" dirty="0">
                <a:latin typeface="+mn-lt"/>
              </a:rPr>
              <a:t>error.")</a:t>
            </a:r>
          </a:p>
          <a:p>
            <a:endParaRPr lang="en-GB" sz="2000" dirty="0" smtClean="0">
              <a:latin typeface="+mn-lt"/>
            </a:endParaRPr>
          </a:p>
          <a:p>
            <a:r>
              <a:rPr lang="en-GB" sz="2000" b="1" dirty="0" smtClean="0">
                <a:latin typeface="+mn-lt"/>
              </a:rPr>
              <a:t>False negatives (FN):</a:t>
            </a:r>
            <a:r>
              <a:rPr lang="en-GB" sz="2000" dirty="0" smtClean="0">
                <a:latin typeface="+mn-lt"/>
              </a:rPr>
              <a:t> We predicted no, but they actually do have the disease. (Also known as a "Type II error.")</a:t>
            </a:r>
            <a:endParaRPr lang="en-GB" sz="2000" dirty="0">
              <a:latin typeface="+mn-lt"/>
            </a:endParaRPr>
          </a:p>
        </p:txBody>
      </p:sp>
    </p:spTree>
    <p:extLst>
      <p:ext uri="{BB962C8B-B14F-4D97-AF65-F5344CB8AC3E}">
        <p14:creationId xmlns:p14="http://schemas.microsoft.com/office/powerpoint/2010/main" val="1419729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 name="Rectangle 2"/>
          <p:cNvSpPr/>
          <p:nvPr/>
        </p:nvSpPr>
        <p:spPr>
          <a:xfrm>
            <a:off x="228600" y="1219200"/>
            <a:ext cx="8763000" cy="830997"/>
          </a:xfrm>
          <a:prstGeom prst="rect">
            <a:avLst/>
          </a:prstGeom>
        </p:spPr>
        <p:txBody>
          <a:bodyPr wrap="square">
            <a:spAutoFit/>
          </a:bodyPr>
          <a:lstStyle/>
          <a:p>
            <a:r>
              <a:rPr lang="en-US" sz="2400" b="1" dirty="0" smtClean="0">
                <a:solidFill>
                  <a:prstClr val="black"/>
                </a:solidFill>
              </a:rPr>
              <a:t>Confusion </a:t>
            </a:r>
            <a:r>
              <a:rPr lang="en-US" sz="2400" b="1" dirty="0">
                <a:solidFill>
                  <a:prstClr val="black"/>
                </a:solidFill>
              </a:rPr>
              <a:t>matrix for a binary </a:t>
            </a:r>
            <a:r>
              <a:rPr lang="en-US" sz="2400" b="1" dirty="0" smtClean="0">
                <a:solidFill>
                  <a:prstClr val="black"/>
                </a:solidFill>
              </a:rPr>
              <a:t>classifier (Yes or No)</a:t>
            </a:r>
          </a:p>
          <a:p>
            <a:endParaRPr lang="en-US" sz="2400" b="1" dirty="0" smtClean="0">
              <a:solidFill>
                <a:prstClr val="black"/>
              </a:solidFill>
            </a:endParaRPr>
          </a:p>
        </p:txBody>
      </p:sp>
      <p:sp>
        <p:nvSpPr>
          <p:cNvPr id="5" name="Rectangle 4"/>
          <p:cNvSpPr/>
          <p:nvPr/>
        </p:nvSpPr>
        <p:spPr>
          <a:xfrm>
            <a:off x="228600" y="1882914"/>
            <a:ext cx="9372600" cy="707886"/>
          </a:xfrm>
          <a:prstGeom prst="rect">
            <a:avLst/>
          </a:prstGeom>
        </p:spPr>
        <p:txBody>
          <a:bodyPr wrap="square">
            <a:spAutoFit/>
          </a:bodyPr>
          <a:lstStyle/>
          <a:p>
            <a:r>
              <a:rPr lang="en-GB" sz="2000" dirty="0" smtClean="0"/>
              <a:t>List </a:t>
            </a:r>
            <a:r>
              <a:rPr lang="en-GB" sz="2000" dirty="0"/>
              <a:t>of rates that are often computed from a confusion matrix for a binary classifier:</a:t>
            </a:r>
            <a:endParaRPr lang="en-GB" sz="2000" dirty="0">
              <a:solidFill>
                <a:prstClr val="black"/>
              </a:solidFill>
              <a:latin typeface="Calibri"/>
            </a:endParaRPr>
          </a:p>
        </p:txBody>
      </p:sp>
      <p:sp>
        <p:nvSpPr>
          <p:cNvPr id="2" name="Rectangle 1"/>
          <p:cNvSpPr/>
          <p:nvPr/>
        </p:nvSpPr>
        <p:spPr>
          <a:xfrm>
            <a:off x="304800" y="2832080"/>
            <a:ext cx="8839200" cy="3416320"/>
          </a:xfrm>
          <a:prstGeom prst="rect">
            <a:avLst/>
          </a:prstGeom>
        </p:spPr>
        <p:txBody>
          <a:bodyPr wrap="square">
            <a:spAutoFit/>
          </a:bodyPr>
          <a:lstStyle/>
          <a:p>
            <a:r>
              <a:rPr lang="en-GB" b="1" dirty="0">
                <a:latin typeface="+mn-lt"/>
              </a:rPr>
              <a:t>Accuracy:</a:t>
            </a:r>
            <a:r>
              <a:rPr lang="en-GB" dirty="0">
                <a:latin typeface="+mn-lt"/>
              </a:rPr>
              <a:t> Overall, how often is the classifier correct?</a:t>
            </a:r>
          </a:p>
          <a:p>
            <a:pPr marL="742950" lvl="1" indent="-285750">
              <a:buFont typeface="Arial" panose="020B0604020202020204" pitchFamily="34" charset="0"/>
              <a:buChar char="•"/>
            </a:pPr>
            <a:r>
              <a:rPr lang="en-GB" b="1" dirty="0">
                <a:latin typeface="+mn-lt"/>
              </a:rPr>
              <a:t>(TP+TN)/total = (100+50)/165 = </a:t>
            </a:r>
            <a:r>
              <a:rPr lang="en-GB" b="1" dirty="0" smtClean="0">
                <a:latin typeface="+mn-lt"/>
              </a:rPr>
              <a:t>0.91</a:t>
            </a:r>
          </a:p>
          <a:p>
            <a:pPr marL="742950" lvl="1" indent="-285750">
              <a:buFont typeface="Arial" panose="020B0604020202020204" pitchFamily="34" charset="0"/>
              <a:buChar char="•"/>
            </a:pPr>
            <a:endParaRPr lang="en-GB" dirty="0">
              <a:latin typeface="+mn-lt"/>
            </a:endParaRPr>
          </a:p>
          <a:p>
            <a:r>
              <a:rPr lang="en-GB" b="1" dirty="0">
                <a:latin typeface="+mn-lt"/>
              </a:rPr>
              <a:t>Misclassification Rate:</a:t>
            </a:r>
            <a:r>
              <a:rPr lang="en-GB" dirty="0">
                <a:latin typeface="+mn-lt"/>
              </a:rPr>
              <a:t> Overall, how often is it wrong?</a:t>
            </a:r>
          </a:p>
          <a:p>
            <a:pPr marL="742950" lvl="1" indent="-285750">
              <a:buFont typeface="Arial" panose="020B0604020202020204" pitchFamily="34" charset="0"/>
              <a:buChar char="•"/>
            </a:pPr>
            <a:r>
              <a:rPr lang="en-GB" b="1" dirty="0">
                <a:latin typeface="+mn-lt"/>
              </a:rPr>
              <a:t>(FP+FN)/total = (10+5)/165 = 0.09</a:t>
            </a:r>
          </a:p>
          <a:p>
            <a:pPr marL="742950" lvl="1" indent="-285750">
              <a:buFont typeface="Arial" panose="020B0604020202020204" pitchFamily="34" charset="0"/>
              <a:buChar char="•"/>
            </a:pPr>
            <a:r>
              <a:rPr lang="en-GB" dirty="0">
                <a:latin typeface="+mn-lt"/>
              </a:rPr>
              <a:t>equivalent to 1 minus Accuracy</a:t>
            </a:r>
          </a:p>
          <a:p>
            <a:pPr marL="742950" lvl="1" indent="-285750">
              <a:buFont typeface="Arial" panose="020B0604020202020204" pitchFamily="34" charset="0"/>
              <a:buChar char="•"/>
            </a:pPr>
            <a:r>
              <a:rPr lang="en-GB" dirty="0">
                <a:latin typeface="+mn-lt"/>
              </a:rPr>
              <a:t>also known as "Error </a:t>
            </a:r>
            <a:r>
              <a:rPr lang="en-GB" dirty="0" smtClean="0">
                <a:latin typeface="+mn-lt"/>
              </a:rPr>
              <a:t>Rate“</a:t>
            </a:r>
          </a:p>
          <a:p>
            <a:pPr marL="742950" lvl="1" indent="-285750">
              <a:buFont typeface="Arial" panose="020B0604020202020204" pitchFamily="34" charset="0"/>
              <a:buChar char="•"/>
            </a:pPr>
            <a:endParaRPr lang="en-GB" dirty="0">
              <a:latin typeface="+mn-lt"/>
            </a:endParaRPr>
          </a:p>
          <a:p>
            <a:r>
              <a:rPr lang="en-GB" b="1" dirty="0">
                <a:latin typeface="+mn-lt"/>
              </a:rPr>
              <a:t>True Positive </a:t>
            </a:r>
            <a:r>
              <a:rPr lang="en-GB" b="1" dirty="0" smtClean="0">
                <a:latin typeface="+mn-lt"/>
              </a:rPr>
              <a:t>Rate(Recall):</a:t>
            </a:r>
            <a:r>
              <a:rPr lang="en-GB" dirty="0">
                <a:latin typeface="+mn-lt"/>
              </a:rPr>
              <a:t> When it's actually yes, </a:t>
            </a:r>
            <a:endParaRPr lang="en-GB" dirty="0" smtClean="0">
              <a:latin typeface="+mn-lt"/>
            </a:endParaRPr>
          </a:p>
          <a:p>
            <a:r>
              <a:rPr lang="en-GB" dirty="0">
                <a:latin typeface="+mn-lt"/>
              </a:rPr>
              <a:t> </a:t>
            </a:r>
            <a:r>
              <a:rPr lang="en-GB" dirty="0" smtClean="0">
                <a:latin typeface="+mn-lt"/>
              </a:rPr>
              <a:t>                            how </a:t>
            </a:r>
            <a:r>
              <a:rPr lang="en-GB" dirty="0">
                <a:latin typeface="+mn-lt"/>
              </a:rPr>
              <a:t>often does it predict yes?</a:t>
            </a:r>
          </a:p>
          <a:p>
            <a:pPr marL="742950" lvl="1" indent="-285750">
              <a:buFont typeface="Arial" panose="020B0604020202020204" pitchFamily="34" charset="0"/>
              <a:buChar char="•"/>
            </a:pPr>
            <a:r>
              <a:rPr lang="en-GB" b="1" dirty="0">
                <a:latin typeface="+mn-lt"/>
              </a:rPr>
              <a:t>TP/actual yes = 100/105 = 0.95</a:t>
            </a:r>
          </a:p>
          <a:p>
            <a:pPr marL="742950" lvl="1" indent="-285750">
              <a:buFont typeface="Arial" panose="020B0604020202020204" pitchFamily="34" charset="0"/>
              <a:buChar char="•"/>
            </a:pPr>
            <a:r>
              <a:rPr lang="en-GB" dirty="0">
                <a:latin typeface="+mn-lt"/>
              </a:rPr>
              <a:t>also known as "Sensitivity" or "Recall"</a:t>
            </a:r>
            <a:endParaRPr lang="en-GB" b="0" i="0" dirty="0">
              <a:effectLst/>
              <a:latin typeface="+mn-lt"/>
            </a:endParaRPr>
          </a:p>
        </p:txBody>
      </p:sp>
      <p:pic>
        <p:nvPicPr>
          <p:cNvPr id="7" name="Picture 6"/>
          <p:cNvPicPr>
            <a:picLocks noChangeAspect="1"/>
          </p:cNvPicPr>
          <p:nvPr/>
        </p:nvPicPr>
        <p:blipFill>
          <a:blip r:embed="rId3"/>
          <a:stretch>
            <a:fillRect/>
          </a:stretch>
        </p:blipFill>
        <p:spPr>
          <a:xfrm>
            <a:off x="5715000" y="3257198"/>
            <a:ext cx="3429000" cy="2305402"/>
          </a:xfrm>
          <a:prstGeom prst="rect">
            <a:avLst/>
          </a:prstGeom>
        </p:spPr>
      </p:pic>
    </p:spTree>
    <p:extLst>
      <p:ext uri="{BB962C8B-B14F-4D97-AF65-F5344CB8AC3E}">
        <p14:creationId xmlns:p14="http://schemas.microsoft.com/office/powerpoint/2010/main" val="1612359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 name="Rectangle 2"/>
          <p:cNvSpPr/>
          <p:nvPr/>
        </p:nvSpPr>
        <p:spPr>
          <a:xfrm>
            <a:off x="228600" y="1226403"/>
            <a:ext cx="8763000" cy="830997"/>
          </a:xfrm>
          <a:prstGeom prst="rect">
            <a:avLst/>
          </a:prstGeom>
        </p:spPr>
        <p:txBody>
          <a:bodyPr wrap="square">
            <a:spAutoFit/>
          </a:bodyPr>
          <a:lstStyle/>
          <a:p>
            <a:r>
              <a:rPr lang="en-US" sz="2400" b="1" dirty="0" smtClean="0">
                <a:solidFill>
                  <a:prstClr val="black"/>
                </a:solidFill>
              </a:rPr>
              <a:t>Confusion </a:t>
            </a:r>
            <a:r>
              <a:rPr lang="en-US" sz="2400" b="1" dirty="0">
                <a:solidFill>
                  <a:prstClr val="black"/>
                </a:solidFill>
              </a:rPr>
              <a:t>matrix for a binary </a:t>
            </a:r>
            <a:r>
              <a:rPr lang="en-US" sz="2400" b="1" dirty="0" smtClean="0">
                <a:solidFill>
                  <a:prstClr val="black"/>
                </a:solidFill>
              </a:rPr>
              <a:t>classifier (Yes or No)</a:t>
            </a:r>
          </a:p>
          <a:p>
            <a:endParaRPr lang="en-US" sz="2400" b="1" dirty="0" smtClean="0">
              <a:solidFill>
                <a:prstClr val="black"/>
              </a:solidFill>
            </a:endParaRPr>
          </a:p>
        </p:txBody>
      </p:sp>
      <p:sp>
        <p:nvSpPr>
          <p:cNvPr id="5" name="Rectangle 4"/>
          <p:cNvSpPr/>
          <p:nvPr/>
        </p:nvSpPr>
        <p:spPr>
          <a:xfrm>
            <a:off x="228600" y="1882914"/>
            <a:ext cx="9372600" cy="707886"/>
          </a:xfrm>
          <a:prstGeom prst="rect">
            <a:avLst/>
          </a:prstGeom>
        </p:spPr>
        <p:txBody>
          <a:bodyPr wrap="square">
            <a:spAutoFit/>
          </a:bodyPr>
          <a:lstStyle/>
          <a:p>
            <a:r>
              <a:rPr lang="en-GB" sz="2000" dirty="0" smtClean="0">
                <a:solidFill>
                  <a:prstClr val="black"/>
                </a:solidFill>
              </a:rPr>
              <a:t>List </a:t>
            </a:r>
            <a:r>
              <a:rPr lang="en-GB" sz="2000" dirty="0">
                <a:solidFill>
                  <a:prstClr val="black"/>
                </a:solidFill>
              </a:rPr>
              <a:t>of rates that are often computed from a confusion matrix for a binary classifier:</a:t>
            </a:r>
            <a:endParaRPr lang="en-GB" sz="2000" dirty="0">
              <a:solidFill>
                <a:prstClr val="black"/>
              </a:solidFill>
              <a:latin typeface="Calibri"/>
            </a:endParaRPr>
          </a:p>
        </p:txBody>
      </p:sp>
      <p:pic>
        <p:nvPicPr>
          <p:cNvPr id="7" name="Picture 6"/>
          <p:cNvPicPr>
            <a:picLocks noChangeAspect="1"/>
          </p:cNvPicPr>
          <p:nvPr/>
        </p:nvPicPr>
        <p:blipFill>
          <a:blip r:embed="rId3"/>
          <a:stretch>
            <a:fillRect/>
          </a:stretch>
        </p:blipFill>
        <p:spPr>
          <a:xfrm>
            <a:off x="5715000" y="3257198"/>
            <a:ext cx="3429000" cy="2305402"/>
          </a:xfrm>
          <a:prstGeom prst="rect">
            <a:avLst/>
          </a:prstGeom>
        </p:spPr>
      </p:pic>
      <p:sp>
        <p:nvSpPr>
          <p:cNvPr id="4" name="Rectangle 3"/>
          <p:cNvSpPr/>
          <p:nvPr/>
        </p:nvSpPr>
        <p:spPr>
          <a:xfrm>
            <a:off x="304800" y="3129677"/>
            <a:ext cx="5334000" cy="3139321"/>
          </a:xfrm>
          <a:prstGeom prst="rect">
            <a:avLst/>
          </a:prstGeom>
        </p:spPr>
        <p:txBody>
          <a:bodyPr wrap="square">
            <a:spAutoFit/>
          </a:bodyPr>
          <a:lstStyle/>
          <a:p>
            <a:r>
              <a:rPr lang="en-GB" b="1" dirty="0">
                <a:latin typeface="+mn-lt"/>
              </a:rPr>
              <a:t>False Positive Rate:</a:t>
            </a:r>
            <a:r>
              <a:rPr lang="en-GB" dirty="0">
                <a:latin typeface="+mn-lt"/>
              </a:rPr>
              <a:t> When it's actually no, how often does it predict yes?</a:t>
            </a:r>
          </a:p>
          <a:p>
            <a:pPr marL="742950" lvl="1" indent="-285750">
              <a:buFont typeface="Arial" panose="020B0604020202020204" pitchFamily="34" charset="0"/>
              <a:buChar char="•"/>
            </a:pPr>
            <a:r>
              <a:rPr lang="en-GB" b="1" dirty="0">
                <a:latin typeface="+mn-lt"/>
              </a:rPr>
              <a:t>FP/actual no = 10/60 = </a:t>
            </a:r>
            <a:r>
              <a:rPr lang="en-GB" b="1" dirty="0" smtClean="0">
                <a:latin typeface="+mn-lt"/>
              </a:rPr>
              <a:t>0.17</a:t>
            </a:r>
          </a:p>
          <a:p>
            <a:pPr marL="742950" lvl="1" indent="-285750">
              <a:buFont typeface="Arial" panose="020B0604020202020204" pitchFamily="34" charset="0"/>
              <a:buChar char="•"/>
            </a:pPr>
            <a:endParaRPr lang="en-GB" dirty="0">
              <a:latin typeface="+mn-lt"/>
            </a:endParaRPr>
          </a:p>
          <a:p>
            <a:r>
              <a:rPr lang="en-GB" b="1" dirty="0">
                <a:latin typeface="+mn-lt"/>
              </a:rPr>
              <a:t>Specificity:</a:t>
            </a:r>
            <a:r>
              <a:rPr lang="en-GB" dirty="0">
                <a:latin typeface="+mn-lt"/>
              </a:rPr>
              <a:t> When it's actually no, how often does it predict no?</a:t>
            </a:r>
          </a:p>
          <a:p>
            <a:pPr marL="742950" lvl="1" indent="-285750">
              <a:buFont typeface="Arial" panose="020B0604020202020204" pitchFamily="34" charset="0"/>
              <a:buChar char="•"/>
            </a:pPr>
            <a:r>
              <a:rPr lang="en-GB" b="1" dirty="0">
                <a:latin typeface="+mn-lt"/>
              </a:rPr>
              <a:t>TN/actual no = 50/60 = 0.83</a:t>
            </a:r>
          </a:p>
          <a:p>
            <a:pPr marL="742950" lvl="1" indent="-285750">
              <a:buFont typeface="Arial" panose="020B0604020202020204" pitchFamily="34" charset="0"/>
              <a:buChar char="•"/>
            </a:pPr>
            <a:r>
              <a:rPr lang="en-GB" dirty="0">
                <a:latin typeface="+mn-lt"/>
              </a:rPr>
              <a:t>equivalent to 1 minus False Positive </a:t>
            </a:r>
            <a:r>
              <a:rPr lang="en-GB" dirty="0" smtClean="0">
                <a:latin typeface="+mn-lt"/>
              </a:rPr>
              <a:t>Rate</a:t>
            </a:r>
          </a:p>
          <a:p>
            <a:pPr marL="742950" lvl="1" indent="-285750">
              <a:buFont typeface="Arial" panose="020B0604020202020204" pitchFamily="34" charset="0"/>
              <a:buChar char="•"/>
            </a:pPr>
            <a:endParaRPr lang="en-GB" dirty="0">
              <a:latin typeface="+mn-lt"/>
            </a:endParaRPr>
          </a:p>
          <a:p>
            <a:r>
              <a:rPr lang="en-GB" b="1" dirty="0">
                <a:latin typeface="+mn-lt"/>
              </a:rPr>
              <a:t>Precision:</a:t>
            </a:r>
            <a:r>
              <a:rPr lang="en-GB" dirty="0">
                <a:latin typeface="+mn-lt"/>
              </a:rPr>
              <a:t> When it predicts yes, how often is it correct?</a:t>
            </a:r>
          </a:p>
          <a:p>
            <a:pPr marL="742950" lvl="1" indent="-285750">
              <a:buFont typeface="Arial" panose="020B0604020202020204" pitchFamily="34" charset="0"/>
              <a:buChar char="•"/>
            </a:pPr>
            <a:r>
              <a:rPr lang="en-GB" b="1" dirty="0">
                <a:latin typeface="+mn-lt"/>
              </a:rPr>
              <a:t>TP/predicted yes = 100/110 = 0.91</a:t>
            </a:r>
            <a:endParaRPr lang="en-GB" b="1" i="0" dirty="0">
              <a:effectLst/>
              <a:latin typeface="+mn-lt"/>
            </a:endParaRPr>
          </a:p>
        </p:txBody>
      </p:sp>
      <p:sp>
        <p:nvSpPr>
          <p:cNvPr id="2" name="Rectangle 1"/>
          <p:cNvSpPr/>
          <p:nvPr/>
        </p:nvSpPr>
        <p:spPr>
          <a:xfrm>
            <a:off x="491613" y="6438543"/>
            <a:ext cx="8534400" cy="369332"/>
          </a:xfrm>
          <a:prstGeom prst="rect">
            <a:avLst/>
          </a:prstGeom>
        </p:spPr>
        <p:txBody>
          <a:bodyPr wrap="square">
            <a:spAutoFit/>
          </a:bodyPr>
          <a:lstStyle/>
          <a:p>
            <a:r>
              <a:rPr lang="en-US" dirty="0"/>
              <a:t>https://www.dataschool.io/simple-guide-to-confusion-matrix-terminology/</a:t>
            </a:r>
          </a:p>
        </p:txBody>
      </p:sp>
    </p:spTree>
    <p:extLst>
      <p:ext uri="{BB962C8B-B14F-4D97-AF65-F5344CB8AC3E}">
        <p14:creationId xmlns:p14="http://schemas.microsoft.com/office/powerpoint/2010/main" val="4249280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Gentle Introduction to ROC Curve and AUC in Machine Learning - Sefik  Ilkin Sereng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6915150" cy="5486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52400"/>
            <a:ext cx="9144000" cy="1200329"/>
          </a:xfrm>
          <a:prstGeom prst="rect">
            <a:avLst/>
          </a:prstGeom>
        </p:spPr>
        <p:txBody>
          <a:bodyPr wrap="square">
            <a:spAutoFit/>
          </a:bodyPr>
          <a:lstStyle/>
          <a:p>
            <a:r>
              <a:rPr lang="en-GB" sz="2400" dirty="0">
                <a:latin typeface="+mn-lt"/>
              </a:rPr>
              <a:t>A receiver operating characteristic curve, or ROC curve, is a graphical plot that illustrates the diagnostic ability of a binary classifier system as its discrimination threshold is varied. </a:t>
            </a:r>
            <a:endParaRPr lang="en-US" sz="2400" dirty="0">
              <a:latin typeface="+mn-lt"/>
            </a:endParaRPr>
          </a:p>
        </p:txBody>
      </p:sp>
    </p:spTree>
    <p:extLst>
      <p:ext uri="{BB962C8B-B14F-4D97-AF65-F5344CB8AC3E}">
        <p14:creationId xmlns:p14="http://schemas.microsoft.com/office/powerpoint/2010/main" val="191697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1026" name="Picture 2" descr="https://miro.medium.com/max/830/1*9hPX9pAO3jqLrzt0IE3Jz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71600"/>
            <a:ext cx="8101558"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767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 name="Rectangle 2"/>
          <p:cNvSpPr/>
          <p:nvPr/>
        </p:nvSpPr>
        <p:spPr>
          <a:xfrm>
            <a:off x="228600" y="1143000"/>
            <a:ext cx="8763000" cy="3970318"/>
          </a:xfrm>
          <a:prstGeom prst="rect">
            <a:avLst/>
          </a:prstGeom>
        </p:spPr>
        <p:txBody>
          <a:bodyPr wrap="square">
            <a:spAutoFit/>
          </a:bodyPr>
          <a:lstStyle/>
          <a:p>
            <a:r>
              <a:rPr lang="en-US" sz="2400" b="1" dirty="0" smtClean="0">
                <a:solidFill>
                  <a:prstClr val="black"/>
                </a:solidFill>
              </a:rPr>
              <a:t>Confusion </a:t>
            </a:r>
            <a:r>
              <a:rPr lang="en-US" sz="2400" b="1" dirty="0">
                <a:solidFill>
                  <a:prstClr val="black"/>
                </a:solidFill>
              </a:rPr>
              <a:t>matrix for a </a:t>
            </a:r>
            <a:r>
              <a:rPr lang="en-US" sz="2400" b="1" dirty="0" smtClean="0">
                <a:solidFill>
                  <a:prstClr val="black"/>
                </a:solidFill>
              </a:rPr>
              <a:t>multi class classifier</a:t>
            </a:r>
          </a:p>
          <a:p>
            <a:endParaRPr lang="en-US" sz="2400" b="1" dirty="0">
              <a:solidFill>
                <a:prstClr val="black"/>
              </a:solidFill>
            </a:endParaRPr>
          </a:p>
          <a:p>
            <a:r>
              <a:rPr lang="en-US" sz="2000" dirty="0" smtClean="0">
                <a:solidFill>
                  <a:prstClr val="black"/>
                </a:solidFill>
              </a:rPr>
              <a:t>Find TP, FN, FP, TN for each class?</a:t>
            </a:r>
          </a:p>
          <a:p>
            <a:endParaRPr lang="de-DE" sz="2000" dirty="0">
              <a:solidFill>
                <a:prstClr val="black"/>
              </a:solidFill>
            </a:endParaRPr>
          </a:p>
          <a:p>
            <a:r>
              <a:rPr lang="de-DE" sz="2000" dirty="0" smtClean="0">
                <a:solidFill>
                  <a:prstClr val="black"/>
                </a:solidFill>
              </a:rPr>
              <a:t>Find accuracy, Error rate, TPR(Recall) ,FPR, Specificity, and Precision for each class </a:t>
            </a:r>
          </a:p>
          <a:p>
            <a:endParaRPr lang="de-DE" sz="2000" dirty="0">
              <a:solidFill>
                <a:prstClr val="black"/>
              </a:solidFill>
            </a:endParaRPr>
          </a:p>
          <a:p>
            <a:endParaRPr lang="en-US" sz="2000" dirty="0" smtClean="0">
              <a:solidFill>
                <a:prstClr val="black"/>
              </a:solidFill>
            </a:endParaRPr>
          </a:p>
          <a:p>
            <a:endParaRPr lang="de-DE" sz="2000" dirty="0">
              <a:solidFill>
                <a:prstClr val="black"/>
              </a:solidFill>
            </a:endParaRPr>
          </a:p>
          <a:p>
            <a:endParaRPr lang="en-US" sz="2000" dirty="0" smtClean="0">
              <a:solidFill>
                <a:prstClr val="black"/>
              </a:solidFill>
            </a:endParaRPr>
          </a:p>
          <a:p>
            <a:r>
              <a:rPr lang="en-US" sz="2000" dirty="0" smtClean="0">
                <a:solidFill>
                  <a:prstClr val="black"/>
                </a:solidFill>
              </a:rPr>
              <a:t>  </a:t>
            </a:r>
          </a:p>
          <a:p>
            <a:endParaRPr lang="en-US" sz="2400" b="1" dirty="0" smtClean="0">
              <a:solidFill>
                <a:prstClr val="black"/>
              </a:solidFill>
            </a:endParaRPr>
          </a:p>
        </p:txBody>
      </p:sp>
      <p:pic>
        <p:nvPicPr>
          <p:cNvPr id="2" name="Picture 1"/>
          <p:cNvPicPr>
            <a:picLocks noChangeAspect="1"/>
          </p:cNvPicPr>
          <p:nvPr/>
        </p:nvPicPr>
        <p:blipFill>
          <a:blip r:embed="rId3"/>
          <a:stretch>
            <a:fillRect/>
          </a:stretch>
        </p:blipFill>
        <p:spPr>
          <a:xfrm>
            <a:off x="2195557" y="3857625"/>
            <a:ext cx="4433843" cy="2695575"/>
          </a:xfrm>
          <a:prstGeom prst="rect">
            <a:avLst/>
          </a:prstGeom>
        </p:spPr>
      </p:pic>
    </p:spTree>
    <p:extLst>
      <p:ext uri="{BB962C8B-B14F-4D97-AF65-F5344CB8AC3E}">
        <p14:creationId xmlns:p14="http://schemas.microsoft.com/office/powerpoint/2010/main" val="996478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4" name="Picture 3"/>
          <p:cNvPicPr>
            <a:picLocks noChangeAspect="1"/>
          </p:cNvPicPr>
          <p:nvPr/>
        </p:nvPicPr>
        <p:blipFill>
          <a:blip r:embed="rId3"/>
          <a:stretch>
            <a:fillRect/>
          </a:stretch>
        </p:blipFill>
        <p:spPr>
          <a:xfrm>
            <a:off x="1447800" y="1885950"/>
            <a:ext cx="6124575" cy="4057650"/>
          </a:xfrm>
          <a:prstGeom prst="rect">
            <a:avLst/>
          </a:prstGeom>
        </p:spPr>
      </p:pic>
      <p:sp>
        <p:nvSpPr>
          <p:cNvPr id="5" name="TextBox 4"/>
          <p:cNvSpPr txBox="1"/>
          <p:nvPr/>
        </p:nvSpPr>
        <p:spPr>
          <a:xfrm>
            <a:off x="2590800" y="685800"/>
            <a:ext cx="4267200" cy="584775"/>
          </a:xfrm>
          <a:prstGeom prst="rect">
            <a:avLst/>
          </a:prstGeom>
          <a:noFill/>
        </p:spPr>
        <p:txBody>
          <a:bodyPr wrap="square" rtlCol="0">
            <a:spAutoFit/>
          </a:bodyPr>
          <a:lstStyle/>
          <a:p>
            <a:r>
              <a:rPr lang="de-DE" sz="3200" b="1" dirty="0" smtClean="0"/>
              <a:t>One vs All Strategy</a:t>
            </a:r>
            <a:endParaRPr lang="en-US" sz="3200" b="1" dirty="0"/>
          </a:p>
        </p:txBody>
      </p:sp>
      <p:sp>
        <p:nvSpPr>
          <p:cNvPr id="6" name="TextBox 5"/>
          <p:cNvSpPr txBox="1"/>
          <p:nvPr/>
        </p:nvSpPr>
        <p:spPr>
          <a:xfrm>
            <a:off x="2209800" y="2027872"/>
            <a:ext cx="1524000" cy="1477328"/>
          </a:xfrm>
          <a:prstGeom prst="rect">
            <a:avLst/>
          </a:prstGeom>
          <a:noFill/>
        </p:spPr>
        <p:txBody>
          <a:bodyPr wrap="square" rtlCol="0">
            <a:spAutoFit/>
          </a:bodyPr>
          <a:lstStyle/>
          <a:p>
            <a:r>
              <a:rPr lang="de-DE" b="1" dirty="0" smtClean="0"/>
              <a:t>Cat = 8</a:t>
            </a:r>
          </a:p>
          <a:p>
            <a:r>
              <a:rPr lang="de-DE" b="1" dirty="0" smtClean="0"/>
              <a:t>Dog = 6</a:t>
            </a:r>
          </a:p>
          <a:p>
            <a:r>
              <a:rPr lang="de-DE" b="1" dirty="0" smtClean="0"/>
              <a:t>Rabbit = 13</a:t>
            </a:r>
          </a:p>
          <a:p>
            <a:endParaRPr lang="de-DE" b="1" dirty="0"/>
          </a:p>
          <a:p>
            <a:r>
              <a:rPr lang="de-DE" b="1" dirty="0" smtClean="0"/>
              <a:t>Total = 27</a:t>
            </a:r>
            <a:endParaRPr lang="en-US" b="1" dirty="0"/>
          </a:p>
        </p:txBody>
      </p:sp>
    </p:spTree>
    <p:extLst>
      <p:ext uri="{BB962C8B-B14F-4D97-AF65-F5344CB8AC3E}">
        <p14:creationId xmlns:p14="http://schemas.microsoft.com/office/powerpoint/2010/main" val="3883775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4" name="Picture 3"/>
          <p:cNvPicPr>
            <a:picLocks noChangeAspect="1"/>
          </p:cNvPicPr>
          <p:nvPr/>
        </p:nvPicPr>
        <p:blipFill>
          <a:blip r:embed="rId3"/>
          <a:stretch>
            <a:fillRect/>
          </a:stretch>
        </p:blipFill>
        <p:spPr>
          <a:xfrm>
            <a:off x="914400" y="1905000"/>
            <a:ext cx="6124575" cy="4057650"/>
          </a:xfrm>
          <a:prstGeom prst="rect">
            <a:avLst/>
          </a:prstGeom>
          <a:solidFill>
            <a:srgbClr val="FF0000"/>
          </a:solidFill>
        </p:spPr>
      </p:pic>
      <p:sp>
        <p:nvSpPr>
          <p:cNvPr id="5" name="TextBox 4"/>
          <p:cNvSpPr txBox="1"/>
          <p:nvPr/>
        </p:nvSpPr>
        <p:spPr>
          <a:xfrm>
            <a:off x="2590800" y="685800"/>
            <a:ext cx="4267200" cy="584775"/>
          </a:xfrm>
          <a:prstGeom prst="rect">
            <a:avLst/>
          </a:prstGeom>
          <a:noFill/>
        </p:spPr>
        <p:txBody>
          <a:bodyPr wrap="square" rtlCol="0">
            <a:spAutoFit/>
          </a:bodyPr>
          <a:lstStyle/>
          <a:p>
            <a:r>
              <a:rPr lang="de-DE" sz="3200" b="1" dirty="0" smtClean="0"/>
              <a:t>One vs All Strategy</a:t>
            </a:r>
            <a:endParaRPr lang="en-US" sz="3200" b="1" dirty="0"/>
          </a:p>
        </p:txBody>
      </p:sp>
      <p:sp>
        <p:nvSpPr>
          <p:cNvPr id="2" name="Rectangle 1"/>
          <p:cNvSpPr/>
          <p:nvPr/>
        </p:nvSpPr>
        <p:spPr>
          <a:xfrm>
            <a:off x="4267200" y="3733800"/>
            <a:ext cx="685800" cy="609600"/>
          </a:xfrm>
          <a:prstGeom prst="rect">
            <a:avLst/>
          </a:prstGeom>
          <a:noFill/>
          <a:ln w="57150">
            <a:solidFill>
              <a:srgbClr val="00B05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153400" y="2743200"/>
            <a:ext cx="685800" cy="609600"/>
          </a:xfrm>
          <a:prstGeom prst="rect">
            <a:avLst/>
          </a:prstGeom>
          <a:noFill/>
          <a:ln w="57150">
            <a:solidFill>
              <a:srgbClr val="00B05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229600" y="2863334"/>
            <a:ext cx="533400" cy="400110"/>
          </a:xfrm>
          <a:prstGeom prst="rect">
            <a:avLst/>
          </a:prstGeom>
          <a:noFill/>
        </p:spPr>
        <p:txBody>
          <a:bodyPr wrap="square" rtlCol="0">
            <a:spAutoFit/>
          </a:bodyPr>
          <a:lstStyle/>
          <a:p>
            <a:r>
              <a:rPr lang="de-DE" sz="2000" b="1" dirty="0" smtClean="0"/>
              <a:t>TP</a:t>
            </a:r>
            <a:endParaRPr lang="en-US" sz="2000" b="1" dirty="0"/>
          </a:p>
        </p:txBody>
      </p:sp>
      <p:sp>
        <p:nvSpPr>
          <p:cNvPr id="8" name="Rectangle 7"/>
          <p:cNvSpPr/>
          <p:nvPr/>
        </p:nvSpPr>
        <p:spPr>
          <a:xfrm>
            <a:off x="4952999" y="4343400"/>
            <a:ext cx="1905001" cy="1619250"/>
          </a:xfrm>
          <a:prstGeom prst="rect">
            <a:avLst/>
          </a:prstGeom>
          <a:noFill/>
          <a:ln w="57150">
            <a:solidFill>
              <a:srgbClr val="FF0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153400" y="3581400"/>
            <a:ext cx="685800" cy="609600"/>
          </a:xfrm>
          <a:prstGeom prst="rect">
            <a:avLst/>
          </a:prstGeom>
          <a:noFill/>
          <a:ln w="57150">
            <a:solidFill>
              <a:srgbClr val="FF0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229600" y="3714690"/>
            <a:ext cx="533400" cy="400110"/>
          </a:xfrm>
          <a:prstGeom prst="rect">
            <a:avLst/>
          </a:prstGeom>
          <a:noFill/>
        </p:spPr>
        <p:txBody>
          <a:bodyPr wrap="square" rtlCol="0">
            <a:spAutoFit/>
          </a:bodyPr>
          <a:lstStyle/>
          <a:p>
            <a:r>
              <a:rPr lang="de-DE" sz="2000" b="1" dirty="0" smtClean="0"/>
              <a:t>TN</a:t>
            </a:r>
            <a:endParaRPr lang="en-US" sz="2000" b="1" dirty="0"/>
          </a:p>
        </p:txBody>
      </p:sp>
      <p:sp>
        <p:nvSpPr>
          <p:cNvPr id="11" name="Rectangle 10"/>
          <p:cNvSpPr/>
          <p:nvPr/>
        </p:nvSpPr>
        <p:spPr>
          <a:xfrm>
            <a:off x="5029200" y="3737550"/>
            <a:ext cx="1828800" cy="529650"/>
          </a:xfrm>
          <a:prstGeom prst="rect">
            <a:avLst/>
          </a:prstGeom>
          <a:noFill/>
          <a:ln w="57150">
            <a:solidFill>
              <a:srgbClr val="FFC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153400" y="4419600"/>
            <a:ext cx="685800" cy="609600"/>
          </a:xfrm>
          <a:prstGeom prst="rect">
            <a:avLst/>
          </a:prstGeom>
          <a:noFill/>
          <a:ln w="57150">
            <a:solidFill>
              <a:srgbClr val="FFC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229600" y="4552890"/>
            <a:ext cx="533400" cy="400110"/>
          </a:xfrm>
          <a:prstGeom prst="rect">
            <a:avLst/>
          </a:prstGeom>
          <a:noFill/>
        </p:spPr>
        <p:txBody>
          <a:bodyPr wrap="square" rtlCol="0">
            <a:spAutoFit/>
          </a:bodyPr>
          <a:lstStyle/>
          <a:p>
            <a:r>
              <a:rPr lang="de-DE" sz="2000" b="1" dirty="0" smtClean="0"/>
              <a:t>FN</a:t>
            </a:r>
            <a:endParaRPr lang="en-US" sz="2000" b="1" dirty="0"/>
          </a:p>
        </p:txBody>
      </p:sp>
      <p:sp>
        <p:nvSpPr>
          <p:cNvPr id="14" name="Rectangle 13"/>
          <p:cNvSpPr/>
          <p:nvPr/>
        </p:nvSpPr>
        <p:spPr>
          <a:xfrm>
            <a:off x="4267200" y="4419600"/>
            <a:ext cx="609600" cy="1543050"/>
          </a:xfrm>
          <a:prstGeom prst="rect">
            <a:avLst/>
          </a:prstGeom>
          <a:noFill/>
          <a:ln w="57150">
            <a:solidFill>
              <a:srgbClr val="0070C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5257800"/>
            <a:ext cx="685800" cy="609600"/>
          </a:xfrm>
          <a:prstGeom prst="rect">
            <a:avLst/>
          </a:prstGeom>
          <a:noFill/>
          <a:ln w="57150">
            <a:solidFill>
              <a:srgbClr val="0070C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229600" y="5391090"/>
            <a:ext cx="533400" cy="400110"/>
          </a:xfrm>
          <a:prstGeom prst="rect">
            <a:avLst/>
          </a:prstGeom>
          <a:noFill/>
        </p:spPr>
        <p:txBody>
          <a:bodyPr wrap="square" rtlCol="0">
            <a:spAutoFit/>
          </a:bodyPr>
          <a:lstStyle/>
          <a:p>
            <a:r>
              <a:rPr lang="de-DE" sz="2000" b="1" dirty="0" smtClean="0"/>
              <a:t>FP</a:t>
            </a:r>
            <a:endParaRPr lang="en-US" sz="2000" b="1" dirty="0"/>
          </a:p>
        </p:txBody>
      </p:sp>
      <p:sp>
        <p:nvSpPr>
          <p:cNvPr id="7" name="TextBox 6"/>
          <p:cNvSpPr txBox="1"/>
          <p:nvPr/>
        </p:nvSpPr>
        <p:spPr>
          <a:xfrm>
            <a:off x="3657600" y="1492289"/>
            <a:ext cx="1600200" cy="369332"/>
          </a:xfrm>
          <a:prstGeom prst="rect">
            <a:avLst/>
          </a:prstGeom>
          <a:noFill/>
        </p:spPr>
        <p:txBody>
          <a:bodyPr wrap="square" rtlCol="0">
            <a:spAutoFit/>
          </a:bodyPr>
          <a:lstStyle/>
          <a:p>
            <a:r>
              <a:rPr lang="de-DE" b="1" dirty="0" smtClean="0"/>
              <a:t>Cat vs All</a:t>
            </a:r>
            <a:endParaRPr lang="en-US" b="1" dirty="0"/>
          </a:p>
        </p:txBody>
      </p:sp>
      <p:sp>
        <p:nvSpPr>
          <p:cNvPr id="18" name="TextBox 17"/>
          <p:cNvSpPr txBox="1"/>
          <p:nvPr/>
        </p:nvSpPr>
        <p:spPr>
          <a:xfrm>
            <a:off x="2209800" y="2027872"/>
            <a:ext cx="1524000" cy="1477328"/>
          </a:xfrm>
          <a:prstGeom prst="rect">
            <a:avLst/>
          </a:prstGeom>
          <a:noFill/>
        </p:spPr>
        <p:txBody>
          <a:bodyPr wrap="square" rtlCol="0">
            <a:spAutoFit/>
          </a:bodyPr>
          <a:lstStyle/>
          <a:p>
            <a:r>
              <a:rPr lang="de-DE" b="1" dirty="0" smtClean="0"/>
              <a:t>Cat = 8</a:t>
            </a:r>
          </a:p>
          <a:p>
            <a:r>
              <a:rPr lang="de-DE" b="1" dirty="0" smtClean="0"/>
              <a:t>Dog = 6</a:t>
            </a:r>
          </a:p>
          <a:p>
            <a:r>
              <a:rPr lang="de-DE" b="1" dirty="0" smtClean="0"/>
              <a:t>Rabbit = 13</a:t>
            </a:r>
          </a:p>
          <a:p>
            <a:endParaRPr lang="de-DE" b="1" dirty="0"/>
          </a:p>
          <a:p>
            <a:r>
              <a:rPr lang="de-DE" b="1" dirty="0" smtClean="0"/>
              <a:t>Total = 27</a:t>
            </a:r>
            <a:endParaRPr lang="en-US" b="1" dirty="0"/>
          </a:p>
        </p:txBody>
      </p:sp>
    </p:spTree>
    <p:extLst>
      <p:ext uri="{BB962C8B-B14F-4D97-AF65-F5344CB8AC3E}">
        <p14:creationId xmlns:p14="http://schemas.microsoft.com/office/powerpoint/2010/main" val="847049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4" name="Picture 3"/>
          <p:cNvPicPr>
            <a:picLocks noChangeAspect="1"/>
          </p:cNvPicPr>
          <p:nvPr/>
        </p:nvPicPr>
        <p:blipFill>
          <a:blip r:embed="rId3"/>
          <a:stretch>
            <a:fillRect/>
          </a:stretch>
        </p:blipFill>
        <p:spPr>
          <a:xfrm>
            <a:off x="917801" y="1905000"/>
            <a:ext cx="6124575" cy="4057650"/>
          </a:xfrm>
          <a:prstGeom prst="rect">
            <a:avLst/>
          </a:prstGeom>
          <a:solidFill>
            <a:srgbClr val="FF0000"/>
          </a:solidFill>
        </p:spPr>
      </p:pic>
      <p:sp>
        <p:nvSpPr>
          <p:cNvPr id="5" name="TextBox 4"/>
          <p:cNvSpPr txBox="1"/>
          <p:nvPr/>
        </p:nvSpPr>
        <p:spPr>
          <a:xfrm>
            <a:off x="2590800" y="685800"/>
            <a:ext cx="4267200" cy="584775"/>
          </a:xfrm>
          <a:prstGeom prst="rect">
            <a:avLst/>
          </a:prstGeom>
          <a:noFill/>
        </p:spPr>
        <p:txBody>
          <a:bodyPr wrap="square" rtlCol="0">
            <a:spAutoFit/>
          </a:bodyPr>
          <a:lstStyle/>
          <a:p>
            <a:r>
              <a:rPr lang="de-DE" sz="3200" b="1" dirty="0" smtClean="0"/>
              <a:t>One vs All Strategy</a:t>
            </a:r>
            <a:endParaRPr lang="en-US" sz="3200" b="1" dirty="0"/>
          </a:p>
        </p:txBody>
      </p:sp>
      <p:sp>
        <p:nvSpPr>
          <p:cNvPr id="2" name="Rectangle 1"/>
          <p:cNvSpPr/>
          <p:nvPr/>
        </p:nvSpPr>
        <p:spPr>
          <a:xfrm>
            <a:off x="5043714" y="4426857"/>
            <a:ext cx="685800" cy="609600"/>
          </a:xfrm>
          <a:prstGeom prst="rect">
            <a:avLst/>
          </a:prstGeom>
          <a:noFill/>
          <a:ln w="57150">
            <a:solidFill>
              <a:srgbClr val="00B05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153400" y="2743200"/>
            <a:ext cx="685800" cy="609600"/>
          </a:xfrm>
          <a:prstGeom prst="rect">
            <a:avLst/>
          </a:prstGeom>
          <a:noFill/>
          <a:ln w="57150">
            <a:solidFill>
              <a:srgbClr val="00B05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229600" y="2863334"/>
            <a:ext cx="533400" cy="400110"/>
          </a:xfrm>
          <a:prstGeom prst="rect">
            <a:avLst/>
          </a:prstGeom>
          <a:noFill/>
        </p:spPr>
        <p:txBody>
          <a:bodyPr wrap="square" rtlCol="0">
            <a:spAutoFit/>
          </a:bodyPr>
          <a:lstStyle/>
          <a:p>
            <a:r>
              <a:rPr lang="de-DE" sz="2000" b="1" dirty="0" smtClean="0"/>
              <a:t>TP</a:t>
            </a:r>
            <a:endParaRPr lang="en-US" sz="2000" b="1" dirty="0"/>
          </a:p>
        </p:txBody>
      </p:sp>
      <p:sp>
        <p:nvSpPr>
          <p:cNvPr id="9" name="Rectangle 8"/>
          <p:cNvSpPr/>
          <p:nvPr/>
        </p:nvSpPr>
        <p:spPr>
          <a:xfrm>
            <a:off x="8153400" y="3581400"/>
            <a:ext cx="685800" cy="609600"/>
          </a:xfrm>
          <a:prstGeom prst="rect">
            <a:avLst/>
          </a:prstGeom>
          <a:noFill/>
          <a:ln w="57150">
            <a:solidFill>
              <a:srgbClr val="FF0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229600" y="3714690"/>
            <a:ext cx="533400" cy="400110"/>
          </a:xfrm>
          <a:prstGeom prst="rect">
            <a:avLst/>
          </a:prstGeom>
          <a:noFill/>
        </p:spPr>
        <p:txBody>
          <a:bodyPr wrap="square" rtlCol="0">
            <a:spAutoFit/>
          </a:bodyPr>
          <a:lstStyle/>
          <a:p>
            <a:r>
              <a:rPr lang="de-DE" sz="2000" b="1" dirty="0" smtClean="0"/>
              <a:t>TN</a:t>
            </a:r>
            <a:endParaRPr lang="en-US" sz="2000" b="1" dirty="0"/>
          </a:p>
        </p:txBody>
      </p:sp>
      <p:sp>
        <p:nvSpPr>
          <p:cNvPr id="11" name="Rectangle 10"/>
          <p:cNvSpPr/>
          <p:nvPr/>
        </p:nvSpPr>
        <p:spPr>
          <a:xfrm>
            <a:off x="4292034" y="4468934"/>
            <a:ext cx="659152" cy="529650"/>
          </a:xfrm>
          <a:prstGeom prst="rect">
            <a:avLst/>
          </a:prstGeom>
          <a:noFill/>
          <a:ln w="57150">
            <a:solidFill>
              <a:srgbClr val="FFC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153400" y="4419600"/>
            <a:ext cx="685800" cy="609600"/>
          </a:xfrm>
          <a:prstGeom prst="rect">
            <a:avLst/>
          </a:prstGeom>
          <a:noFill/>
          <a:ln w="57150">
            <a:solidFill>
              <a:srgbClr val="FFC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229600" y="4552890"/>
            <a:ext cx="533400" cy="400110"/>
          </a:xfrm>
          <a:prstGeom prst="rect">
            <a:avLst/>
          </a:prstGeom>
          <a:noFill/>
        </p:spPr>
        <p:txBody>
          <a:bodyPr wrap="square" rtlCol="0">
            <a:spAutoFit/>
          </a:bodyPr>
          <a:lstStyle/>
          <a:p>
            <a:r>
              <a:rPr lang="de-DE" sz="2000" b="1" dirty="0" smtClean="0"/>
              <a:t>FN</a:t>
            </a:r>
            <a:endParaRPr lang="en-US" sz="2000" b="1" dirty="0"/>
          </a:p>
        </p:txBody>
      </p:sp>
      <p:sp>
        <p:nvSpPr>
          <p:cNvPr id="14" name="Rectangle 13"/>
          <p:cNvSpPr/>
          <p:nvPr/>
        </p:nvSpPr>
        <p:spPr>
          <a:xfrm>
            <a:off x="5031695" y="3766620"/>
            <a:ext cx="717776" cy="594859"/>
          </a:xfrm>
          <a:prstGeom prst="rect">
            <a:avLst/>
          </a:prstGeom>
          <a:noFill/>
          <a:ln w="57150">
            <a:solidFill>
              <a:srgbClr val="0070C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5257800"/>
            <a:ext cx="685800" cy="609600"/>
          </a:xfrm>
          <a:prstGeom prst="rect">
            <a:avLst/>
          </a:prstGeom>
          <a:noFill/>
          <a:ln w="57150">
            <a:solidFill>
              <a:srgbClr val="0070C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229600" y="5391090"/>
            <a:ext cx="533400" cy="400110"/>
          </a:xfrm>
          <a:prstGeom prst="rect">
            <a:avLst/>
          </a:prstGeom>
          <a:noFill/>
        </p:spPr>
        <p:txBody>
          <a:bodyPr wrap="square" rtlCol="0">
            <a:spAutoFit/>
          </a:bodyPr>
          <a:lstStyle/>
          <a:p>
            <a:r>
              <a:rPr lang="de-DE" sz="2000" b="1" dirty="0" smtClean="0"/>
              <a:t>FP</a:t>
            </a:r>
            <a:endParaRPr lang="en-US" sz="2000" b="1" dirty="0"/>
          </a:p>
        </p:txBody>
      </p:sp>
      <p:sp>
        <p:nvSpPr>
          <p:cNvPr id="7" name="TextBox 6"/>
          <p:cNvSpPr txBox="1"/>
          <p:nvPr/>
        </p:nvSpPr>
        <p:spPr>
          <a:xfrm>
            <a:off x="3657600" y="1492289"/>
            <a:ext cx="1600200" cy="369332"/>
          </a:xfrm>
          <a:prstGeom prst="rect">
            <a:avLst/>
          </a:prstGeom>
          <a:noFill/>
        </p:spPr>
        <p:txBody>
          <a:bodyPr wrap="square" rtlCol="0">
            <a:spAutoFit/>
          </a:bodyPr>
          <a:lstStyle/>
          <a:p>
            <a:r>
              <a:rPr lang="de-DE" b="1" dirty="0" smtClean="0"/>
              <a:t>Dog vs All</a:t>
            </a:r>
            <a:endParaRPr lang="en-US" b="1" dirty="0"/>
          </a:p>
        </p:txBody>
      </p:sp>
      <p:sp>
        <p:nvSpPr>
          <p:cNvPr id="18" name="Rectangle 17"/>
          <p:cNvSpPr/>
          <p:nvPr/>
        </p:nvSpPr>
        <p:spPr>
          <a:xfrm>
            <a:off x="4229100" y="3766621"/>
            <a:ext cx="685800" cy="609600"/>
          </a:xfrm>
          <a:prstGeom prst="rect">
            <a:avLst/>
          </a:prstGeom>
          <a:noFill/>
          <a:ln w="57150">
            <a:solidFill>
              <a:srgbClr val="FF0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18414" y="5058392"/>
            <a:ext cx="1039586" cy="809008"/>
          </a:xfrm>
          <a:prstGeom prst="rect">
            <a:avLst/>
          </a:prstGeom>
          <a:noFill/>
          <a:ln w="57150">
            <a:solidFill>
              <a:srgbClr val="FF0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825671" y="3766620"/>
            <a:ext cx="1039586" cy="594859"/>
          </a:xfrm>
          <a:prstGeom prst="rect">
            <a:avLst/>
          </a:prstGeom>
          <a:noFill/>
          <a:ln w="57150">
            <a:solidFill>
              <a:srgbClr val="FF0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292034" y="5050971"/>
            <a:ext cx="593838" cy="809008"/>
          </a:xfrm>
          <a:prstGeom prst="rect">
            <a:avLst/>
          </a:prstGeom>
          <a:noFill/>
          <a:ln w="57150">
            <a:solidFill>
              <a:srgbClr val="FF0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791199" y="4445110"/>
            <a:ext cx="1074057" cy="529650"/>
          </a:xfrm>
          <a:prstGeom prst="rect">
            <a:avLst/>
          </a:prstGeom>
          <a:noFill/>
          <a:ln w="57150">
            <a:solidFill>
              <a:srgbClr val="FFC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029200" y="5101835"/>
            <a:ext cx="717776" cy="765565"/>
          </a:xfrm>
          <a:prstGeom prst="rect">
            <a:avLst/>
          </a:prstGeom>
          <a:noFill/>
          <a:ln w="57150">
            <a:solidFill>
              <a:srgbClr val="0070C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209800" y="2027872"/>
            <a:ext cx="1524000" cy="1477328"/>
          </a:xfrm>
          <a:prstGeom prst="rect">
            <a:avLst/>
          </a:prstGeom>
          <a:noFill/>
        </p:spPr>
        <p:txBody>
          <a:bodyPr wrap="square" rtlCol="0">
            <a:spAutoFit/>
          </a:bodyPr>
          <a:lstStyle/>
          <a:p>
            <a:r>
              <a:rPr lang="de-DE" b="1" dirty="0" smtClean="0"/>
              <a:t>Cat = 8</a:t>
            </a:r>
          </a:p>
          <a:p>
            <a:r>
              <a:rPr lang="de-DE" b="1" dirty="0" smtClean="0"/>
              <a:t>Dog = 6</a:t>
            </a:r>
          </a:p>
          <a:p>
            <a:r>
              <a:rPr lang="de-DE" b="1" dirty="0" smtClean="0"/>
              <a:t>Rabbit = 13</a:t>
            </a:r>
          </a:p>
          <a:p>
            <a:endParaRPr lang="de-DE" b="1" dirty="0"/>
          </a:p>
          <a:p>
            <a:r>
              <a:rPr lang="de-DE" b="1" dirty="0" smtClean="0"/>
              <a:t>Total = 27</a:t>
            </a:r>
            <a:endParaRPr lang="en-US" b="1" dirty="0"/>
          </a:p>
        </p:txBody>
      </p:sp>
    </p:spTree>
    <p:extLst>
      <p:ext uri="{BB962C8B-B14F-4D97-AF65-F5344CB8AC3E}">
        <p14:creationId xmlns:p14="http://schemas.microsoft.com/office/powerpoint/2010/main" val="3140272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4" name="Picture 3"/>
          <p:cNvPicPr>
            <a:picLocks noChangeAspect="1"/>
          </p:cNvPicPr>
          <p:nvPr/>
        </p:nvPicPr>
        <p:blipFill>
          <a:blip r:embed="rId3"/>
          <a:stretch>
            <a:fillRect/>
          </a:stretch>
        </p:blipFill>
        <p:spPr>
          <a:xfrm>
            <a:off x="885825" y="1905000"/>
            <a:ext cx="6124575" cy="4057650"/>
          </a:xfrm>
          <a:prstGeom prst="rect">
            <a:avLst/>
          </a:prstGeom>
          <a:solidFill>
            <a:srgbClr val="FF0000"/>
          </a:solidFill>
        </p:spPr>
      </p:pic>
      <p:sp>
        <p:nvSpPr>
          <p:cNvPr id="5" name="TextBox 4"/>
          <p:cNvSpPr txBox="1"/>
          <p:nvPr/>
        </p:nvSpPr>
        <p:spPr>
          <a:xfrm>
            <a:off x="2590800" y="685800"/>
            <a:ext cx="4267200" cy="584775"/>
          </a:xfrm>
          <a:prstGeom prst="rect">
            <a:avLst/>
          </a:prstGeom>
          <a:noFill/>
        </p:spPr>
        <p:txBody>
          <a:bodyPr wrap="square" rtlCol="0">
            <a:spAutoFit/>
          </a:bodyPr>
          <a:lstStyle/>
          <a:p>
            <a:r>
              <a:rPr lang="de-DE" sz="3200" b="1" dirty="0" smtClean="0"/>
              <a:t>One vs All Strategy</a:t>
            </a:r>
            <a:endParaRPr lang="en-US" sz="3200" b="1" dirty="0"/>
          </a:p>
        </p:txBody>
      </p:sp>
      <p:sp>
        <p:nvSpPr>
          <p:cNvPr id="2" name="Rectangle 1"/>
          <p:cNvSpPr/>
          <p:nvPr/>
        </p:nvSpPr>
        <p:spPr>
          <a:xfrm>
            <a:off x="5791198" y="5049546"/>
            <a:ext cx="1074057" cy="817854"/>
          </a:xfrm>
          <a:prstGeom prst="rect">
            <a:avLst/>
          </a:prstGeom>
          <a:noFill/>
          <a:ln w="57150">
            <a:solidFill>
              <a:srgbClr val="00B05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153400" y="2743200"/>
            <a:ext cx="685800" cy="609600"/>
          </a:xfrm>
          <a:prstGeom prst="rect">
            <a:avLst/>
          </a:prstGeom>
          <a:noFill/>
          <a:ln w="57150">
            <a:solidFill>
              <a:srgbClr val="00B05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229600" y="2863334"/>
            <a:ext cx="533400" cy="400110"/>
          </a:xfrm>
          <a:prstGeom prst="rect">
            <a:avLst/>
          </a:prstGeom>
          <a:noFill/>
        </p:spPr>
        <p:txBody>
          <a:bodyPr wrap="square" rtlCol="0">
            <a:spAutoFit/>
          </a:bodyPr>
          <a:lstStyle/>
          <a:p>
            <a:r>
              <a:rPr lang="de-DE" sz="2000" b="1" dirty="0" smtClean="0"/>
              <a:t>TP</a:t>
            </a:r>
            <a:endParaRPr lang="en-US" sz="2000" b="1" dirty="0"/>
          </a:p>
        </p:txBody>
      </p:sp>
      <p:sp>
        <p:nvSpPr>
          <p:cNvPr id="9" name="Rectangle 8"/>
          <p:cNvSpPr/>
          <p:nvPr/>
        </p:nvSpPr>
        <p:spPr>
          <a:xfrm>
            <a:off x="8153400" y="3581400"/>
            <a:ext cx="685800" cy="609600"/>
          </a:xfrm>
          <a:prstGeom prst="rect">
            <a:avLst/>
          </a:prstGeom>
          <a:noFill/>
          <a:ln w="57150">
            <a:solidFill>
              <a:srgbClr val="FF0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229600" y="3714690"/>
            <a:ext cx="533400" cy="400110"/>
          </a:xfrm>
          <a:prstGeom prst="rect">
            <a:avLst/>
          </a:prstGeom>
          <a:noFill/>
        </p:spPr>
        <p:txBody>
          <a:bodyPr wrap="square" rtlCol="0">
            <a:spAutoFit/>
          </a:bodyPr>
          <a:lstStyle/>
          <a:p>
            <a:r>
              <a:rPr lang="de-DE" sz="2000" b="1" dirty="0" smtClean="0"/>
              <a:t>TN</a:t>
            </a:r>
            <a:endParaRPr lang="en-US" sz="2000" b="1" dirty="0"/>
          </a:p>
        </p:txBody>
      </p:sp>
      <p:sp>
        <p:nvSpPr>
          <p:cNvPr id="12" name="Rectangle 11"/>
          <p:cNvSpPr/>
          <p:nvPr/>
        </p:nvSpPr>
        <p:spPr>
          <a:xfrm>
            <a:off x="8153400" y="4419600"/>
            <a:ext cx="685800" cy="609600"/>
          </a:xfrm>
          <a:prstGeom prst="rect">
            <a:avLst/>
          </a:prstGeom>
          <a:noFill/>
          <a:ln w="57150">
            <a:solidFill>
              <a:srgbClr val="FFC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229600" y="4552890"/>
            <a:ext cx="533400" cy="400110"/>
          </a:xfrm>
          <a:prstGeom prst="rect">
            <a:avLst/>
          </a:prstGeom>
          <a:noFill/>
        </p:spPr>
        <p:txBody>
          <a:bodyPr wrap="square" rtlCol="0">
            <a:spAutoFit/>
          </a:bodyPr>
          <a:lstStyle/>
          <a:p>
            <a:r>
              <a:rPr lang="de-DE" sz="2000" b="1" dirty="0" smtClean="0"/>
              <a:t>FN</a:t>
            </a:r>
            <a:endParaRPr lang="en-US" sz="2000" b="1" dirty="0"/>
          </a:p>
        </p:txBody>
      </p:sp>
      <p:sp>
        <p:nvSpPr>
          <p:cNvPr id="15" name="Rectangle 14"/>
          <p:cNvSpPr/>
          <p:nvPr/>
        </p:nvSpPr>
        <p:spPr>
          <a:xfrm>
            <a:off x="8153400" y="5257800"/>
            <a:ext cx="685800" cy="609600"/>
          </a:xfrm>
          <a:prstGeom prst="rect">
            <a:avLst/>
          </a:prstGeom>
          <a:noFill/>
          <a:ln w="57150">
            <a:solidFill>
              <a:srgbClr val="0070C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229600" y="5391090"/>
            <a:ext cx="533400" cy="400110"/>
          </a:xfrm>
          <a:prstGeom prst="rect">
            <a:avLst/>
          </a:prstGeom>
          <a:noFill/>
        </p:spPr>
        <p:txBody>
          <a:bodyPr wrap="square" rtlCol="0">
            <a:spAutoFit/>
          </a:bodyPr>
          <a:lstStyle/>
          <a:p>
            <a:r>
              <a:rPr lang="de-DE" sz="2000" b="1" dirty="0" smtClean="0"/>
              <a:t>FP</a:t>
            </a:r>
            <a:endParaRPr lang="en-US" sz="2000" b="1" dirty="0"/>
          </a:p>
        </p:txBody>
      </p:sp>
      <p:sp>
        <p:nvSpPr>
          <p:cNvPr id="7" name="TextBox 6"/>
          <p:cNvSpPr txBox="1"/>
          <p:nvPr/>
        </p:nvSpPr>
        <p:spPr>
          <a:xfrm>
            <a:off x="3657600" y="1492289"/>
            <a:ext cx="1600200" cy="369332"/>
          </a:xfrm>
          <a:prstGeom prst="rect">
            <a:avLst/>
          </a:prstGeom>
          <a:noFill/>
        </p:spPr>
        <p:txBody>
          <a:bodyPr wrap="square" rtlCol="0">
            <a:spAutoFit/>
          </a:bodyPr>
          <a:lstStyle/>
          <a:p>
            <a:r>
              <a:rPr lang="de-DE" b="1" dirty="0" smtClean="0"/>
              <a:t>Rabbit vs All</a:t>
            </a:r>
            <a:endParaRPr lang="en-US" b="1" dirty="0"/>
          </a:p>
        </p:txBody>
      </p:sp>
      <p:sp>
        <p:nvSpPr>
          <p:cNvPr id="19" name="Rectangle 18"/>
          <p:cNvSpPr/>
          <p:nvPr/>
        </p:nvSpPr>
        <p:spPr>
          <a:xfrm>
            <a:off x="4218214" y="3786495"/>
            <a:ext cx="1572984" cy="1242705"/>
          </a:xfrm>
          <a:prstGeom prst="rect">
            <a:avLst/>
          </a:prstGeom>
          <a:noFill/>
          <a:ln w="57150">
            <a:solidFill>
              <a:srgbClr val="FF0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67200" y="5105400"/>
            <a:ext cx="1404253" cy="741135"/>
          </a:xfrm>
          <a:prstGeom prst="rect">
            <a:avLst/>
          </a:prstGeom>
          <a:noFill/>
          <a:ln w="57150">
            <a:solidFill>
              <a:srgbClr val="FFC00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838368" y="3786495"/>
            <a:ext cx="1063173" cy="1166505"/>
          </a:xfrm>
          <a:prstGeom prst="rect">
            <a:avLst/>
          </a:prstGeom>
          <a:noFill/>
          <a:ln w="57150">
            <a:solidFill>
              <a:srgbClr val="0070C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828800" y="2104072"/>
            <a:ext cx="1524000" cy="1477328"/>
          </a:xfrm>
          <a:prstGeom prst="rect">
            <a:avLst/>
          </a:prstGeom>
          <a:noFill/>
        </p:spPr>
        <p:txBody>
          <a:bodyPr wrap="square" rtlCol="0">
            <a:spAutoFit/>
          </a:bodyPr>
          <a:lstStyle/>
          <a:p>
            <a:r>
              <a:rPr lang="de-DE" b="1" dirty="0" smtClean="0"/>
              <a:t>Cat = 8</a:t>
            </a:r>
          </a:p>
          <a:p>
            <a:r>
              <a:rPr lang="de-DE" b="1" dirty="0" smtClean="0"/>
              <a:t>Dog = 6</a:t>
            </a:r>
          </a:p>
          <a:p>
            <a:r>
              <a:rPr lang="de-DE" b="1" dirty="0" smtClean="0"/>
              <a:t>Rabbit = 13</a:t>
            </a:r>
          </a:p>
          <a:p>
            <a:endParaRPr lang="de-DE" b="1" dirty="0"/>
          </a:p>
          <a:p>
            <a:r>
              <a:rPr lang="de-DE" b="1" dirty="0" smtClean="0"/>
              <a:t>Total = 27</a:t>
            </a:r>
            <a:endParaRPr lang="en-US" b="1" dirty="0"/>
          </a:p>
        </p:txBody>
      </p:sp>
    </p:spTree>
    <p:extLst>
      <p:ext uri="{BB962C8B-B14F-4D97-AF65-F5344CB8AC3E}">
        <p14:creationId xmlns:p14="http://schemas.microsoft.com/office/powerpoint/2010/main" val="2813312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8" name="Rectangle 7"/>
          <p:cNvSpPr/>
          <p:nvPr/>
        </p:nvSpPr>
        <p:spPr>
          <a:xfrm>
            <a:off x="2286000" y="2967335"/>
            <a:ext cx="4572000" cy="923330"/>
          </a:xfrm>
          <a:prstGeom prst="rect">
            <a:avLst/>
          </a:prstGeom>
        </p:spPr>
        <p:txBody>
          <a:bodyPr>
            <a:spAutoFit/>
          </a:bodyPr>
          <a:lstStyle/>
          <a:p>
            <a:r>
              <a:rPr lang="en-US" dirty="0">
                <a:hlinkClick r:id="rId3"/>
              </a:rPr>
              <a:t>https://machinelearningknowledge.ai/confusion-matrix-and-performance-metrics-machine-learning/</a:t>
            </a:r>
            <a:endParaRPr lang="en-US" dirty="0"/>
          </a:p>
        </p:txBody>
      </p:sp>
      <p:sp>
        <p:nvSpPr>
          <p:cNvPr id="11" name="TextBox 10"/>
          <p:cNvSpPr txBox="1"/>
          <p:nvPr/>
        </p:nvSpPr>
        <p:spPr>
          <a:xfrm>
            <a:off x="2286000" y="1905000"/>
            <a:ext cx="4800600" cy="523220"/>
          </a:xfrm>
          <a:prstGeom prst="rect">
            <a:avLst/>
          </a:prstGeom>
          <a:noFill/>
        </p:spPr>
        <p:txBody>
          <a:bodyPr wrap="square" rtlCol="0">
            <a:spAutoFit/>
          </a:bodyPr>
          <a:lstStyle/>
          <a:p>
            <a:r>
              <a:rPr lang="de-DE" sz="2800" b="1" dirty="0" smtClean="0"/>
              <a:t>Readig Assignment</a:t>
            </a:r>
            <a:endParaRPr lang="en-US" sz="2800" b="1" dirty="0"/>
          </a:p>
        </p:txBody>
      </p:sp>
      <p:sp>
        <p:nvSpPr>
          <p:cNvPr id="2" name="Rectangle 1"/>
          <p:cNvSpPr/>
          <p:nvPr/>
        </p:nvSpPr>
        <p:spPr>
          <a:xfrm>
            <a:off x="2286000" y="4267200"/>
            <a:ext cx="4572000" cy="646331"/>
          </a:xfrm>
          <a:prstGeom prst="rect">
            <a:avLst/>
          </a:prstGeom>
        </p:spPr>
        <p:txBody>
          <a:bodyPr>
            <a:spAutoFit/>
          </a:bodyPr>
          <a:lstStyle/>
          <a:p>
            <a:r>
              <a:rPr lang="en-US" dirty="0"/>
              <a:t>https://www.dataschool.io/simple-guide-to-confusion-matrix-terminology/</a:t>
            </a:r>
            <a:endParaRPr lang="en-US" dirty="0"/>
          </a:p>
        </p:txBody>
      </p:sp>
    </p:spTree>
    <p:extLst>
      <p:ext uri="{BB962C8B-B14F-4D97-AF65-F5344CB8AC3E}">
        <p14:creationId xmlns:p14="http://schemas.microsoft.com/office/powerpoint/2010/main" val="1187886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 name="Rectangle 2"/>
          <p:cNvSpPr/>
          <p:nvPr/>
        </p:nvSpPr>
        <p:spPr>
          <a:xfrm>
            <a:off x="228600" y="1219200"/>
            <a:ext cx="8763000" cy="830997"/>
          </a:xfrm>
          <a:prstGeom prst="rect">
            <a:avLst/>
          </a:prstGeom>
        </p:spPr>
        <p:txBody>
          <a:bodyPr wrap="square">
            <a:spAutoFit/>
          </a:bodyPr>
          <a:lstStyle/>
          <a:p>
            <a:r>
              <a:rPr lang="en-US" sz="2400" b="1" dirty="0" smtClean="0">
                <a:solidFill>
                  <a:prstClr val="black"/>
                </a:solidFill>
              </a:rPr>
              <a:t>Confusion </a:t>
            </a:r>
            <a:r>
              <a:rPr lang="en-US" sz="2400" b="1" dirty="0">
                <a:solidFill>
                  <a:prstClr val="black"/>
                </a:solidFill>
              </a:rPr>
              <a:t>matrix for a </a:t>
            </a:r>
            <a:r>
              <a:rPr lang="en-US" sz="2400" b="1" dirty="0" smtClean="0">
                <a:solidFill>
                  <a:prstClr val="black"/>
                </a:solidFill>
              </a:rPr>
              <a:t>multi class classifier </a:t>
            </a:r>
          </a:p>
          <a:p>
            <a:endParaRPr lang="en-US" sz="2400" b="1" dirty="0" smtClean="0">
              <a:solidFill>
                <a:prstClr val="black"/>
              </a:solidFill>
            </a:endParaRPr>
          </a:p>
        </p:txBody>
      </p:sp>
      <p:pic>
        <p:nvPicPr>
          <p:cNvPr id="4" name="Picture 3"/>
          <p:cNvPicPr>
            <a:picLocks noChangeAspect="1"/>
          </p:cNvPicPr>
          <p:nvPr/>
        </p:nvPicPr>
        <p:blipFill>
          <a:blip r:embed="rId3"/>
          <a:stretch>
            <a:fillRect/>
          </a:stretch>
        </p:blipFill>
        <p:spPr>
          <a:xfrm>
            <a:off x="442912" y="4057650"/>
            <a:ext cx="8258175" cy="2495550"/>
          </a:xfrm>
          <a:prstGeom prst="rect">
            <a:avLst/>
          </a:prstGeom>
        </p:spPr>
      </p:pic>
      <p:sp>
        <p:nvSpPr>
          <p:cNvPr id="5" name="Rectangle 4"/>
          <p:cNvSpPr/>
          <p:nvPr/>
        </p:nvSpPr>
        <p:spPr>
          <a:xfrm>
            <a:off x="457200" y="1905000"/>
            <a:ext cx="8534400" cy="2585323"/>
          </a:xfrm>
          <a:prstGeom prst="rect">
            <a:avLst/>
          </a:prstGeom>
        </p:spPr>
        <p:txBody>
          <a:bodyPr wrap="square">
            <a:spAutoFit/>
          </a:bodyPr>
          <a:lstStyle/>
          <a:p>
            <a:r>
              <a:rPr lang="de-DE" dirty="0" smtClean="0">
                <a:solidFill>
                  <a:prstClr val="black"/>
                </a:solidFill>
              </a:rPr>
              <a:t>(</a:t>
            </a:r>
            <a:r>
              <a:rPr lang="en-US" dirty="0" err="1" smtClean="0">
                <a:solidFill>
                  <a:prstClr val="black"/>
                </a:solidFill>
              </a:rPr>
              <a:t>i</a:t>
            </a:r>
            <a:r>
              <a:rPr lang="en-US" dirty="0" smtClean="0">
                <a:solidFill>
                  <a:prstClr val="black"/>
                </a:solidFill>
              </a:rPr>
              <a:t>) Find </a:t>
            </a:r>
            <a:r>
              <a:rPr lang="en-US" dirty="0">
                <a:solidFill>
                  <a:prstClr val="black"/>
                </a:solidFill>
              </a:rPr>
              <a:t>TP, FN, FP, TN for each class?</a:t>
            </a:r>
          </a:p>
          <a:p>
            <a:endParaRPr lang="de-DE" dirty="0">
              <a:solidFill>
                <a:prstClr val="black"/>
              </a:solidFill>
            </a:endParaRPr>
          </a:p>
          <a:p>
            <a:r>
              <a:rPr lang="de-DE" dirty="0" smtClean="0">
                <a:solidFill>
                  <a:prstClr val="black"/>
                </a:solidFill>
              </a:rPr>
              <a:t>(ii) Find </a:t>
            </a:r>
            <a:r>
              <a:rPr lang="de-DE" dirty="0">
                <a:solidFill>
                  <a:prstClr val="black"/>
                </a:solidFill>
              </a:rPr>
              <a:t>accuracy, Error rate, TPR(Recall) ,FPR, Specificity, and Precision for each </a:t>
            </a:r>
            <a:r>
              <a:rPr lang="de-DE" dirty="0" smtClean="0">
                <a:solidFill>
                  <a:prstClr val="black"/>
                </a:solidFill>
              </a:rPr>
              <a:t>class? </a:t>
            </a:r>
          </a:p>
          <a:p>
            <a:endParaRPr lang="de-DE" dirty="0">
              <a:solidFill>
                <a:prstClr val="black"/>
              </a:solidFill>
            </a:endParaRPr>
          </a:p>
          <a:p>
            <a:r>
              <a:rPr lang="de-DE" dirty="0" smtClean="0">
                <a:solidFill>
                  <a:prstClr val="black"/>
                </a:solidFill>
              </a:rPr>
              <a:t>(iii) Find average measures mention in (ii) for the given confusion matrix? </a:t>
            </a:r>
            <a:endParaRPr lang="de-DE" dirty="0">
              <a:solidFill>
                <a:prstClr val="black"/>
              </a:solidFill>
            </a:endParaRPr>
          </a:p>
          <a:p>
            <a:endParaRPr lang="de-DE" dirty="0" smtClean="0">
              <a:solidFill>
                <a:prstClr val="black"/>
              </a:solidFill>
            </a:endParaRPr>
          </a:p>
          <a:p>
            <a:endParaRPr lang="de-DE" dirty="0">
              <a:solidFill>
                <a:prstClr val="black"/>
              </a:solidFill>
            </a:endParaRPr>
          </a:p>
          <a:p>
            <a:endParaRPr lang="de-DE" dirty="0">
              <a:solidFill>
                <a:prstClr val="black"/>
              </a:solidFill>
            </a:endParaRPr>
          </a:p>
        </p:txBody>
      </p:sp>
    </p:spTree>
    <p:extLst>
      <p:ext uri="{BB962C8B-B14F-4D97-AF65-F5344CB8AC3E}">
        <p14:creationId xmlns:p14="http://schemas.microsoft.com/office/powerpoint/2010/main" val="4118323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 name="TextBox 2"/>
          <p:cNvSpPr txBox="1"/>
          <p:nvPr/>
        </p:nvSpPr>
        <p:spPr>
          <a:xfrm>
            <a:off x="76200" y="609600"/>
            <a:ext cx="8991600" cy="4124206"/>
          </a:xfrm>
          <a:prstGeom prst="rect">
            <a:avLst/>
          </a:prstGeom>
          <a:noFill/>
        </p:spPr>
        <p:txBody>
          <a:bodyPr wrap="square" rtlCol="0">
            <a:spAutoFit/>
          </a:bodyPr>
          <a:lstStyle/>
          <a:p>
            <a:r>
              <a:rPr lang="en-US" sz="2800" b="1" dirty="0" smtClean="0">
                <a:latin typeface="+mn-lt"/>
              </a:rPr>
              <a:t>Overfitting </a:t>
            </a:r>
          </a:p>
          <a:p>
            <a:endParaRPr lang="en-US" dirty="0">
              <a:latin typeface="+mn-lt"/>
            </a:endParaRPr>
          </a:p>
          <a:p>
            <a:r>
              <a:rPr lang="en-GB" sz="2400" b="1" dirty="0">
                <a:latin typeface="+mn-lt"/>
              </a:rPr>
              <a:t>Overfitting</a:t>
            </a:r>
            <a:r>
              <a:rPr lang="en-GB" sz="2400" dirty="0">
                <a:latin typeface="+mn-lt"/>
              </a:rPr>
              <a:t> occurs when a </a:t>
            </a:r>
            <a:r>
              <a:rPr lang="en-GB" sz="2400" dirty="0" smtClean="0">
                <a:latin typeface="+mn-lt"/>
              </a:rPr>
              <a:t>machine learning </a:t>
            </a:r>
            <a:r>
              <a:rPr lang="en-GB" sz="2400" dirty="0">
                <a:latin typeface="+mn-lt"/>
              </a:rPr>
              <a:t>algorithm fits the data too well.  </a:t>
            </a:r>
            <a:endParaRPr lang="en-GB" sz="2400" dirty="0" smtClean="0">
              <a:latin typeface="+mn-lt"/>
            </a:endParaRPr>
          </a:p>
          <a:p>
            <a:endParaRPr lang="en-GB" sz="2400" dirty="0">
              <a:latin typeface="+mn-lt"/>
            </a:endParaRPr>
          </a:p>
          <a:p>
            <a:r>
              <a:rPr lang="en-GB" sz="2400" dirty="0" smtClean="0">
                <a:latin typeface="+mn-lt"/>
              </a:rPr>
              <a:t>Specifically</a:t>
            </a:r>
            <a:r>
              <a:rPr lang="en-GB" sz="2400" dirty="0">
                <a:latin typeface="+mn-lt"/>
              </a:rPr>
              <a:t>, overfitting occurs if the model or algorithm shows </a:t>
            </a:r>
            <a:r>
              <a:rPr lang="en-GB" sz="2400" b="1" dirty="0">
                <a:latin typeface="+mn-lt"/>
              </a:rPr>
              <a:t>low bias but high variance.  </a:t>
            </a:r>
            <a:endParaRPr lang="en-GB" sz="2400" b="1" dirty="0" smtClean="0">
              <a:latin typeface="+mn-lt"/>
            </a:endParaRPr>
          </a:p>
          <a:p>
            <a:endParaRPr lang="en-GB" sz="2400" dirty="0">
              <a:latin typeface="+mn-lt"/>
            </a:endParaRPr>
          </a:p>
          <a:p>
            <a:r>
              <a:rPr lang="en-GB" sz="2400" dirty="0" smtClean="0">
                <a:latin typeface="+mn-lt"/>
              </a:rPr>
              <a:t>Overfitting </a:t>
            </a:r>
            <a:r>
              <a:rPr lang="en-GB" sz="2400" dirty="0">
                <a:latin typeface="+mn-lt"/>
              </a:rPr>
              <a:t>is often a result of an </a:t>
            </a:r>
            <a:r>
              <a:rPr lang="en-GB" sz="2400" b="1" dirty="0">
                <a:latin typeface="+mn-lt"/>
              </a:rPr>
              <a:t>excessively complicated model, </a:t>
            </a:r>
            <a:r>
              <a:rPr lang="en-GB" sz="2400" dirty="0">
                <a:latin typeface="+mn-lt"/>
              </a:rPr>
              <a:t>and it can be prevented by fitting multiple models and </a:t>
            </a:r>
            <a:r>
              <a:rPr lang="en-GB" sz="2400" dirty="0" smtClean="0">
                <a:latin typeface="+mn-lt"/>
              </a:rPr>
              <a:t>using</a:t>
            </a:r>
            <a:r>
              <a:rPr lang="en-GB" sz="2400" dirty="0">
                <a:latin typeface="+mn-lt"/>
              </a:rPr>
              <a:t> </a:t>
            </a:r>
            <a:r>
              <a:rPr lang="en-GB" sz="2400" dirty="0" smtClean="0">
                <a:latin typeface="+mn-lt"/>
              </a:rPr>
              <a:t>validation or</a:t>
            </a:r>
            <a:r>
              <a:rPr lang="en-GB" sz="2400" dirty="0">
                <a:latin typeface="+mn-lt"/>
              </a:rPr>
              <a:t> </a:t>
            </a:r>
            <a:r>
              <a:rPr lang="en-GB" sz="2400" dirty="0" smtClean="0">
                <a:latin typeface="+mn-lt"/>
              </a:rPr>
              <a:t>cross-validation</a:t>
            </a:r>
            <a:r>
              <a:rPr lang="en-GB" sz="2400" dirty="0">
                <a:latin typeface="+mn-lt"/>
              </a:rPr>
              <a:t> to compare their predictive accuracies on test data.</a:t>
            </a:r>
            <a:endParaRPr lang="en-US" sz="2400" dirty="0">
              <a:latin typeface="+mn-lt"/>
            </a:endParaRPr>
          </a:p>
        </p:txBody>
      </p:sp>
    </p:spTree>
    <p:extLst>
      <p:ext uri="{BB962C8B-B14F-4D97-AF65-F5344CB8AC3E}">
        <p14:creationId xmlns:p14="http://schemas.microsoft.com/office/powerpoint/2010/main" val="710315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 name="TextBox 2"/>
          <p:cNvSpPr txBox="1"/>
          <p:nvPr/>
        </p:nvSpPr>
        <p:spPr>
          <a:xfrm>
            <a:off x="76200" y="609600"/>
            <a:ext cx="8991600" cy="5724644"/>
          </a:xfrm>
          <a:prstGeom prst="rect">
            <a:avLst/>
          </a:prstGeom>
          <a:noFill/>
        </p:spPr>
        <p:txBody>
          <a:bodyPr wrap="square" rtlCol="0">
            <a:spAutoFit/>
          </a:bodyPr>
          <a:lstStyle/>
          <a:p>
            <a:r>
              <a:rPr lang="en-US" sz="2800" b="1" dirty="0" err="1" smtClean="0">
                <a:latin typeface="+mn-lt"/>
              </a:rPr>
              <a:t>Underfitting</a:t>
            </a:r>
            <a:r>
              <a:rPr lang="en-US" sz="2800" b="1" dirty="0" smtClean="0">
                <a:latin typeface="+mn-lt"/>
              </a:rPr>
              <a:t> </a:t>
            </a:r>
          </a:p>
          <a:p>
            <a:endParaRPr lang="en-US" dirty="0">
              <a:latin typeface="+mn-lt"/>
            </a:endParaRPr>
          </a:p>
          <a:p>
            <a:r>
              <a:rPr lang="en-GB" sz="2400" b="1" dirty="0" err="1">
                <a:latin typeface="+mn-lt"/>
              </a:rPr>
              <a:t>Underfitting</a:t>
            </a:r>
            <a:r>
              <a:rPr lang="en-GB" sz="2400" dirty="0">
                <a:latin typeface="+mn-lt"/>
              </a:rPr>
              <a:t> occurs when a </a:t>
            </a:r>
            <a:r>
              <a:rPr lang="en-GB" sz="2400" dirty="0" smtClean="0">
                <a:latin typeface="+mn-lt"/>
              </a:rPr>
              <a:t>machine </a:t>
            </a:r>
            <a:r>
              <a:rPr lang="en-GB" sz="2400" dirty="0">
                <a:latin typeface="+mn-lt"/>
              </a:rPr>
              <a:t>learning algorithm cannot capture the underlying </a:t>
            </a:r>
            <a:r>
              <a:rPr lang="en-GB" sz="2400" dirty="0" smtClean="0">
                <a:latin typeface="+mn-lt"/>
              </a:rPr>
              <a:t>pattern of </a:t>
            </a:r>
            <a:r>
              <a:rPr lang="en-GB" sz="2400" dirty="0">
                <a:latin typeface="+mn-lt"/>
              </a:rPr>
              <a:t>the data.  </a:t>
            </a:r>
            <a:endParaRPr lang="en-GB" sz="2400" dirty="0" smtClean="0">
              <a:latin typeface="+mn-lt"/>
            </a:endParaRPr>
          </a:p>
          <a:p>
            <a:endParaRPr lang="en-GB" sz="2400" dirty="0">
              <a:latin typeface="+mn-lt"/>
            </a:endParaRPr>
          </a:p>
          <a:p>
            <a:r>
              <a:rPr lang="en-GB" sz="2400" dirty="0" smtClean="0">
                <a:latin typeface="+mn-lt"/>
              </a:rPr>
              <a:t>Intuitively</a:t>
            </a:r>
            <a:r>
              <a:rPr lang="en-GB" sz="2400" dirty="0">
                <a:latin typeface="+mn-lt"/>
              </a:rPr>
              <a:t>, </a:t>
            </a:r>
            <a:r>
              <a:rPr lang="en-GB" sz="2400" dirty="0" err="1">
                <a:latin typeface="+mn-lt"/>
              </a:rPr>
              <a:t>underfitting</a:t>
            </a:r>
            <a:r>
              <a:rPr lang="en-GB" sz="2400" dirty="0">
                <a:latin typeface="+mn-lt"/>
              </a:rPr>
              <a:t> occurs when the model or the algorithm does not fit the data well enough.  </a:t>
            </a:r>
            <a:endParaRPr lang="en-GB" sz="2400" dirty="0" smtClean="0">
              <a:latin typeface="+mn-lt"/>
            </a:endParaRPr>
          </a:p>
          <a:p>
            <a:endParaRPr lang="en-GB" sz="2400" dirty="0">
              <a:latin typeface="+mn-lt"/>
            </a:endParaRPr>
          </a:p>
          <a:p>
            <a:r>
              <a:rPr lang="en-GB" sz="2400" dirty="0" smtClean="0">
                <a:latin typeface="+mn-lt"/>
              </a:rPr>
              <a:t>Specifically</a:t>
            </a:r>
            <a:r>
              <a:rPr lang="en-GB" sz="2400" dirty="0">
                <a:latin typeface="+mn-lt"/>
              </a:rPr>
              <a:t>, </a:t>
            </a:r>
            <a:r>
              <a:rPr lang="en-GB" sz="2400" dirty="0" err="1">
                <a:latin typeface="+mn-lt"/>
              </a:rPr>
              <a:t>underfitting</a:t>
            </a:r>
            <a:r>
              <a:rPr lang="en-GB" sz="2400" dirty="0">
                <a:latin typeface="+mn-lt"/>
              </a:rPr>
              <a:t> occurs if the model or algorithm shows </a:t>
            </a:r>
            <a:r>
              <a:rPr lang="en-GB" sz="2400" b="1" dirty="0">
                <a:latin typeface="+mn-lt"/>
              </a:rPr>
              <a:t>low variance but high bias.  </a:t>
            </a:r>
            <a:endParaRPr lang="en-GB" sz="2400" b="1" dirty="0" smtClean="0">
              <a:latin typeface="+mn-lt"/>
            </a:endParaRPr>
          </a:p>
          <a:p>
            <a:endParaRPr lang="en-GB" sz="2400" dirty="0">
              <a:latin typeface="+mn-lt"/>
            </a:endParaRPr>
          </a:p>
          <a:p>
            <a:r>
              <a:rPr lang="en-GB" sz="2400" dirty="0" err="1" smtClean="0">
                <a:latin typeface="+mn-lt"/>
              </a:rPr>
              <a:t>Underfitting</a:t>
            </a:r>
            <a:r>
              <a:rPr lang="en-GB" sz="2400" dirty="0" smtClean="0">
                <a:latin typeface="+mn-lt"/>
              </a:rPr>
              <a:t> </a:t>
            </a:r>
            <a:r>
              <a:rPr lang="en-GB" sz="2400" dirty="0">
                <a:latin typeface="+mn-lt"/>
              </a:rPr>
              <a:t>is often a result of an </a:t>
            </a:r>
            <a:r>
              <a:rPr lang="en-GB" sz="2400" b="1" dirty="0">
                <a:latin typeface="+mn-lt"/>
              </a:rPr>
              <a:t>excessively simple model</a:t>
            </a:r>
            <a:r>
              <a:rPr lang="en-GB" sz="2400" dirty="0" smtClean="0">
                <a:latin typeface="+mn-lt"/>
              </a:rPr>
              <a:t>.</a:t>
            </a:r>
          </a:p>
          <a:p>
            <a:endParaRPr lang="en-GB" sz="2400" dirty="0">
              <a:latin typeface="+mn-lt"/>
            </a:endParaRPr>
          </a:p>
          <a:p>
            <a:r>
              <a:rPr lang="en-GB" sz="2400" b="1" dirty="0">
                <a:latin typeface="+mn-lt"/>
              </a:rPr>
              <a:t>Both overfitting and </a:t>
            </a:r>
            <a:r>
              <a:rPr lang="en-GB" sz="2400" b="1" dirty="0" err="1">
                <a:latin typeface="+mn-lt"/>
              </a:rPr>
              <a:t>underfitting</a:t>
            </a:r>
            <a:r>
              <a:rPr lang="en-GB" sz="2400" b="1" dirty="0">
                <a:latin typeface="+mn-lt"/>
              </a:rPr>
              <a:t> lead to poor predictions on new data sets.</a:t>
            </a:r>
            <a:endParaRPr lang="en-US" sz="2400" b="1" dirty="0">
              <a:latin typeface="+mn-lt"/>
            </a:endParaRPr>
          </a:p>
        </p:txBody>
      </p:sp>
    </p:spTree>
    <p:extLst>
      <p:ext uri="{BB962C8B-B14F-4D97-AF65-F5344CB8AC3E}">
        <p14:creationId xmlns:p14="http://schemas.microsoft.com/office/powerpoint/2010/main" val="1047224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 name="TextBox 2"/>
          <p:cNvSpPr txBox="1"/>
          <p:nvPr/>
        </p:nvSpPr>
        <p:spPr>
          <a:xfrm>
            <a:off x="76200" y="609600"/>
            <a:ext cx="8991600" cy="5601533"/>
          </a:xfrm>
          <a:prstGeom prst="rect">
            <a:avLst/>
          </a:prstGeom>
          <a:noFill/>
        </p:spPr>
        <p:txBody>
          <a:bodyPr wrap="square" rtlCol="0">
            <a:spAutoFit/>
          </a:bodyPr>
          <a:lstStyle/>
          <a:p>
            <a:r>
              <a:rPr lang="en-GB" sz="2800" b="1" dirty="0" smtClean="0">
                <a:latin typeface="+mn-lt"/>
              </a:rPr>
              <a:t>Generalization</a:t>
            </a:r>
          </a:p>
          <a:p>
            <a:endParaRPr lang="en-US" b="1" dirty="0">
              <a:latin typeface="+mn-lt"/>
            </a:endParaRPr>
          </a:p>
          <a:p>
            <a:r>
              <a:rPr lang="en-GB" sz="2400" b="1" dirty="0">
                <a:latin typeface="+mn-lt"/>
              </a:rPr>
              <a:t>Generalization </a:t>
            </a:r>
            <a:r>
              <a:rPr lang="en-GB" sz="2400" dirty="0">
                <a:latin typeface="+mn-lt"/>
              </a:rPr>
              <a:t>is the model’s ability to give sensible outputs to sets of input that it has never seen before</a:t>
            </a:r>
            <a:r>
              <a:rPr lang="en-GB" sz="2400" dirty="0" smtClean="0">
                <a:latin typeface="+mn-lt"/>
              </a:rPr>
              <a:t>.</a:t>
            </a:r>
          </a:p>
          <a:p>
            <a:endParaRPr lang="en-GB" sz="2400" dirty="0">
              <a:latin typeface="+mn-lt"/>
            </a:endParaRPr>
          </a:p>
          <a:p>
            <a:r>
              <a:rPr lang="en-GB" sz="2400" dirty="0">
                <a:latin typeface="+mn-lt"/>
              </a:rPr>
              <a:t>A model that generalizes well is a model that is neither </a:t>
            </a:r>
            <a:r>
              <a:rPr lang="en-GB" sz="2400" dirty="0" err="1">
                <a:latin typeface="+mn-lt"/>
              </a:rPr>
              <a:t>underfit</a:t>
            </a:r>
            <a:r>
              <a:rPr lang="en-GB" sz="2400" dirty="0">
                <a:latin typeface="+mn-lt"/>
              </a:rPr>
              <a:t> nor </a:t>
            </a:r>
            <a:r>
              <a:rPr lang="en-GB" sz="2400" dirty="0" err="1">
                <a:latin typeface="+mn-lt"/>
              </a:rPr>
              <a:t>overfit</a:t>
            </a:r>
            <a:r>
              <a:rPr lang="en-GB" sz="2400" dirty="0" smtClean="0">
                <a:latin typeface="+mn-lt"/>
              </a:rPr>
              <a:t>.</a:t>
            </a:r>
            <a:endParaRPr lang="en-GB" sz="2400" dirty="0">
              <a:latin typeface="+mn-lt"/>
            </a:endParaRPr>
          </a:p>
          <a:p>
            <a:endParaRPr lang="en-GB" sz="2400" dirty="0" smtClean="0">
              <a:latin typeface="+mn-lt"/>
            </a:endParaRPr>
          </a:p>
          <a:p>
            <a:r>
              <a:rPr lang="en-GB" sz="2400" b="1" dirty="0">
                <a:latin typeface="+mn-lt"/>
              </a:rPr>
              <a:t>Overfitting</a:t>
            </a:r>
            <a:r>
              <a:rPr lang="en-GB" sz="2400" dirty="0">
                <a:latin typeface="+mn-lt"/>
              </a:rPr>
              <a:t> is the case where the overall cost is really small, but the generalization of the model is unreliable. This is due to the model learning “too much” from the training data set</a:t>
            </a:r>
            <a:r>
              <a:rPr lang="en-GB" sz="2400" dirty="0" smtClean="0">
                <a:latin typeface="+mn-lt"/>
              </a:rPr>
              <a:t>.</a:t>
            </a:r>
          </a:p>
          <a:p>
            <a:endParaRPr lang="en-GB" sz="2400" dirty="0">
              <a:latin typeface="+mn-lt"/>
            </a:endParaRPr>
          </a:p>
          <a:p>
            <a:r>
              <a:rPr lang="en-GB" sz="2400" b="1" dirty="0" err="1">
                <a:latin typeface="+mn-lt"/>
              </a:rPr>
              <a:t>Underfitting</a:t>
            </a:r>
            <a:r>
              <a:rPr lang="en-GB" sz="2400" b="1" dirty="0">
                <a:latin typeface="+mn-lt"/>
              </a:rPr>
              <a:t> </a:t>
            </a:r>
            <a:r>
              <a:rPr lang="en-GB" sz="2400" dirty="0">
                <a:latin typeface="+mn-lt"/>
              </a:rPr>
              <a:t>is the case where the model has “ not learned enough” from the training data, resulting in low generalization and unreliable predictions.</a:t>
            </a:r>
            <a:endParaRPr lang="en-US" sz="2400" dirty="0">
              <a:latin typeface="+mn-lt"/>
            </a:endParaRPr>
          </a:p>
        </p:txBody>
      </p:sp>
    </p:spTree>
    <p:extLst>
      <p:ext uri="{BB962C8B-B14F-4D97-AF65-F5344CB8AC3E}">
        <p14:creationId xmlns:p14="http://schemas.microsoft.com/office/powerpoint/2010/main" val="121589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775/1*G_e9OocXWjmtLphidf2aL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099" y="609600"/>
            <a:ext cx="4712617"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iro.medium.com/max/778/1*ffYTFTzj_00JDciD9KV19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657600"/>
            <a:ext cx="4548408" cy="23911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iro.medium.com/max/782/1*Gl5dciQc0H72vnZr5vIGq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4929" y="3657600"/>
            <a:ext cx="4379071" cy="23911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748307" y="156811"/>
            <a:ext cx="1738094" cy="369332"/>
          </a:xfrm>
          <a:prstGeom prst="rect">
            <a:avLst/>
          </a:prstGeom>
          <a:noFill/>
        </p:spPr>
        <p:txBody>
          <a:bodyPr wrap="square" rtlCol="0">
            <a:spAutoFit/>
          </a:bodyPr>
          <a:lstStyle/>
          <a:p>
            <a:pPr algn="ctr"/>
            <a:r>
              <a:rPr lang="de-DE" b="1" dirty="0" smtClean="0"/>
              <a:t>Training Data</a:t>
            </a:r>
            <a:endParaRPr lang="en-US" b="1" dirty="0"/>
          </a:p>
        </p:txBody>
      </p:sp>
      <p:sp>
        <p:nvSpPr>
          <p:cNvPr id="8" name="TextBox 7"/>
          <p:cNvSpPr txBox="1"/>
          <p:nvPr/>
        </p:nvSpPr>
        <p:spPr>
          <a:xfrm>
            <a:off x="1524000" y="3288268"/>
            <a:ext cx="1738094" cy="369332"/>
          </a:xfrm>
          <a:prstGeom prst="rect">
            <a:avLst/>
          </a:prstGeom>
          <a:noFill/>
        </p:spPr>
        <p:txBody>
          <a:bodyPr wrap="square" rtlCol="0">
            <a:spAutoFit/>
          </a:bodyPr>
          <a:lstStyle/>
          <a:p>
            <a:pPr algn="ctr"/>
            <a:r>
              <a:rPr lang="de-DE" b="1" dirty="0" smtClean="0"/>
              <a:t>Overfitting</a:t>
            </a:r>
            <a:endParaRPr lang="en-US" b="1" dirty="0"/>
          </a:p>
        </p:txBody>
      </p:sp>
      <p:sp>
        <p:nvSpPr>
          <p:cNvPr id="9" name="TextBox 8"/>
          <p:cNvSpPr txBox="1"/>
          <p:nvPr/>
        </p:nvSpPr>
        <p:spPr>
          <a:xfrm>
            <a:off x="6085417" y="3288268"/>
            <a:ext cx="1738094" cy="369332"/>
          </a:xfrm>
          <a:prstGeom prst="rect">
            <a:avLst/>
          </a:prstGeom>
          <a:noFill/>
        </p:spPr>
        <p:txBody>
          <a:bodyPr wrap="square" rtlCol="0">
            <a:spAutoFit/>
          </a:bodyPr>
          <a:lstStyle/>
          <a:p>
            <a:pPr algn="ctr"/>
            <a:r>
              <a:rPr lang="de-DE" b="1" dirty="0" smtClean="0"/>
              <a:t>Underfitting</a:t>
            </a:r>
            <a:endParaRPr lang="en-US" b="1" dirty="0"/>
          </a:p>
        </p:txBody>
      </p:sp>
    </p:spTree>
    <p:extLst>
      <p:ext uri="{BB962C8B-B14F-4D97-AF65-F5344CB8AC3E}">
        <p14:creationId xmlns:p14="http://schemas.microsoft.com/office/powerpoint/2010/main" val="1645784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geeksforgeeks.org/wp-content/cdn-uploads/20190523171229/overfitting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8529109" cy="3276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Tree>
    <p:extLst>
      <p:ext uri="{BB962C8B-B14F-4D97-AF65-F5344CB8AC3E}">
        <p14:creationId xmlns:p14="http://schemas.microsoft.com/office/powerpoint/2010/main" val="4272910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edia.geeksforgeeks.org/wp-content/cdn-uploads/20190523171258/overfitting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7921625" cy="32478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Tree>
    <p:extLst>
      <p:ext uri="{BB962C8B-B14F-4D97-AF65-F5344CB8AC3E}">
        <p14:creationId xmlns:p14="http://schemas.microsoft.com/office/powerpoint/2010/main" val="2795542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447800"/>
            <a:ext cx="9067800" cy="3785652"/>
          </a:xfrm>
          <a:prstGeom prst="rect">
            <a:avLst/>
          </a:prstGeom>
          <a:noFill/>
        </p:spPr>
        <p:txBody>
          <a:bodyPr wrap="square" rtlCol="0">
            <a:spAutoFit/>
          </a:bodyPr>
          <a:lstStyle/>
          <a:p>
            <a:r>
              <a:rPr lang="de-DE" sz="2400" b="1" dirty="0" smtClean="0">
                <a:latin typeface="+mn-lt"/>
              </a:rPr>
              <a:t>Bias </a:t>
            </a:r>
            <a:endParaRPr lang="de-DE" sz="2400" dirty="0">
              <a:latin typeface="+mn-lt"/>
            </a:endParaRPr>
          </a:p>
          <a:p>
            <a:r>
              <a:rPr lang="de-DE" sz="2400" dirty="0" smtClean="0">
                <a:latin typeface="+mn-lt"/>
              </a:rPr>
              <a:t>Bias accurs when a machine learning algorithm has the limited flexibility to learn the true pattern from a training dataset </a:t>
            </a:r>
          </a:p>
          <a:p>
            <a:endParaRPr lang="de-DE" sz="2400" dirty="0" smtClean="0">
              <a:latin typeface="+mn-lt"/>
            </a:endParaRPr>
          </a:p>
          <a:p>
            <a:r>
              <a:rPr lang="de-DE" sz="2400" b="1" dirty="0" smtClean="0">
                <a:latin typeface="+mn-lt"/>
              </a:rPr>
              <a:t>Variance </a:t>
            </a:r>
            <a:endParaRPr lang="de-DE" sz="2400" dirty="0">
              <a:latin typeface="+mn-lt"/>
            </a:endParaRPr>
          </a:p>
          <a:p>
            <a:r>
              <a:rPr lang="de-DE" sz="2400" dirty="0" smtClean="0">
                <a:latin typeface="+mn-lt"/>
              </a:rPr>
              <a:t>Variance refers to the algorithm‘s  sensitivity to specific sets of traning data</a:t>
            </a:r>
          </a:p>
          <a:p>
            <a:endParaRPr lang="de-DE" sz="2400" dirty="0">
              <a:latin typeface="+mn-lt"/>
            </a:endParaRPr>
          </a:p>
          <a:p>
            <a:r>
              <a:rPr lang="en-GB" sz="2400" dirty="0">
                <a:latin typeface="+mn-lt"/>
              </a:rPr>
              <a:t>Models with </a:t>
            </a:r>
            <a:r>
              <a:rPr lang="en-GB" sz="2400" b="1" dirty="0">
                <a:latin typeface="+mn-lt"/>
              </a:rPr>
              <a:t>high bias</a:t>
            </a:r>
            <a:r>
              <a:rPr lang="en-GB" sz="2400" dirty="0">
                <a:latin typeface="+mn-lt"/>
              </a:rPr>
              <a:t> tend to </a:t>
            </a:r>
            <a:r>
              <a:rPr lang="en-GB" sz="2400" b="1" dirty="0" err="1">
                <a:latin typeface="+mn-lt"/>
              </a:rPr>
              <a:t>underfit</a:t>
            </a:r>
            <a:r>
              <a:rPr lang="en-GB" sz="2400" dirty="0">
                <a:latin typeface="+mn-lt"/>
              </a:rPr>
              <a:t> the training data while those with </a:t>
            </a:r>
            <a:r>
              <a:rPr lang="en-GB" sz="2400" b="1" dirty="0">
                <a:latin typeface="+mn-lt"/>
              </a:rPr>
              <a:t>high variance</a:t>
            </a:r>
            <a:r>
              <a:rPr lang="en-GB" sz="2400" dirty="0">
                <a:latin typeface="+mn-lt"/>
              </a:rPr>
              <a:t> tend to </a:t>
            </a:r>
            <a:r>
              <a:rPr lang="en-GB" sz="2400" dirty="0" err="1">
                <a:latin typeface="+mn-lt"/>
              </a:rPr>
              <a:t>overfit</a:t>
            </a:r>
            <a:r>
              <a:rPr lang="en-GB" sz="2400" dirty="0">
                <a:latin typeface="+mn-lt"/>
              </a:rPr>
              <a:t>.</a:t>
            </a:r>
            <a:endParaRPr lang="en-US" sz="2400" dirty="0">
              <a:latin typeface="+mn-lt"/>
            </a:endParaRPr>
          </a:p>
        </p:txBody>
      </p:sp>
      <p:sp>
        <p:nvSpPr>
          <p:cNvPr id="4" name="Rectangle 2"/>
          <p:cNvSpPr>
            <a:spLocks noChangeArrowheads="1"/>
          </p:cNvSpPr>
          <p:nvPr/>
        </p:nvSpPr>
        <p:spPr bwMode="auto">
          <a:xfrm>
            <a:off x="0" y="3048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Tree>
    <p:extLst>
      <p:ext uri="{BB962C8B-B14F-4D97-AF65-F5344CB8AC3E}">
        <p14:creationId xmlns:p14="http://schemas.microsoft.com/office/powerpoint/2010/main" val="724060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5839</TotalTime>
  <Words>664</Words>
  <Application>Microsoft Office PowerPoint</Application>
  <PresentationFormat>On-screen Show (4:3)</PresentationFormat>
  <Paragraphs>182</Paragraphs>
  <Slides>26</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polsl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zawt_ss</dc:creator>
  <cp:lastModifiedBy>Microsoft</cp:lastModifiedBy>
  <cp:revision>875</cp:revision>
  <dcterms:created xsi:type="dcterms:W3CDTF">2008-08-12T13:18:47Z</dcterms:created>
  <dcterms:modified xsi:type="dcterms:W3CDTF">2022-05-10T21:16:55Z</dcterms:modified>
</cp:coreProperties>
</file>