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20" r:id="rId3"/>
    <p:sldId id="324" r:id="rId4"/>
    <p:sldId id="268" r:id="rId5"/>
    <p:sldId id="312" r:id="rId6"/>
    <p:sldId id="314" r:id="rId7"/>
    <p:sldId id="313" r:id="rId8"/>
    <p:sldId id="317" r:id="rId9"/>
    <p:sldId id="316" r:id="rId10"/>
    <p:sldId id="323" r:id="rId11"/>
    <p:sldId id="318" r:id="rId12"/>
  </p:sldIdLst>
  <p:sldSz cx="9144000" cy="6858000" type="screen4x3"/>
  <p:notesSz cx="9144000" cy="6858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1B68"/>
    <a:srgbClr val="1E3880"/>
    <a:srgbClr val="59713D"/>
    <a:srgbClr val="3A3668"/>
    <a:srgbClr val="006E77"/>
    <a:srgbClr val="990000"/>
    <a:srgbClr val="E4D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5" autoAdjust="0"/>
    <p:restoredTop sz="88345" autoAdjust="0"/>
  </p:normalViewPr>
  <p:slideViewPr>
    <p:cSldViewPr>
      <p:cViewPr varScale="1">
        <p:scale>
          <a:sx n="75" d="100"/>
          <a:sy n="75" d="100"/>
        </p:scale>
        <p:origin x="1020" y="66"/>
      </p:cViewPr>
      <p:guideLst>
        <p:guide orient="horz" pos="2160"/>
        <p:guide orient="horz" pos="4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4" d="100"/>
          <a:sy n="154" d="100"/>
        </p:scale>
        <p:origin x="648" y="78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B8B2BFA-EFD5-42C5-B152-4D26B61ABD62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6671DCA-725C-4A85-8E72-9BC83C23453E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43899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51FB55-B5C6-4E14-88C3-CD472F77F9E8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 smtClean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9D1705-0A7D-4F0A-93FA-D6974115C5F6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1033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331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47C5F9-0E0B-44B6-BDC8-1738B383094F}" type="slidenum">
              <a:rPr lang="pl-PL" altLang="pl-PL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pl-PL" altLang="pl-PL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75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01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2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4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3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37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0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pl-PL" dirty="0" smtClean="0"/>
              <a:t>Composite: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thing made up of several parts or elements.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04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4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7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6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6A8C6-AFC5-4CA6-8B66-7D08AE159CB4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6A848-AEBE-4A42-8F4B-DBEE6C7E3D5B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4702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B802BA-BDD4-4669-BDB4-89EA24BE1A3A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8ECED-DBC8-4125-A1C8-5565E8A8C730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05913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1B610-9BE7-4EBB-A199-247753C9BE4B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0D66-2179-4D5F-A074-8E0A44403DDF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867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C7FA5B-CCEC-4CDC-8618-7BB082825D69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EA2EC-7C51-4C94-825B-096F2CFA966E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6559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2A4A1-7D93-43B4-B28F-B4431D63731A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18681-D347-465F-90A4-2CB39A594C6C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7375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621D2-63BB-45EF-BADC-37AFD07EC415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9C048-8ED6-4DE3-B2DC-5D9EEE7B67B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7318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BDEC4-7574-42C9-8541-E2D66B93FD48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BDDB6-425F-4231-ADB2-F4B895BF1908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8876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59789-F661-4101-87CC-C1C0E24EA0E8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0A85A-E28C-4DA1-9193-F073CF770C3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84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63274C-C19F-4AB1-9FFE-8A17A02962C9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87F7D-BF93-4583-9A6C-407DDBEA49C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11070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00B3B8-A2C5-4227-942A-C17807D1AD0A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1650C-35E0-40DC-AE42-17154AC3360A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47489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89197-74FE-4854-921E-765CE6DD9935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18216-BA04-4DE5-B074-FE8EA1391B87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377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C8681B0-816E-4B71-B224-293B12A2EDFC}" type="datetimeFigureOut">
              <a:rPr lang="pl-PL" altLang="en-US"/>
              <a:pPr/>
              <a:t>13.02.2022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2CF9883-CBA6-4649-B626-02548410BD5F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latin typeface="Arial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8962" y="3058180"/>
            <a:ext cx="5105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E1B68"/>
                </a:solidFill>
                <a:latin typeface="+mn-lt"/>
              </a:rPr>
              <a:t>Instructor </a:t>
            </a:r>
            <a:r>
              <a:rPr lang="en-US" sz="2800" b="1" smtClean="0">
                <a:solidFill>
                  <a:srgbClr val="7E1B68"/>
                </a:solidFill>
                <a:latin typeface="+mn-lt"/>
              </a:rPr>
              <a:t>: Dr. </a:t>
            </a:r>
            <a:r>
              <a:rPr lang="en-US" sz="2800" b="1" dirty="0" smtClean="0">
                <a:solidFill>
                  <a:srgbClr val="7E1B68"/>
                </a:solidFill>
                <a:latin typeface="+mn-lt"/>
              </a:rPr>
              <a:t>Syed Musharaf Ali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76200" y="863025"/>
            <a:ext cx="91440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None/>
            </a:pPr>
            <a:r>
              <a:rPr lang="en-GB" sz="5400" b="1" dirty="0" smtClean="0">
                <a:solidFill>
                  <a:srgbClr val="7E1B68"/>
                </a:solidFill>
                <a:latin typeface="+mn-lt"/>
                <a:cs typeface="Arial" panose="020B0604020202020204" pitchFamily="34" charset="0"/>
              </a:rPr>
              <a:t>Data Structure and Algorithms</a:t>
            </a:r>
          </a:p>
          <a:p>
            <a:pPr algn="ctr">
              <a:buNone/>
            </a:pPr>
            <a:r>
              <a:rPr lang="en-GB" sz="3600" b="1" dirty="0" smtClean="0">
                <a:solidFill>
                  <a:srgbClr val="7E1B68"/>
                </a:solidFill>
                <a:latin typeface="+mn-lt"/>
                <a:cs typeface="Arial" panose="020B0604020202020204" pitchFamily="34" charset="0"/>
              </a:rPr>
              <a:t>(CS212)</a:t>
            </a:r>
            <a:endParaRPr lang="en-GB" sz="3600" b="1" dirty="0">
              <a:solidFill>
                <a:srgbClr val="7E1B68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573213" y="533400"/>
            <a:ext cx="62753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Data </a:t>
            </a:r>
            <a:r>
              <a:rPr altLang="en-US" sz="3200" dirty="0">
                <a:solidFill>
                  <a:srgbClr val="7E1B68"/>
                </a:solidFill>
                <a:cs typeface="Arial" charset="0"/>
              </a:rPr>
              <a:t>Structures </a:t>
            </a: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and Algorithms</a:t>
            </a:r>
            <a:endParaRPr altLang="en-US" sz="3200" dirty="0">
              <a:solidFill>
                <a:srgbClr val="7E1B68"/>
              </a:solidFill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40777"/>
              </p:ext>
            </p:extLst>
          </p:nvPr>
        </p:nvGraphicFramePr>
        <p:xfrm>
          <a:off x="5715000" y="2133600"/>
          <a:ext cx="1371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Search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Sort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Insert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Update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Delete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74294"/>
              </p:ext>
            </p:extLst>
          </p:nvPr>
        </p:nvGraphicFramePr>
        <p:xfrm>
          <a:off x="2133600" y="1752600"/>
          <a:ext cx="13716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Array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List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Stack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Queue</a:t>
                      </a:r>
                      <a:endParaRPr lang="en-US" sz="2400" b="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Tree</a:t>
                      </a:r>
                      <a:endParaRPr lang="en-US" sz="2400" b="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Graph</a:t>
                      </a:r>
                      <a:endParaRPr lang="en-US" sz="2400" b="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de-DE" sz="2400" b="0" dirty="0" smtClean="0"/>
                        <a:t>...........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Left-Right Arrow 2"/>
          <p:cNvSpPr/>
          <p:nvPr/>
        </p:nvSpPr>
        <p:spPr>
          <a:xfrm>
            <a:off x="3810000" y="3048000"/>
            <a:ext cx="1676400" cy="3810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1307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Data Structures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6753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Algorithms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96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Course Objectives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7705725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prstClr val="black"/>
                </a:solidFill>
              </a:rPr>
              <a:t>Be familiar with basic techniques of algorithm </a:t>
            </a:r>
            <a:r>
              <a:rPr lang="en-GB" sz="2400" dirty="0" smtClean="0">
                <a:solidFill>
                  <a:prstClr val="black"/>
                </a:solidFill>
              </a:rPr>
              <a:t>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prstClr val="black"/>
                </a:solidFill>
              </a:rPr>
              <a:t>Be familiar with </a:t>
            </a:r>
            <a:r>
              <a:rPr lang="en-GB" sz="2400" dirty="0" smtClean="0">
                <a:solidFill>
                  <a:prstClr val="black"/>
                </a:solidFill>
              </a:rPr>
              <a:t>basic and advanced </a:t>
            </a:r>
            <a:r>
              <a:rPr lang="en-GB" sz="2400" dirty="0">
                <a:solidFill>
                  <a:prstClr val="black"/>
                </a:solidFill>
              </a:rPr>
              <a:t>data </a:t>
            </a:r>
            <a:r>
              <a:rPr lang="en-GB" sz="2400" dirty="0" smtClean="0">
                <a:solidFill>
                  <a:prstClr val="black"/>
                </a:solidFill>
              </a:rPr>
              <a:t>structures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prstClr val="black"/>
                </a:solidFill>
              </a:rPr>
              <a:t>Able to analyse </a:t>
            </a:r>
            <a:r>
              <a:rPr lang="en-GB" sz="2400" dirty="0">
                <a:solidFill>
                  <a:prstClr val="black"/>
                </a:solidFill>
              </a:rPr>
              <a:t>problems and writing </a:t>
            </a:r>
            <a:r>
              <a:rPr lang="en-GB" sz="2400" dirty="0" smtClean="0">
                <a:solidFill>
                  <a:prstClr val="black"/>
                </a:solidFill>
              </a:rPr>
              <a:t>solutions </a:t>
            </a:r>
            <a:r>
              <a:rPr lang="en-GB" sz="2400" dirty="0">
                <a:solidFill>
                  <a:prstClr val="black"/>
                </a:solidFill>
              </a:rPr>
              <a:t>to </a:t>
            </a:r>
            <a:r>
              <a:rPr lang="en-GB" sz="2400" dirty="0" smtClean="0">
                <a:solidFill>
                  <a:prstClr val="black"/>
                </a:solidFill>
              </a:rPr>
              <a:t>those problems using appropriate data structures and algorithms</a:t>
            </a: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4514850"/>
            <a:ext cx="3619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8112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7E1B68"/>
                </a:solidFill>
                <a:latin typeface="Calibri"/>
              </a:rPr>
              <a:t>Course </a:t>
            </a:r>
            <a:r>
              <a:rPr lang="en-US" sz="3200" dirty="0" smtClean="0">
                <a:solidFill>
                  <a:srgbClr val="7E1B68"/>
                </a:solidFill>
                <a:latin typeface="Calibri"/>
              </a:rPr>
              <a:t>Outline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49640"/>
              </p:ext>
            </p:extLst>
          </p:nvPr>
        </p:nvGraphicFramePr>
        <p:xfrm>
          <a:off x="838200" y="1371600"/>
          <a:ext cx="7070858" cy="43891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2598"/>
                <a:gridCol w="5001842"/>
                <a:gridCol w="1606418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#</a:t>
                      </a:r>
                      <a:endParaRPr lang="en-US" sz="2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Contents</a:t>
                      </a:r>
                      <a:endParaRPr lang="en-US" sz="2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Introduction to data Structures and Algorithms 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2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Complexity Analysis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Arrays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5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Link lists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6</a:t>
                      </a:r>
                      <a:endParaRPr lang="en-US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Stacks, Queues, and Priority Queue 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Trees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>
                          <a:latin typeface="+mn-lt"/>
                        </a:rPr>
                        <a:t>8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dirty="0" smtClean="0">
                          <a:latin typeface="+mn-lt"/>
                        </a:rPr>
                        <a:t>Graphs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4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Sorting 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and Searching Algorithms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Standard Template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Library (STL) C++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2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106613" y="706437"/>
            <a:ext cx="51323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7E1B68"/>
                </a:solidFill>
                <a:latin typeface="Calibri"/>
              </a:rPr>
              <a:t>Book and Google Class Room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544669"/>
            <a:ext cx="7467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>
                <a:latin typeface="+mn-lt"/>
              </a:rPr>
              <a:t>Book: </a:t>
            </a:r>
          </a:p>
          <a:p>
            <a:pPr algn="ctr"/>
            <a:endParaRPr lang="en-GB" sz="2800" b="1" dirty="0" smtClean="0">
              <a:latin typeface="+mn-lt"/>
            </a:endParaRPr>
          </a:p>
          <a:p>
            <a:pPr algn="ctr"/>
            <a:r>
              <a:rPr lang="en-GB" sz="2800" b="1" dirty="0" smtClean="0">
                <a:latin typeface="+mn-lt"/>
              </a:rPr>
              <a:t>DATA </a:t>
            </a:r>
            <a:r>
              <a:rPr lang="en-GB" sz="2800" b="1" dirty="0">
                <a:latin typeface="+mn-lt"/>
              </a:rPr>
              <a:t>STRUCTURES USING C++ SECOND EDITION D.S. MALIK</a:t>
            </a:r>
            <a:endParaRPr 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68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49275"/>
            <a:ext cx="73421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altLang="en-US" sz="3200" dirty="0" smtClean="0">
                <a:solidFill>
                  <a:srgbClr val="7E1B68"/>
                </a:solidFill>
                <a:cs typeface="Arial" charset="0"/>
              </a:rPr>
              <a:t>What is the Data Structure ?</a:t>
            </a:r>
            <a:endParaRPr lang="en-GB" altLang="en-US" sz="3200" dirty="0">
              <a:solidFill>
                <a:srgbClr val="7E1B68"/>
              </a:solidFill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16013" y="1184731"/>
            <a:ext cx="7705725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GB" sz="2000" b="1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sz="2400" b="1" dirty="0" smtClean="0"/>
              <a:t>Data</a:t>
            </a:r>
            <a:r>
              <a:rPr lang="de-DE" sz="2400" b="1" dirty="0" smtClean="0"/>
              <a:t>:</a:t>
            </a:r>
            <a:r>
              <a:rPr lang="de-DE" sz="2400" dirty="0" smtClean="0"/>
              <a:t> </a:t>
            </a:r>
            <a:r>
              <a:rPr lang="en-GB" sz="2400" dirty="0" smtClean="0"/>
              <a:t>Facts, statistics, </a:t>
            </a:r>
            <a:r>
              <a:rPr lang="en-GB" sz="2400" dirty="0"/>
              <a:t>quantities, characters, or symbols on which operations are performed by a </a:t>
            </a:r>
            <a:r>
              <a:rPr lang="en-GB" sz="2400" dirty="0" smtClean="0"/>
              <a:t>computer.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sz="2400" b="1" dirty="0" smtClean="0"/>
              <a:t>Structure:</a:t>
            </a:r>
            <a:r>
              <a:rPr lang="en-GB" sz="2400" dirty="0" smtClean="0"/>
              <a:t> The </a:t>
            </a:r>
            <a:r>
              <a:rPr lang="en-GB" sz="2400" dirty="0"/>
              <a:t>arrangement </a:t>
            </a:r>
            <a:r>
              <a:rPr lang="en-GB" sz="2400" dirty="0" smtClean="0"/>
              <a:t>and </a:t>
            </a:r>
            <a:r>
              <a:rPr lang="en-GB" sz="2400" dirty="0"/>
              <a:t>relations between </a:t>
            </a:r>
            <a:r>
              <a:rPr lang="en-GB" sz="2400" dirty="0" smtClean="0"/>
              <a:t>data  </a:t>
            </a:r>
            <a:r>
              <a:rPr lang="en-GB" sz="2400" dirty="0"/>
              <a:t>of </a:t>
            </a:r>
            <a:r>
              <a:rPr lang="en-GB" sz="2400" dirty="0" smtClean="0"/>
              <a:t>complex system.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sz="2400" b="1" dirty="0" smtClean="0"/>
              <a:t>Data Structures:  </a:t>
            </a:r>
            <a:r>
              <a:rPr lang="en-GB" sz="2400" b="1" dirty="0">
                <a:solidFill>
                  <a:srgbClr val="FF0000"/>
                </a:solidFill>
              </a:rPr>
              <a:t>Data Structure is a systematic way to organize data in order to use it efficiently</a:t>
            </a:r>
            <a:r>
              <a:rPr lang="en-GB" sz="2400" b="1" dirty="0" smtClean="0">
                <a:solidFill>
                  <a:srgbClr val="FF0000"/>
                </a:solidFill>
              </a:rPr>
              <a:t>.</a:t>
            </a:r>
            <a:endParaRPr lang="en-GB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sz="2400" dirty="0" smtClean="0"/>
              <a:t>Almost </a:t>
            </a:r>
            <a:r>
              <a:rPr lang="en-GB" sz="2400" dirty="0"/>
              <a:t>every enterprise application uses various types of data structures in one or the other </a:t>
            </a:r>
            <a:r>
              <a:rPr lang="en-GB" sz="2400" dirty="0" smtClean="0"/>
              <a:t>way e.g. Facebook, Google etc. </a:t>
            </a:r>
            <a:endParaRPr lang="en-GB" altLang="en-US" sz="2400" dirty="0">
              <a:solidFill>
                <a:srgbClr val="0D0D0D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GB" altLang="en-US" sz="2000" dirty="0" smtClean="0">
              <a:solidFill>
                <a:srgbClr val="0D0D0D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49275"/>
            <a:ext cx="73421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Why do we need </a:t>
            </a:r>
            <a:r>
              <a:rPr altLang="en-US" sz="3200" dirty="0">
                <a:solidFill>
                  <a:srgbClr val="7E1B68"/>
                </a:solidFill>
                <a:cs typeface="Arial" charset="0"/>
              </a:rPr>
              <a:t>Data </a:t>
            </a: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Structure ?</a:t>
            </a:r>
            <a:endParaRPr altLang="en-US" sz="3200" dirty="0">
              <a:solidFill>
                <a:srgbClr val="7E1B68"/>
              </a:solidFill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16013" y="1392972"/>
            <a:ext cx="770572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sz="2400" dirty="0"/>
              <a:t>As applications are getting complex and data rich, there are </a:t>
            </a:r>
            <a:r>
              <a:rPr lang="en-GB" sz="2400" dirty="0" smtClean="0"/>
              <a:t>some </a:t>
            </a:r>
            <a:r>
              <a:rPr lang="en-GB" sz="2400" dirty="0"/>
              <a:t>common problems that applications face now-a-days</a:t>
            </a:r>
            <a:r>
              <a:rPr lang="en-GB" sz="2400" dirty="0" smtClean="0"/>
              <a:t>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GB" sz="2400" b="1" dirty="0">
              <a:solidFill>
                <a:prstClr val="black"/>
              </a:solidFill>
            </a:endParaRP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GB" sz="2000" dirty="0" smtClean="0">
                <a:solidFill>
                  <a:prstClr val="black"/>
                </a:solidFill>
              </a:rPr>
              <a:t>Store small or large data</a:t>
            </a: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GB" sz="2000" dirty="0" smtClean="0">
                <a:solidFill>
                  <a:prstClr val="black"/>
                </a:solidFill>
              </a:rPr>
              <a:t>Update or modify data</a:t>
            </a: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GB" sz="2000" dirty="0" smtClean="0">
                <a:solidFill>
                  <a:prstClr val="black"/>
                </a:solidFill>
              </a:rPr>
              <a:t>Search data</a:t>
            </a: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GB" sz="2000" dirty="0" smtClean="0">
                <a:solidFill>
                  <a:prstClr val="black"/>
                </a:solidFill>
              </a:rPr>
              <a:t>Data retrieval in time (execution time)</a:t>
            </a: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GB" sz="2000" dirty="0" smtClean="0">
                <a:solidFill>
                  <a:prstClr val="black"/>
                </a:solidFill>
              </a:rPr>
              <a:t>Efficient use of memory (memory requirements)</a:t>
            </a: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/>
            </a:pPr>
            <a:endParaRPr lang="en-GB" sz="2000" dirty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sz="2400" dirty="0"/>
              <a:t>To solve the above-mentioned problems, </a:t>
            </a:r>
            <a:r>
              <a:rPr lang="en-GB" sz="2400" dirty="0" smtClean="0"/>
              <a:t>well planned and systematic data </a:t>
            </a:r>
            <a:r>
              <a:rPr lang="en-GB" sz="2400" dirty="0"/>
              <a:t>structures </a:t>
            </a:r>
            <a:r>
              <a:rPr lang="en-GB" sz="2400" dirty="0" smtClean="0"/>
              <a:t>are needed.</a:t>
            </a:r>
            <a:endParaRPr lang="en-GB" sz="2400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prstClr val="black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endParaRPr lang="en-GB" altLang="en-US" sz="2000" dirty="0" smtClean="0">
              <a:solidFill>
                <a:srgbClr val="0D0D0D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49275"/>
            <a:ext cx="81041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Which are the Common Data Structures?</a:t>
            </a:r>
            <a:endParaRPr altLang="en-US" sz="3200" dirty="0">
              <a:solidFill>
                <a:srgbClr val="7E1B68"/>
              </a:solidFill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16013" y="1422499"/>
            <a:ext cx="802798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prstClr val="black"/>
                </a:solidFill>
              </a:rPr>
              <a:t>Primitive types: </a:t>
            </a:r>
            <a:r>
              <a:rPr lang="en-GB" sz="2400" dirty="0" smtClean="0">
                <a:solidFill>
                  <a:prstClr val="black"/>
                </a:solidFill>
              </a:rPr>
              <a:t> Boolean, Character, Floating-point, Integer, Double, and String, etc.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GB" sz="2400" dirty="0" smtClean="0">
                <a:solidFill>
                  <a:prstClr val="black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prstClr val="black"/>
                </a:solidFill>
              </a:rPr>
              <a:t>Non Primitive or Composite types: </a:t>
            </a:r>
            <a:r>
              <a:rPr lang="en-GB" sz="2400" dirty="0" smtClean="0">
                <a:solidFill>
                  <a:prstClr val="black"/>
                </a:solidFill>
              </a:rPr>
              <a:t>Array, </a:t>
            </a:r>
            <a:r>
              <a:rPr lang="en-GB" sz="2400" dirty="0" smtClean="0">
                <a:solidFill>
                  <a:prstClr val="black"/>
                </a:solidFill>
              </a:rPr>
              <a:t>Structures, </a:t>
            </a:r>
            <a:r>
              <a:rPr lang="en-GB" sz="2400" dirty="0" smtClean="0">
                <a:solidFill>
                  <a:prstClr val="black"/>
                </a:solidFill>
              </a:rPr>
              <a:t>etc.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GB" sz="2400" dirty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prstClr val="black"/>
                </a:solidFill>
              </a:rPr>
              <a:t>Abstract Data types (ADT): </a:t>
            </a:r>
            <a:r>
              <a:rPr lang="en-GB" sz="2400" dirty="0" smtClean="0">
                <a:solidFill>
                  <a:prstClr val="black"/>
                </a:solidFill>
              </a:rPr>
              <a:t>List, Stack, Queue, Tree, Graph, etc.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GB" sz="2400" dirty="0">
              <a:solidFill>
                <a:prstClr val="black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en-GB" sz="2000" dirty="0" smtClean="0">
                <a:solidFill>
                  <a:prstClr val="black"/>
                </a:solidFill>
              </a:rPr>
              <a:t>ADT: is a data type which is defined by set of data and a set of operations on that data, while implementation details are hidden.  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</a:pPr>
            <a:endParaRPr lang="en-GB" altLang="en-US" sz="2000" dirty="0" smtClean="0">
              <a:solidFill>
                <a:srgbClr val="0D0D0D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49275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How can we use Data Structures ?</a:t>
            </a:r>
            <a:endParaRPr altLang="en-US" sz="3200" dirty="0">
              <a:solidFill>
                <a:srgbClr val="7E1B68"/>
              </a:solidFill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16013" y="1392972"/>
            <a:ext cx="770572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prstClr val="black"/>
                </a:solidFill>
              </a:rPr>
              <a:t>We need Algorithms….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GB" sz="2400" b="1" dirty="0" smtClean="0">
              <a:solidFill>
                <a:prstClr val="black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GB" sz="2400" dirty="0"/>
              <a:t>Algorithm is a </a:t>
            </a:r>
            <a:r>
              <a:rPr lang="en-GB" sz="2400" dirty="0" smtClean="0"/>
              <a:t>set </a:t>
            </a:r>
            <a:r>
              <a:rPr lang="en-GB" sz="2400" dirty="0"/>
              <a:t>of instructions to be executed in a certain order to get the desired output</a:t>
            </a:r>
            <a:r>
              <a:rPr lang="en-GB" sz="2400" dirty="0" smtClean="0"/>
              <a:t>.</a:t>
            </a:r>
          </a:p>
          <a:p>
            <a:pPr marL="457200" lvl="1" indent="0" eaLnBrk="1" hangingPunct="1">
              <a:spcBef>
                <a:spcPct val="0"/>
              </a:spcBef>
              <a:buNone/>
            </a:pPr>
            <a:endParaRPr lang="en-GB" sz="2000" b="1" dirty="0" smtClean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71800" y="3644205"/>
            <a:ext cx="5486400" cy="138499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step 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− START ADD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step 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− get values of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&amp;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step 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− c ←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step 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− display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step 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− STOP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49275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Characteristics of an Algorithm</a:t>
            </a:r>
            <a:endParaRPr altLang="en-US" sz="3200" dirty="0">
              <a:solidFill>
                <a:srgbClr val="7E1B68"/>
              </a:solidFill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16013" y="1392972"/>
            <a:ext cx="77057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prstClr val="black"/>
                </a:solidFill>
              </a:rPr>
              <a:t>An </a:t>
            </a:r>
            <a:r>
              <a:rPr lang="en-GB" sz="2400" dirty="0">
                <a:solidFill>
                  <a:prstClr val="black"/>
                </a:solidFill>
              </a:rPr>
              <a:t>algorithm should have the following characteristics </a:t>
            </a:r>
            <a:r>
              <a:rPr lang="en-GB" sz="2400" dirty="0" smtClean="0">
                <a:solidFill>
                  <a:prstClr val="black"/>
                </a:solidFill>
              </a:rPr>
              <a:t>−</a:t>
            </a:r>
          </a:p>
          <a:p>
            <a:pPr marL="0" indent="0">
              <a:buNone/>
            </a:pPr>
            <a:endParaRPr lang="en-GB" sz="20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</a:rPr>
              <a:t>Unambiguous</a:t>
            </a:r>
            <a:r>
              <a:rPr lang="en-GB" sz="2000" dirty="0">
                <a:solidFill>
                  <a:prstClr val="black"/>
                </a:solidFill>
              </a:rPr>
              <a:t> − Algorithm should be clear and unambiguous. Each of its </a:t>
            </a:r>
            <a:r>
              <a:rPr lang="en-GB" sz="2000" dirty="0" smtClean="0">
                <a:solidFill>
                  <a:prstClr val="black"/>
                </a:solidFill>
              </a:rPr>
              <a:t>steps, </a:t>
            </a:r>
            <a:r>
              <a:rPr lang="en-GB" sz="2000" dirty="0">
                <a:solidFill>
                  <a:prstClr val="black"/>
                </a:solidFill>
              </a:rPr>
              <a:t>and their inputs/outputs should be clear and must lead to only one meaning.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</a:rPr>
              <a:t>Input</a:t>
            </a:r>
            <a:r>
              <a:rPr lang="en-GB" sz="2000" dirty="0">
                <a:solidFill>
                  <a:prstClr val="black"/>
                </a:solidFill>
              </a:rPr>
              <a:t> − An algorithm should have 0 or more well-defined inputs.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</a:rPr>
              <a:t>Output</a:t>
            </a:r>
            <a:r>
              <a:rPr lang="en-GB" sz="2000" dirty="0">
                <a:solidFill>
                  <a:prstClr val="black"/>
                </a:solidFill>
              </a:rPr>
              <a:t> − An algorithm should have 1 or more well-defined outputs, and should match the desired output.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</a:rPr>
              <a:t>Finiteness</a:t>
            </a:r>
            <a:r>
              <a:rPr lang="en-GB" sz="2000" dirty="0">
                <a:solidFill>
                  <a:prstClr val="black"/>
                </a:solidFill>
              </a:rPr>
              <a:t> − Algorithms must terminate after a finite number of steps.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</a:rPr>
              <a:t>Feasibility</a:t>
            </a:r>
            <a:r>
              <a:rPr lang="en-GB" sz="2000" dirty="0">
                <a:solidFill>
                  <a:prstClr val="black"/>
                </a:solidFill>
              </a:rPr>
              <a:t> − Should be feasible with the available resources.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</a:rPr>
              <a:t>Independent</a:t>
            </a:r>
            <a:r>
              <a:rPr lang="en-GB" sz="2000" dirty="0">
                <a:solidFill>
                  <a:prstClr val="black"/>
                </a:solidFill>
              </a:rPr>
              <a:t> − An algorithm should have step-by-step directions, which should be independent of any programming code.</a:t>
            </a:r>
          </a:p>
          <a:p>
            <a:pPr marL="457200" lvl="1" indent="0" eaLnBrk="1" hangingPunct="1">
              <a:spcBef>
                <a:spcPct val="0"/>
              </a:spcBef>
              <a:buFont typeface="Arial" charset="0"/>
              <a:buNone/>
            </a:pPr>
            <a:endParaRPr lang="en-GB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49275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Data </a:t>
            </a:r>
            <a:r>
              <a:rPr altLang="en-US" sz="3200" dirty="0">
                <a:solidFill>
                  <a:srgbClr val="7E1B68"/>
                </a:solidFill>
                <a:cs typeface="Arial" charset="0"/>
              </a:rPr>
              <a:t>Structures </a:t>
            </a: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and Algorithms</a:t>
            </a:r>
            <a:endParaRPr altLang="en-US" sz="3200" dirty="0">
              <a:solidFill>
                <a:srgbClr val="7E1B68"/>
              </a:solidFill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16013" y="1392972"/>
            <a:ext cx="802798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000" dirty="0" smtClean="0">
                <a:solidFill>
                  <a:prstClr val="black"/>
                </a:solidFill>
              </a:rPr>
              <a:t>From </a:t>
            </a:r>
            <a:r>
              <a:rPr lang="en-GB" sz="2000" dirty="0">
                <a:solidFill>
                  <a:prstClr val="black"/>
                </a:solidFill>
              </a:rPr>
              <a:t>the data structure point of view, following are some important categories of algorithms </a:t>
            </a:r>
            <a:r>
              <a:rPr lang="en-GB" sz="2000" dirty="0" smtClean="0">
                <a:solidFill>
                  <a:prstClr val="black"/>
                </a:solidFill>
              </a:rPr>
              <a:t>−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</a:rPr>
              <a:t>Search</a:t>
            </a:r>
            <a:r>
              <a:rPr lang="en-GB" sz="2000" dirty="0">
                <a:solidFill>
                  <a:prstClr val="black"/>
                </a:solidFill>
              </a:rPr>
              <a:t> − Algorithm to search an item in a data structure.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</a:rPr>
              <a:t>Sort</a:t>
            </a:r>
            <a:r>
              <a:rPr lang="en-GB" sz="2000" dirty="0">
                <a:solidFill>
                  <a:prstClr val="black"/>
                </a:solidFill>
              </a:rPr>
              <a:t> </a:t>
            </a:r>
            <a:r>
              <a:rPr lang="en-GB" sz="2000" dirty="0" smtClean="0">
                <a:solidFill>
                  <a:prstClr val="black"/>
                </a:solidFill>
              </a:rPr>
              <a:t>−  Algorithm </a:t>
            </a:r>
            <a:r>
              <a:rPr lang="en-GB" sz="2000" dirty="0">
                <a:solidFill>
                  <a:prstClr val="black"/>
                </a:solidFill>
              </a:rPr>
              <a:t>to sort items in a certain order.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</a:rPr>
              <a:t>Insert</a:t>
            </a:r>
            <a:r>
              <a:rPr lang="en-GB" sz="2000" dirty="0">
                <a:solidFill>
                  <a:prstClr val="black"/>
                </a:solidFill>
              </a:rPr>
              <a:t> </a:t>
            </a:r>
            <a:r>
              <a:rPr lang="en-GB" sz="2000" dirty="0" smtClean="0">
                <a:solidFill>
                  <a:prstClr val="black"/>
                </a:solidFill>
              </a:rPr>
              <a:t>− Algorithm </a:t>
            </a:r>
            <a:r>
              <a:rPr lang="en-GB" sz="2000" dirty="0">
                <a:solidFill>
                  <a:prstClr val="black"/>
                </a:solidFill>
              </a:rPr>
              <a:t>to insert item in a data structure.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</a:rPr>
              <a:t>Update</a:t>
            </a:r>
            <a:r>
              <a:rPr lang="en-GB" sz="2000" dirty="0">
                <a:solidFill>
                  <a:prstClr val="black"/>
                </a:solidFill>
              </a:rPr>
              <a:t> − Algorithm to update an existing item in a data structure.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prstClr val="black"/>
                </a:solidFill>
              </a:rPr>
              <a:t>Delete</a:t>
            </a:r>
            <a:r>
              <a:rPr lang="en-GB" sz="2000" dirty="0">
                <a:solidFill>
                  <a:prstClr val="black"/>
                </a:solidFill>
              </a:rPr>
              <a:t> </a:t>
            </a:r>
            <a:r>
              <a:rPr lang="en-GB" sz="2000" dirty="0" smtClean="0">
                <a:solidFill>
                  <a:prstClr val="black"/>
                </a:solidFill>
              </a:rPr>
              <a:t>− Algorithm </a:t>
            </a:r>
            <a:r>
              <a:rPr lang="en-GB" sz="2000" dirty="0">
                <a:solidFill>
                  <a:prstClr val="black"/>
                </a:solidFill>
              </a:rPr>
              <a:t>to delete an existing item from a data structure</a:t>
            </a:r>
            <a:r>
              <a:rPr lang="en-GB" sz="2000" dirty="0" smtClean="0">
                <a:solidFill>
                  <a:prstClr val="black"/>
                </a:solidFill>
              </a:rPr>
              <a:t>.</a:t>
            </a:r>
            <a:endParaRPr lang="en-GB" altLang="en-US" dirty="0" smtClean="0">
              <a:solidFill>
                <a:srgbClr val="0D0D0D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480</Words>
  <Application>Microsoft Office PowerPoint</Application>
  <PresentationFormat>On-screen Show (4:3)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Menlo</vt:lpstr>
      <vt:lpstr>Times New Roman</vt:lpstr>
      <vt:lpstr>Wingdings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zawt_ss</dc:creator>
  <cp:lastModifiedBy>Microsoft</cp:lastModifiedBy>
  <cp:revision>514</cp:revision>
  <dcterms:created xsi:type="dcterms:W3CDTF">2008-08-12T13:18:47Z</dcterms:created>
  <dcterms:modified xsi:type="dcterms:W3CDTF">2022-02-13T18:55:41Z</dcterms:modified>
</cp:coreProperties>
</file>