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318" r:id="rId3"/>
    <p:sldId id="323" r:id="rId4"/>
    <p:sldId id="322" r:id="rId5"/>
    <p:sldId id="324" r:id="rId6"/>
    <p:sldId id="325" r:id="rId7"/>
    <p:sldId id="344" r:id="rId8"/>
    <p:sldId id="346" r:id="rId9"/>
    <p:sldId id="349" r:id="rId10"/>
    <p:sldId id="347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</p:sldIdLst>
  <p:sldSz cx="9144000" cy="6858000" type="screen4x3"/>
  <p:notesSz cx="9144000" cy="6858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1B68"/>
    <a:srgbClr val="1E3880"/>
    <a:srgbClr val="59713D"/>
    <a:srgbClr val="3A3668"/>
    <a:srgbClr val="006E77"/>
    <a:srgbClr val="990000"/>
    <a:srgbClr val="E4D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88345" autoAdjust="0"/>
  </p:normalViewPr>
  <p:slideViewPr>
    <p:cSldViewPr>
      <p:cViewPr varScale="1">
        <p:scale>
          <a:sx n="75" d="100"/>
          <a:sy n="75" d="100"/>
        </p:scale>
        <p:origin x="1020" y="66"/>
      </p:cViewPr>
      <p:guideLst>
        <p:guide orient="horz" pos="2160"/>
        <p:guide orient="horz" pos="4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4" d="100"/>
          <a:sy n="154" d="100"/>
        </p:scale>
        <p:origin x="648" y="78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B8B2BFA-EFD5-42C5-B152-4D26B61ABD62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6671DCA-725C-4A85-8E72-9BC83C23453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43899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51FB55-B5C6-4E14-88C3-CD472F77F9E8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 smtClean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9D1705-0A7D-4F0A-93FA-D6974115C5F6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03333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3316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47C5F9-0E0B-44B6-BDC8-1738B383094F}" type="slidenum">
              <a:rPr lang="pl-PL" altLang="pl-PL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pl-PL" altLang="pl-PL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7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relation between a set of inputs and a set of permissible outputs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75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relation between a set of inputs and a set of permissible outputs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1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2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17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9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3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15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426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46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obrazu slajd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Symbol zastępczy notate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relation between a set of inputs and a set of permissible outputs</a:t>
            </a:r>
            <a:endParaRPr lang="pl-PL" altLang="pl-PL" dirty="0" smtClean="0"/>
          </a:p>
        </p:txBody>
      </p:sp>
      <p:sp>
        <p:nvSpPr>
          <p:cNvPr id="14340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B3A286-F8D9-47A0-8B96-96BEEF945243}" type="slidenum">
              <a:rPr lang="pl-PL" altLang="pl-PL">
                <a:solidFill>
                  <a:srgbClr val="000000"/>
                </a:solidFill>
                <a:latin typeface="Arial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pl-PL" altLang="pl-PL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2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96A8C6-AFC5-4CA6-8B66-7D08AE159CB4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A848-AEBE-4A42-8F4B-DBEE6C7E3D5B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470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B802BA-BDD4-4669-BDB4-89EA24BE1A3A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8ECED-DBC8-4125-A1C8-5565E8A8C730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05913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1B610-9BE7-4EBB-A199-247753C9BE4B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10D66-2179-4D5F-A074-8E0A44403DDF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8675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Data Structures Using C++ 2E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0A545-767C-4A52-A1DA-217F40382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90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C7FA5B-CCEC-4CDC-8618-7BB082825D69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EA2EC-7C51-4C94-825B-096F2CFA966E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6559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F2A4A1-7D93-43B4-B28F-B4431D63731A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18681-D347-465F-90A4-2CB39A594C6C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757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0621D2-63BB-45EF-BADC-37AFD07EC415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C048-8ED6-4DE3-B2DC-5D9EEE7B67B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7318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9BDEC4-7574-42C9-8541-E2D66B93FD48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BDDB6-425F-4231-ADB2-F4B895BF1908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88767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A59789-F661-4101-87CC-C1C0E24EA0E8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0A85A-E28C-4DA1-9193-F073CF770C3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84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63274C-C19F-4AB1-9FFE-8A17A02962C9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87F7D-BF93-4583-9A6C-407DDBEA49CD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11070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0B3B8-A2C5-4227-942A-C17807D1AD0A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01650C-35E0-40DC-AE42-17154AC3360A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47489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89197-74FE-4854-921E-765CE6DD9935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18216-BA04-4DE5-B074-FE8EA1391B87}" type="slidenum">
              <a:rPr lang="pl-PL" altLang="en-US"/>
              <a:pPr/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03777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</a:t>
            </a:r>
          </a:p>
        </p:txBody>
      </p:sp>
      <p:sp>
        <p:nvSpPr>
          <p:cNvPr id="1027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smtClean="0"/>
              <a:t>Kliknij, aby edytować style wzorca tekstu</a:t>
            </a:r>
          </a:p>
          <a:p>
            <a:pPr lvl="1"/>
            <a:r>
              <a:rPr lang="pl-PL" altLang="pl-PL" smtClean="0"/>
              <a:t>Drugi poziom</a:t>
            </a:r>
          </a:p>
          <a:p>
            <a:pPr lvl="2"/>
            <a:r>
              <a:rPr lang="pl-PL" altLang="pl-PL" smtClean="0"/>
              <a:t>Trzeci poziom</a:t>
            </a:r>
          </a:p>
          <a:p>
            <a:pPr lvl="3"/>
            <a:r>
              <a:rPr lang="pl-PL" altLang="pl-PL" smtClean="0"/>
              <a:t>Czwarty poziom</a:t>
            </a:r>
          </a:p>
          <a:p>
            <a:pPr lvl="4"/>
            <a:r>
              <a:rPr lang="pl-PL" altLang="pl-PL" smtClean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9C8681B0-816E-4B71-B224-293B12A2EDFC}" type="datetimeFigureOut">
              <a:rPr lang="pl-PL" altLang="en-US"/>
              <a:pPr/>
              <a:t>20.02.2022</a:t>
            </a:fld>
            <a:endParaRPr lang="pl-PL" alt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52CF9883-CBA6-4649-B626-02548410BD5F}" type="slidenum">
              <a:rPr lang="pl-PL" altLang="en-US"/>
              <a:pPr/>
              <a:t>‹#›</a:t>
            </a:fld>
            <a:endParaRPr lang="pl-P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11278" y="3058180"/>
            <a:ext cx="5040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7E1B68"/>
                </a:solidFill>
                <a:latin typeface="+mn-lt"/>
              </a:rPr>
              <a:t>Instructor : </a:t>
            </a:r>
            <a:r>
              <a:rPr lang="en-US" sz="2800" b="1" dirty="0" err="1" smtClean="0">
                <a:solidFill>
                  <a:srgbClr val="7E1B68"/>
                </a:solidFill>
                <a:latin typeface="+mn-lt"/>
              </a:rPr>
              <a:t>Dr</a:t>
            </a:r>
            <a:r>
              <a:rPr lang="en-US" sz="2800" b="1" dirty="0" smtClean="0">
                <a:solidFill>
                  <a:srgbClr val="7E1B68"/>
                </a:solidFill>
                <a:latin typeface="+mn-lt"/>
              </a:rPr>
              <a:t> Syed Musharaf Ali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76200" y="863025"/>
            <a:ext cx="91440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buNone/>
            </a:pPr>
            <a:r>
              <a:rPr lang="en-GB" sz="54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Data Structure and Algorithms</a:t>
            </a:r>
          </a:p>
          <a:p>
            <a:pPr algn="ctr">
              <a:buNone/>
            </a:pPr>
            <a:r>
              <a:rPr lang="en-GB" sz="3600" b="1" dirty="0" smtClean="0">
                <a:solidFill>
                  <a:srgbClr val="7E1B68"/>
                </a:solidFill>
                <a:latin typeface="+mn-lt"/>
                <a:cs typeface="Arial" panose="020B0604020202020204" pitchFamily="34" charset="0"/>
              </a:rPr>
              <a:t>(CS212)</a:t>
            </a:r>
            <a:endParaRPr lang="en-GB" sz="3600" b="1" dirty="0">
              <a:solidFill>
                <a:srgbClr val="7E1B68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Content Placeholder 3"/>
          <p:cNvSpPr>
            <a:spLocks noGrp="1"/>
          </p:cNvSpPr>
          <p:nvPr/>
        </p:nvSpPr>
        <p:spPr bwMode="auto">
          <a:xfrm>
            <a:off x="2438400" y="4114800"/>
            <a:ext cx="426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7E1B68"/>
                </a:solidFill>
              </a:rPr>
              <a:t>ROOM </a:t>
            </a:r>
            <a:r>
              <a:rPr lang="en-US" altLang="en-US" dirty="0" smtClean="0">
                <a:solidFill>
                  <a:srgbClr val="7E1B68"/>
                </a:solidFill>
              </a:rPr>
              <a:t>G-104-DSE IIUI</a:t>
            </a:r>
          </a:p>
          <a:p>
            <a:pPr lvl="1" algn="ctr" eaLnBrk="1" hangingPunct="1">
              <a:buClr>
                <a:srgbClr val="C0504D"/>
              </a:buClr>
              <a:buFont typeface="Wingdings" panose="05000000000000000000" pitchFamily="2" charset="2"/>
              <a:buNone/>
            </a:pPr>
            <a:r>
              <a:rPr lang="en-US" altLang="en-US" b="1" dirty="0" err="1" smtClean="0">
                <a:solidFill>
                  <a:srgbClr val="7E1B68"/>
                </a:solidFill>
              </a:rPr>
              <a:t>Ph</a:t>
            </a:r>
            <a:r>
              <a:rPr lang="en-US" altLang="en-US" b="1" dirty="0" smtClean="0">
                <a:solidFill>
                  <a:srgbClr val="7E1B68"/>
                </a:solidFill>
              </a:rPr>
              <a:t>#</a:t>
            </a:r>
            <a:r>
              <a:rPr lang="en-US" altLang="en-US" dirty="0" smtClean="0">
                <a:solidFill>
                  <a:srgbClr val="7E1B68"/>
                </a:solidFill>
              </a:rPr>
              <a:t> 051-9019724 Ext-2724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>
                <a:solidFill>
                  <a:srgbClr val="7E1B68"/>
                </a:solidFill>
                <a:cs typeface="Arial" charset="0"/>
              </a:rPr>
              <a:t>Time Complexity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214735"/>
            <a:ext cx="8077200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GB" sz="2400" b="1" dirty="0" smtClean="0">
                <a:solidFill>
                  <a:prstClr val="black"/>
                </a:solidFill>
              </a:rPr>
              <a:t>Linear </a:t>
            </a:r>
            <a:r>
              <a:rPr lang="en-GB" sz="2400" b="1" dirty="0">
                <a:solidFill>
                  <a:prstClr val="black"/>
                </a:solidFill>
              </a:rPr>
              <a:t>Time </a:t>
            </a:r>
            <a:r>
              <a:rPr lang="en-GB" sz="2400" b="1" dirty="0" smtClean="0">
                <a:solidFill>
                  <a:prstClr val="black"/>
                </a:solidFill>
              </a:rPr>
              <a:t>Complexity</a:t>
            </a:r>
          </a:p>
          <a:p>
            <a:pPr marL="457200" indent="-457200">
              <a:buFont typeface="+mj-lt"/>
              <a:buAutoNum type="arabicPeriod"/>
            </a:pPr>
            <a:endParaRPr lang="en-GB" sz="24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For ( </a:t>
            </a:r>
            <a:r>
              <a:rPr lang="en-GB" sz="2000" dirty="0" err="1" smtClean="0">
                <a:solidFill>
                  <a:prstClr val="black"/>
                </a:solidFill>
              </a:rPr>
              <a:t>int</a:t>
            </a:r>
            <a:r>
              <a:rPr lang="en-GB" sz="2000" dirty="0" smtClean="0">
                <a:solidFill>
                  <a:prstClr val="black"/>
                </a:solidFill>
              </a:rPr>
              <a:t> </a:t>
            </a:r>
            <a:r>
              <a:rPr lang="en-GB" sz="2000" dirty="0" err="1" smtClean="0">
                <a:solidFill>
                  <a:prstClr val="black"/>
                </a:solidFill>
              </a:rPr>
              <a:t>i</a:t>
            </a:r>
            <a:r>
              <a:rPr lang="en-GB" sz="2000" dirty="0" smtClean="0">
                <a:solidFill>
                  <a:prstClr val="black"/>
                </a:solidFill>
              </a:rPr>
              <a:t>=0; </a:t>
            </a:r>
            <a:r>
              <a:rPr lang="en-GB" sz="2000" dirty="0" err="1" smtClean="0">
                <a:solidFill>
                  <a:prstClr val="black"/>
                </a:solidFill>
              </a:rPr>
              <a:t>i</a:t>
            </a:r>
            <a:r>
              <a:rPr lang="en-GB" sz="2000" dirty="0" smtClean="0">
                <a:solidFill>
                  <a:prstClr val="black"/>
                </a:solidFill>
              </a:rPr>
              <a:t>&lt;n; </a:t>
            </a:r>
            <a:r>
              <a:rPr lang="en-GB" sz="2000" dirty="0" err="1" smtClean="0">
                <a:solidFill>
                  <a:prstClr val="black"/>
                </a:solidFill>
              </a:rPr>
              <a:t>i</a:t>
            </a:r>
            <a:r>
              <a:rPr lang="en-GB" sz="2000" dirty="0" smtClean="0">
                <a:solidFill>
                  <a:prstClr val="black"/>
                </a:solidFill>
              </a:rPr>
              <a:t>++)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        Statement;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</a:rPr>
              <a:t>}</a:t>
            </a:r>
          </a:p>
          <a:p>
            <a:pPr marL="0" indent="0">
              <a:buNone/>
            </a:pPr>
            <a:endParaRPr lang="en-GB" sz="2400" i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2400" dirty="0"/>
              <a:t>The time complexity for the above algorithm will be </a:t>
            </a:r>
            <a:r>
              <a:rPr lang="en-GB" sz="2400" b="1" dirty="0"/>
              <a:t>Linear</a:t>
            </a:r>
            <a:r>
              <a:rPr lang="en-GB" sz="2400" dirty="0"/>
              <a:t>. The running time of the loop is directly proportional to </a:t>
            </a:r>
            <a:r>
              <a:rPr lang="en-GB" sz="2400" b="1" i="1" dirty="0" smtClean="0"/>
              <a:t>n</a:t>
            </a:r>
            <a:r>
              <a:rPr lang="en-GB" sz="2400" dirty="0" smtClean="0"/>
              <a:t>. </a:t>
            </a:r>
            <a:r>
              <a:rPr lang="en-GB" sz="2400" dirty="0"/>
              <a:t>When </a:t>
            </a:r>
            <a:r>
              <a:rPr lang="en-GB" sz="2400" b="1" i="1" dirty="0" smtClean="0"/>
              <a:t>n </a:t>
            </a:r>
            <a:r>
              <a:rPr lang="en-GB" sz="2400" dirty="0" smtClean="0"/>
              <a:t>doubles</a:t>
            </a:r>
            <a:r>
              <a:rPr lang="en-GB" sz="2400" dirty="0"/>
              <a:t>, so does the running time.</a:t>
            </a:r>
            <a:endParaRPr lang="en-GB" sz="2400" i="1" dirty="0" smtClean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>
                <a:solidFill>
                  <a:srgbClr val="7E1B68"/>
                </a:solidFill>
                <a:cs typeface="Arial" charset="0"/>
              </a:rPr>
              <a:t>Time Complexity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214735"/>
            <a:ext cx="80772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GB" sz="2400" b="1" dirty="0" smtClean="0">
                <a:solidFill>
                  <a:prstClr val="black"/>
                </a:solidFill>
              </a:rPr>
              <a:t>Quadratic </a:t>
            </a:r>
            <a:r>
              <a:rPr lang="en-GB" sz="2400" b="1" dirty="0">
                <a:solidFill>
                  <a:prstClr val="black"/>
                </a:solidFill>
              </a:rPr>
              <a:t>Time </a:t>
            </a:r>
            <a:r>
              <a:rPr lang="en-GB" sz="2400" b="1" dirty="0" smtClean="0">
                <a:solidFill>
                  <a:prstClr val="black"/>
                </a:solidFill>
              </a:rPr>
              <a:t>Complexity</a:t>
            </a:r>
          </a:p>
          <a:p>
            <a:pPr marL="457200" indent="-457200">
              <a:buAutoNum type="arabicPeriod" startAt="2"/>
            </a:pPr>
            <a:endParaRPr lang="en-GB" sz="2400" b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prstClr val="black"/>
                </a:solidFill>
              </a:rPr>
              <a:t>For ( </a:t>
            </a:r>
            <a:r>
              <a:rPr lang="en-GB" sz="2400" dirty="0" err="1">
                <a:solidFill>
                  <a:prstClr val="black"/>
                </a:solidFill>
              </a:rPr>
              <a:t>int</a:t>
            </a:r>
            <a:r>
              <a:rPr lang="en-GB" sz="2400" dirty="0">
                <a:solidFill>
                  <a:prstClr val="black"/>
                </a:solidFill>
              </a:rPr>
              <a:t> </a:t>
            </a:r>
            <a:r>
              <a:rPr lang="en-GB" sz="2400" dirty="0" err="1">
                <a:solidFill>
                  <a:prstClr val="black"/>
                </a:solidFill>
              </a:rPr>
              <a:t>i</a:t>
            </a:r>
            <a:r>
              <a:rPr lang="en-GB" sz="2400" dirty="0">
                <a:solidFill>
                  <a:prstClr val="black"/>
                </a:solidFill>
              </a:rPr>
              <a:t>=0; </a:t>
            </a:r>
            <a:r>
              <a:rPr lang="en-GB" sz="2400" dirty="0" err="1">
                <a:solidFill>
                  <a:prstClr val="black"/>
                </a:solidFill>
              </a:rPr>
              <a:t>i</a:t>
            </a:r>
            <a:r>
              <a:rPr lang="en-GB" sz="2400" dirty="0">
                <a:solidFill>
                  <a:prstClr val="black"/>
                </a:solidFill>
              </a:rPr>
              <a:t>&lt;n; </a:t>
            </a:r>
            <a:r>
              <a:rPr lang="en-GB" sz="2400" dirty="0" err="1">
                <a:solidFill>
                  <a:prstClr val="black"/>
                </a:solidFill>
              </a:rPr>
              <a:t>i</a:t>
            </a:r>
            <a:r>
              <a:rPr lang="en-GB" sz="2400" dirty="0" smtClean="0">
                <a:solidFill>
                  <a:prstClr val="black"/>
                </a:solidFill>
              </a:rPr>
              <a:t>++)</a:t>
            </a:r>
          </a:p>
          <a:p>
            <a:pPr marL="0" indent="0">
              <a:buNone/>
            </a:pPr>
            <a:r>
              <a:rPr lang="en-GB" sz="2400" dirty="0">
                <a:solidFill>
                  <a:prstClr val="black"/>
                </a:solidFill>
              </a:rPr>
              <a:t>{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         For ( </a:t>
            </a:r>
            <a:r>
              <a:rPr lang="en-GB" sz="2000" dirty="0" err="1" smtClean="0">
                <a:solidFill>
                  <a:prstClr val="black"/>
                </a:solidFill>
              </a:rPr>
              <a:t>int</a:t>
            </a:r>
            <a:r>
              <a:rPr lang="en-GB" sz="2000" dirty="0" smtClean="0">
                <a:solidFill>
                  <a:prstClr val="black"/>
                </a:solidFill>
              </a:rPr>
              <a:t> j=0; j&lt;n; j++)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         {    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                Statement;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prstClr val="black"/>
                </a:solidFill>
              </a:rPr>
              <a:t>         }</a:t>
            </a:r>
          </a:p>
          <a:p>
            <a:pPr marL="0" indent="0">
              <a:buNone/>
            </a:pPr>
            <a:r>
              <a:rPr lang="en-GB" sz="2000" dirty="0">
                <a:solidFill>
                  <a:prstClr val="black"/>
                </a:solidFill>
              </a:rPr>
              <a:t>}</a:t>
            </a:r>
          </a:p>
          <a:p>
            <a:pPr marL="0" indent="0">
              <a:buNone/>
            </a:pPr>
            <a:r>
              <a:rPr lang="en-GB" sz="2400" dirty="0" smtClean="0"/>
              <a:t>The </a:t>
            </a:r>
            <a:r>
              <a:rPr lang="en-GB" sz="2400" dirty="0"/>
              <a:t>time complexity for the above code will be </a:t>
            </a:r>
            <a:r>
              <a:rPr lang="en-GB" sz="2400" b="1" dirty="0"/>
              <a:t>Quadratic</a:t>
            </a:r>
            <a:r>
              <a:rPr lang="en-GB" sz="2400" dirty="0"/>
              <a:t>. The running time of the two loops is proportional to the square of </a:t>
            </a:r>
            <a:r>
              <a:rPr lang="en-GB" sz="2400" b="1" i="1" dirty="0" smtClean="0"/>
              <a:t>n</a:t>
            </a:r>
            <a:r>
              <a:rPr lang="en-GB" sz="2400" dirty="0" smtClean="0"/>
              <a:t>. </a:t>
            </a:r>
            <a:r>
              <a:rPr lang="en-GB" sz="2400" dirty="0"/>
              <a:t>When </a:t>
            </a:r>
            <a:r>
              <a:rPr lang="en-GB" sz="2400" b="1" i="1" dirty="0" smtClean="0"/>
              <a:t>n</a:t>
            </a:r>
            <a:r>
              <a:rPr lang="en-GB" sz="2400" dirty="0" smtClean="0"/>
              <a:t> </a:t>
            </a:r>
            <a:r>
              <a:rPr lang="en-GB" sz="2400" dirty="0"/>
              <a:t>doubles, the running time increases by </a:t>
            </a:r>
            <a:r>
              <a:rPr lang="en-GB" sz="2400" b="1" i="1" dirty="0" smtClean="0"/>
              <a:t>n </a:t>
            </a:r>
            <a:r>
              <a:rPr lang="en-GB" sz="2400" b="1" i="1" dirty="0"/>
              <a:t>* </a:t>
            </a:r>
            <a:r>
              <a:rPr lang="en-GB" sz="2400" b="1" i="1" dirty="0" smtClean="0"/>
              <a:t>n</a:t>
            </a:r>
            <a:r>
              <a:rPr lang="en-GB" sz="2400" dirty="0" smtClean="0"/>
              <a:t>.</a:t>
            </a:r>
            <a:r>
              <a:rPr lang="en-GB" sz="2400" dirty="0"/>
              <a:t/>
            </a:r>
            <a:br>
              <a:rPr lang="en-GB" sz="2400" dirty="0"/>
            </a:br>
            <a:endParaRPr lang="en-GB" sz="2400" i="1" dirty="0" smtClean="0">
              <a:solidFill>
                <a:prstClr val="black"/>
              </a:solidFill>
            </a:endParaRPr>
          </a:p>
          <a:p>
            <a:pPr marL="0" indent="0" algn="ctr">
              <a:buNone/>
            </a:pPr>
            <a:endParaRPr lang="en-GB" sz="2400" i="1" dirty="0" smtClean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2BEC90-A10F-4BAA-A6FA-CD3A994E2519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331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 b="1" dirty="0" smtClean="0">
                <a:solidFill>
                  <a:srgbClr val="7E1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Analysis: Example</a:t>
            </a:r>
          </a:p>
        </p:txBody>
      </p:sp>
      <p:sp>
        <p:nvSpPr>
          <p:cNvPr id="1331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8229600" cy="21859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Analyze algorithm after design</a:t>
            </a:r>
          </a:p>
          <a:p>
            <a:pPr eaLnBrk="1" hangingPunct="1"/>
            <a:r>
              <a:rPr lang="en-US" altLang="en-US" dirty="0" smtClean="0"/>
              <a:t>Example</a:t>
            </a:r>
          </a:p>
          <a:p>
            <a:pPr lvl="1" eaLnBrk="1" hangingPunct="1"/>
            <a:r>
              <a:rPr lang="en-US" altLang="en-US" dirty="0" smtClean="0"/>
              <a:t>50 packages delivered to 50 different houses</a:t>
            </a:r>
          </a:p>
          <a:p>
            <a:pPr lvl="1" eaLnBrk="1" hangingPunct="1"/>
            <a:r>
              <a:rPr lang="en-US" altLang="en-US" dirty="0" smtClean="0"/>
              <a:t>50 houses one mile apart, in the same area</a:t>
            </a:r>
          </a:p>
        </p:txBody>
      </p:sp>
      <p:grpSp>
        <p:nvGrpSpPr>
          <p:cNvPr id="13318" name="Group 7"/>
          <p:cNvGrpSpPr>
            <a:grpSpLocks/>
          </p:cNvGrpSpPr>
          <p:nvPr/>
        </p:nvGrpSpPr>
        <p:grpSpPr bwMode="auto">
          <a:xfrm>
            <a:off x="1676400" y="4891088"/>
            <a:ext cx="6013450" cy="900112"/>
            <a:chOff x="1152" y="2928"/>
            <a:chExt cx="3788" cy="567"/>
          </a:xfrm>
        </p:grpSpPr>
        <p:pic>
          <p:nvPicPr>
            <p:cNvPr id="13319" name="Picture 5" descr="ch01-f-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2928"/>
              <a:ext cx="301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1152" y="3264"/>
              <a:ext cx="37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FIGURE 1-1</a:t>
              </a:r>
              <a:r>
                <a:rPr lang="en-US" altLang="en-US" dirty="0"/>
                <a:t> Gift shop and each dot representing a house</a:t>
              </a:r>
            </a:p>
          </p:txBody>
        </p:sp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48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812"/>
            <a:ext cx="8229600" cy="21859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(cont’d.)</a:t>
            </a:r>
          </a:p>
          <a:p>
            <a:pPr lvl="1" eaLnBrk="1" hangingPunct="1"/>
            <a:r>
              <a:rPr lang="en-US" altLang="en-US" dirty="0" smtClean="0"/>
              <a:t>Driver picks up all 50 packages</a:t>
            </a:r>
          </a:p>
          <a:p>
            <a:pPr lvl="1" eaLnBrk="1" hangingPunct="1"/>
            <a:r>
              <a:rPr lang="en-US" altLang="en-US" dirty="0" smtClean="0"/>
              <a:t>Drives one mile to first house, delivers first package</a:t>
            </a:r>
          </a:p>
          <a:p>
            <a:pPr lvl="1" eaLnBrk="1" hangingPunct="1"/>
            <a:r>
              <a:rPr lang="en-US" altLang="en-US" dirty="0" smtClean="0"/>
              <a:t>Drives another mile, delivers second package</a:t>
            </a:r>
          </a:p>
          <a:p>
            <a:pPr lvl="1" eaLnBrk="1" hangingPunct="1"/>
            <a:r>
              <a:rPr lang="en-US" altLang="en-US" dirty="0" smtClean="0"/>
              <a:t>Drives another mile, delivers third package, and so on</a:t>
            </a:r>
          </a:p>
          <a:p>
            <a:pPr lvl="1" eaLnBrk="1" hangingPunct="1"/>
            <a:r>
              <a:rPr lang="en-US" altLang="en-US" dirty="0" smtClean="0"/>
              <a:t>Distance driven to deliver packages</a:t>
            </a:r>
          </a:p>
          <a:p>
            <a:pPr lvl="2" eaLnBrk="1" hangingPunct="1"/>
            <a:r>
              <a:rPr lang="en-US" altLang="en-US" dirty="0" smtClean="0"/>
              <a:t>1+1+1+… +1 = 50 miles</a:t>
            </a:r>
          </a:p>
          <a:p>
            <a:pPr lvl="1" eaLnBrk="1" hangingPunct="1"/>
            <a:r>
              <a:rPr lang="en-US" altLang="en-US" dirty="0" smtClean="0"/>
              <a:t>Total distance traveled: 50 + 50 = 100 miles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5029FD-A9E8-4DC8-9C11-30096D8E4E64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grpSp>
        <p:nvGrpSpPr>
          <p:cNvPr id="14342" name="Group 10"/>
          <p:cNvGrpSpPr>
            <a:grpSpLocks/>
          </p:cNvGrpSpPr>
          <p:nvPr/>
        </p:nvGrpSpPr>
        <p:grpSpPr bwMode="auto">
          <a:xfrm>
            <a:off x="2057400" y="5653087"/>
            <a:ext cx="4954588" cy="900113"/>
            <a:chOff x="1344" y="2688"/>
            <a:chExt cx="3121" cy="567"/>
          </a:xfrm>
        </p:grpSpPr>
        <p:pic>
          <p:nvPicPr>
            <p:cNvPr id="14343" name="Picture 7" descr="ch01-f-0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" y="2688"/>
              <a:ext cx="312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1344" y="3024"/>
              <a:ext cx="2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FIGURE 1-2</a:t>
              </a:r>
              <a:r>
                <a:rPr lang="en-US" altLang="en-US"/>
                <a:t> Package delivering scheme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607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85812"/>
            <a:ext cx="8229600" cy="21859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(cont’d.)</a:t>
            </a:r>
          </a:p>
          <a:p>
            <a:pPr lvl="1" eaLnBrk="1" hangingPunct="1"/>
            <a:r>
              <a:rPr lang="en-US" altLang="en-US" dirty="0" smtClean="0"/>
              <a:t>Similar route to deliver another set of 50 packages</a:t>
            </a:r>
          </a:p>
          <a:p>
            <a:pPr lvl="2" eaLnBrk="1" hangingPunct="1"/>
            <a:r>
              <a:rPr lang="en-US" altLang="en-US" dirty="0" smtClean="0"/>
              <a:t>Driver picks up first package, drives one mile to the first house, delivers package, returns to the shop</a:t>
            </a:r>
          </a:p>
          <a:p>
            <a:pPr lvl="2" eaLnBrk="1" hangingPunct="1"/>
            <a:r>
              <a:rPr lang="en-US" altLang="en-US" dirty="0" smtClean="0"/>
              <a:t>Driver picks up second package, drives two miles, delivers second package, returns to the shop</a:t>
            </a:r>
          </a:p>
          <a:p>
            <a:pPr lvl="1" eaLnBrk="1" hangingPunct="1"/>
            <a:r>
              <a:rPr lang="en-US" altLang="en-US" dirty="0" smtClean="0"/>
              <a:t>Total distance traveled</a:t>
            </a:r>
          </a:p>
          <a:p>
            <a:pPr lvl="2" eaLnBrk="1" hangingPunct="1"/>
            <a:r>
              <a:rPr lang="en-US" altLang="en-US" dirty="0" smtClean="0"/>
              <a:t>2 * (1+2+3+…+50) = 2550 miles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036BA-4523-44BA-9386-66F7A2BE7632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grpSp>
        <p:nvGrpSpPr>
          <p:cNvPr id="15366" name="Group 14"/>
          <p:cNvGrpSpPr>
            <a:grpSpLocks/>
          </p:cNvGrpSpPr>
          <p:nvPr/>
        </p:nvGrpSpPr>
        <p:grpSpPr bwMode="auto">
          <a:xfrm>
            <a:off x="1981200" y="5029200"/>
            <a:ext cx="4946650" cy="1204913"/>
            <a:chOff x="960" y="3264"/>
            <a:chExt cx="3116" cy="759"/>
          </a:xfrm>
        </p:grpSpPr>
        <p:sp>
          <p:nvSpPr>
            <p:cNvPr id="15367" name="Rectangle 11"/>
            <p:cNvSpPr>
              <a:spLocks noChangeArrowheads="1"/>
            </p:cNvSpPr>
            <p:nvPr/>
          </p:nvSpPr>
          <p:spPr bwMode="auto">
            <a:xfrm>
              <a:off x="960" y="3792"/>
              <a:ext cx="3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FIGURE 1-3</a:t>
              </a:r>
              <a:r>
                <a:rPr lang="en-US" altLang="en-US"/>
                <a:t> Another package delivery scheme</a:t>
              </a:r>
            </a:p>
          </p:txBody>
        </p:sp>
        <p:pic>
          <p:nvPicPr>
            <p:cNvPr id="15368" name="Picture 13" descr="ch01-f-0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264"/>
              <a:ext cx="3000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107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8BFBE4-A799-45AD-BF90-A338F81BFF5F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(cont’d.)</a:t>
            </a:r>
          </a:p>
          <a:p>
            <a:pPr lvl="1" eaLnBrk="1" hangingPunct="1"/>
            <a:r>
              <a:rPr lang="en-US" altLang="en-US" i="1" dirty="0" smtClean="0"/>
              <a:t>n</a:t>
            </a:r>
            <a:r>
              <a:rPr lang="en-US" altLang="en-US" dirty="0" smtClean="0"/>
              <a:t> packages to deliver to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houses, each one mile apart</a:t>
            </a:r>
          </a:p>
          <a:p>
            <a:pPr lvl="1" eaLnBrk="1" hangingPunct="1"/>
            <a:r>
              <a:rPr lang="en-US" altLang="en-US" dirty="0" smtClean="0"/>
              <a:t>First scheme: total distance traveled</a:t>
            </a:r>
          </a:p>
          <a:p>
            <a:pPr lvl="2" eaLnBrk="1" hangingPunct="1"/>
            <a:r>
              <a:rPr lang="en-US" altLang="en-US" dirty="0" smtClean="0"/>
              <a:t>1+1+1+… +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= 2</a:t>
            </a:r>
            <a:r>
              <a:rPr lang="en-US" altLang="en-US" b="1" i="1" dirty="0" smtClean="0"/>
              <a:t>n</a:t>
            </a:r>
            <a:r>
              <a:rPr lang="en-US" altLang="en-US" b="1" dirty="0" smtClean="0"/>
              <a:t> miles</a:t>
            </a:r>
          </a:p>
          <a:p>
            <a:pPr lvl="2" eaLnBrk="1" hangingPunct="1"/>
            <a:r>
              <a:rPr lang="en-US" altLang="en-US" b="1" dirty="0" smtClean="0"/>
              <a:t>Function of </a:t>
            </a:r>
            <a:r>
              <a:rPr lang="en-US" altLang="en-US" b="1" i="1" dirty="0" smtClean="0"/>
              <a:t>n ---- f(N)</a:t>
            </a:r>
          </a:p>
          <a:p>
            <a:pPr lvl="1" eaLnBrk="1" hangingPunct="1"/>
            <a:r>
              <a:rPr lang="en-US" altLang="en-US" dirty="0" smtClean="0"/>
              <a:t>Second scheme: total distance traveled</a:t>
            </a:r>
          </a:p>
          <a:p>
            <a:pPr lvl="2" eaLnBrk="1" hangingPunct="1"/>
            <a:r>
              <a:rPr lang="en-US" altLang="en-US" dirty="0" smtClean="0"/>
              <a:t>2 * (1+2+3+…+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) = 2*(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+1) / 2) = </a:t>
            </a:r>
            <a:r>
              <a:rPr lang="en-US" altLang="en-US" b="1" i="1" dirty="0" smtClean="0"/>
              <a:t>n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+</a:t>
            </a:r>
            <a:r>
              <a:rPr lang="en-US" altLang="en-US" b="1" i="1" dirty="0" smtClean="0"/>
              <a:t>n miles</a:t>
            </a:r>
          </a:p>
          <a:p>
            <a:pPr lvl="2" eaLnBrk="1" hangingPunct="1"/>
            <a:r>
              <a:rPr lang="en-US" altLang="en-US" b="1" dirty="0" smtClean="0"/>
              <a:t>Function of </a:t>
            </a:r>
            <a:r>
              <a:rPr lang="en-US" altLang="en-US" b="1" i="1" dirty="0" smtClean="0"/>
              <a:t>n</a:t>
            </a:r>
            <a:r>
              <a:rPr lang="en-US" altLang="en-US" b="1" baseline="30000" dirty="0" smtClean="0"/>
              <a:t>2  </a:t>
            </a:r>
            <a:r>
              <a:rPr lang="en-US" altLang="en-US" b="1" i="1" dirty="0" smtClean="0"/>
              <a:t>---- f(N</a:t>
            </a:r>
            <a:r>
              <a:rPr lang="en-US" altLang="en-US" b="1" baseline="30000" dirty="0"/>
              <a:t>2</a:t>
            </a:r>
            <a:r>
              <a:rPr lang="en-US" altLang="en-US" b="1" i="1" dirty="0" smtClean="0"/>
              <a:t>)</a:t>
            </a:r>
            <a:endParaRPr lang="en-US" altLang="en-US" b="1" i="1" dirty="0"/>
          </a:p>
          <a:p>
            <a:pPr lvl="2" eaLnBrk="1" hangingPunct="1"/>
            <a:endParaRPr lang="en-US" altLang="en-US" b="1" baseline="30000" dirty="0" smtClean="0"/>
          </a:p>
          <a:p>
            <a:pPr marL="914400" lvl="2" indent="0" eaLnBrk="1" hangingPunct="1">
              <a:buNone/>
            </a:pPr>
            <a:r>
              <a:rPr lang="en-US" altLang="en-US" b="1" baseline="30000" dirty="0" smtClean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89891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968E43-0DF7-4B04-890B-71ECB7328065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741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en-US" smtClean="0"/>
              <a:t>Analyzing an algorithm</a:t>
            </a:r>
          </a:p>
          <a:p>
            <a:pPr lvl="1" eaLnBrk="1" hangingPunct="1"/>
            <a:r>
              <a:rPr lang="en-US" altLang="en-US" smtClean="0"/>
              <a:t>Count number of operations performed</a:t>
            </a:r>
          </a:p>
          <a:p>
            <a:pPr lvl="2" eaLnBrk="1" hangingPunct="1"/>
            <a:r>
              <a:rPr lang="en-US" altLang="en-US" smtClean="0"/>
              <a:t>Not affected by computer speed</a:t>
            </a:r>
          </a:p>
        </p:txBody>
      </p:sp>
      <p:grpSp>
        <p:nvGrpSpPr>
          <p:cNvPr id="17414" name="Group 10"/>
          <p:cNvGrpSpPr>
            <a:grpSpLocks/>
          </p:cNvGrpSpPr>
          <p:nvPr/>
        </p:nvGrpSpPr>
        <p:grpSpPr bwMode="auto">
          <a:xfrm>
            <a:off x="1371600" y="3200400"/>
            <a:ext cx="6034088" cy="2644775"/>
            <a:chOff x="912" y="1938"/>
            <a:chExt cx="3801" cy="1666"/>
          </a:xfrm>
        </p:grpSpPr>
        <p:pic>
          <p:nvPicPr>
            <p:cNvPr id="17415" name="Picture 6" descr="Tabel 1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2226"/>
              <a:ext cx="3753" cy="1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Rectangle 9"/>
            <p:cNvSpPr>
              <a:spLocks noChangeArrowheads="1"/>
            </p:cNvSpPr>
            <p:nvPr/>
          </p:nvSpPr>
          <p:spPr bwMode="auto">
            <a:xfrm>
              <a:off x="912" y="1938"/>
              <a:ext cx="33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/>
                <a:t>TABLE 1-1</a:t>
              </a:r>
              <a:r>
                <a:rPr lang="en-US" altLang="en-US"/>
                <a:t> Various values of </a:t>
              </a:r>
              <a:r>
                <a:rPr lang="en-US" altLang="en-US" i="1"/>
                <a:t>n</a:t>
              </a:r>
              <a:r>
                <a:rPr lang="en-US" altLang="en-US"/>
                <a:t>, 2</a:t>
              </a:r>
              <a:r>
                <a:rPr lang="en-US" altLang="en-US" i="1"/>
                <a:t>n</a:t>
              </a:r>
              <a:r>
                <a:rPr lang="en-US" altLang="en-US"/>
                <a:t>, </a:t>
              </a:r>
              <a:r>
                <a:rPr lang="en-US" altLang="en-US" i="1"/>
                <a:t>n</a:t>
              </a:r>
              <a:r>
                <a:rPr lang="en-US" altLang="en-US" baseline="30000"/>
                <a:t>2</a:t>
              </a:r>
              <a:r>
                <a:rPr lang="en-US" altLang="en-US"/>
                <a:t>, and </a:t>
              </a:r>
              <a:r>
                <a:rPr lang="en-US" altLang="en-US" i="1"/>
                <a:t>n</a:t>
              </a:r>
              <a:r>
                <a:rPr lang="en-US" altLang="en-US" baseline="30000"/>
                <a:t>2 </a:t>
              </a:r>
              <a:r>
                <a:rPr lang="en-US" altLang="en-US"/>
                <a:t>+ </a:t>
              </a:r>
              <a:r>
                <a:rPr lang="en-US" altLang="en-US" i="1"/>
                <a:t>n</a:t>
              </a:r>
            </a:p>
          </p:txBody>
        </p:sp>
      </p:grpSp>
      <p:sp>
        <p:nvSpPr>
          <p:cNvPr id="10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200" b="1" dirty="0" smtClean="0">
                <a:solidFill>
                  <a:srgbClr val="7E1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Analysis: 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1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EDF264-56BA-4219-9B11-4088EE34DDA9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1-1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Illustrates fixed number of executed operations </a:t>
            </a:r>
          </a:p>
        </p:txBody>
      </p:sp>
      <p:pic>
        <p:nvPicPr>
          <p:cNvPr id="18438" name="Picture 7" descr="Example 1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743200"/>
            <a:ext cx="6834188" cy="2187575"/>
          </a:xfrm>
          <a:noFill/>
        </p:spPr>
      </p:pic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200" b="1" dirty="0" smtClean="0">
                <a:solidFill>
                  <a:srgbClr val="7E1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Analysis: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9200" y="5334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+mn-lt"/>
              </a:rPr>
              <a:t>Total number of operations = 8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5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B9B06-9C92-455E-84E8-609FA56800C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 1-2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Illustrates dominant operations </a:t>
            </a:r>
          </a:p>
        </p:txBody>
      </p:sp>
      <p:pic>
        <p:nvPicPr>
          <p:cNvPr id="19462" name="Picture 6" descr="Example 1-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362200"/>
            <a:ext cx="6019800" cy="3609975"/>
          </a:xfrm>
          <a:noFill/>
        </p:spPr>
      </p:pic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sz="3200" b="1" dirty="0" smtClean="0">
                <a:solidFill>
                  <a:srgbClr val="7E1B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Analysis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6243935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latin typeface="+mn-lt"/>
              </a:rPr>
              <a:t>Total number of operations = 5n + 15 or 5n + 14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97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Algorithm Complexity Analysis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392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Efficiency of an algorithm can be </a:t>
            </a:r>
            <a:r>
              <a:rPr lang="en-GB" sz="2400" dirty="0" smtClean="0"/>
              <a:t>analysed </a:t>
            </a:r>
            <a:r>
              <a:rPr lang="en-GB" sz="2400" dirty="0"/>
              <a:t>at two different stages, before implementation and after implementation.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 smtClean="0"/>
              <a:t>Priori </a:t>
            </a:r>
            <a:r>
              <a:rPr lang="en-GB" sz="2000" b="1" dirty="0"/>
              <a:t>analysis of </a:t>
            </a:r>
            <a:r>
              <a:rPr lang="en-GB" sz="2000" b="1" dirty="0" smtClean="0"/>
              <a:t>algorithms</a:t>
            </a:r>
            <a:r>
              <a:rPr lang="en-GB" sz="2000" dirty="0" smtClean="0"/>
              <a:t>: It </a:t>
            </a:r>
            <a:r>
              <a:rPr lang="en-GB" sz="2000" dirty="0"/>
              <a:t>means we do analysis (space and time) of an algorithm prior to running it on specific system - that is, we determine time and space complexity of algorithm by just seeing the algorithm rather than running it on particular system </a:t>
            </a:r>
            <a:endParaRPr lang="en-GB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b="1" dirty="0" smtClean="0"/>
              <a:t>Posteriori </a:t>
            </a:r>
            <a:r>
              <a:rPr lang="en-GB" sz="2000" b="1" dirty="0"/>
              <a:t>analysis of </a:t>
            </a:r>
            <a:r>
              <a:rPr lang="en-GB" sz="2000" b="1" dirty="0" smtClean="0"/>
              <a:t>algorithms: </a:t>
            </a:r>
            <a:r>
              <a:rPr lang="en-GB" sz="2000" dirty="0" smtClean="0"/>
              <a:t>It </a:t>
            </a:r>
            <a:r>
              <a:rPr lang="en-GB" sz="2000" dirty="0"/>
              <a:t>means we do analysis of algorithm only after running it on system. It directly depends on system and changes from system to system.</a:t>
            </a: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>
                <a:solidFill>
                  <a:srgbClr val="7E1B68"/>
                </a:solidFill>
                <a:cs typeface="Arial" charset="0"/>
              </a:rPr>
              <a:t>Algorithm Complexity Analysis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6013" y="1370278"/>
            <a:ext cx="8027987" cy="49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An algorithm is said to be </a:t>
            </a:r>
            <a:r>
              <a:rPr lang="en-GB" sz="2400" b="1" dirty="0"/>
              <a:t>efficient</a:t>
            </a:r>
            <a:r>
              <a:rPr lang="en-GB" sz="2400" dirty="0"/>
              <a:t> and </a:t>
            </a:r>
            <a:r>
              <a:rPr lang="en-GB" sz="2400" b="1" dirty="0"/>
              <a:t>fast</a:t>
            </a:r>
            <a:r>
              <a:rPr lang="en-GB" sz="2400" dirty="0"/>
              <a:t>, if it takes less time to execute and consumes less memory space. </a:t>
            </a: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The </a:t>
            </a:r>
            <a:r>
              <a:rPr lang="en-GB" sz="2400" dirty="0"/>
              <a:t>performance of an algorithm is measured on the basis of following properties </a:t>
            </a:r>
            <a:r>
              <a:rPr lang="en-GB" sz="24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/>
              <a:t>Time </a:t>
            </a:r>
            <a:r>
              <a:rPr lang="en-GB" sz="2000" b="1" dirty="0" smtClean="0"/>
              <a:t>Complexity: </a:t>
            </a:r>
            <a:r>
              <a:rPr lang="en-GB" sz="2000" dirty="0"/>
              <a:t>Time Complexity is a way to represent the amount of time needed by the program to run to </a:t>
            </a:r>
            <a:r>
              <a:rPr lang="en-GB" sz="2000" dirty="0" smtClean="0"/>
              <a:t>the completion.</a:t>
            </a:r>
          </a:p>
          <a:p>
            <a:pPr marL="457200" lvl="1" indent="0">
              <a:buNone/>
            </a:pPr>
            <a:endParaRPr lang="en-GB" sz="2000" b="1" dirty="0"/>
          </a:p>
          <a:p>
            <a:pPr marL="914400" lvl="1" indent="-457200">
              <a:buFont typeface="+mj-lt"/>
              <a:buAutoNum type="arabicPeriod"/>
            </a:pPr>
            <a:r>
              <a:rPr lang="en-GB" sz="2000" b="1" dirty="0"/>
              <a:t>Space </a:t>
            </a:r>
            <a:r>
              <a:rPr lang="en-GB" sz="2000" b="1" dirty="0" smtClean="0"/>
              <a:t>Complexity</a:t>
            </a:r>
            <a:r>
              <a:rPr lang="en-GB" sz="2000" dirty="0" smtClean="0"/>
              <a:t>: Amount </a:t>
            </a:r>
            <a:r>
              <a:rPr lang="en-GB" sz="2000" dirty="0"/>
              <a:t>of memory space required by the algorithm</a:t>
            </a:r>
          </a:p>
          <a:p>
            <a:pPr marL="914400" lvl="1" indent="-457200">
              <a:buFont typeface="+mj-lt"/>
              <a:buAutoNum type="arabicPeriod"/>
            </a:pPr>
            <a:endParaRPr lang="en-GB" sz="2000" dirty="0"/>
          </a:p>
          <a:p>
            <a:pPr>
              <a:buFont typeface="Wingdings" panose="05000000000000000000" pitchFamily="2" charset="2"/>
              <a:buChar char="q"/>
            </a:pPr>
            <a:endParaRPr lang="en-GB" sz="20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 dirty="0" smtClean="0">
                <a:solidFill>
                  <a:srgbClr val="7E1B68"/>
                </a:solidFill>
                <a:cs typeface="Arial" charset="0"/>
              </a:rPr>
              <a:t>Space Complexity</a:t>
            </a:r>
            <a:endParaRPr lang="en-US" sz="3200" dirty="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297865"/>
            <a:ext cx="7705725" cy="510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400" b="1" dirty="0"/>
              <a:t>Space complexity </a:t>
            </a:r>
            <a:r>
              <a:rPr lang="en-GB" sz="2400" dirty="0"/>
              <a:t>of an algorithm represents the amount of memory space required by the algorithm in its life cycle. The space required by an algorithm is equal to the sum of the following two </a:t>
            </a:r>
            <a:r>
              <a:rPr lang="en-GB" sz="2400" dirty="0" smtClean="0"/>
              <a:t>components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lvl="1"/>
            <a:r>
              <a:rPr lang="en-GB" sz="2000" b="1" dirty="0"/>
              <a:t>A fixed part </a:t>
            </a:r>
            <a:r>
              <a:rPr lang="en-GB" sz="2000" dirty="0"/>
              <a:t>that is a </a:t>
            </a:r>
            <a:r>
              <a:rPr lang="en-GB" sz="2000" dirty="0" smtClean="0"/>
              <a:t>memory space </a:t>
            </a:r>
            <a:r>
              <a:rPr lang="en-GB" sz="2000" dirty="0"/>
              <a:t>required to store certain data and variables, that are independent of the </a:t>
            </a:r>
            <a:r>
              <a:rPr lang="en-GB" sz="2000" dirty="0" smtClean="0"/>
              <a:t>input size </a:t>
            </a:r>
            <a:r>
              <a:rPr lang="en-GB" sz="2000" dirty="0"/>
              <a:t>of the problem. For example, simple variables and constants used, program size, etc</a:t>
            </a:r>
            <a:r>
              <a:rPr lang="en-GB" sz="2000" dirty="0" smtClean="0"/>
              <a:t>.</a:t>
            </a:r>
          </a:p>
          <a:p>
            <a:pPr marL="457200" lvl="1" indent="0">
              <a:buNone/>
            </a:pPr>
            <a:endParaRPr lang="en-GB" sz="2000" dirty="0"/>
          </a:p>
          <a:p>
            <a:pPr lvl="1"/>
            <a:r>
              <a:rPr lang="en-GB" sz="2000" b="1" dirty="0"/>
              <a:t>A variable part </a:t>
            </a:r>
            <a:r>
              <a:rPr lang="en-GB" sz="2000" dirty="0"/>
              <a:t>is a </a:t>
            </a:r>
            <a:r>
              <a:rPr lang="en-GB" sz="2000" dirty="0" smtClean="0"/>
              <a:t>memory space </a:t>
            </a:r>
            <a:r>
              <a:rPr lang="en-GB" sz="2000" dirty="0"/>
              <a:t>required by variables, whose size depends on the </a:t>
            </a:r>
            <a:r>
              <a:rPr lang="en-GB" sz="2000" dirty="0" smtClean="0"/>
              <a:t>input size </a:t>
            </a:r>
            <a:r>
              <a:rPr lang="en-GB" sz="2000" dirty="0"/>
              <a:t>of the problem. For example, dynamic memory allocation, </a:t>
            </a:r>
            <a:r>
              <a:rPr lang="en-GB" sz="2000" dirty="0" smtClean="0"/>
              <a:t>stack </a:t>
            </a:r>
            <a:r>
              <a:rPr lang="en-GB" sz="2000" dirty="0"/>
              <a:t>space, etc.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/>
              <a:t> </a:t>
            </a:r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>
                <a:solidFill>
                  <a:srgbClr val="7E1B68"/>
                </a:solidFill>
                <a:cs typeface="Arial" charset="0"/>
              </a:rPr>
              <a:t>Space Complexity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443335"/>
            <a:ext cx="77057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Space complexity S(P) of any algorithm </a:t>
            </a:r>
            <a:r>
              <a:rPr lang="en-GB" sz="2400" dirty="0" smtClean="0"/>
              <a:t>P: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/>
          </a:p>
          <a:p>
            <a:pPr marL="0" indent="0" algn="ctr">
              <a:buNone/>
            </a:pPr>
            <a:r>
              <a:rPr lang="en-GB" sz="2400" b="1" dirty="0" smtClean="0"/>
              <a:t>S(P</a:t>
            </a:r>
            <a:r>
              <a:rPr lang="en-GB" sz="2400" b="1" dirty="0"/>
              <a:t>) = </a:t>
            </a:r>
            <a:r>
              <a:rPr lang="en-GB" sz="2400" b="1" dirty="0" smtClean="0"/>
              <a:t>C(n) + S(n)</a:t>
            </a:r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where </a:t>
            </a:r>
            <a:r>
              <a:rPr lang="en-GB" sz="2400" dirty="0"/>
              <a:t>C is the fixed part and </a:t>
            </a:r>
            <a:r>
              <a:rPr lang="en-GB" sz="2400" dirty="0" smtClean="0"/>
              <a:t>S </a:t>
            </a:r>
            <a:r>
              <a:rPr lang="en-GB" sz="2400" dirty="0"/>
              <a:t>is the variable part of the algorithm, which depends on </a:t>
            </a:r>
            <a:r>
              <a:rPr lang="en-GB" sz="2400" dirty="0" smtClean="0"/>
              <a:t>the input size </a:t>
            </a:r>
            <a:r>
              <a:rPr lang="en-GB" sz="2400" b="1" dirty="0" smtClean="0"/>
              <a:t>n</a:t>
            </a:r>
            <a:r>
              <a:rPr lang="en-GB" sz="2400" dirty="0" smtClean="0"/>
              <a:t>. </a:t>
            </a:r>
          </a:p>
          <a:p>
            <a:pPr marL="0" indent="0">
              <a:buNone/>
            </a:pPr>
            <a:endParaRPr lang="en-GB" sz="2400" dirty="0" smtClean="0"/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54037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>
                <a:solidFill>
                  <a:srgbClr val="7E1B68"/>
                </a:solidFill>
                <a:cs typeface="Arial" charset="0"/>
              </a:rPr>
              <a:t>Space Complexity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219200"/>
            <a:ext cx="80772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prstClr val="black"/>
                </a:solidFill>
              </a:rPr>
              <a:t>Example1 −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4814" y="1752600"/>
            <a:ext cx="3365986" cy="1477328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Algorithm: SUM(A, 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Step 1 -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Step 2 - C ← A + B + 10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Step 3 - Stop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3505200"/>
            <a:ext cx="784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+mn-lt"/>
              </a:rPr>
              <a:t>Here we have three variables A, B, and C and one constant. Hence </a:t>
            </a:r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S(P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) = </a:t>
            </a:r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1(n) </a:t>
            </a:r>
            <a:r>
              <a:rPr lang="en-GB" sz="2400" b="1" dirty="0">
                <a:solidFill>
                  <a:srgbClr val="000000"/>
                </a:solidFill>
                <a:latin typeface="+mn-lt"/>
              </a:rPr>
              <a:t>+ </a:t>
            </a:r>
            <a:r>
              <a:rPr lang="en-GB" sz="2400" b="1" dirty="0" smtClean="0">
                <a:solidFill>
                  <a:srgbClr val="000000"/>
                </a:solidFill>
                <a:latin typeface="+mn-lt"/>
              </a:rPr>
              <a:t>3(n)</a:t>
            </a:r>
          </a:p>
          <a:p>
            <a:pPr algn="ctr"/>
            <a:endParaRPr lang="en-GB" sz="2400" dirty="0" smtClean="0">
              <a:solidFill>
                <a:srgbClr val="000000"/>
              </a:solidFill>
              <a:latin typeface="+mn-lt"/>
            </a:endParaRPr>
          </a:p>
          <a:p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+mn-lt"/>
              </a:rPr>
              <a:t>Now, space depends on data types of given variables and constant types and it will be multiplied accordingly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r>
              <a:rPr lang="en-GB" sz="2400" b="1" i="1" dirty="0" smtClean="0">
                <a:solidFill>
                  <a:srgbClr val="000000"/>
                </a:solidFill>
                <a:latin typeface="+mn-lt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+mn-lt"/>
              </a:rPr>
              <a:t> represents number of bytes variable holds.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96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54037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>
                <a:solidFill>
                  <a:srgbClr val="7E1B68"/>
                </a:solidFill>
                <a:cs typeface="Arial" charset="0"/>
              </a:rPr>
              <a:t>Space Complexity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219200"/>
            <a:ext cx="80772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Constant Space Complexity</a:t>
            </a:r>
            <a:endParaRPr lang="en-US" sz="2400" b="1" dirty="0"/>
          </a:p>
          <a:p>
            <a:pPr marL="0" indent="0">
              <a:buNone/>
            </a:pPr>
            <a:endParaRPr lang="en-GB" sz="2400" dirty="0" smtClean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71800" y="1994118"/>
            <a:ext cx="27847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square(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return a*a;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40386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rebuchet MS" panose="020B0603020202020204" pitchFamily="34" charset="0"/>
              </a:rPr>
              <a:t>it requires </a:t>
            </a:r>
            <a:r>
              <a:rPr lang="en-GB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4 </a:t>
            </a:r>
            <a:r>
              <a:rPr lang="en-GB" dirty="0">
                <a:solidFill>
                  <a:srgbClr val="000000"/>
                </a:solidFill>
                <a:latin typeface="Trebuchet MS" panose="020B0603020202020204" pitchFamily="34" charset="0"/>
              </a:rPr>
              <a:t>bytes of memory to store variable '</a:t>
            </a:r>
            <a:r>
              <a:rPr lang="en-GB" b="1" dirty="0">
                <a:solidFill>
                  <a:srgbClr val="000000"/>
                </a:solidFill>
                <a:latin typeface="Trebuchet MS" panose="020B0603020202020204" pitchFamily="34" charset="0"/>
              </a:rPr>
              <a:t>a</a:t>
            </a:r>
            <a:r>
              <a:rPr lang="en-GB" dirty="0">
                <a:solidFill>
                  <a:srgbClr val="000000"/>
                </a:solidFill>
                <a:latin typeface="Trebuchet MS" panose="020B0603020202020204" pitchFamily="34" charset="0"/>
              </a:rPr>
              <a:t>' and another </a:t>
            </a:r>
            <a:r>
              <a:rPr lang="en-GB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4 </a:t>
            </a:r>
            <a:r>
              <a:rPr lang="en-GB" dirty="0">
                <a:solidFill>
                  <a:srgbClr val="000000"/>
                </a:solidFill>
                <a:latin typeface="Trebuchet MS" panose="020B0603020202020204" pitchFamily="34" charset="0"/>
              </a:rPr>
              <a:t>bytes of memory is used for </a:t>
            </a:r>
            <a:r>
              <a:rPr lang="en-GB" b="1" dirty="0">
                <a:solidFill>
                  <a:srgbClr val="000000"/>
                </a:solidFill>
                <a:latin typeface="Trebuchet MS" panose="020B0603020202020204" pitchFamily="34" charset="0"/>
              </a:rPr>
              <a:t>return value</a:t>
            </a:r>
            <a:r>
              <a:rPr lang="en-GB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  <a:endParaRPr lang="en-GB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GB" b="1" dirty="0" smtClean="0"/>
              <a:t>Totally </a:t>
            </a:r>
            <a:r>
              <a:rPr lang="en-GB" b="1" dirty="0"/>
              <a:t>it requires </a:t>
            </a:r>
            <a:r>
              <a:rPr lang="en-GB" b="1" dirty="0" smtClean="0"/>
              <a:t>8 </a:t>
            </a:r>
            <a:r>
              <a:rPr lang="en-GB" b="1" dirty="0"/>
              <a:t>bytes of memory to complete its execution</a:t>
            </a:r>
            <a:r>
              <a:rPr lang="en-GB" b="1" dirty="0" smtClean="0"/>
              <a:t>.</a:t>
            </a:r>
          </a:p>
          <a:p>
            <a:endParaRPr lang="en-GB" b="1" dirty="0"/>
          </a:p>
          <a:p>
            <a:r>
              <a:rPr lang="en-GB" dirty="0">
                <a:solidFill>
                  <a:srgbClr val="000000"/>
                </a:solidFill>
                <a:latin typeface="Trebuchet MS" panose="020B0603020202020204" pitchFamily="34" charset="0"/>
              </a:rPr>
              <a:t>If the amount of space required by an algorithm </a:t>
            </a:r>
            <a:r>
              <a:rPr lang="en-GB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constant, </a:t>
            </a:r>
            <a:r>
              <a:rPr lang="en-GB" dirty="0">
                <a:solidFill>
                  <a:srgbClr val="000000"/>
                </a:solidFill>
                <a:latin typeface="Trebuchet MS" panose="020B0603020202020204" pitchFamily="34" charset="0"/>
              </a:rPr>
              <a:t>then that space complexity is said to be </a:t>
            </a:r>
            <a:r>
              <a:rPr lang="en-GB" b="1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Constant </a:t>
            </a:r>
            <a:r>
              <a:rPr lang="en-GB" b="1" dirty="0">
                <a:solidFill>
                  <a:srgbClr val="000000"/>
                </a:solidFill>
                <a:latin typeface="Trebuchet MS" panose="020B0603020202020204" pitchFamily="34" charset="0"/>
              </a:rPr>
              <a:t>Space Complexity</a:t>
            </a:r>
            <a:endParaRPr lang="en-US" b="1" dirty="0"/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>
                <a:solidFill>
                  <a:srgbClr val="7E1B68"/>
                </a:solidFill>
                <a:cs typeface="Arial" charset="0"/>
              </a:rPr>
              <a:t>Space Complexity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066800"/>
            <a:ext cx="80772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400" b="1" dirty="0">
                <a:solidFill>
                  <a:srgbClr val="000000"/>
                </a:solidFill>
                <a:latin typeface="Trebuchet MS" panose="020B0603020202020204" pitchFamily="34" charset="0"/>
              </a:rPr>
              <a:t>Linear Space Complexity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endParaRPr lang="en-GB" sz="2400" dirty="0" smtClean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43199" y="1600200"/>
            <a:ext cx="41910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sum(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A[ ],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lvl="1" eaLnBrk="0" hangingPunct="0"/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sum = 0; </a:t>
            </a:r>
          </a:p>
          <a:p>
            <a:pPr lvl="1" eaLnBrk="0" hangingPunct="0"/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lvl="1" eaLnBrk="0" hangingPunct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for(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= 0;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&lt; n;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++)</a:t>
            </a:r>
          </a:p>
          <a:p>
            <a:pPr lvl="1" eaLnBrk="0" hangingPunct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</a:p>
          <a:p>
            <a:pPr lvl="1" eaLnBrk="0" hangingPunct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sum = sum + A[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]; </a:t>
            </a:r>
          </a:p>
          <a:p>
            <a:pPr lvl="1" eaLnBrk="0" hangingPunct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return sum;</a:t>
            </a:r>
          </a:p>
          <a:p>
            <a:pPr eaLnBrk="0" hangingPunct="0"/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51816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rebuchet MS" panose="020B0603020202020204" pitchFamily="34" charset="0"/>
              </a:rPr>
              <a:t>If the amount of space required by an algorithm is increased with the increase of input value, then that space complexity is said to be </a:t>
            </a:r>
            <a:r>
              <a:rPr lang="en-GB" b="1" dirty="0">
                <a:solidFill>
                  <a:srgbClr val="000000"/>
                </a:solidFill>
                <a:latin typeface="Trebuchet MS" panose="020B0603020202020204" pitchFamily="34" charset="0"/>
              </a:rPr>
              <a:t>Linear Space Complexity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07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288925"/>
            <a:ext cx="9144000" cy="222250"/>
          </a:xfrm>
          <a:prstGeom prst="rect">
            <a:avLst/>
          </a:prstGeom>
          <a:solidFill>
            <a:srgbClr val="7E1B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431800"/>
          </a:xfrm>
          <a:prstGeom prst="rect">
            <a:avLst/>
          </a:prstGeom>
          <a:solidFill>
            <a:srgbClr val="7E1B68"/>
          </a:solidFill>
          <a:ln w="9525">
            <a:solidFill>
              <a:srgbClr val="59713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l-PL" altLang="pl-PL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 bwMode="auto">
          <a:xfrm>
            <a:off x="1116013" y="533400"/>
            <a:ext cx="8027987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1" kern="1200" noProof="0" dirty="0" smtClean="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en-US" sz="3200">
                <a:solidFill>
                  <a:srgbClr val="7E1B68"/>
                </a:solidFill>
                <a:cs typeface="Arial" charset="0"/>
              </a:rPr>
              <a:t>Time Complexity</a:t>
            </a:r>
            <a:endParaRPr lang="en-US" sz="3200">
              <a:solidFill>
                <a:srgbClr val="7E1B68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66800" y="1214735"/>
            <a:ext cx="8077200" cy="496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Time complexity of an algorithm represents the amount of time required by the algorithm to run to the completion.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 smtClean="0">
                <a:solidFill>
                  <a:prstClr val="black"/>
                </a:solidFill>
              </a:rPr>
              <a:t>Constant Time Complexity</a:t>
            </a:r>
          </a:p>
          <a:p>
            <a:pPr marL="0" indent="0">
              <a:buNone/>
            </a:pPr>
            <a:endParaRPr lang="en-GB" sz="2400" dirty="0" smtClean="0">
              <a:solidFill>
                <a:prstClr val="black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GB" sz="2000" i="1" dirty="0" smtClean="0">
                <a:solidFill>
                  <a:prstClr val="black"/>
                </a:solidFill>
              </a:rPr>
              <a:t>     Statement;</a:t>
            </a:r>
          </a:p>
          <a:p>
            <a:pPr marL="0" indent="0">
              <a:buFont typeface="Arial" charset="0"/>
              <a:buNone/>
            </a:pPr>
            <a:r>
              <a:rPr lang="en-GB" sz="2000" i="1" dirty="0">
                <a:solidFill>
                  <a:prstClr val="black"/>
                </a:solidFill>
              </a:rPr>
              <a:t> </a:t>
            </a:r>
            <a:r>
              <a:rPr lang="en-GB" sz="2000" i="1" dirty="0" smtClean="0">
                <a:solidFill>
                  <a:prstClr val="black"/>
                </a:solidFill>
              </a:rPr>
              <a:t>     </a:t>
            </a:r>
          </a:p>
          <a:p>
            <a:pPr marL="0" indent="0">
              <a:buFont typeface="Arial" charset="0"/>
              <a:buNone/>
            </a:pPr>
            <a:endParaRPr lang="en-GB" sz="2400" i="1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GB" sz="2400" dirty="0"/>
              <a:t> </a:t>
            </a:r>
            <a:r>
              <a:rPr lang="en-GB" sz="2400" dirty="0" smtClean="0"/>
              <a:t>We </a:t>
            </a:r>
            <a:r>
              <a:rPr lang="en-GB" sz="2400" dirty="0"/>
              <a:t>have a single statement. Its Time Complexity will be </a:t>
            </a:r>
            <a:r>
              <a:rPr lang="en-GB" sz="2400" b="1" dirty="0"/>
              <a:t>Constant</a:t>
            </a:r>
            <a:r>
              <a:rPr lang="en-GB" sz="2400" dirty="0"/>
              <a:t>. </a:t>
            </a:r>
            <a:br>
              <a:rPr lang="en-GB" sz="2400" dirty="0"/>
            </a:br>
            <a:endParaRPr lang="en-GB" sz="2400" i="1" dirty="0" smtClean="0">
              <a:solidFill>
                <a:prstClr val="black"/>
              </a:solidFill>
            </a:endParaRPr>
          </a:p>
          <a:p>
            <a:pPr marL="0" indent="0" algn="ctr">
              <a:buFont typeface="Arial" charset="0"/>
              <a:buNone/>
            </a:pPr>
            <a:endParaRPr lang="en-GB" sz="2400" i="1" dirty="0" smtClean="0">
              <a:solidFill>
                <a:prstClr val="black"/>
              </a:solidFill>
            </a:endParaRPr>
          </a:p>
        </p:txBody>
      </p:sp>
      <p:sp>
        <p:nvSpPr>
          <p:cNvPr id="2" name="AutoShape 2" descr="Image result for computer scientist"/>
          <p:cNvSpPr>
            <a:spLocks noChangeAspect="1" noChangeArrowheads="1"/>
          </p:cNvSpPr>
          <p:nvPr/>
        </p:nvSpPr>
        <p:spPr bwMode="auto">
          <a:xfrm>
            <a:off x="832984" y="44196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937</Words>
  <Application>Microsoft Office PowerPoint</Application>
  <PresentationFormat>On-screen Show (4:3)</PresentationFormat>
  <Paragraphs>161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Unicode MS</vt:lpstr>
      <vt:lpstr>Arial</vt:lpstr>
      <vt:lpstr>Calibri</vt:lpstr>
      <vt:lpstr>Menlo</vt:lpstr>
      <vt:lpstr>Trebuchet MS</vt:lpstr>
      <vt:lpstr>Wingdings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Analysis: Example</vt:lpstr>
      <vt:lpstr>PowerPoint Presentation</vt:lpstr>
      <vt:lpstr>PowerPoint Presentation</vt:lpstr>
      <vt:lpstr>PowerPoint Presentation</vt:lpstr>
      <vt:lpstr>Algorithm Analysis: </vt:lpstr>
      <vt:lpstr>Algorithm Analysis: </vt:lpstr>
      <vt:lpstr>Algorithm Analysis</vt:lpstr>
    </vt:vector>
  </TitlesOfParts>
  <Company>polsl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zawt_ss</dc:creator>
  <cp:lastModifiedBy>Microsoft</cp:lastModifiedBy>
  <cp:revision>634</cp:revision>
  <dcterms:created xsi:type="dcterms:W3CDTF">2008-08-12T13:18:47Z</dcterms:created>
  <dcterms:modified xsi:type="dcterms:W3CDTF">2022-02-20T16:58:05Z</dcterms:modified>
</cp:coreProperties>
</file>