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9" r:id="rId2"/>
    <p:sldId id="327" r:id="rId3"/>
    <p:sldId id="329" r:id="rId4"/>
    <p:sldId id="358" r:id="rId5"/>
    <p:sldId id="328"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59" r:id="rId20"/>
    <p:sldId id="360" r:id="rId21"/>
    <p:sldId id="362" r:id="rId22"/>
    <p:sldId id="361" r:id="rId23"/>
    <p:sldId id="363" r:id="rId24"/>
  </p:sldIdLst>
  <p:sldSz cx="9144000" cy="6858000" type="screen4x3"/>
  <p:notesSz cx="9144000" cy="6858000"/>
  <p:defaultTextStyle>
    <a:defPPr>
      <a:defRPr lang="pl-PL"/>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82">
          <p15:clr>
            <a:srgbClr val="A4A3A4"/>
          </p15:clr>
        </p15:guide>
        <p15:guide id="3"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1B68"/>
    <a:srgbClr val="1E3880"/>
    <a:srgbClr val="59713D"/>
    <a:srgbClr val="3A3668"/>
    <a:srgbClr val="006E77"/>
    <a:srgbClr val="990000"/>
    <a:srgbClr val="E4DA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88345" autoAdjust="0"/>
  </p:normalViewPr>
  <p:slideViewPr>
    <p:cSldViewPr>
      <p:cViewPr varScale="1">
        <p:scale>
          <a:sx n="86" d="100"/>
          <a:sy n="86" d="100"/>
        </p:scale>
        <p:origin x="960" y="108"/>
      </p:cViewPr>
      <p:guideLst>
        <p:guide orient="horz" pos="2160"/>
        <p:guide orient="horz" pos="482"/>
        <p:guide pos="2880"/>
      </p:guideLst>
    </p:cSldViewPr>
  </p:slideViewPr>
  <p:notesTextViewPr>
    <p:cViewPr>
      <p:scale>
        <a:sx n="100" d="100"/>
        <a:sy n="100" d="100"/>
      </p:scale>
      <p:origin x="0" y="0"/>
    </p:cViewPr>
  </p:notesTextViewPr>
  <p:notesViewPr>
    <p:cSldViewPr>
      <p:cViewPr>
        <p:scale>
          <a:sx n="154" d="100"/>
          <a:sy n="154" d="100"/>
        </p:scale>
        <p:origin x="648" y="78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1741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B8B2BFA-EFD5-42C5-B152-4D26B61ABD62}" type="datetimeFigureOut">
              <a:rPr lang="pl-PL" altLang="en-US"/>
              <a:pPr/>
              <a:t>20.02.2022</a:t>
            </a:fld>
            <a:endParaRPr lang="pl-PL" altLang="en-US"/>
          </a:p>
        </p:txBody>
      </p:sp>
      <p:sp>
        <p:nvSpPr>
          <p:cNvPr id="1741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1741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6671DCA-725C-4A85-8E72-9BC83C23453E}" type="slidenum">
              <a:rPr lang="pl-PL" altLang="en-US"/>
              <a:pPr/>
              <a:t>‹#›</a:t>
            </a:fld>
            <a:endParaRPr lang="pl-PL" altLang="en-US"/>
          </a:p>
        </p:txBody>
      </p:sp>
    </p:spTree>
    <p:extLst>
      <p:ext uri="{BB962C8B-B14F-4D97-AF65-F5344CB8AC3E}">
        <p14:creationId xmlns:p14="http://schemas.microsoft.com/office/powerpoint/2010/main" val="2438996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Symbol zastępczy daty 2"/>
          <p:cNvSpPr>
            <a:spLocks noGrp="1"/>
          </p:cNvSpPr>
          <p:nvPr>
            <p:ph type="dt"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651FB55-B5C6-4E14-88C3-CD472F77F9E8}" type="datetimeFigureOut">
              <a:rPr lang="pl-PL" altLang="en-US"/>
              <a:pPr/>
              <a:t>20.02.2022</a:t>
            </a:fld>
            <a:endParaRPr lang="pl-PL" altLang="en-US"/>
          </a:p>
        </p:txBody>
      </p:sp>
      <p:sp>
        <p:nvSpPr>
          <p:cNvPr id="4" name="Symbol zastępczy obrazu slajdu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pl-PL" noProof="0" smtClean="0"/>
          </a:p>
        </p:txBody>
      </p:sp>
      <p:sp>
        <p:nvSpPr>
          <p:cNvPr id="5" name="Symbol zastępczy notatek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p>
        </p:txBody>
      </p:sp>
      <p:sp>
        <p:nvSpPr>
          <p:cNvPr id="6" name="Symbol zastępczy stopki 5"/>
          <p:cNvSpPr>
            <a:spLocks noGrp="1"/>
          </p:cNvSpPr>
          <p:nvPr>
            <p:ph type="ftr" sz="quarter" idx="4"/>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ymbol zastępczy numeru slajdu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9D1705-0A7D-4F0A-93FA-D6974115C5F6}" type="slidenum">
              <a:rPr lang="pl-PL" altLang="en-US"/>
              <a:pPr/>
              <a:t>‹#›</a:t>
            </a:fld>
            <a:endParaRPr lang="pl-PL" altLang="en-US"/>
          </a:p>
        </p:txBody>
      </p:sp>
    </p:spTree>
    <p:extLst>
      <p:ext uri="{BB962C8B-B14F-4D97-AF65-F5344CB8AC3E}">
        <p14:creationId xmlns:p14="http://schemas.microsoft.com/office/powerpoint/2010/main" val="31033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3316"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447C5F9-0E0B-44B6-BDC8-1738B383094F}" type="slidenum">
              <a:rPr lang="pl-PL" altLang="pl-PL">
                <a:latin typeface="Arial" charset="0"/>
              </a:rPr>
              <a:pPr eaLnBrk="1" hangingPunct="1">
                <a:spcBef>
                  <a:spcPct val="0"/>
                </a:spcBef>
              </a:pPr>
              <a:t>1</a:t>
            </a:fld>
            <a:endParaRPr lang="pl-PL" altLang="pl-PL">
              <a:latin typeface="Arial" charset="0"/>
            </a:endParaRPr>
          </a:p>
        </p:txBody>
      </p:sp>
    </p:spTree>
    <p:extLst>
      <p:ext uri="{BB962C8B-B14F-4D97-AF65-F5344CB8AC3E}">
        <p14:creationId xmlns:p14="http://schemas.microsoft.com/office/powerpoint/2010/main" val="1180275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10</a:t>
            </a:fld>
            <a:endParaRPr lang="pl-PL" altLang="pl-PL">
              <a:solidFill>
                <a:srgbClr val="000000"/>
              </a:solidFill>
              <a:latin typeface="Arial" charset="0"/>
            </a:endParaRPr>
          </a:p>
        </p:txBody>
      </p:sp>
    </p:spTree>
    <p:extLst>
      <p:ext uri="{BB962C8B-B14F-4D97-AF65-F5344CB8AC3E}">
        <p14:creationId xmlns:p14="http://schemas.microsoft.com/office/powerpoint/2010/main" val="242482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11</a:t>
            </a:fld>
            <a:endParaRPr lang="pl-PL" altLang="pl-PL">
              <a:solidFill>
                <a:srgbClr val="000000"/>
              </a:solidFill>
              <a:latin typeface="Arial" charset="0"/>
            </a:endParaRPr>
          </a:p>
        </p:txBody>
      </p:sp>
    </p:spTree>
    <p:extLst>
      <p:ext uri="{BB962C8B-B14F-4D97-AF65-F5344CB8AC3E}">
        <p14:creationId xmlns:p14="http://schemas.microsoft.com/office/powerpoint/2010/main" val="76514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12</a:t>
            </a:fld>
            <a:endParaRPr lang="pl-PL" altLang="pl-PL">
              <a:solidFill>
                <a:srgbClr val="000000"/>
              </a:solidFill>
              <a:latin typeface="Arial" charset="0"/>
            </a:endParaRPr>
          </a:p>
        </p:txBody>
      </p:sp>
    </p:spTree>
    <p:extLst>
      <p:ext uri="{BB962C8B-B14F-4D97-AF65-F5344CB8AC3E}">
        <p14:creationId xmlns:p14="http://schemas.microsoft.com/office/powerpoint/2010/main" val="134684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13</a:t>
            </a:fld>
            <a:endParaRPr lang="pl-PL" altLang="pl-PL">
              <a:solidFill>
                <a:srgbClr val="000000"/>
              </a:solidFill>
              <a:latin typeface="Arial" charset="0"/>
            </a:endParaRPr>
          </a:p>
        </p:txBody>
      </p:sp>
    </p:spTree>
    <p:extLst>
      <p:ext uri="{BB962C8B-B14F-4D97-AF65-F5344CB8AC3E}">
        <p14:creationId xmlns:p14="http://schemas.microsoft.com/office/powerpoint/2010/main" val="64996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14</a:t>
            </a:fld>
            <a:endParaRPr lang="pl-PL" altLang="pl-PL">
              <a:solidFill>
                <a:srgbClr val="000000"/>
              </a:solidFill>
              <a:latin typeface="Arial" charset="0"/>
            </a:endParaRPr>
          </a:p>
        </p:txBody>
      </p:sp>
    </p:spTree>
    <p:extLst>
      <p:ext uri="{BB962C8B-B14F-4D97-AF65-F5344CB8AC3E}">
        <p14:creationId xmlns:p14="http://schemas.microsoft.com/office/powerpoint/2010/main" val="893863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15</a:t>
            </a:fld>
            <a:endParaRPr lang="pl-PL" altLang="pl-PL">
              <a:solidFill>
                <a:srgbClr val="000000"/>
              </a:solidFill>
              <a:latin typeface="Arial" charset="0"/>
            </a:endParaRPr>
          </a:p>
        </p:txBody>
      </p:sp>
    </p:spTree>
    <p:extLst>
      <p:ext uri="{BB962C8B-B14F-4D97-AF65-F5344CB8AC3E}">
        <p14:creationId xmlns:p14="http://schemas.microsoft.com/office/powerpoint/2010/main" val="1391261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de-DE"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16</a:t>
            </a:fld>
            <a:endParaRPr lang="pl-PL" altLang="pl-PL">
              <a:solidFill>
                <a:srgbClr val="000000"/>
              </a:solidFill>
              <a:latin typeface="Arial" charset="0"/>
            </a:endParaRPr>
          </a:p>
        </p:txBody>
      </p:sp>
    </p:spTree>
    <p:extLst>
      <p:ext uri="{BB962C8B-B14F-4D97-AF65-F5344CB8AC3E}">
        <p14:creationId xmlns:p14="http://schemas.microsoft.com/office/powerpoint/2010/main" val="58429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17</a:t>
            </a:fld>
            <a:endParaRPr lang="pl-PL" altLang="pl-PL">
              <a:solidFill>
                <a:srgbClr val="000000"/>
              </a:solidFill>
              <a:latin typeface="Arial" charset="0"/>
            </a:endParaRPr>
          </a:p>
        </p:txBody>
      </p:sp>
    </p:spTree>
    <p:extLst>
      <p:ext uri="{BB962C8B-B14F-4D97-AF65-F5344CB8AC3E}">
        <p14:creationId xmlns:p14="http://schemas.microsoft.com/office/powerpoint/2010/main" val="1125087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18</a:t>
            </a:fld>
            <a:endParaRPr lang="pl-PL" altLang="pl-PL">
              <a:solidFill>
                <a:srgbClr val="000000"/>
              </a:solidFill>
              <a:latin typeface="Arial" charset="0"/>
            </a:endParaRPr>
          </a:p>
        </p:txBody>
      </p:sp>
    </p:spTree>
    <p:extLst>
      <p:ext uri="{BB962C8B-B14F-4D97-AF65-F5344CB8AC3E}">
        <p14:creationId xmlns:p14="http://schemas.microsoft.com/office/powerpoint/2010/main" val="2497266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19</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388847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2</a:t>
            </a:fld>
            <a:endParaRPr lang="pl-PL" altLang="pl-PL">
              <a:solidFill>
                <a:srgbClr val="000000"/>
              </a:solidFill>
              <a:latin typeface="Arial" charset="0"/>
            </a:endParaRPr>
          </a:p>
        </p:txBody>
      </p:sp>
    </p:spTree>
    <p:extLst>
      <p:ext uri="{BB962C8B-B14F-4D97-AF65-F5344CB8AC3E}">
        <p14:creationId xmlns:p14="http://schemas.microsoft.com/office/powerpoint/2010/main" val="4114439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20</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3054565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21</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2050290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22</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1062226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552B54-6D36-4DC7-B845-94636FF70F82}" type="slidenum">
              <a:rPr lang="en-US" altLang="en-US"/>
              <a:pPr/>
              <a:t>23</a:t>
            </a:fld>
            <a:endParaRPr lang="en-US" altLang="en-US"/>
          </a:p>
        </p:txBody>
      </p:sp>
      <p:sp>
        <p:nvSpPr>
          <p:cNvPr id="222210" name="Rectangle 2"/>
          <p:cNvSpPr>
            <a:spLocks noGrp="1" noRot="1" noChangeAspect="1" noChangeArrowheads="1" noTextEdit="1"/>
          </p:cNvSpPr>
          <p:nvPr>
            <p:ph type="sldImg"/>
          </p:nvPr>
        </p:nvSpPr>
        <p:spPr>
          <a:xfrm>
            <a:off x="1143000" y="685800"/>
            <a:ext cx="4572000" cy="3429000"/>
          </a:xfrm>
          <a:ln/>
        </p:spPr>
      </p:sp>
      <p:sp>
        <p:nvSpPr>
          <p:cNvPr id="222211" name="Rectangle 3"/>
          <p:cNvSpPr>
            <a:spLocks noGrp="1" noChangeArrowheads="1"/>
          </p:cNvSpPr>
          <p:nvPr>
            <p:ph type="body" idx="1"/>
          </p:nvPr>
        </p:nvSpPr>
        <p:spPr/>
        <p:txBody>
          <a:bodyPr/>
          <a:lstStyle/>
          <a:p>
            <a:r>
              <a:rPr lang="en-US" altLang="en-US" dirty="0">
                <a:cs typeface="Times New Roman" panose="02020603050405020304" pitchFamily="18" charset="0"/>
              </a:rPr>
              <a:t> </a:t>
            </a:r>
          </a:p>
          <a:p>
            <a:r>
              <a:rPr lang="en-US" altLang="en-US" b="1" dirty="0">
                <a:cs typeface="Times New Roman" panose="02020603050405020304" pitchFamily="18" charset="0"/>
              </a:rPr>
              <a:t>Algorithm Complexity - Loops with Break</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The case of a loop with a conditional breakout is shown in this slide. In the cases where the loop runs to normal termination, the run time of the loop is correctly modelled by the same function as for the simple loop above. But in other cases, the loop may terminate sooner. These cases are data dependent; that is, the runtime of the loop varies from an upper bound of 3</a:t>
            </a:r>
            <a:r>
              <a:rPr lang="en-US" altLang="en-US" i="1" dirty="0">
                <a:cs typeface="Times New Roman" panose="02020603050405020304" pitchFamily="18" charset="0"/>
              </a:rPr>
              <a:t>n</a:t>
            </a:r>
            <a:r>
              <a:rPr lang="en-US" altLang="en-US" dirty="0">
                <a:cs typeface="Times New Roman" panose="02020603050405020304" pitchFamily="18" charset="0"/>
              </a:rPr>
              <a:t> = </a:t>
            </a:r>
            <a:r>
              <a:rPr lang="en-US" altLang="en-US" i="1" dirty="0">
                <a:cs typeface="Times New Roman" panose="02020603050405020304" pitchFamily="18" charset="0"/>
              </a:rPr>
              <a:t>O(n)</a:t>
            </a:r>
            <a:r>
              <a:rPr lang="en-US" altLang="en-US" dirty="0">
                <a:cs typeface="Times New Roman" panose="02020603050405020304" pitchFamily="18" charset="0"/>
              </a:rPr>
              <a:t> to a lower bound of 3 = </a:t>
            </a:r>
            <a:r>
              <a:rPr lang="en-US" altLang="en-US" i="1" dirty="0">
                <a:cs typeface="Times New Roman" panose="02020603050405020304" pitchFamily="18" charset="0"/>
              </a:rPr>
              <a:t>Ω(1)</a:t>
            </a:r>
            <a:r>
              <a:rPr lang="en-US" altLang="en-US" dirty="0">
                <a:cs typeface="Times New Roman" panose="02020603050405020304" pitchFamily="18" charset="0"/>
              </a:rPr>
              <a:t>, depending on the specific input to the loop. We cannot conclude that the algorithm has complexity </a:t>
            </a:r>
            <a:r>
              <a:rPr lang="en-US" altLang="en-US" i="1" dirty="0">
                <a:cs typeface="Times New Roman" panose="02020603050405020304" pitchFamily="18" charset="0"/>
              </a:rPr>
              <a:t>Θ(n)</a:t>
            </a:r>
            <a:r>
              <a:rPr lang="en-US" altLang="en-US" dirty="0">
                <a:cs typeface="Times New Roman" panose="02020603050405020304" pitchFamily="18" charset="0"/>
              </a:rPr>
              <a:t> because the lower bound condition &gt;= </a:t>
            </a:r>
            <a:r>
              <a:rPr lang="en-US" altLang="en-US" i="1" dirty="0">
                <a:cs typeface="Times New Roman" panose="02020603050405020304" pitchFamily="18" charset="0"/>
              </a:rPr>
              <a:t>Ω(n)</a:t>
            </a:r>
            <a:r>
              <a:rPr lang="en-US" altLang="en-US" dirty="0">
                <a:cs typeface="Times New Roman" panose="02020603050405020304" pitchFamily="18" charset="0"/>
              </a:rPr>
              <a:t> does not hold. Therefore, the best we can conclude is that the loop has complexity &lt;= </a:t>
            </a:r>
            <a:r>
              <a:rPr lang="en-US" altLang="en-US" i="1" dirty="0">
                <a:cs typeface="Times New Roman" panose="02020603050405020304" pitchFamily="18" charset="0"/>
              </a:rPr>
              <a:t>O(n)</a:t>
            </a:r>
            <a:r>
              <a:rPr lang="en-US" altLang="en-US" dirty="0">
                <a:cs typeface="Times New Roman" panose="02020603050405020304" pitchFamily="18" charset="0"/>
              </a:rPr>
              <a:t>. </a:t>
            </a:r>
            <a:br>
              <a:rPr lang="en-US" altLang="en-US" dirty="0">
                <a:cs typeface="Times New Roman" panose="02020603050405020304" pitchFamily="18" charset="0"/>
              </a:rPr>
            </a:br>
            <a:r>
              <a:rPr lang="en-US" altLang="en-US" dirty="0">
                <a:cs typeface="Times New Roman" panose="02020603050405020304" pitchFamily="18" charset="0"/>
              </a:rPr>
              <a:t/>
            </a:r>
            <a:br>
              <a:rPr lang="en-US" altLang="en-US" dirty="0">
                <a:cs typeface="Times New Roman" panose="02020603050405020304" pitchFamily="18" charset="0"/>
              </a:rPr>
            </a:br>
            <a:endParaRPr lang="en-US" altLang="en-US" dirty="0">
              <a:cs typeface="Times New Roman" panose="02020603050405020304" pitchFamily="18" charset="0"/>
            </a:endParaRPr>
          </a:p>
        </p:txBody>
      </p:sp>
    </p:spTree>
    <p:extLst>
      <p:ext uri="{BB962C8B-B14F-4D97-AF65-F5344CB8AC3E}">
        <p14:creationId xmlns:p14="http://schemas.microsoft.com/office/powerpoint/2010/main" val="237276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3</a:t>
            </a:fld>
            <a:endParaRPr lang="pl-PL" altLang="pl-PL">
              <a:solidFill>
                <a:srgbClr val="000000"/>
              </a:solidFill>
              <a:latin typeface="Arial" charset="0"/>
            </a:endParaRPr>
          </a:p>
        </p:txBody>
      </p:sp>
    </p:spTree>
    <p:extLst>
      <p:ext uri="{BB962C8B-B14F-4D97-AF65-F5344CB8AC3E}">
        <p14:creationId xmlns:p14="http://schemas.microsoft.com/office/powerpoint/2010/main" val="66206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definition</a:t>
            </a:r>
            <a:r>
              <a:rPr lang="en-GB" sz="1200" b="0" i="0" kern="1200" dirty="0" smtClean="0">
                <a:solidFill>
                  <a:schemeClr val="tx1"/>
                </a:solidFill>
                <a:effectLst/>
                <a:latin typeface="+mn-lt"/>
                <a:ea typeface="+mn-ea"/>
                <a:cs typeface="+mn-cs"/>
              </a:rPr>
              <a:t> of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is a line that approaches a curve but never touches. A curve and a line that get closer but do not intersect are examples of a curve and a line that are </a:t>
            </a:r>
            <a:r>
              <a:rPr lang="en-GB" sz="1200" b="1" i="0" kern="1200" dirty="0" smtClean="0">
                <a:solidFill>
                  <a:schemeClr val="tx1"/>
                </a:solidFill>
                <a:effectLst/>
                <a:latin typeface="+mn-lt"/>
                <a:ea typeface="+mn-ea"/>
                <a:cs typeface="+mn-cs"/>
              </a:rPr>
              <a:t>asymptotic</a:t>
            </a:r>
            <a:r>
              <a:rPr lang="en-GB" sz="1200" b="0" i="0" kern="1200" dirty="0" smtClean="0">
                <a:solidFill>
                  <a:schemeClr val="tx1"/>
                </a:solidFill>
                <a:effectLst/>
                <a:latin typeface="+mn-lt"/>
                <a:ea typeface="+mn-ea"/>
                <a:cs typeface="+mn-cs"/>
              </a:rPr>
              <a:t> to each other.</a:t>
            </a:r>
          </a:p>
          <a:p>
            <a:pPr eaLnBrk="1" hangingPunct="1">
              <a:spcBef>
                <a:spcPct val="50000"/>
              </a:spcBef>
            </a:pPr>
            <a:endParaRPr lang="en-GB" altLang="pl-PL" sz="1200" b="0" i="0" kern="1200" dirty="0" smtClean="0">
              <a:solidFill>
                <a:schemeClr val="tx1"/>
              </a:solidFill>
              <a:effectLst/>
              <a:latin typeface="+mn-lt"/>
              <a:ea typeface="+mn-ea"/>
              <a:cs typeface="+mn-cs"/>
            </a:endParaRPr>
          </a:p>
          <a:p>
            <a:pPr eaLnBrk="1" hangingPunct="1">
              <a:spcBef>
                <a:spcPct val="50000"/>
              </a:spcBef>
            </a:pPr>
            <a:r>
              <a:rPr lang="en-GB" sz="1200" b="0" i="1" kern="1200" dirty="0" smtClean="0">
                <a:solidFill>
                  <a:schemeClr val="tx1"/>
                </a:solidFill>
                <a:effectLst/>
                <a:latin typeface="+mn-lt"/>
                <a:ea typeface="+mn-ea"/>
                <a:cs typeface="+mn-cs"/>
              </a:rPr>
              <a:t>Asymptote</a:t>
            </a:r>
            <a:r>
              <a:rPr lang="en-GB" sz="1200" b="0" i="0" kern="1200" dirty="0" smtClean="0">
                <a:solidFill>
                  <a:schemeClr val="tx1"/>
                </a:solidFill>
                <a:effectLst/>
                <a:latin typeface="+mn-lt"/>
                <a:ea typeface="+mn-ea"/>
                <a:cs typeface="+mn-cs"/>
              </a:rPr>
              <a:t>, a line always approaching some curve but never meeting it.</a:t>
            </a: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4</a:t>
            </a:fld>
            <a:endParaRPr lang="pl-PL" altLang="pl-PL">
              <a:solidFill>
                <a:srgbClr val="000000"/>
              </a:solidFill>
              <a:latin typeface="Arial" charset="0"/>
            </a:endParaRPr>
          </a:p>
        </p:txBody>
      </p:sp>
    </p:spTree>
    <p:extLst>
      <p:ext uri="{BB962C8B-B14F-4D97-AF65-F5344CB8AC3E}">
        <p14:creationId xmlns:p14="http://schemas.microsoft.com/office/powerpoint/2010/main" val="196943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endParaRPr lang="pl-PL" altLang="pl-PL" dirty="0" smtClean="0"/>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5</a:t>
            </a:fld>
            <a:endParaRPr lang="pl-PL" altLang="pl-PL">
              <a:solidFill>
                <a:srgbClr val="000000"/>
              </a:solidFill>
              <a:latin typeface="Arial" charset="0"/>
            </a:endParaRPr>
          </a:p>
        </p:txBody>
      </p:sp>
    </p:spTree>
    <p:extLst>
      <p:ext uri="{BB962C8B-B14F-4D97-AF65-F5344CB8AC3E}">
        <p14:creationId xmlns:p14="http://schemas.microsoft.com/office/powerpoint/2010/main" val="101989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6</a:t>
            </a:fld>
            <a:endParaRPr lang="pl-PL" altLang="pl-PL">
              <a:solidFill>
                <a:srgbClr val="000000"/>
              </a:solidFill>
              <a:latin typeface="Arial" charset="0"/>
            </a:endParaRPr>
          </a:p>
        </p:txBody>
      </p:sp>
    </p:spTree>
    <p:extLst>
      <p:ext uri="{BB962C8B-B14F-4D97-AF65-F5344CB8AC3E}">
        <p14:creationId xmlns:p14="http://schemas.microsoft.com/office/powerpoint/2010/main" val="288059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7</a:t>
            </a:fld>
            <a:endParaRPr lang="pl-PL" altLang="pl-PL">
              <a:solidFill>
                <a:srgbClr val="000000"/>
              </a:solidFill>
              <a:latin typeface="Arial" charset="0"/>
            </a:endParaRPr>
          </a:p>
        </p:txBody>
      </p:sp>
    </p:spTree>
    <p:extLst>
      <p:ext uri="{BB962C8B-B14F-4D97-AF65-F5344CB8AC3E}">
        <p14:creationId xmlns:p14="http://schemas.microsoft.com/office/powerpoint/2010/main" val="369082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8</a:t>
            </a:fld>
            <a:endParaRPr lang="pl-PL" altLang="pl-PL">
              <a:solidFill>
                <a:srgbClr val="000000"/>
              </a:solidFill>
              <a:latin typeface="Arial" charset="0"/>
            </a:endParaRPr>
          </a:p>
        </p:txBody>
      </p:sp>
    </p:spTree>
    <p:extLst>
      <p:ext uri="{BB962C8B-B14F-4D97-AF65-F5344CB8AC3E}">
        <p14:creationId xmlns:p14="http://schemas.microsoft.com/office/powerpoint/2010/main" val="84073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50000"/>
              </a:spcBef>
            </a:pPr>
            <a:r>
              <a:rPr lang="pl-PL" altLang="pl-PL" dirty="0" smtClean="0"/>
              <a:t>https://www.youtube.com/watch?v=aGjL7YXI31Q</a:t>
            </a:r>
            <a:endParaRPr lang="de-DE" altLang="pl-PL" dirty="0" smtClean="0"/>
          </a:p>
          <a:p>
            <a:pPr eaLnBrk="1" hangingPunct="1">
              <a:spcBef>
                <a:spcPct val="50000"/>
              </a:spcBef>
            </a:pPr>
            <a:r>
              <a:rPr lang="pl-PL" altLang="pl-PL" dirty="0" smtClean="0"/>
              <a:t>http://btechsmartclass.com/DS/U1_T5.html</a:t>
            </a:r>
          </a:p>
        </p:txBody>
      </p:sp>
      <p:sp>
        <p:nvSpPr>
          <p:cNvPr id="14340"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B3A286-F8D9-47A0-8B96-96BEEF945243}" type="slidenum">
              <a:rPr lang="pl-PL" altLang="pl-PL">
                <a:solidFill>
                  <a:srgbClr val="000000"/>
                </a:solidFill>
                <a:latin typeface="Arial" charset="0"/>
              </a:rPr>
              <a:pPr eaLnBrk="1" hangingPunct="1">
                <a:spcBef>
                  <a:spcPct val="0"/>
                </a:spcBef>
              </a:pPr>
              <a:t>9</a:t>
            </a:fld>
            <a:endParaRPr lang="pl-PL" altLang="pl-PL">
              <a:solidFill>
                <a:srgbClr val="000000"/>
              </a:solidFill>
              <a:latin typeface="Arial" charset="0"/>
            </a:endParaRPr>
          </a:p>
        </p:txBody>
      </p:sp>
    </p:spTree>
    <p:extLst>
      <p:ext uri="{BB962C8B-B14F-4D97-AF65-F5344CB8AC3E}">
        <p14:creationId xmlns:p14="http://schemas.microsoft.com/office/powerpoint/2010/main" val="218642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lvl1pPr>
              <a:defRPr/>
            </a:lvl1pPr>
          </a:lstStyle>
          <a:p>
            <a:fld id="{EF96A8C6-AFC5-4CA6-8B66-7D08AE159CB4}" type="datetimeFigureOut">
              <a:rPr lang="pl-PL" altLang="en-US"/>
              <a:pPr/>
              <a:t>20.02.2022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6A46A848-AEBE-4A42-8F4B-DBEE6C7E3D5B}" type="slidenum">
              <a:rPr lang="pl-PL" altLang="en-US"/>
              <a:pPr/>
              <a:t>‹#›</a:t>
            </a:fld>
            <a:endParaRPr lang="pl-PL" altLang="en-US"/>
          </a:p>
        </p:txBody>
      </p:sp>
    </p:spTree>
    <p:extLst>
      <p:ext uri="{BB962C8B-B14F-4D97-AF65-F5344CB8AC3E}">
        <p14:creationId xmlns:p14="http://schemas.microsoft.com/office/powerpoint/2010/main" val="104702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8EB802BA-BDD4-4669-BDB4-89EA24BE1A3A}" type="datetimeFigureOut">
              <a:rPr lang="pl-PL" altLang="en-US"/>
              <a:pPr/>
              <a:t>20.02.2022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4E98ECED-DBC8-4125-A1C8-5565E8A8C730}" type="slidenum">
              <a:rPr lang="pl-PL" altLang="en-US"/>
              <a:pPr/>
              <a:t>‹#›</a:t>
            </a:fld>
            <a:endParaRPr lang="pl-PL" altLang="en-US"/>
          </a:p>
        </p:txBody>
      </p:sp>
    </p:spTree>
    <p:extLst>
      <p:ext uri="{BB962C8B-B14F-4D97-AF65-F5344CB8AC3E}">
        <p14:creationId xmlns:p14="http://schemas.microsoft.com/office/powerpoint/2010/main" val="205913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E981B610-9BE7-4EBB-A199-247753C9BE4B}" type="datetimeFigureOut">
              <a:rPr lang="pl-PL" altLang="en-US"/>
              <a:pPr/>
              <a:t>20.02.2022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8C110D66-2179-4D5F-A074-8E0A44403DDF}" type="slidenum">
              <a:rPr lang="pl-PL" altLang="en-US"/>
              <a:pPr/>
              <a:t>‹#›</a:t>
            </a:fld>
            <a:endParaRPr lang="pl-PL" altLang="en-US"/>
          </a:p>
        </p:txBody>
      </p:sp>
    </p:spTree>
    <p:extLst>
      <p:ext uri="{BB962C8B-B14F-4D97-AF65-F5344CB8AC3E}">
        <p14:creationId xmlns:p14="http://schemas.microsoft.com/office/powerpoint/2010/main" val="8675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lvl1pPr>
              <a:defRPr/>
            </a:lvl1pPr>
          </a:lstStyle>
          <a:p>
            <a:fld id="{4DC7FA5B-CCEC-4CDC-8618-7BB082825D69}" type="datetimeFigureOut">
              <a:rPr lang="pl-PL" altLang="en-US"/>
              <a:pPr/>
              <a:t>20.02.2022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50FEA2EC-7C51-4C94-825B-096F2CFA966E}" type="slidenum">
              <a:rPr lang="pl-PL" altLang="en-US"/>
              <a:pPr/>
              <a:t>‹#›</a:t>
            </a:fld>
            <a:endParaRPr lang="pl-PL" altLang="en-US"/>
          </a:p>
        </p:txBody>
      </p:sp>
    </p:spTree>
    <p:extLst>
      <p:ext uri="{BB962C8B-B14F-4D97-AF65-F5344CB8AC3E}">
        <p14:creationId xmlns:p14="http://schemas.microsoft.com/office/powerpoint/2010/main" val="16559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lvl1pPr>
              <a:defRPr/>
            </a:lvl1pPr>
          </a:lstStyle>
          <a:p>
            <a:fld id="{04F2A4A1-7D93-43B4-B28F-B4431D63731A}" type="datetimeFigureOut">
              <a:rPr lang="pl-PL" altLang="en-US"/>
              <a:pPr/>
              <a:t>20.02.2022</a:t>
            </a:fld>
            <a:endParaRPr lang="pl-PL" altLang="en-US"/>
          </a:p>
        </p:txBody>
      </p:sp>
      <p:sp>
        <p:nvSpPr>
          <p:cNvPr id="5" name="Symbol zastępczy stopki 4"/>
          <p:cNvSpPr>
            <a:spLocks noGrp="1"/>
          </p:cNvSpPr>
          <p:nvPr>
            <p:ph type="ftr" sz="quarter" idx="11"/>
          </p:nvPr>
        </p:nvSpPr>
        <p:spPr/>
        <p:txBody>
          <a:bodyPr/>
          <a:lstStyle>
            <a:lvl1pPr>
              <a:defRPr/>
            </a:lvl1pPr>
          </a:lstStyle>
          <a:p>
            <a:endParaRPr lang="en-US" altLang="en-US"/>
          </a:p>
        </p:txBody>
      </p:sp>
      <p:sp>
        <p:nvSpPr>
          <p:cNvPr id="6" name="Symbol zastępczy numeru slajdu 5"/>
          <p:cNvSpPr>
            <a:spLocks noGrp="1"/>
          </p:cNvSpPr>
          <p:nvPr>
            <p:ph type="sldNum" sz="quarter" idx="12"/>
          </p:nvPr>
        </p:nvSpPr>
        <p:spPr/>
        <p:txBody>
          <a:bodyPr/>
          <a:lstStyle>
            <a:lvl1pPr>
              <a:defRPr/>
            </a:lvl1pPr>
          </a:lstStyle>
          <a:p>
            <a:fld id="{FF018681-D347-465F-90A4-2CB39A594C6C}" type="slidenum">
              <a:rPr lang="pl-PL" altLang="en-US"/>
              <a:pPr/>
              <a:t>‹#›</a:t>
            </a:fld>
            <a:endParaRPr lang="pl-PL" altLang="en-US"/>
          </a:p>
        </p:txBody>
      </p:sp>
    </p:spTree>
    <p:extLst>
      <p:ext uri="{BB962C8B-B14F-4D97-AF65-F5344CB8AC3E}">
        <p14:creationId xmlns:p14="http://schemas.microsoft.com/office/powerpoint/2010/main" val="37375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3"/>
          <p:cNvSpPr>
            <a:spLocks noGrp="1"/>
          </p:cNvSpPr>
          <p:nvPr>
            <p:ph type="dt" sz="half" idx="10"/>
          </p:nvPr>
        </p:nvSpPr>
        <p:spPr/>
        <p:txBody>
          <a:bodyPr/>
          <a:lstStyle>
            <a:lvl1pPr>
              <a:defRPr/>
            </a:lvl1pPr>
          </a:lstStyle>
          <a:p>
            <a:fld id="{A60621D2-63BB-45EF-BADC-37AFD07EC415}" type="datetimeFigureOut">
              <a:rPr lang="pl-PL" altLang="en-US"/>
              <a:pPr/>
              <a:t>20.02.2022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0709C048-8ED6-4DE3-B2DC-5D9EEE7B67BD}" type="slidenum">
              <a:rPr lang="pl-PL" altLang="en-US"/>
              <a:pPr/>
              <a:t>‹#›</a:t>
            </a:fld>
            <a:endParaRPr lang="pl-PL" altLang="en-US"/>
          </a:p>
        </p:txBody>
      </p:sp>
    </p:spTree>
    <p:extLst>
      <p:ext uri="{BB962C8B-B14F-4D97-AF65-F5344CB8AC3E}">
        <p14:creationId xmlns:p14="http://schemas.microsoft.com/office/powerpoint/2010/main" val="3731831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3"/>
          <p:cNvSpPr>
            <a:spLocks noGrp="1"/>
          </p:cNvSpPr>
          <p:nvPr>
            <p:ph type="dt" sz="half" idx="10"/>
          </p:nvPr>
        </p:nvSpPr>
        <p:spPr/>
        <p:txBody>
          <a:bodyPr/>
          <a:lstStyle>
            <a:lvl1pPr>
              <a:defRPr/>
            </a:lvl1pPr>
          </a:lstStyle>
          <a:p>
            <a:fld id="{629BDEC4-7574-42C9-8541-E2D66B93FD48}" type="datetimeFigureOut">
              <a:rPr lang="pl-PL" altLang="en-US"/>
              <a:pPr/>
              <a:t>20.02.2022</a:t>
            </a:fld>
            <a:endParaRPr lang="pl-PL" altLang="en-US"/>
          </a:p>
        </p:txBody>
      </p:sp>
      <p:sp>
        <p:nvSpPr>
          <p:cNvPr id="8" name="Symbol zastępczy stopki 4"/>
          <p:cNvSpPr>
            <a:spLocks noGrp="1"/>
          </p:cNvSpPr>
          <p:nvPr>
            <p:ph type="ftr" sz="quarter" idx="11"/>
          </p:nvPr>
        </p:nvSpPr>
        <p:spPr/>
        <p:txBody>
          <a:bodyPr/>
          <a:lstStyle>
            <a:lvl1pPr>
              <a:defRPr/>
            </a:lvl1pPr>
          </a:lstStyle>
          <a:p>
            <a:endParaRPr lang="en-US" altLang="en-US"/>
          </a:p>
        </p:txBody>
      </p:sp>
      <p:sp>
        <p:nvSpPr>
          <p:cNvPr id="9" name="Symbol zastępczy numeru slajdu 5"/>
          <p:cNvSpPr>
            <a:spLocks noGrp="1"/>
          </p:cNvSpPr>
          <p:nvPr>
            <p:ph type="sldNum" sz="quarter" idx="12"/>
          </p:nvPr>
        </p:nvSpPr>
        <p:spPr/>
        <p:txBody>
          <a:bodyPr/>
          <a:lstStyle>
            <a:lvl1pPr>
              <a:defRPr/>
            </a:lvl1pPr>
          </a:lstStyle>
          <a:p>
            <a:fld id="{E3EBDDB6-425F-4231-ADB2-F4B895BF1908}" type="slidenum">
              <a:rPr lang="pl-PL" altLang="en-US"/>
              <a:pPr/>
              <a:t>‹#›</a:t>
            </a:fld>
            <a:endParaRPr lang="pl-PL" altLang="en-US"/>
          </a:p>
        </p:txBody>
      </p:sp>
    </p:spTree>
    <p:extLst>
      <p:ext uri="{BB962C8B-B14F-4D97-AF65-F5344CB8AC3E}">
        <p14:creationId xmlns:p14="http://schemas.microsoft.com/office/powerpoint/2010/main" val="388767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3"/>
          <p:cNvSpPr>
            <a:spLocks noGrp="1"/>
          </p:cNvSpPr>
          <p:nvPr>
            <p:ph type="dt" sz="half" idx="10"/>
          </p:nvPr>
        </p:nvSpPr>
        <p:spPr/>
        <p:txBody>
          <a:bodyPr/>
          <a:lstStyle>
            <a:lvl1pPr>
              <a:defRPr/>
            </a:lvl1pPr>
          </a:lstStyle>
          <a:p>
            <a:fld id="{07A59789-F661-4101-87CC-C1C0E24EA0E8}" type="datetimeFigureOut">
              <a:rPr lang="pl-PL" altLang="en-US"/>
              <a:pPr/>
              <a:t>20.02.2022</a:t>
            </a:fld>
            <a:endParaRPr lang="pl-PL" altLang="en-US"/>
          </a:p>
        </p:txBody>
      </p:sp>
      <p:sp>
        <p:nvSpPr>
          <p:cNvPr id="4" name="Symbol zastępczy stopki 4"/>
          <p:cNvSpPr>
            <a:spLocks noGrp="1"/>
          </p:cNvSpPr>
          <p:nvPr>
            <p:ph type="ftr" sz="quarter" idx="11"/>
          </p:nvPr>
        </p:nvSpPr>
        <p:spPr/>
        <p:txBody>
          <a:bodyPr/>
          <a:lstStyle>
            <a:lvl1pPr>
              <a:defRPr/>
            </a:lvl1pPr>
          </a:lstStyle>
          <a:p>
            <a:endParaRPr lang="en-US" altLang="en-US"/>
          </a:p>
        </p:txBody>
      </p:sp>
      <p:sp>
        <p:nvSpPr>
          <p:cNvPr id="5" name="Symbol zastępczy numeru slajdu 5"/>
          <p:cNvSpPr>
            <a:spLocks noGrp="1"/>
          </p:cNvSpPr>
          <p:nvPr>
            <p:ph type="sldNum" sz="quarter" idx="12"/>
          </p:nvPr>
        </p:nvSpPr>
        <p:spPr/>
        <p:txBody>
          <a:bodyPr/>
          <a:lstStyle>
            <a:lvl1pPr>
              <a:defRPr/>
            </a:lvl1pPr>
          </a:lstStyle>
          <a:p>
            <a:fld id="{44C0A85A-E28C-4DA1-9193-F073CF770C3D}" type="slidenum">
              <a:rPr lang="pl-PL" altLang="en-US"/>
              <a:pPr/>
              <a:t>‹#›</a:t>
            </a:fld>
            <a:endParaRPr lang="pl-PL" altLang="en-US"/>
          </a:p>
        </p:txBody>
      </p:sp>
    </p:spTree>
    <p:extLst>
      <p:ext uri="{BB962C8B-B14F-4D97-AF65-F5344CB8AC3E}">
        <p14:creationId xmlns:p14="http://schemas.microsoft.com/office/powerpoint/2010/main" val="10843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3"/>
          <p:cNvSpPr>
            <a:spLocks noGrp="1"/>
          </p:cNvSpPr>
          <p:nvPr>
            <p:ph type="dt" sz="half" idx="10"/>
          </p:nvPr>
        </p:nvSpPr>
        <p:spPr/>
        <p:txBody>
          <a:bodyPr/>
          <a:lstStyle>
            <a:lvl1pPr>
              <a:defRPr/>
            </a:lvl1pPr>
          </a:lstStyle>
          <a:p>
            <a:fld id="{5963274C-C19F-4AB1-9FFE-8A17A02962C9}" type="datetimeFigureOut">
              <a:rPr lang="pl-PL" altLang="en-US"/>
              <a:pPr/>
              <a:t>20.02.2022</a:t>
            </a:fld>
            <a:endParaRPr lang="pl-PL" altLang="en-US"/>
          </a:p>
        </p:txBody>
      </p:sp>
      <p:sp>
        <p:nvSpPr>
          <p:cNvPr id="3" name="Symbol zastępczy stopki 4"/>
          <p:cNvSpPr>
            <a:spLocks noGrp="1"/>
          </p:cNvSpPr>
          <p:nvPr>
            <p:ph type="ftr" sz="quarter" idx="11"/>
          </p:nvPr>
        </p:nvSpPr>
        <p:spPr/>
        <p:txBody>
          <a:bodyPr/>
          <a:lstStyle>
            <a:lvl1pPr>
              <a:defRPr/>
            </a:lvl1pPr>
          </a:lstStyle>
          <a:p>
            <a:endParaRPr lang="en-US" altLang="en-US"/>
          </a:p>
        </p:txBody>
      </p:sp>
      <p:sp>
        <p:nvSpPr>
          <p:cNvPr id="4" name="Symbol zastępczy numeru slajdu 5"/>
          <p:cNvSpPr>
            <a:spLocks noGrp="1"/>
          </p:cNvSpPr>
          <p:nvPr>
            <p:ph type="sldNum" sz="quarter" idx="12"/>
          </p:nvPr>
        </p:nvSpPr>
        <p:spPr/>
        <p:txBody>
          <a:bodyPr/>
          <a:lstStyle>
            <a:lvl1pPr>
              <a:defRPr/>
            </a:lvl1pPr>
          </a:lstStyle>
          <a:p>
            <a:fld id="{22A87F7D-BF93-4583-9A6C-407DDBEA49CD}" type="slidenum">
              <a:rPr lang="pl-PL" altLang="en-US"/>
              <a:pPr/>
              <a:t>‹#›</a:t>
            </a:fld>
            <a:endParaRPr lang="pl-PL" altLang="en-US"/>
          </a:p>
        </p:txBody>
      </p:sp>
    </p:spTree>
    <p:extLst>
      <p:ext uri="{BB962C8B-B14F-4D97-AF65-F5344CB8AC3E}">
        <p14:creationId xmlns:p14="http://schemas.microsoft.com/office/powerpoint/2010/main" val="311070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5F00B3B8-A2C5-4227-942A-C17807D1AD0A}" type="datetimeFigureOut">
              <a:rPr lang="pl-PL" altLang="en-US"/>
              <a:pPr/>
              <a:t>20.02.2022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4801650C-35E0-40DC-AE42-17154AC3360A}" type="slidenum">
              <a:rPr lang="pl-PL" altLang="en-US"/>
              <a:pPr/>
              <a:t>‹#›</a:t>
            </a:fld>
            <a:endParaRPr lang="pl-PL" altLang="en-US"/>
          </a:p>
        </p:txBody>
      </p:sp>
    </p:spTree>
    <p:extLst>
      <p:ext uri="{BB962C8B-B14F-4D97-AF65-F5344CB8AC3E}">
        <p14:creationId xmlns:p14="http://schemas.microsoft.com/office/powerpoint/2010/main" val="3474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3"/>
          <p:cNvSpPr>
            <a:spLocks noGrp="1"/>
          </p:cNvSpPr>
          <p:nvPr>
            <p:ph type="dt" sz="half" idx="10"/>
          </p:nvPr>
        </p:nvSpPr>
        <p:spPr/>
        <p:txBody>
          <a:bodyPr/>
          <a:lstStyle>
            <a:lvl1pPr>
              <a:defRPr/>
            </a:lvl1pPr>
          </a:lstStyle>
          <a:p>
            <a:fld id="{09B89197-74FE-4854-921E-765CE6DD9935}" type="datetimeFigureOut">
              <a:rPr lang="pl-PL" altLang="en-US"/>
              <a:pPr/>
              <a:t>20.02.2022</a:t>
            </a:fld>
            <a:endParaRPr lang="pl-PL" altLang="en-US"/>
          </a:p>
        </p:txBody>
      </p:sp>
      <p:sp>
        <p:nvSpPr>
          <p:cNvPr id="6" name="Symbol zastępczy stopki 4"/>
          <p:cNvSpPr>
            <a:spLocks noGrp="1"/>
          </p:cNvSpPr>
          <p:nvPr>
            <p:ph type="ftr" sz="quarter" idx="11"/>
          </p:nvPr>
        </p:nvSpPr>
        <p:spPr/>
        <p:txBody>
          <a:bodyPr/>
          <a:lstStyle>
            <a:lvl1pPr>
              <a:defRPr/>
            </a:lvl1pPr>
          </a:lstStyle>
          <a:p>
            <a:endParaRPr lang="en-US" altLang="en-US"/>
          </a:p>
        </p:txBody>
      </p:sp>
      <p:sp>
        <p:nvSpPr>
          <p:cNvPr id="7" name="Symbol zastępczy numeru slajdu 5"/>
          <p:cNvSpPr>
            <a:spLocks noGrp="1"/>
          </p:cNvSpPr>
          <p:nvPr>
            <p:ph type="sldNum" sz="quarter" idx="12"/>
          </p:nvPr>
        </p:nvSpPr>
        <p:spPr/>
        <p:txBody>
          <a:bodyPr/>
          <a:lstStyle>
            <a:lvl1pPr>
              <a:defRPr/>
            </a:lvl1pPr>
          </a:lstStyle>
          <a:p>
            <a:fld id="{FB518216-BA04-4DE5-B074-FE8EA1391B87}" type="slidenum">
              <a:rPr lang="pl-PL" altLang="en-US"/>
              <a:pPr/>
              <a:t>‹#›</a:t>
            </a:fld>
            <a:endParaRPr lang="pl-PL" altLang="en-US"/>
          </a:p>
        </p:txBody>
      </p:sp>
    </p:spTree>
    <p:extLst>
      <p:ext uri="{BB962C8B-B14F-4D97-AF65-F5344CB8AC3E}">
        <p14:creationId xmlns:p14="http://schemas.microsoft.com/office/powerpoint/2010/main" val="103777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DAC4"/>
        </a:solidFill>
        <a:effectLst/>
      </p:bgPr>
    </p:bg>
    <p:spTree>
      <p:nvGrpSpPr>
        <p:cNvPr id="1" name=""/>
        <p:cNvGrpSpPr/>
        <p:nvPr/>
      </p:nvGrpSpPr>
      <p:grpSpPr>
        <a:xfrm>
          <a:off x="0" y="0"/>
          <a:ext cx="0" cy="0"/>
          <a:chOff x="0" y="0"/>
          <a:chExt cx="0" cy="0"/>
        </a:xfrm>
      </p:grpSpPr>
      <p:sp>
        <p:nvSpPr>
          <p:cNvPr id="1026" name="Symbol zastępczy tytułu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l-PL" altLang="pl-PL" smtClean="0"/>
              <a:t>Kliknij, aby edytować styl</a:t>
            </a:r>
          </a:p>
        </p:txBody>
      </p:sp>
      <p:sp>
        <p:nvSpPr>
          <p:cNvPr id="1027" name="Symbol zastępczy tekstu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l-PL" altLang="pl-PL" smtClean="0"/>
              <a:t>Kliknij, aby edytować style wzorca tekstu</a:t>
            </a:r>
          </a:p>
          <a:p>
            <a:pPr lvl="1"/>
            <a:r>
              <a:rPr lang="pl-PL" altLang="pl-PL" smtClean="0"/>
              <a:t>Drugi poziom</a:t>
            </a:r>
          </a:p>
          <a:p>
            <a:pPr lvl="2"/>
            <a:r>
              <a:rPr lang="pl-PL" altLang="pl-PL" smtClean="0"/>
              <a:t>Trzeci poziom</a:t>
            </a:r>
          </a:p>
          <a:p>
            <a:pPr lvl="3"/>
            <a:r>
              <a:rPr lang="pl-PL" altLang="pl-PL" smtClean="0"/>
              <a:t>Czwarty poziom</a:t>
            </a:r>
          </a:p>
          <a:p>
            <a:pPr lvl="4"/>
            <a:r>
              <a:rPr lang="pl-PL" altLang="pl-PL" smtClean="0"/>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C8681B0-816E-4B71-B224-293B12A2EDFC}" type="datetimeFigureOut">
              <a:rPr lang="pl-PL" altLang="en-US"/>
              <a:pPr/>
              <a:t>20.02.2022</a:t>
            </a:fld>
            <a:endParaRPr lang="pl-PL" alt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lt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2CF9883-CBA6-4649-B626-02548410BD5F}" type="slidenum">
              <a:rPr lang="pl-PL" altLang="en-US"/>
              <a:pPr/>
              <a:t>‹#›</a:t>
            </a:fld>
            <a:endParaRPr lang="pl-PL"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0" y="288925"/>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051" name="Rectangle 3"/>
          <p:cNvSpPr>
            <a:spLocks noChangeArrowheads="1"/>
          </p:cNvSpPr>
          <p:nvPr/>
        </p:nvSpPr>
        <p:spPr bwMode="auto">
          <a:xfrm>
            <a:off x="0" y="6308725"/>
            <a:ext cx="9144000" cy="431800"/>
          </a:xfrm>
          <a:prstGeom prst="rect">
            <a:avLst/>
          </a:prstGeom>
          <a:solidFill>
            <a:srgbClr val="7E1B68"/>
          </a:solidFill>
          <a:ln w="9525">
            <a:solidFill>
              <a:srgbClr val="59713D"/>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latin typeface="Arial" charset="0"/>
            </a:endParaRPr>
          </a:p>
        </p:txBody>
      </p:sp>
      <p:sp>
        <p:nvSpPr>
          <p:cNvPr id="2" name="Rectangle 1"/>
          <p:cNvSpPr/>
          <p:nvPr/>
        </p:nvSpPr>
        <p:spPr>
          <a:xfrm>
            <a:off x="2111278" y="3058180"/>
            <a:ext cx="5040932" cy="523220"/>
          </a:xfrm>
          <a:prstGeom prst="rect">
            <a:avLst/>
          </a:prstGeom>
        </p:spPr>
        <p:txBody>
          <a:bodyPr wrap="none">
            <a:spAutoFit/>
          </a:bodyPr>
          <a:lstStyle/>
          <a:p>
            <a:pPr algn="ctr"/>
            <a:r>
              <a:rPr lang="en-US" sz="2800" b="1" dirty="0" smtClean="0">
                <a:solidFill>
                  <a:srgbClr val="7E1B68"/>
                </a:solidFill>
                <a:latin typeface="+mn-lt"/>
              </a:rPr>
              <a:t>Instructor : </a:t>
            </a:r>
            <a:r>
              <a:rPr lang="en-US" sz="2800" b="1" dirty="0" err="1" smtClean="0">
                <a:solidFill>
                  <a:srgbClr val="7E1B68"/>
                </a:solidFill>
                <a:latin typeface="+mn-lt"/>
              </a:rPr>
              <a:t>Dr</a:t>
            </a:r>
            <a:r>
              <a:rPr lang="en-US" sz="2800" b="1" dirty="0" smtClean="0">
                <a:solidFill>
                  <a:srgbClr val="7E1B68"/>
                </a:solidFill>
                <a:latin typeface="+mn-lt"/>
              </a:rPr>
              <a:t> Syed Musharaf Ali</a:t>
            </a:r>
          </a:p>
        </p:txBody>
      </p:sp>
      <p:sp>
        <p:nvSpPr>
          <p:cNvPr id="18" name="Text Box 9"/>
          <p:cNvSpPr txBox="1">
            <a:spLocks noChangeArrowheads="1"/>
          </p:cNvSpPr>
          <p:nvPr/>
        </p:nvSpPr>
        <p:spPr bwMode="auto">
          <a:xfrm>
            <a:off x="76200" y="863025"/>
            <a:ext cx="914400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buNone/>
            </a:pPr>
            <a:r>
              <a:rPr lang="en-GB" sz="5400" b="1" dirty="0" smtClean="0">
                <a:solidFill>
                  <a:srgbClr val="7E1B68"/>
                </a:solidFill>
                <a:latin typeface="+mn-lt"/>
                <a:cs typeface="Arial" panose="020B0604020202020204" pitchFamily="34" charset="0"/>
              </a:rPr>
              <a:t>Data Structure and Algorithms</a:t>
            </a:r>
          </a:p>
          <a:p>
            <a:pPr algn="ctr">
              <a:buNone/>
            </a:pPr>
            <a:r>
              <a:rPr lang="en-GB" sz="3600" b="1" dirty="0" smtClean="0">
                <a:solidFill>
                  <a:srgbClr val="7E1B68"/>
                </a:solidFill>
                <a:latin typeface="+mn-lt"/>
                <a:cs typeface="Arial" panose="020B0604020202020204" pitchFamily="34" charset="0"/>
              </a:rPr>
              <a:t>(CS212)</a:t>
            </a:r>
            <a:endParaRPr lang="en-GB" sz="3600" b="1" dirty="0">
              <a:solidFill>
                <a:srgbClr val="7E1B68"/>
              </a:solidFill>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74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None/>
            </a:pPr>
            <a:r>
              <a:rPr lang="en-GB" sz="2000" dirty="0"/>
              <a:t>Consider the following f(n) and g(n</a:t>
            </a:r>
            <a:r>
              <a:rPr lang="en-GB" sz="2000" dirty="0" smtClean="0"/>
              <a:t>)...</a:t>
            </a:r>
          </a:p>
          <a:p>
            <a:pPr marL="0" indent="0" algn="ctr">
              <a:buNone/>
            </a:pPr>
            <a:r>
              <a:rPr lang="en-GB" sz="2000" dirty="0"/>
              <a:t/>
            </a:r>
            <a:br>
              <a:rPr lang="en-GB" sz="2000" dirty="0"/>
            </a:br>
            <a:r>
              <a:rPr lang="en-GB" sz="2000" b="1" dirty="0"/>
              <a:t>f(n) = 3n + 2</a:t>
            </a:r>
            <a:br>
              <a:rPr lang="en-GB" sz="2000" b="1" dirty="0"/>
            </a:br>
            <a:r>
              <a:rPr lang="en-GB" sz="2000" b="1" dirty="0"/>
              <a:t>g(n) = </a:t>
            </a:r>
            <a:r>
              <a:rPr lang="en-GB" sz="2000" b="1" dirty="0" smtClean="0"/>
              <a:t>n</a:t>
            </a:r>
          </a:p>
          <a:p>
            <a:pPr marL="0" indent="0">
              <a:buNone/>
            </a:pPr>
            <a:r>
              <a:rPr lang="en-GB" sz="2000" dirty="0"/>
              <a:t/>
            </a:r>
            <a:br>
              <a:rPr lang="en-GB" sz="2000" dirty="0"/>
            </a:br>
            <a:r>
              <a:rPr lang="en-GB" sz="2000" dirty="0"/>
              <a:t>If we want to represent </a:t>
            </a:r>
            <a:r>
              <a:rPr lang="en-GB" sz="2000" b="1" dirty="0"/>
              <a:t>f(n)</a:t>
            </a:r>
            <a:r>
              <a:rPr lang="en-GB" sz="2000" dirty="0"/>
              <a:t> as</a:t>
            </a:r>
            <a:r>
              <a:rPr lang="en-GB" sz="2000" b="1" dirty="0"/>
              <a:t> O(g(n))</a:t>
            </a:r>
            <a:r>
              <a:rPr lang="en-GB" sz="2000" dirty="0"/>
              <a:t> then it must satisfy </a:t>
            </a:r>
            <a:r>
              <a:rPr lang="en-GB" sz="2000" b="1" dirty="0"/>
              <a:t>f(n) &lt;= C </a:t>
            </a:r>
            <a:r>
              <a:rPr lang="en-GB" sz="2000" b="1" dirty="0" smtClean="0"/>
              <a:t>g(n</a:t>
            </a:r>
            <a:r>
              <a:rPr lang="en-GB" sz="2000" b="1" dirty="0"/>
              <a:t>)</a:t>
            </a:r>
            <a:r>
              <a:rPr lang="en-GB" sz="2000" dirty="0"/>
              <a:t> for all values of </a:t>
            </a:r>
            <a:r>
              <a:rPr lang="en-GB" sz="2000" b="1" dirty="0"/>
              <a:t>C &gt; 0</a:t>
            </a:r>
            <a:r>
              <a:rPr lang="en-GB" sz="2000" dirty="0"/>
              <a:t> and </a:t>
            </a:r>
            <a:r>
              <a:rPr lang="en-GB" sz="2000" b="1" dirty="0"/>
              <a:t>n</a:t>
            </a:r>
            <a:r>
              <a:rPr lang="en-GB" sz="2000" b="1" baseline="-25000" dirty="0"/>
              <a:t>0</a:t>
            </a:r>
            <a:r>
              <a:rPr lang="en-GB" sz="2000" b="1" dirty="0"/>
              <a:t>&gt;= </a:t>
            </a:r>
            <a:r>
              <a:rPr lang="en-GB" sz="2000" b="1" dirty="0" smtClean="0"/>
              <a:t>1</a:t>
            </a:r>
          </a:p>
          <a:p>
            <a:endParaRPr lang="en-GB" sz="2000" dirty="0"/>
          </a:p>
          <a:p>
            <a:pPr marL="0" indent="0">
              <a:buNone/>
            </a:pPr>
            <a:r>
              <a:rPr lang="en-GB" sz="2000" dirty="0" smtClean="0"/>
              <a:t>                                                              f(n</a:t>
            </a:r>
            <a:r>
              <a:rPr lang="en-GB" sz="2000" dirty="0"/>
              <a:t>) &lt;= C g(n)</a:t>
            </a:r>
            <a:br>
              <a:rPr lang="en-GB" sz="2000" dirty="0"/>
            </a:br>
            <a:r>
              <a:rPr lang="en-GB" sz="2000" dirty="0" smtClean="0"/>
              <a:t>                                                               3n </a:t>
            </a:r>
            <a:r>
              <a:rPr lang="en-GB" sz="2000" dirty="0"/>
              <a:t>+ 2 &lt;= C n</a:t>
            </a:r>
            <a:br>
              <a:rPr lang="en-GB" sz="2000" dirty="0"/>
            </a:br>
            <a:r>
              <a:rPr lang="en-GB" sz="2000" dirty="0"/>
              <a:t/>
            </a:r>
            <a:br>
              <a:rPr lang="en-GB" sz="2000" dirty="0"/>
            </a:br>
            <a:r>
              <a:rPr lang="en-GB" sz="2000" dirty="0"/>
              <a:t>Above condition is always TRUE for all values of </a:t>
            </a:r>
            <a:r>
              <a:rPr lang="en-GB" sz="2000" b="1" dirty="0"/>
              <a:t>C = 4</a:t>
            </a:r>
            <a:r>
              <a:rPr lang="en-GB" sz="2000" dirty="0"/>
              <a:t> and </a:t>
            </a:r>
            <a:r>
              <a:rPr lang="en-GB" sz="2000" b="1" dirty="0"/>
              <a:t>n &gt;= 2</a:t>
            </a:r>
            <a:r>
              <a:rPr lang="en-GB" sz="2000" dirty="0"/>
              <a:t>. </a:t>
            </a:r>
            <a:br>
              <a:rPr lang="en-GB" sz="2000" dirty="0"/>
            </a:br>
            <a:r>
              <a:rPr lang="en-GB" sz="2000" dirty="0"/>
              <a:t>By using Big - Oh notation we can represent the time complexity as follows</a:t>
            </a:r>
            <a:r>
              <a:rPr lang="en-GB" sz="2000" dirty="0" smtClean="0"/>
              <a:t>...</a:t>
            </a:r>
          </a:p>
          <a:p>
            <a:pPr marL="0" indent="0">
              <a:buNone/>
            </a:pPr>
            <a:r>
              <a:rPr lang="en-GB" sz="2000" dirty="0"/>
              <a:t/>
            </a:r>
            <a:br>
              <a:rPr lang="en-GB" sz="2000" dirty="0"/>
            </a:br>
            <a:r>
              <a:rPr lang="en-GB" sz="2000" dirty="0" smtClean="0"/>
              <a:t>                                                                </a:t>
            </a:r>
            <a:r>
              <a:rPr lang="en-GB" sz="2000" b="1" dirty="0" smtClean="0"/>
              <a:t>3n </a:t>
            </a:r>
            <a:r>
              <a:rPr lang="en-GB" sz="2000" b="1" dirty="0"/>
              <a:t>+ 2 = O(n)</a:t>
            </a:r>
            <a:endParaRPr lang="en-GB" sz="20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573341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smtClean="0"/>
              <a:t>Ω</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solidFill>
                  <a:prstClr val="black"/>
                </a:solidFill>
              </a:rPr>
              <a:t>Big - </a:t>
            </a:r>
            <a:r>
              <a:rPr lang="en-GB" sz="2400" dirty="0" smtClean="0">
                <a:solidFill>
                  <a:prstClr val="black"/>
                </a:solidFill>
              </a:rPr>
              <a:t>Omega </a:t>
            </a:r>
            <a:r>
              <a:rPr lang="en-GB" sz="2400" dirty="0">
                <a:solidFill>
                  <a:prstClr val="black"/>
                </a:solidFill>
              </a:rPr>
              <a:t>notation is used to define the </a:t>
            </a:r>
            <a:r>
              <a:rPr lang="en-GB" sz="2400" b="1" dirty="0" smtClean="0">
                <a:solidFill>
                  <a:prstClr val="black"/>
                </a:solidFill>
              </a:rPr>
              <a:t>lower </a:t>
            </a:r>
            <a:r>
              <a:rPr lang="en-GB" sz="2400" b="1" dirty="0">
                <a:solidFill>
                  <a:prstClr val="black"/>
                </a:solidFill>
              </a:rPr>
              <a:t>bound</a:t>
            </a:r>
            <a:r>
              <a:rPr lang="en-GB" sz="2400" dirty="0">
                <a:solidFill>
                  <a:prstClr val="black"/>
                </a:solidFill>
              </a:rPr>
              <a:t> of an algorithm in terms of Time Complexity</a:t>
            </a:r>
            <a:r>
              <a:rPr lang="en-GB" sz="2400" dirty="0" smtClean="0">
                <a:solidFill>
                  <a:prstClr val="black"/>
                </a:solidFill>
              </a:rPr>
              <a:t>.</a:t>
            </a:r>
            <a:endParaRPr lang="en-GB" sz="2400" dirty="0">
              <a:solidFill>
                <a:prstClr val="black"/>
              </a:solidFill>
            </a:endParaRPr>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solidFill>
                  <a:prstClr val="black"/>
                </a:solidFill>
              </a:rPr>
              <a:t>Omega </a:t>
            </a:r>
            <a:r>
              <a:rPr lang="en-GB" sz="2400" dirty="0">
                <a:solidFill>
                  <a:prstClr val="black"/>
                </a:solidFill>
              </a:rPr>
              <a:t>notation always indicates the </a:t>
            </a:r>
            <a:r>
              <a:rPr lang="en-GB" sz="2400" b="1" dirty="0" smtClean="0">
                <a:solidFill>
                  <a:prstClr val="black"/>
                </a:solidFill>
              </a:rPr>
              <a:t>minimum </a:t>
            </a:r>
            <a:r>
              <a:rPr lang="en-GB" sz="2400" b="1" dirty="0">
                <a:solidFill>
                  <a:prstClr val="black"/>
                </a:solidFill>
              </a:rPr>
              <a:t>time </a:t>
            </a:r>
            <a:r>
              <a:rPr lang="en-GB" sz="2400" dirty="0">
                <a:solidFill>
                  <a:prstClr val="black"/>
                </a:solidFill>
              </a:rPr>
              <a:t>required by an algorithm for all input values. </a:t>
            </a:r>
            <a:endParaRPr lang="en-GB" sz="2400" dirty="0" smtClean="0">
              <a:solidFill>
                <a:prstClr val="black"/>
              </a:solidFill>
            </a:endParaRPr>
          </a:p>
          <a:p>
            <a:pPr lvl="1">
              <a:buFont typeface="Wingdings" panose="05000000000000000000" pitchFamily="2" charset="2"/>
              <a:buChar char="§"/>
            </a:pPr>
            <a:endParaRPr lang="en-GB" sz="2400" dirty="0">
              <a:solidFill>
                <a:prstClr val="black"/>
              </a:solidFill>
            </a:endParaRPr>
          </a:p>
          <a:p>
            <a:pPr lvl="1">
              <a:buFont typeface="Wingdings" panose="05000000000000000000" pitchFamily="2" charset="2"/>
              <a:buChar char="§"/>
            </a:pPr>
            <a:r>
              <a:rPr lang="en-GB" sz="2400" dirty="0" smtClean="0">
                <a:solidFill>
                  <a:prstClr val="black"/>
                </a:solidFill>
              </a:rPr>
              <a:t>That </a:t>
            </a:r>
            <a:r>
              <a:rPr lang="en-GB" sz="2400" dirty="0">
                <a:solidFill>
                  <a:prstClr val="black"/>
                </a:solidFill>
              </a:rPr>
              <a:t>means Big - </a:t>
            </a:r>
            <a:r>
              <a:rPr lang="en-GB" sz="2400" dirty="0" smtClean="0">
                <a:solidFill>
                  <a:prstClr val="black"/>
                </a:solidFill>
              </a:rPr>
              <a:t>Omega </a:t>
            </a:r>
            <a:r>
              <a:rPr lang="en-GB" sz="2400" dirty="0">
                <a:solidFill>
                  <a:prstClr val="black"/>
                </a:solidFill>
              </a:rPr>
              <a:t>notation describes the </a:t>
            </a:r>
            <a:r>
              <a:rPr lang="en-GB" sz="2400" b="1" dirty="0" smtClean="0">
                <a:solidFill>
                  <a:prstClr val="black"/>
                </a:solidFill>
              </a:rPr>
              <a:t>best </a:t>
            </a:r>
            <a:r>
              <a:rPr lang="en-GB" sz="2400" b="1" dirty="0">
                <a:solidFill>
                  <a:prstClr val="black"/>
                </a:solidFill>
              </a:rPr>
              <a:t>case </a:t>
            </a:r>
            <a:r>
              <a:rPr lang="en-GB" sz="2400" dirty="0">
                <a:solidFill>
                  <a:prstClr val="black"/>
                </a:solidFill>
              </a:rPr>
              <a:t>of an algorithm time complexity.</a:t>
            </a:r>
            <a:br>
              <a:rPr lang="en-GB" sz="2400" dirty="0">
                <a:solidFill>
                  <a:prstClr val="black"/>
                </a:solidFill>
              </a:rPr>
            </a:br>
            <a:endParaRPr lang="en-GB" sz="2400" b="1" dirty="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75533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007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smtClean="0"/>
              <a:t>Ω</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solidFill>
                  <a:prstClr val="black"/>
                </a:solidFill>
              </a:rPr>
              <a:t>Definition:</a:t>
            </a:r>
          </a:p>
          <a:p>
            <a:pPr marL="457200" lvl="1" indent="0">
              <a:buFont typeface="Arial" charset="0"/>
              <a:buNone/>
            </a:pPr>
            <a:endParaRPr lang="en-GB" sz="2400" dirty="0" smtClean="0">
              <a:solidFill>
                <a:prstClr val="black"/>
              </a:solidFill>
            </a:endParaRPr>
          </a:p>
          <a:p>
            <a:pPr marL="457200" lvl="1" indent="0">
              <a:buNone/>
            </a:pPr>
            <a:r>
              <a:rPr lang="en-GB" sz="2400" dirty="0" smtClean="0">
                <a:solidFill>
                  <a:prstClr val="black"/>
                </a:solidFill>
              </a:rPr>
              <a:t>If</a:t>
            </a:r>
            <a:r>
              <a:rPr lang="en-GB" sz="2400" dirty="0">
                <a:solidFill>
                  <a:prstClr val="black"/>
                </a:solidFill>
              </a:rPr>
              <a:t> f(n) </a:t>
            </a:r>
            <a:r>
              <a:rPr lang="de-DE" sz="2400" dirty="0" smtClean="0">
                <a:solidFill>
                  <a:prstClr val="black"/>
                </a:solidFill>
              </a:rPr>
              <a:t>=&gt;</a:t>
            </a:r>
            <a:r>
              <a:rPr lang="en-GB" sz="2400" dirty="0" smtClean="0">
                <a:solidFill>
                  <a:prstClr val="black"/>
                </a:solidFill>
              </a:rPr>
              <a:t> </a:t>
            </a:r>
            <a:r>
              <a:rPr lang="en-GB" sz="2400" dirty="0">
                <a:solidFill>
                  <a:prstClr val="black"/>
                </a:solidFill>
              </a:rPr>
              <a:t>C g(n) for all n &gt;= n</a:t>
            </a:r>
            <a:r>
              <a:rPr lang="en-GB" sz="2400" baseline="-25000" dirty="0">
                <a:solidFill>
                  <a:prstClr val="black"/>
                </a:solidFill>
              </a:rPr>
              <a:t>0</a:t>
            </a:r>
            <a:r>
              <a:rPr lang="en-GB" sz="2400" dirty="0">
                <a:solidFill>
                  <a:prstClr val="black"/>
                </a:solidFill>
              </a:rPr>
              <a:t>, C &gt; 0 and n</a:t>
            </a:r>
            <a:r>
              <a:rPr lang="en-GB" sz="2400" baseline="-25000" dirty="0">
                <a:solidFill>
                  <a:prstClr val="black"/>
                </a:solidFill>
              </a:rPr>
              <a:t>0</a:t>
            </a:r>
            <a:r>
              <a:rPr lang="en-GB" sz="2400" dirty="0">
                <a:solidFill>
                  <a:prstClr val="black"/>
                </a:solidFill>
              </a:rPr>
              <a:t> &gt;= 1. </a:t>
            </a:r>
            <a:endParaRPr lang="en-GB" sz="2400" dirty="0" smtClean="0">
              <a:solidFill>
                <a:prstClr val="black"/>
              </a:solidFill>
            </a:endParaRPr>
          </a:p>
          <a:p>
            <a:pPr marL="457200" lvl="1" indent="0">
              <a:buNone/>
            </a:pPr>
            <a:endParaRPr lang="en-GB" sz="2400" dirty="0">
              <a:solidFill>
                <a:prstClr val="black"/>
              </a:solidFill>
            </a:endParaRPr>
          </a:p>
          <a:p>
            <a:pPr marL="457200" lvl="1" indent="0">
              <a:buNone/>
            </a:pPr>
            <a:r>
              <a:rPr lang="en-GB" sz="2400" dirty="0" smtClean="0">
                <a:solidFill>
                  <a:prstClr val="black"/>
                </a:solidFill>
              </a:rPr>
              <a:t>Then </a:t>
            </a:r>
            <a:r>
              <a:rPr lang="en-GB" sz="2400" dirty="0">
                <a:solidFill>
                  <a:prstClr val="black"/>
                </a:solidFill>
              </a:rPr>
              <a:t>we can represent f(n) as </a:t>
            </a:r>
            <a:r>
              <a:rPr lang="el-GR" sz="2400" b="1" dirty="0"/>
              <a:t> Ω</a:t>
            </a:r>
            <a:r>
              <a:rPr lang="en-GB" sz="2400" dirty="0" smtClean="0">
                <a:solidFill>
                  <a:prstClr val="black"/>
                </a:solidFill>
              </a:rPr>
              <a:t>(g(n)).  </a:t>
            </a:r>
            <a:r>
              <a:rPr lang="en-US" sz="2400" b="1" dirty="0" smtClean="0">
                <a:solidFill>
                  <a:prstClr val="black"/>
                </a:solidFill>
              </a:rPr>
              <a:t>f(n</a:t>
            </a:r>
            <a:r>
              <a:rPr lang="en-US" sz="2400" b="1" dirty="0">
                <a:solidFill>
                  <a:prstClr val="black"/>
                </a:solidFill>
              </a:rPr>
              <a:t>) = </a:t>
            </a:r>
            <a:r>
              <a:rPr lang="el-GR" sz="2400" b="1" dirty="0"/>
              <a:t>Ω</a:t>
            </a:r>
            <a:r>
              <a:rPr lang="en-US" sz="2400" b="1" dirty="0" smtClean="0">
                <a:solidFill>
                  <a:prstClr val="black"/>
                </a:solidFill>
              </a:rPr>
              <a:t>(g(n</a:t>
            </a:r>
            <a:r>
              <a:rPr lang="en-US" sz="2400" b="1" dirty="0">
                <a:solidFill>
                  <a:prstClr val="black"/>
                </a:solidFill>
              </a:rPr>
              <a:t>))</a:t>
            </a:r>
          </a:p>
          <a:p>
            <a:pPr lvl="1">
              <a:buFont typeface="Wingdings" panose="05000000000000000000" pitchFamily="2" charset="2"/>
              <a:buChar char="§"/>
            </a:pP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39377651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a:t>Ω</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Rectangle 3"/>
          <p:cNvSpPr/>
          <p:nvPr/>
        </p:nvSpPr>
        <p:spPr>
          <a:xfrm>
            <a:off x="832984" y="6096000"/>
            <a:ext cx="8311016" cy="646331"/>
          </a:xfrm>
          <a:prstGeom prst="rect">
            <a:avLst/>
          </a:prstGeom>
        </p:spPr>
        <p:txBody>
          <a:bodyPr wrap="square">
            <a:spAutoFit/>
          </a:bodyPr>
          <a:lstStyle/>
          <a:p>
            <a:r>
              <a:rPr lang="en-GB" dirty="0"/>
              <a:t>In above graph after a particular input value n</a:t>
            </a:r>
            <a:r>
              <a:rPr lang="en-GB" baseline="-25000" dirty="0"/>
              <a:t>0</a:t>
            </a:r>
            <a:r>
              <a:rPr lang="en-GB" dirty="0"/>
              <a:t>, always C </a:t>
            </a:r>
            <a:r>
              <a:rPr lang="en-GB" dirty="0" smtClean="0"/>
              <a:t>g(n</a:t>
            </a:r>
            <a:r>
              <a:rPr lang="en-GB" dirty="0"/>
              <a:t>) is less than f(n) which indicates the algorithm's lower bound.</a:t>
            </a:r>
            <a:endParaRPr lang="en-US" dirty="0">
              <a:solidFill>
                <a:prstClr val="black"/>
              </a:solidFill>
            </a:endParaRPr>
          </a:p>
        </p:txBody>
      </p:sp>
      <p:pic>
        <p:nvPicPr>
          <p:cNvPr id="11266" name="Picture 2" descr="http://btechsmartclass.com/DS/images/Big%20Omega%20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177" y="2895600"/>
            <a:ext cx="3907858" cy="295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61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Omega </a:t>
            </a:r>
            <a:r>
              <a:rPr lang="en-US" sz="2400" b="1" dirty="0">
                <a:solidFill>
                  <a:prstClr val="black"/>
                </a:solidFill>
              </a:rPr>
              <a:t>Notation </a:t>
            </a:r>
            <a:r>
              <a:rPr lang="en-US" sz="2400" b="1" dirty="0" smtClean="0">
                <a:solidFill>
                  <a:prstClr val="black"/>
                </a:solidFill>
              </a:rPr>
              <a:t>(</a:t>
            </a:r>
            <a:r>
              <a:rPr lang="el-GR" sz="2400" b="1" dirty="0"/>
              <a:t>Ω</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Font typeface="Arial" charset="0"/>
              <a:buNone/>
            </a:pPr>
            <a:r>
              <a:rPr lang="en-GB" sz="2000" dirty="0">
                <a:solidFill>
                  <a:prstClr val="black"/>
                </a:solidFill>
              </a:rPr>
              <a:t>Consider the following f(n) and g(n</a:t>
            </a:r>
            <a:r>
              <a:rPr lang="en-GB" sz="2000" dirty="0" smtClean="0">
                <a:solidFill>
                  <a:prstClr val="black"/>
                </a:solidFill>
              </a:rPr>
              <a:t>)...</a:t>
            </a:r>
          </a:p>
          <a:p>
            <a:pPr marL="0" indent="0" algn="ctr">
              <a:buFont typeface="Arial" charset="0"/>
              <a:buNone/>
            </a:pPr>
            <a:r>
              <a:rPr lang="en-GB" sz="2000" dirty="0">
                <a:solidFill>
                  <a:prstClr val="black"/>
                </a:solidFill>
              </a:rPr>
              <a:t/>
            </a:r>
            <a:br>
              <a:rPr lang="en-GB" sz="2000" dirty="0">
                <a:solidFill>
                  <a:prstClr val="black"/>
                </a:solidFill>
              </a:rPr>
            </a:br>
            <a:r>
              <a:rPr lang="en-GB" sz="2000" b="1" dirty="0">
                <a:solidFill>
                  <a:prstClr val="black"/>
                </a:solidFill>
              </a:rPr>
              <a:t>f(n) = 3n + 2</a:t>
            </a:r>
            <a:br>
              <a:rPr lang="en-GB" sz="2000" b="1" dirty="0">
                <a:solidFill>
                  <a:prstClr val="black"/>
                </a:solidFill>
              </a:rPr>
            </a:br>
            <a:r>
              <a:rPr lang="en-GB" sz="2000" b="1" dirty="0">
                <a:solidFill>
                  <a:prstClr val="black"/>
                </a:solidFill>
              </a:rPr>
              <a:t>g(n) = </a:t>
            </a:r>
            <a:r>
              <a:rPr lang="en-GB" sz="2000" b="1" dirty="0" smtClean="0">
                <a:solidFill>
                  <a:prstClr val="black"/>
                </a:solidFill>
              </a:rPr>
              <a:t>n</a:t>
            </a:r>
          </a:p>
          <a:p>
            <a:pPr marL="0" indent="0">
              <a:buNone/>
            </a:pPr>
            <a:r>
              <a:rPr lang="en-GB" sz="2000" dirty="0">
                <a:solidFill>
                  <a:prstClr val="black"/>
                </a:solidFill>
              </a:rPr>
              <a:t/>
            </a:r>
            <a:br>
              <a:rPr lang="en-GB" sz="2000" dirty="0">
                <a:solidFill>
                  <a:prstClr val="black"/>
                </a:solidFill>
              </a:rPr>
            </a:br>
            <a:r>
              <a:rPr lang="en-GB" sz="2000" dirty="0">
                <a:solidFill>
                  <a:prstClr val="black"/>
                </a:solidFill>
              </a:rPr>
              <a:t>If we want to represent </a:t>
            </a:r>
            <a:r>
              <a:rPr lang="en-GB" sz="2000" b="1" dirty="0">
                <a:solidFill>
                  <a:prstClr val="black"/>
                </a:solidFill>
              </a:rPr>
              <a:t>f(n)</a:t>
            </a:r>
            <a:r>
              <a:rPr lang="en-GB" sz="2000" dirty="0">
                <a:solidFill>
                  <a:prstClr val="black"/>
                </a:solidFill>
              </a:rPr>
              <a:t> </a:t>
            </a:r>
            <a:r>
              <a:rPr lang="en-GB" sz="2000" dirty="0" smtClean="0">
                <a:solidFill>
                  <a:prstClr val="black"/>
                </a:solidFill>
              </a:rPr>
              <a:t>as</a:t>
            </a:r>
            <a:r>
              <a:rPr lang="el-GR" sz="2000" b="1" dirty="0" smtClean="0"/>
              <a:t> </a:t>
            </a:r>
            <a:r>
              <a:rPr lang="el-GR" sz="2000" b="1" dirty="0"/>
              <a:t>Ω</a:t>
            </a:r>
            <a:r>
              <a:rPr lang="en-GB" sz="2000" b="1" dirty="0" smtClean="0">
                <a:solidFill>
                  <a:prstClr val="black"/>
                </a:solidFill>
              </a:rPr>
              <a:t>(g(n</a:t>
            </a:r>
            <a:r>
              <a:rPr lang="en-GB" sz="2000" b="1" dirty="0">
                <a:solidFill>
                  <a:prstClr val="black"/>
                </a:solidFill>
              </a:rPr>
              <a:t>))</a:t>
            </a:r>
            <a:r>
              <a:rPr lang="en-GB" sz="2000" dirty="0">
                <a:solidFill>
                  <a:prstClr val="black"/>
                </a:solidFill>
              </a:rPr>
              <a:t> then it must satisfy </a:t>
            </a:r>
            <a:r>
              <a:rPr lang="en-GB" sz="2000" b="1" dirty="0">
                <a:solidFill>
                  <a:prstClr val="black"/>
                </a:solidFill>
              </a:rPr>
              <a:t>f(n) </a:t>
            </a:r>
            <a:r>
              <a:rPr lang="en-GB" sz="2000" b="1" dirty="0" smtClean="0">
                <a:solidFill>
                  <a:prstClr val="black"/>
                </a:solidFill>
              </a:rPr>
              <a:t>=&gt; </a:t>
            </a:r>
            <a:r>
              <a:rPr lang="en-GB" sz="2000" b="1" dirty="0">
                <a:solidFill>
                  <a:prstClr val="black"/>
                </a:solidFill>
              </a:rPr>
              <a:t>C </a:t>
            </a:r>
            <a:r>
              <a:rPr lang="en-GB" sz="2000" b="1" dirty="0" smtClean="0">
                <a:solidFill>
                  <a:prstClr val="black"/>
                </a:solidFill>
              </a:rPr>
              <a:t>g(n</a:t>
            </a:r>
            <a:r>
              <a:rPr lang="en-GB" sz="2000" b="1" dirty="0">
                <a:solidFill>
                  <a:prstClr val="black"/>
                </a:solidFill>
              </a:rPr>
              <a:t>)</a:t>
            </a:r>
            <a:r>
              <a:rPr lang="en-GB" sz="2000" dirty="0">
                <a:solidFill>
                  <a:prstClr val="black"/>
                </a:solidFill>
              </a:rPr>
              <a:t> for all values of </a:t>
            </a:r>
            <a:r>
              <a:rPr lang="en-GB" sz="2000" b="1" dirty="0">
                <a:solidFill>
                  <a:prstClr val="black"/>
                </a:solidFill>
              </a:rPr>
              <a:t>C &gt; 0</a:t>
            </a:r>
            <a:r>
              <a:rPr lang="en-GB" sz="2000" dirty="0">
                <a:solidFill>
                  <a:prstClr val="black"/>
                </a:solidFill>
              </a:rPr>
              <a:t> and </a:t>
            </a:r>
            <a:r>
              <a:rPr lang="en-GB" sz="2000" b="1" dirty="0">
                <a:solidFill>
                  <a:prstClr val="black"/>
                </a:solidFill>
              </a:rPr>
              <a:t>n</a:t>
            </a:r>
            <a:r>
              <a:rPr lang="en-GB" sz="2000" b="1" baseline="-25000" dirty="0">
                <a:solidFill>
                  <a:prstClr val="black"/>
                </a:solidFill>
              </a:rPr>
              <a:t>0</a:t>
            </a:r>
            <a:r>
              <a:rPr lang="en-GB" sz="2000" b="1" dirty="0">
                <a:solidFill>
                  <a:prstClr val="black"/>
                </a:solidFill>
              </a:rPr>
              <a:t>&gt;= </a:t>
            </a:r>
            <a:r>
              <a:rPr lang="en-GB" sz="2000" b="1" dirty="0" smtClean="0">
                <a:solidFill>
                  <a:prstClr val="black"/>
                </a:solidFill>
              </a:rPr>
              <a:t>1</a:t>
            </a:r>
          </a:p>
          <a:p>
            <a:endParaRPr lang="en-GB" sz="2000" dirty="0">
              <a:solidFill>
                <a:prstClr val="black"/>
              </a:solidFill>
            </a:endParaRPr>
          </a:p>
          <a:p>
            <a:pPr marL="0" indent="0">
              <a:buFont typeface="Arial" charset="0"/>
              <a:buNone/>
            </a:pPr>
            <a:r>
              <a:rPr lang="en-GB" sz="2000" dirty="0" smtClean="0">
                <a:solidFill>
                  <a:prstClr val="black"/>
                </a:solidFill>
              </a:rPr>
              <a:t>                                                              f(n</a:t>
            </a:r>
            <a:r>
              <a:rPr lang="en-GB" sz="2000" dirty="0">
                <a:solidFill>
                  <a:prstClr val="black"/>
                </a:solidFill>
              </a:rPr>
              <a:t>) </a:t>
            </a:r>
            <a:r>
              <a:rPr lang="en-GB" sz="2000" dirty="0" smtClean="0">
                <a:solidFill>
                  <a:prstClr val="black"/>
                </a:solidFill>
              </a:rPr>
              <a:t>=&gt; </a:t>
            </a:r>
            <a:r>
              <a:rPr lang="en-GB" sz="2000" dirty="0">
                <a:solidFill>
                  <a:prstClr val="black"/>
                </a:solidFill>
              </a:rPr>
              <a:t>C g(n)</a:t>
            </a:r>
            <a:br>
              <a:rPr lang="en-GB" sz="2000" dirty="0">
                <a:solidFill>
                  <a:prstClr val="black"/>
                </a:solidFill>
              </a:rPr>
            </a:br>
            <a:r>
              <a:rPr lang="en-GB" sz="2000" dirty="0" smtClean="0">
                <a:solidFill>
                  <a:prstClr val="black"/>
                </a:solidFill>
              </a:rPr>
              <a:t>                                                              3n </a:t>
            </a:r>
            <a:r>
              <a:rPr lang="en-GB" sz="2000" dirty="0">
                <a:solidFill>
                  <a:prstClr val="black"/>
                </a:solidFill>
              </a:rPr>
              <a:t>+ 2 </a:t>
            </a:r>
            <a:r>
              <a:rPr lang="en-GB" sz="2000" dirty="0" smtClean="0">
                <a:solidFill>
                  <a:prstClr val="black"/>
                </a:solidFill>
              </a:rPr>
              <a:t>=&gt; </a:t>
            </a:r>
            <a:r>
              <a:rPr lang="en-GB" sz="2000" dirty="0">
                <a:solidFill>
                  <a:prstClr val="black"/>
                </a:solidFill>
              </a:rPr>
              <a:t>C n</a:t>
            </a:r>
            <a:br>
              <a:rPr lang="en-GB" sz="2000" dirty="0">
                <a:solidFill>
                  <a:prstClr val="black"/>
                </a:solidFill>
              </a:rPr>
            </a:br>
            <a:r>
              <a:rPr lang="en-GB" sz="2000" dirty="0">
                <a:solidFill>
                  <a:prstClr val="black"/>
                </a:solidFill>
              </a:rPr>
              <a:t/>
            </a:r>
            <a:br>
              <a:rPr lang="en-GB" sz="2000" dirty="0">
                <a:solidFill>
                  <a:prstClr val="black"/>
                </a:solidFill>
              </a:rPr>
            </a:br>
            <a:r>
              <a:rPr lang="en-GB" sz="2000" dirty="0">
                <a:solidFill>
                  <a:prstClr val="black"/>
                </a:solidFill>
              </a:rPr>
              <a:t>Above condition is always TRUE for all values of </a:t>
            </a:r>
            <a:r>
              <a:rPr lang="en-GB" sz="2000" b="1" dirty="0">
                <a:solidFill>
                  <a:prstClr val="black"/>
                </a:solidFill>
              </a:rPr>
              <a:t>C = </a:t>
            </a:r>
            <a:r>
              <a:rPr lang="en-GB" sz="2000" b="1" dirty="0" smtClean="0">
                <a:solidFill>
                  <a:prstClr val="black"/>
                </a:solidFill>
              </a:rPr>
              <a:t>1</a:t>
            </a:r>
            <a:r>
              <a:rPr lang="en-GB" sz="2000" dirty="0">
                <a:solidFill>
                  <a:prstClr val="black"/>
                </a:solidFill>
              </a:rPr>
              <a:t> and </a:t>
            </a:r>
            <a:r>
              <a:rPr lang="en-GB" sz="2000" b="1" dirty="0">
                <a:solidFill>
                  <a:prstClr val="black"/>
                </a:solidFill>
              </a:rPr>
              <a:t>n &gt;= </a:t>
            </a:r>
            <a:r>
              <a:rPr lang="en-GB" sz="2000" b="1" dirty="0" smtClean="0">
                <a:solidFill>
                  <a:prstClr val="black"/>
                </a:solidFill>
              </a:rPr>
              <a:t>1</a:t>
            </a:r>
            <a:r>
              <a:rPr lang="en-GB" sz="2000" dirty="0" smtClean="0">
                <a:solidFill>
                  <a:prstClr val="black"/>
                </a:solidFill>
              </a:rPr>
              <a:t>.</a:t>
            </a:r>
            <a:r>
              <a:rPr lang="en-GB" sz="2000" dirty="0">
                <a:solidFill>
                  <a:prstClr val="black"/>
                </a:solidFill>
              </a:rPr>
              <a:t> </a:t>
            </a:r>
            <a:br>
              <a:rPr lang="en-GB" sz="2000" dirty="0">
                <a:solidFill>
                  <a:prstClr val="black"/>
                </a:solidFill>
              </a:rPr>
            </a:br>
            <a:r>
              <a:rPr lang="en-GB" sz="2000" dirty="0">
                <a:solidFill>
                  <a:prstClr val="black"/>
                </a:solidFill>
              </a:rPr>
              <a:t>By using Big - </a:t>
            </a:r>
            <a:r>
              <a:rPr lang="en-GB" sz="2000" dirty="0" smtClean="0">
                <a:solidFill>
                  <a:prstClr val="black"/>
                </a:solidFill>
              </a:rPr>
              <a:t>Omega </a:t>
            </a:r>
            <a:r>
              <a:rPr lang="en-GB" sz="2000" dirty="0">
                <a:solidFill>
                  <a:prstClr val="black"/>
                </a:solidFill>
              </a:rPr>
              <a:t>notation we can represent the time complexity as follows</a:t>
            </a:r>
            <a:r>
              <a:rPr lang="en-GB" sz="2000" dirty="0" smtClean="0">
                <a:solidFill>
                  <a:prstClr val="black"/>
                </a:solidFill>
              </a:rPr>
              <a:t>...</a:t>
            </a:r>
          </a:p>
          <a:p>
            <a:pPr marL="0" indent="0">
              <a:buNone/>
            </a:pPr>
            <a:r>
              <a:rPr lang="en-GB" sz="2000" dirty="0">
                <a:solidFill>
                  <a:prstClr val="black"/>
                </a:solidFill>
              </a:rPr>
              <a:t/>
            </a:r>
            <a:br>
              <a:rPr lang="en-GB" sz="2000" dirty="0">
                <a:solidFill>
                  <a:prstClr val="black"/>
                </a:solidFill>
              </a:rPr>
            </a:br>
            <a:r>
              <a:rPr lang="en-GB" sz="2000" dirty="0" smtClean="0">
                <a:solidFill>
                  <a:prstClr val="black"/>
                </a:solidFill>
              </a:rPr>
              <a:t>                                                                </a:t>
            </a:r>
            <a:r>
              <a:rPr lang="en-GB" sz="2000" b="1" dirty="0" smtClean="0">
                <a:solidFill>
                  <a:prstClr val="black"/>
                </a:solidFill>
              </a:rPr>
              <a:t>3n </a:t>
            </a:r>
            <a:r>
              <a:rPr lang="en-GB" sz="2000" b="1" dirty="0">
                <a:solidFill>
                  <a:prstClr val="black"/>
                </a:solidFill>
              </a:rPr>
              <a:t>+ 2 = </a:t>
            </a:r>
            <a:r>
              <a:rPr lang="el-GR" sz="2000" b="1" dirty="0"/>
              <a:t>Ω</a:t>
            </a:r>
            <a:r>
              <a:rPr lang="en-GB" sz="2000" b="1" dirty="0" smtClean="0">
                <a:solidFill>
                  <a:prstClr val="black"/>
                </a:solidFill>
              </a:rPr>
              <a:t>(n</a:t>
            </a:r>
            <a:r>
              <a:rPr lang="en-GB" sz="2000" b="1" dirty="0">
                <a:solidFill>
                  <a:prstClr val="black"/>
                </a:solidFill>
              </a:rPr>
              <a:t>)</a:t>
            </a:r>
            <a:endParaRPr lang="en-GB" sz="20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73680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smtClean="0"/>
              <a:t>Θ</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solidFill>
                  <a:prstClr val="black"/>
                </a:solidFill>
              </a:rPr>
              <a:t>Big - </a:t>
            </a:r>
            <a:r>
              <a:rPr lang="en-GB" sz="2400" dirty="0" smtClean="0">
                <a:solidFill>
                  <a:prstClr val="black"/>
                </a:solidFill>
              </a:rPr>
              <a:t>Theta </a:t>
            </a:r>
            <a:r>
              <a:rPr lang="en-GB" sz="2400" dirty="0">
                <a:solidFill>
                  <a:prstClr val="black"/>
                </a:solidFill>
              </a:rPr>
              <a:t>notation is used to define the </a:t>
            </a:r>
            <a:r>
              <a:rPr lang="en-GB" sz="2400" b="1" dirty="0" smtClean="0">
                <a:solidFill>
                  <a:prstClr val="black"/>
                </a:solidFill>
              </a:rPr>
              <a:t>average </a:t>
            </a:r>
            <a:r>
              <a:rPr lang="en-GB" sz="2400" b="1" dirty="0">
                <a:solidFill>
                  <a:prstClr val="black"/>
                </a:solidFill>
              </a:rPr>
              <a:t>bound</a:t>
            </a:r>
            <a:r>
              <a:rPr lang="en-GB" sz="2400" dirty="0">
                <a:solidFill>
                  <a:prstClr val="black"/>
                </a:solidFill>
              </a:rPr>
              <a:t> of an algorithm in terms of Time Complexity</a:t>
            </a:r>
            <a:r>
              <a:rPr lang="en-GB" sz="2400" dirty="0" smtClean="0">
                <a:solidFill>
                  <a:prstClr val="black"/>
                </a:solidFill>
              </a:rPr>
              <a:t>.</a:t>
            </a:r>
            <a:endParaRPr lang="en-GB" sz="2400" dirty="0">
              <a:solidFill>
                <a:prstClr val="black"/>
              </a:solidFill>
            </a:endParaRPr>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solidFill>
                  <a:prstClr val="black"/>
                </a:solidFill>
              </a:rPr>
              <a:t>Theta </a:t>
            </a:r>
            <a:r>
              <a:rPr lang="en-GB" sz="2400" dirty="0">
                <a:solidFill>
                  <a:prstClr val="black"/>
                </a:solidFill>
              </a:rPr>
              <a:t>notation always indicates the </a:t>
            </a:r>
            <a:r>
              <a:rPr lang="en-GB" sz="2400" b="1" dirty="0" smtClean="0">
                <a:solidFill>
                  <a:prstClr val="black"/>
                </a:solidFill>
              </a:rPr>
              <a:t>average </a:t>
            </a:r>
            <a:r>
              <a:rPr lang="en-GB" sz="2400" b="1" dirty="0">
                <a:solidFill>
                  <a:prstClr val="black"/>
                </a:solidFill>
              </a:rPr>
              <a:t>time </a:t>
            </a:r>
            <a:r>
              <a:rPr lang="en-GB" sz="2400" dirty="0">
                <a:solidFill>
                  <a:prstClr val="black"/>
                </a:solidFill>
              </a:rPr>
              <a:t>required by an algorithm for all input values. </a:t>
            </a:r>
            <a:endParaRPr lang="en-GB" sz="2400" dirty="0" smtClean="0">
              <a:solidFill>
                <a:prstClr val="black"/>
              </a:solidFill>
            </a:endParaRPr>
          </a:p>
          <a:p>
            <a:pPr lvl="1">
              <a:buFont typeface="Wingdings" panose="05000000000000000000" pitchFamily="2" charset="2"/>
              <a:buChar char="§"/>
            </a:pPr>
            <a:endParaRPr lang="en-GB" sz="2400" dirty="0">
              <a:solidFill>
                <a:prstClr val="black"/>
              </a:solidFill>
            </a:endParaRPr>
          </a:p>
          <a:p>
            <a:pPr lvl="1">
              <a:buFont typeface="Wingdings" panose="05000000000000000000" pitchFamily="2" charset="2"/>
              <a:buChar char="§"/>
            </a:pPr>
            <a:r>
              <a:rPr lang="en-GB" sz="2400" dirty="0" smtClean="0">
                <a:solidFill>
                  <a:prstClr val="black"/>
                </a:solidFill>
              </a:rPr>
              <a:t>That </a:t>
            </a:r>
            <a:r>
              <a:rPr lang="en-GB" sz="2400" dirty="0">
                <a:solidFill>
                  <a:prstClr val="black"/>
                </a:solidFill>
              </a:rPr>
              <a:t>means Big - </a:t>
            </a:r>
            <a:r>
              <a:rPr lang="en-GB" sz="2400" dirty="0" smtClean="0">
                <a:solidFill>
                  <a:prstClr val="black"/>
                </a:solidFill>
              </a:rPr>
              <a:t>Theta </a:t>
            </a:r>
            <a:r>
              <a:rPr lang="en-GB" sz="2400" dirty="0">
                <a:solidFill>
                  <a:prstClr val="black"/>
                </a:solidFill>
              </a:rPr>
              <a:t>notation describes the </a:t>
            </a:r>
            <a:r>
              <a:rPr lang="en-GB" sz="2400" b="1" dirty="0" smtClean="0">
                <a:solidFill>
                  <a:prstClr val="black"/>
                </a:solidFill>
              </a:rPr>
              <a:t>average </a:t>
            </a:r>
            <a:r>
              <a:rPr lang="en-GB" sz="2400" b="1" dirty="0">
                <a:solidFill>
                  <a:prstClr val="black"/>
                </a:solidFill>
              </a:rPr>
              <a:t>case </a:t>
            </a:r>
            <a:r>
              <a:rPr lang="en-GB" sz="2400" dirty="0">
                <a:solidFill>
                  <a:prstClr val="black"/>
                </a:solidFill>
              </a:rPr>
              <a:t>of an algorithm time complexity.</a:t>
            </a:r>
            <a:br>
              <a:rPr lang="en-GB" sz="2400" dirty="0">
                <a:solidFill>
                  <a:prstClr val="black"/>
                </a:solidFill>
              </a:rPr>
            </a:br>
            <a:endParaRPr lang="en-GB" sz="2400" b="1" dirty="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969898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a:t>
            </a:r>
            <a:endParaRPr lang="en-US" sz="2400" b="1" dirty="0">
              <a:solidFill>
                <a:prstClr val="black"/>
              </a:solidFill>
            </a:endParaRP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solidFill>
                  <a:prstClr val="black"/>
                </a:solidFill>
              </a:rPr>
              <a:t>Definition:</a:t>
            </a:r>
          </a:p>
          <a:p>
            <a:pPr marL="457200" lvl="1" indent="0">
              <a:buFont typeface="Arial" charset="0"/>
              <a:buNone/>
            </a:pPr>
            <a:endParaRPr lang="en-GB" sz="2400" dirty="0" smtClean="0">
              <a:solidFill>
                <a:prstClr val="black"/>
              </a:solidFill>
            </a:endParaRPr>
          </a:p>
          <a:p>
            <a:pPr marL="457200" lvl="1" indent="0">
              <a:buNone/>
            </a:pPr>
            <a:r>
              <a:rPr lang="en-US" sz="2400" dirty="0"/>
              <a:t>If C</a:t>
            </a:r>
            <a:r>
              <a:rPr lang="en-US" sz="2400" baseline="-25000" dirty="0"/>
              <a:t>1</a:t>
            </a:r>
            <a:r>
              <a:rPr lang="en-US" sz="2400" dirty="0"/>
              <a:t> g(n) &lt;= f(n) </a:t>
            </a:r>
            <a:r>
              <a:rPr lang="en-US" sz="2400" dirty="0" smtClean="0"/>
              <a:t>&lt;= </a:t>
            </a:r>
            <a:r>
              <a:rPr lang="en-US" sz="2400" dirty="0"/>
              <a:t>C</a:t>
            </a:r>
            <a:r>
              <a:rPr lang="en-US" sz="2400" baseline="-25000" dirty="0"/>
              <a:t>2</a:t>
            </a:r>
            <a:r>
              <a:rPr lang="en-US" sz="2400" dirty="0"/>
              <a:t> g(n) for all n &gt;= n</a:t>
            </a:r>
            <a:r>
              <a:rPr lang="en-US" sz="2400" baseline="-25000" dirty="0"/>
              <a:t>0</a:t>
            </a:r>
            <a:r>
              <a:rPr lang="en-US" sz="2400" dirty="0"/>
              <a:t>, C</a:t>
            </a:r>
            <a:r>
              <a:rPr lang="en-US" sz="2400" baseline="-25000" dirty="0"/>
              <a:t>1</a:t>
            </a:r>
            <a:r>
              <a:rPr lang="en-US" sz="2400" dirty="0"/>
              <a:t>, C</a:t>
            </a:r>
            <a:r>
              <a:rPr lang="en-US" sz="2400" baseline="-25000" dirty="0"/>
              <a:t>2</a:t>
            </a:r>
            <a:r>
              <a:rPr lang="en-US" sz="2400" dirty="0"/>
              <a:t> &gt; 0 and n</a:t>
            </a:r>
            <a:r>
              <a:rPr lang="en-US" sz="2400" baseline="-25000" dirty="0"/>
              <a:t>0</a:t>
            </a:r>
            <a:r>
              <a:rPr lang="en-US" sz="2400" dirty="0"/>
              <a:t> &gt;= 1. Then we can represent f(n) as </a:t>
            </a:r>
            <a:r>
              <a:rPr lang="el-GR" sz="2400" dirty="0"/>
              <a:t>Θ(</a:t>
            </a:r>
            <a:r>
              <a:rPr lang="en-US" sz="2400" dirty="0"/>
              <a:t>g(n</a:t>
            </a:r>
            <a:r>
              <a:rPr lang="en-US" sz="2400" dirty="0" smtClean="0"/>
              <a:t>)).</a:t>
            </a:r>
          </a:p>
          <a:p>
            <a:pPr marL="457200" lvl="1" indent="0">
              <a:buNone/>
            </a:pPr>
            <a:endParaRPr lang="en-GB" sz="2400" dirty="0">
              <a:solidFill>
                <a:prstClr val="black"/>
              </a:solidFill>
            </a:endParaRPr>
          </a:p>
          <a:p>
            <a:pPr marL="457200" lvl="1" indent="0" algn="ctr">
              <a:buNone/>
            </a:pPr>
            <a:r>
              <a:rPr lang="en-US" sz="2400" b="1" dirty="0">
                <a:solidFill>
                  <a:prstClr val="black"/>
                </a:solidFill>
              </a:rPr>
              <a:t>f(n) = </a:t>
            </a:r>
            <a:r>
              <a:rPr lang="el-GR" sz="2400" b="1" dirty="0"/>
              <a:t>Θ</a:t>
            </a:r>
            <a:r>
              <a:rPr lang="en-US" sz="2400" b="1" dirty="0" smtClean="0">
                <a:solidFill>
                  <a:prstClr val="black"/>
                </a:solidFill>
              </a:rPr>
              <a:t>(g(n</a:t>
            </a:r>
            <a:r>
              <a:rPr lang="en-US" sz="2400" b="1" dirty="0">
                <a:solidFill>
                  <a:prstClr val="black"/>
                </a:solidFill>
              </a:rPr>
              <a:t>))</a:t>
            </a:r>
          </a:p>
          <a:p>
            <a:pPr lvl="1">
              <a:buFont typeface="Wingdings" panose="05000000000000000000" pitchFamily="2" charset="2"/>
              <a:buChar char="§"/>
            </a:pP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06248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 name="Rectangle 3"/>
          <p:cNvSpPr/>
          <p:nvPr/>
        </p:nvSpPr>
        <p:spPr>
          <a:xfrm>
            <a:off x="152400" y="6135469"/>
            <a:ext cx="9144000" cy="646331"/>
          </a:xfrm>
          <a:prstGeom prst="rect">
            <a:avLst/>
          </a:prstGeom>
        </p:spPr>
        <p:txBody>
          <a:bodyPr wrap="square">
            <a:spAutoFit/>
          </a:bodyPr>
          <a:lstStyle/>
          <a:p>
            <a:r>
              <a:rPr lang="en-GB" dirty="0"/>
              <a:t>In above graph after a particular input value n</a:t>
            </a:r>
            <a:r>
              <a:rPr lang="en-GB" baseline="-25000" dirty="0"/>
              <a:t>0</a:t>
            </a:r>
            <a:r>
              <a:rPr lang="en-GB" dirty="0"/>
              <a:t>, always </a:t>
            </a:r>
            <a:r>
              <a:rPr lang="en-GB" b="1" dirty="0"/>
              <a:t>C</a:t>
            </a:r>
            <a:r>
              <a:rPr lang="en-GB" b="1" baseline="-25000" dirty="0"/>
              <a:t>1</a:t>
            </a:r>
            <a:r>
              <a:rPr lang="en-GB" b="1" dirty="0"/>
              <a:t> g(n)</a:t>
            </a:r>
            <a:r>
              <a:rPr lang="en-GB" dirty="0"/>
              <a:t> is less than </a:t>
            </a:r>
            <a:r>
              <a:rPr lang="en-GB" b="1" dirty="0"/>
              <a:t>f(n)</a:t>
            </a:r>
            <a:r>
              <a:rPr lang="en-GB" dirty="0"/>
              <a:t> and </a:t>
            </a:r>
            <a:r>
              <a:rPr lang="en-GB" b="1" dirty="0"/>
              <a:t>C</a:t>
            </a:r>
            <a:r>
              <a:rPr lang="en-GB" b="1" baseline="-25000" dirty="0"/>
              <a:t>2</a:t>
            </a:r>
            <a:r>
              <a:rPr lang="en-GB" b="1" dirty="0"/>
              <a:t> g(n)</a:t>
            </a:r>
            <a:r>
              <a:rPr lang="en-GB" dirty="0"/>
              <a:t> is greater than </a:t>
            </a:r>
            <a:r>
              <a:rPr lang="en-GB" b="1" dirty="0"/>
              <a:t>f(n)</a:t>
            </a:r>
            <a:r>
              <a:rPr lang="en-GB" dirty="0"/>
              <a:t> which indicates the algorithm's average bound.</a:t>
            </a:r>
            <a:endParaRPr lang="en-US" dirty="0">
              <a:solidFill>
                <a:prstClr val="black"/>
              </a:solidFill>
            </a:endParaRPr>
          </a:p>
        </p:txBody>
      </p:sp>
      <p:pic>
        <p:nvPicPr>
          <p:cNvPr id="1026" name="Picture 2" descr="http://btechsmartclass.com/DS/images/Big%20Theta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785372"/>
            <a:ext cx="4283430" cy="323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62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6" name="Rectangle 5"/>
          <p:cNvSpPr>
            <a:spLocks noChangeArrowheads="1"/>
          </p:cNvSpPr>
          <p:nvPr/>
        </p:nvSpPr>
        <p:spPr bwMode="auto">
          <a:xfrm>
            <a:off x="430213" y="762000"/>
            <a:ext cx="8713787" cy="648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a:t>
            </a:r>
            <a:r>
              <a:rPr lang="en-US" sz="2400" b="1" dirty="0" smtClean="0">
                <a:solidFill>
                  <a:prstClr val="black"/>
                </a:solidFill>
              </a:rPr>
              <a:t>Theta </a:t>
            </a:r>
            <a:r>
              <a:rPr lang="en-US" sz="2400" b="1" dirty="0">
                <a:solidFill>
                  <a:prstClr val="black"/>
                </a:solidFill>
              </a:rPr>
              <a:t>Notation </a:t>
            </a:r>
            <a:r>
              <a:rPr lang="en-US" sz="2400" b="1" dirty="0" smtClean="0">
                <a:solidFill>
                  <a:prstClr val="black"/>
                </a:solidFill>
              </a:rPr>
              <a:t>(</a:t>
            </a:r>
            <a:r>
              <a:rPr lang="el-GR" sz="2400" b="1" dirty="0"/>
              <a:t>Θ</a:t>
            </a:r>
            <a:r>
              <a:rPr lang="en-US" sz="2400" b="1" dirty="0" smtClean="0">
                <a:solidFill>
                  <a:prstClr val="black"/>
                </a:solidFill>
              </a:rPr>
              <a:t>) – Example</a:t>
            </a:r>
          </a:p>
          <a:p>
            <a:pPr>
              <a:buFont typeface="Wingdings" panose="05000000000000000000" pitchFamily="2" charset="2"/>
              <a:buChar char="q"/>
            </a:pPr>
            <a:endParaRPr lang="en-GB" sz="1600" dirty="0" smtClean="0">
              <a:solidFill>
                <a:prstClr val="black"/>
              </a:solidFill>
            </a:endParaRPr>
          </a:p>
          <a:p>
            <a:pPr marL="0" indent="0">
              <a:buNone/>
            </a:pPr>
            <a:r>
              <a:rPr lang="en-GB" sz="2000" dirty="0"/>
              <a:t>Consider the following f(n) and g(n</a:t>
            </a:r>
            <a:r>
              <a:rPr lang="en-GB" sz="2000" dirty="0" smtClean="0"/>
              <a:t>)...</a:t>
            </a:r>
          </a:p>
          <a:p>
            <a:pPr marL="0" indent="0" algn="ctr">
              <a:buNone/>
            </a:pPr>
            <a:r>
              <a:rPr lang="en-GB" sz="2000" dirty="0"/>
              <a:t/>
            </a:r>
            <a:br>
              <a:rPr lang="en-GB" sz="2000" dirty="0"/>
            </a:br>
            <a:r>
              <a:rPr lang="en-GB" sz="2000" b="1" dirty="0"/>
              <a:t>f(n) = 3n + 2</a:t>
            </a:r>
            <a:br>
              <a:rPr lang="en-GB" sz="2000" b="1" dirty="0"/>
            </a:br>
            <a:r>
              <a:rPr lang="en-GB" sz="2000" b="1" dirty="0"/>
              <a:t>g(n) = </a:t>
            </a:r>
            <a:r>
              <a:rPr lang="en-GB" sz="2000" b="1" dirty="0" smtClean="0"/>
              <a:t>n</a:t>
            </a:r>
          </a:p>
          <a:p>
            <a:pPr marL="0" indent="0">
              <a:buNone/>
            </a:pPr>
            <a:r>
              <a:rPr lang="en-GB" sz="2000" dirty="0"/>
              <a:t/>
            </a:r>
            <a:br>
              <a:rPr lang="en-GB" sz="2000" dirty="0"/>
            </a:br>
            <a:r>
              <a:rPr lang="en-GB" sz="2000" dirty="0"/>
              <a:t>If we want to represent </a:t>
            </a:r>
            <a:r>
              <a:rPr lang="en-GB" sz="2000" b="1" dirty="0"/>
              <a:t>f(n)</a:t>
            </a:r>
            <a:r>
              <a:rPr lang="en-GB" sz="2000" dirty="0"/>
              <a:t> as </a:t>
            </a:r>
            <a:r>
              <a:rPr lang="en-GB" sz="2000" b="1" dirty="0"/>
              <a:t>Θ(g(n))</a:t>
            </a:r>
            <a:r>
              <a:rPr lang="en-GB" sz="2000" dirty="0"/>
              <a:t> then it must satisfy </a:t>
            </a:r>
            <a:r>
              <a:rPr lang="en-GB" sz="2000" b="1" dirty="0"/>
              <a:t>C</a:t>
            </a:r>
            <a:r>
              <a:rPr lang="en-GB" sz="2000" b="1" baseline="-25000" dirty="0"/>
              <a:t>1</a:t>
            </a:r>
            <a:r>
              <a:rPr lang="en-GB" sz="2000" b="1" dirty="0"/>
              <a:t> g(n) &lt;= f(n) </a:t>
            </a:r>
            <a:r>
              <a:rPr lang="de-DE" sz="2000" b="1" dirty="0"/>
              <a:t>&lt;</a:t>
            </a:r>
            <a:r>
              <a:rPr lang="en-GB" sz="2000" b="1" dirty="0" smtClean="0"/>
              <a:t>= </a:t>
            </a:r>
            <a:r>
              <a:rPr lang="en-GB" sz="2000" b="1" dirty="0"/>
              <a:t>C</a:t>
            </a:r>
            <a:r>
              <a:rPr lang="en-GB" sz="2000" b="1" baseline="-25000" dirty="0"/>
              <a:t>2</a:t>
            </a:r>
            <a:r>
              <a:rPr lang="en-GB" sz="2000" b="1" dirty="0"/>
              <a:t> g(n) </a:t>
            </a:r>
            <a:r>
              <a:rPr lang="en-GB" sz="2000" dirty="0"/>
              <a:t>for all values of </a:t>
            </a:r>
            <a:r>
              <a:rPr lang="en-GB" sz="2000" b="1" dirty="0"/>
              <a:t>C</a:t>
            </a:r>
            <a:r>
              <a:rPr lang="en-GB" sz="2000" b="1" baseline="-25000" dirty="0"/>
              <a:t>1</a:t>
            </a:r>
            <a:r>
              <a:rPr lang="en-GB" sz="2000" b="1" dirty="0"/>
              <a:t>, C</a:t>
            </a:r>
            <a:r>
              <a:rPr lang="en-GB" sz="2000" b="1" baseline="-25000" dirty="0"/>
              <a:t>2</a:t>
            </a:r>
            <a:r>
              <a:rPr lang="en-GB" sz="2000" b="1" dirty="0"/>
              <a:t> &gt; 0</a:t>
            </a:r>
            <a:r>
              <a:rPr lang="en-GB" sz="2000" dirty="0"/>
              <a:t> and </a:t>
            </a:r>
            <a:r>
              <a:rPr lang="en-GB" sz="2000" b="1" dirty="0"/>
              <a:t>n</a:t>
            </a:r>
            <a:r>
              <a:rPr lang="en-GB" sz="2000" b="1" baseline="-25000" dirty="0"/>
              <a:t>0</a:t>
            </a:r>
            <a:r>
              <a:rPr lang="en-GB" sz="2000" b="1" dirty="0"/>
              <a:t>&gt;= </a:t>
            </a:r>
            <a:r>
              <a:rPr lang="en-GB" sz="2000" b="1" dirty="0" smtClean="0"/>
              <a:t>1</a:t>
            </a:r>
          </a:p>
          <a:p>
            <a:pPr marL="0" indent="0">
              <a:buNone/>
            </a:pPr>
            <a:endParaRPr lang="en-GB" sz="2000" dirty="0"/>
          </a:p>
          <a:p>
            <a:pPr marL="0" indent="0">
              <a:buNone/>
            </a:pPr>
            <a:r>
              <a:rPr lang="en-GB" sz="2000" b="1" dirty="0" smtClean="0"/>
              <a:t>                                                  C</a:t>
            </a:r>
            <a:r>
              <a:rPr lang="en-GB" sz="2000" b="1" baseline="-25000" dirty="0" smtClean="0"/>
              <a:t>1</a:t>
            </a:r>
            <a:r>
              <a:rPr lang="en-GB" sz="2000" b="1" dirty="0"/>
              <a:t> g(n) &lt;= f(n) </a:t>
            </a:r>
            <a:r>
              <a:rPr lang="en-GB" sz="2000" b="1" dirty="0" smtClean="0"/>
              <a:t>&lt;= C</a:t>
            </a:r>
            <a:r>
              <a:rPr lang="en-GB" sz="2000" b="1" baseline="-25000" dirty="0" smtClean="0"/>
              <a:t>2</a:t>
            </a:r>
            <a:r>
              <a:rPr lang="en-GB" sz="2000" b="1" dirty="0"/>
              <a:t> g(n)</a:t>
            </a:r>
            <a:br>
              <a:rPr lang="en-GB" sz="2000" b="1" dirty="0"/>
            </a:br>
            <a:r>
              <a:rPr lang="en-GB" sz="2000" b="1" dirty="0" smtClean="0"/>
              <a:t>                                                       C</a:t>
            </a:r>
            <a:r>
              <a:rPr lang="en-GB" sz="2000" b="1" baseline="-25000" dirty="0" smtClean="0"/>
              <a:t>1</a:t>
            </a:r>
            <a:r>
              <a:rPr lang="en-GB" sz="2000" b="1" dirty="0"/>
              <a:t> n &lt;= 3n + 2 </a:t>
            </a:r>
            <a:r>
              <a:rPr lang="de-DE" sz="2000" b="1" dirty="0" smtClean="0"/>
              <a:t>&lt;</a:t>
            </a:r>
            <a:r>
              <a:rPr lang="en-GB" sz="2000" b="1" dirty="0" smtClean="0"/>
              <a:t>= </a:t>
            </a:r>
            <a:r>
              <a:rPr lang="en-GB" sz="2000" b="1" dirty="0"/>
              <a:t>C</a:t>
            </a:r>
            <a:r>
              <a:rPr lang="en-GB" sz="2000" b="1" baseline="-25000" dirty="0"/>
              <a:t>2</a:t>
            </a:r>
            <a:r>
              <a:rPr lang="en-GB" sz="2000" b="1" dirty="0"/>
              <a:t> n</a:t>
            </a:r>
            <a:br>
              <a:rPr lang="en-GB" sz="2000" b="1" dirty="0"/>
            </a:br>
            <a:r>
              <a:rPr lang="en-GB" sz="2000" dirty="0"/>
              <a:t/>
            </a:r>
            <a:br>
              <a:rPr lang="en-GB" sz="2000" dirty="0"/>
            </a:br>
            <a:r>
              <a:rPr lang="en-GB" sz="2000" dirty="0"/>
              <a:t>Above condition is always TRUE for all values of </a:t>
            </a:r>
            <a:r>
              <a:rPr lang="en-GB" sz="2000" b="1" dirty="0"/>
              <a:t>C</a:t>
            </a:r>
            <a:r>
              <a:rPr lang="en-GB" sz="2000" b="1" baseline="-25000" dirty="0"/>
              <a:t>1</a:t>
            </a:r>
            <a:r>
              <a:rPr lang="en-GB" sz="2000" b="1" dirty="0"/>
              <a:t> = 1, C</a:t>
            </a:r>
            <a:r>
              <a:rPr lang="en-GB" sz="2000" b="1" baseline="-25000" dirty="0"/>
              <a:t>2</a:t>
            </a:r>
            <a:r>
              <a:rPr lang="en-GB" sz="2000" b="1" dirty="0"/>
              <a:t> = 4</a:t>
            </a:r>
            <a:r>
              <a:rPr lang="en-GB" sz="2000" dirty="0"/>
              <a:t> and </a:t>
            </a:r>
            <a:r>
              <a:rPr lang="en-GB" sz="2000" b="1" dirty="0"/>
              <a:t>n &gt;= 1</a:t>
            </a:r>
            <a:r>
              <a:rPr lang="en-GB" sz="2000" dirty="0"/>
              <a:t>. </a:t>
            </a:r>
            <a:br>
              <a:rPr lang="en-GB" sz="2000" dirty="0"/>
            </a:br>
            <a:r>
              <a:rPr lang="en-GB" sz="2000" dirty="0"/>
              <a:t>By using Big - Theta notation we can represent the time </a:t>
            </a:r>
            <a:r>
              <a:rPr lang="en-GB" sz="2000" dirty="0" smtClean="0"/>
              <a:t>complexity </a:t>
            </a:r>
            <a:r>
              <a:rPr lang="en-GB" sz="2000" dirty="0"/>
              <a:t>as follows</a:t>
            </a:r>
            <a:r>
              <a:rPr lang="en-GB" sz="2000" dirty="0" smtClean="0"/>
              <a:t>...</a:t>
            </a:r>
          </a:p>
          <a:p>
            <a:pPr marL="0" indent="0">
              <a:buNone/>
            </a:pPr>
            <a:r>
              <a:rPr lang="en-GB" sz="2000" dirty="0"/>
              <a:t/>
            </a:r>
            <a:br>
              <a:rPr lang="en-GB" sz="2000" dirty="0"/>
            </a:br>
            <a:r>
              <a:rPr lang="en-GB" sz="2000" dirty="0" smtClean="0"/>
              <a:t>                                                               </a:t>
            </a:r>
            <a:r>
              <a:rPr lang="en-GB" sz="2000" b="1" dirty="0" smtClean="0"/>
              <a:t>3n </a:t>
            </a:r>
            <a:r>
              <a:rPr lang="en-GB" sz="2000" b="1" dirty="0"/>
              <a:t>+ 2 = Θ(n</a:t>
            </a:r>
            <a:r>
              <a:rPr lang="en-GB" sz="2000" b="1" dirty="0" smtClean="0"/>
              <a:t>)</a:t>
            </a:r>
          </a:p>
          <a:p>
            <a:pPr marL="0" indent="0">
              <a:buNone/>
            </a:pPr>
            <a:r>
              <a:rPr lang="en-GB" sz="2000" dirty="0"/>
              <a:t> </a:t>
            </a:r>
            <a:r>
              <a:rPr lang="en-GB" sz="2000" dirty="0" smtClean="0"/>
              <a:t>                                                               </a:t>
            </a:r>
            <a:endParaRPr lang="en-GB" sz="2000" b="1" dirty="0" smtClean="0"/>
          </a:p>
          <a:p>
            <a:pPr marL="0" indent="0">
              <a:buNone/>
            </a:pPr>
            <a:endParaRPr lang="en-GB" sz="20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818499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1600200" y="533400"/>
            <a:ext cx="6096000" cy="1143000"/>
          </a:xfrm>
        </p:spPr>
        <p:txBody>
          <a:bodyPr/>
          <a:lstStyle/>
          <a:p>
            <a:r>
              <a:rPr lang="en-US" altLang="en-US" dirty="0" smtClean="0">
                <a:latin typeface="+mn-lt"/>
              </a:rPr>
              <a:t>Example </a:t>
            </a:r>
            <a:endParaRPr lang="en-US" altLang="en-US" dirty="0">
              <a:latin typeface="+mn-lt"/>
            </a:endParaRPr>
          </a:p>
        </p:txBody>
      </p:sp>
      <p:sp>
        <p:nvSpPr>
          <p:cNvPr id="221187" name="Rectangle 3"/>
          <p:cNvSpPr>
            <a:spLocks noGrp="1" noChangeArrowheads="1"/>
          </p:cNvSpPr>
          <p:nvPr>
            <p:ph type="body" idx="1"/>
          </p:nvPr>
        </p:nvSpPr>
        <p:spPr/>
        <p:txBody>
          <a:bodyPr/>
          <a:lstStyle/>
          <a:p>
            <a:pPr>
              <a:buFont typeface="Wingdings" panose="05000000000000000000" pitchFamily="2" charset="2"/>
              <a:buNone/>
            </a:pPr>
            <a:r>
              <a:rPr lang="en-US" altLang="en-US" sz="2800" b="1" dirty="0"/>
              <a:t>for (j = 0; j &lt; n; </a:t>
            </a:r>
            <a:r>
              <a:rPr lang="en-US" altLang="en-US" sz="2800" b="1" dirty="0" err="1" smtClean="0"/>
              <a:t>j++</a:t>
            </a:r>
            <a:r>
              <a:rPr lang="en-US" altLang="en-US" sz="2800" b="1" dirty="0" smtClean="0"/>
              <a:t>) </a:t>
            </a:r>
            <a:r>
              <a:rPr lang="en-US" altLang="en-US" sz="2800" b="1" dirty="0"/>
              <a:t>{</a:t>
            </a:r>
          </a:p>
          <a:p>
            <a:pPr>
              <a:buFont typeface="Wingdings" panose="05000000000000000000" pitchFamily="2" charset="2"/>
              <a:buNone/>
            </a:pPr>
            <a:r>
              <a:rPr lang="en-US" altLang="en-US" sz="2800" b="1" dirty="0"/>
              <a:t>	</a:t>
            </a:r>
            <a:r>
              <a:rPr lang="en-US" altLang="en-US" sz="2400" b="1" dirty="0" smtClean="0"/>
              <a:t>statement1;</a:t>
            </a:r>
          </a:p>
          <a:p>
            <a:pPr>
              <a:buNone/>
            </a:pPr>
            <a:r>
              <a:rPr lang="en-US" altLang="en-US" sz="2400" b="1" dirty="0" smtClean="0"/>
              <a:t>     statement2;</a:t>
            </a:r>
          </a:p>
          <a:p>
            <a:pPr>
              <a:buNone/>
            </a:pPr>
            <a:r>
              <a:rPr lang="en-US" altLang="en-US" sz="2400" b="1" dirty="0" smtClean="0"/>
              <a:t>     statement3;</a:t>
            </a:r>
            <a:r>
              <a:rPr lang="en-US" altLang="en-US" sz="2800" dirty="0"/>
              <a:t>	</a:t>
            </a:r>
          </a:p>
          <a:p>
            <a:pPr>
              <a:buFont typeface="Wingdings" panose="05000000000000000000" pitchFamily="2" charset="2"/>
              <a:buNone/>
            </a:pPr>
            <a:r>
              <a:rPr lang="en-US" altLang="en-US" sz="2800" b="1" dirty="0" smtClean="0"/>
              <a:t> }</a:t>
            </a:r>
            <a:endParaRPr lang="en-US" altLang="en-US" sz="2800" b="1" dirty="0"/>
          </a:p>
          <a:p>
            <a:r>
              <a:rPr lang="en-US" altLang="en-US" sz="2800" dirty="0"/>
              <a:t>Upper bound = </a:t>
            </a:r>
            <a:r>
              <a:rPr lang="en-US" altLang="en-US" sz="2800" i="1" dirty="0" smtClean="0"/>
              <a:t>O(3n</a:t>
            </a:r>
            <a:r>
              <a:rPr lang="en-US" altLang="en-US" sz="2800" i="1" dirty="0"/>
              <a:t>) = O(n)</a:t>
            </a:r>
            <a:endParaRPr lang="en-US" altLang="en-US" sz="2800" dirty="0">
              <a:sym typeface="Symbol" panose="05050102010706020507" pitchFamily="18" charset="2"/>
            </a:endParaRPr>
          </a:p>
          <a:p>
            <a:r>
              <a:rPr lang="en-US" altLang="en-US" sz="2800" dirty="0">
                <a:sym typeface="Symbol" panose="05050102010706020507" pitchFamily="18" charset="2"/>
              </a:rPr>
              <a:t>Lower bound = </a:t>
            </a:r>
            <a:r>
              <a:rPr lang="en-US" altLang="en-US" sz="2800" b="1" i="1" dirty="0">
                <a:sym typeface="Symbol" panose="05050102010706020507" pitchFamily="18" charset="2"/>
              </a:rPr>
              <a:t></a:t>
            </a:r>
            <a:r>
              <a:rPr lang="en-US" altLang="en-US" sz="2800" i="1" dirty="0" smtClean="0"/>
              <a:t>(3) </a:t>
            </a:r>
            <a:r>
              <a:rPr lang="en-US" altLang="en-US" sz="2800" i="1" dirty="0"/>
              <a:t>= </a:t>
            </a:r>
            <a:r>
              <a:rPr lang="en-US" altLang="en-US" sz="2800" b="1" i="1" dirty="0">
                <a:sym typeface="Symbol" panose="05050102010706020507" pitchFamily="18" charset="2"/>
              </a:rPr>
              <a:t></a:t>
            </a:r>
            <a:r>
              <a:rPr lang="en-US" altLang="en-US" sz="2800" i="1" dirty="0"/>
              <a:t>(1</a:t>
            </a:r>
            <a:r>
              <a:rPr lang="en-US" altLang="en-US" sz="2800" i="1" dirty="0" smtClean="0"/>
              <a:t>)</a:t>
            </a:r>
          </a:p>
          <a:p>
            <a:endParaRPr lang="en-US" altLang="en-US" sz="2800" dirty="0" smtClean="0">
              <a:sym typeface="Symbol" panose="05050102010706020507" pitchFamily="18" charset="2"/>
            </a:endParaRPr>
          </a:p>
          <a:p>
            <a:r>
              <a:rPr lang="en-US" altLang="en-US" sz="2800" dirty="0" smtClean="0">
                <a:sym typeface="Symbol" panose="05050102010706020507" pitchFamily="18" charset="2"/>
              </a:rPr>
              <a:t>Time Complexity </a:t>
            </a:r>
            <a:r>
              <a:rPr lang="en-US" altLang="en-US" sz="2800" dirty="0">
                <a:sym typeface="Symbol" panose="05050102010706020507" pitchFamily="18" charset="2"/>
              </a:rPr>
              <a:t>= </a:t>
            </a:r>
            <a:r>
              <a:rPr lang="en-US" altLang="en-US" sz="2800" i="1" dirty="0"/>
              <a:t>O(n)</a:t>
            </a:r>
            <a:br>
              <a:rPr lang="en-US" altLang="en-US" sz="2800" i="1" dirty="0"/>
            </a:br>
            <a:endParaRPr lang="en-US" altLang="en-US" sz="2800" dirty="0">
              <a:sym typeface="Symbol" panose="05050102010706020507" pitchFamily="18" charset="2"/>
            </a:endParaRPr>
          </a:p>
        </p:txBody>
      </p:sp>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Tree>
    <p:extLst>
      <p:ext uri="{BB962C8B-B14F-4D97-AF65-F5344CB8AC3E}">
        <p14:creationId xmlns:p14="http://schemas.microsoft.com/office/powerpoint/2010/main" val="99301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11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18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1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1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smtClean="0">
                <a:solidFill>
                  <a:srgbClr val="7E1B68"/>
                </a:solidFill>
                <a:cs typeface="Arial" charset="0"/>
              </a:rPr>
              <a:t>Asymptotic Analysis</a:t>
            </a:r>
            <a:endParaRPr lang="en-US" sz="3200" dirty="0">
              <a:solidFill>
                <a:srgbClr val="7E1B68"/>
              </a:solidFill>
              <a:latin typeface="Calibri"/>
            </a:endParaRPr>
          </a:p>
        </p:txBody>
      </p:sp>
      <p:sp>
        <p:nvSpPr>
          <p:cNvPr id="6" name="Rectangle 5"/>
          <p:cNvSpPr>
            <a:spLocks noChangeArrowheads="1"/>
          </p:cNvSpPr>
          <p:nvPr/>
        </p:nvSpPr>
        <p:spPr bwMode="auto">
          <a:xfrm>
            <a:off x="430213" y="1219200"/>
            <a:ext cx="8713787"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a:t>Whenever we want to perform analysis of an algorithm, we need to calculate the complexity of that algorithm</a:t>
            </a:r>
            <a:r>
              <a:rPr lang="en-GB" sz="2400" dirty="0" smtClean="0"/>
              <a:t>.</a:t>
            </a:r>
          </a:p>
          <a:p>
            <a:pPr>
              <a:buFont typeface="Wingdings" panose="05000000000000000000" pitchFamily="2" charset="2"/>
              <a:buChar char="q"/>
            </a:pPr>
            <a:endParaRPr lang="en-GB" sz="2400" dirty="0"/>
          </a:p>
          <a:p>
            <a:pPr>
              <a:buFont typeface="Wingdings" panose="05000000000000000000" pitchFamily="2" charset="2"/>
              <a:buChar char="q"/>
            </a:pPr>
            <a:r>
              <a:rPr lang="en-GB" sz="2400" dirty="0" smtClean="0"/>
              <a:t>When </a:t>
            </a:r>
            <a:r>
              <a:rPr lang="en-GB" sz="2400" dirty="0"/>
              <a:t>we calculate complexity of an algorithm it does not provide exact amount of resource required. </a:t>
            </a:r>
            <a:endParaRPr lang="en-GB" sz="2400" dirty="0" smtClean="0"/>
          </a:p>
          <a:p>
            <a:pPr marL="0" indent="0">
              <a:buNone/>
            </a:pPr>
            <a:endParaRPr lang="en-GB" sz="2400" dirty="0" smtClean="0"/>
          </a:p>
          <a:p>
            <a:pPr>
              <a:buFont typeface="Wingdings" panose="05000000000000000000" pitchFamily="2" charset="2"/>
              <a:buChar char="q"/>
            </a:pPr>
            <a:r>
              <a:rPr lang="en-GB" sz="2400" dirty="0" smtClean="0"/>
              <a:t>So </a:t>
            </a:r>
            <a:r>
              <a:rPr lang="en-GB" sz="2400" dirty="0"/>
              <a:t>instead of taking exact amount of resource we represent that complexity in a general form (</a:t>
            </a:r>
            <a:r>
              <a:rPr lang="en-GB" sz="2400" b="1" dirty="0"/>
              <a:t>Notation</a:t>
            </a:r>
            <a:r>
              <a:rPr lang="en-GB" sz="2400" dirty="0"/>
              <a:t>) which produces the basic nature of that algorithm</a:t>
            </a:r>
            <a:r>
              <a:rPr lang="en-GB" sz="2400" dirty="0" smtClean="0"/>
              <a:t>.</a:t>
            </a:r>
          </a:p>
          <a:p>
            <a:pPr>
              <a:buFont typeface="Wingdings" panose="05000000000000000000" pitchFamily="2" charset="2"/>
              <a:buChar char="q"/>
            </a:pPr>
            <a:endParaRPr lang="en-GB" sz="2400" dirty="0"/>
          </a:p>
          <a:p>
            <a:pPr>
              <a:buFont typeface="Wingdings" panose="05000000000000000000" pitchFamily="2" charset="2"/>
              <a:buChar char="q"/>
            </a:pPr>
            <a:r>
              <a:rPr lang="en-GB" sz="2400" b="1" dirty="0"/>
              <a:t>Asymptotic notation of an algorithm is a mathematical representation of its complexity</a:t>
            </a:r>
            <a:endParaRPr lang="en-GB" sz="2400" dirty="0" smtClean="0"/>
          </a:p>
          <a:p>
            <a:pPr>
              <a:buFont typeface="Wingdings" panose="05000000000000000000" pitchFamily="2" charset="2"/>
              <a:buChar char="q"/>
            </a:pPr>
            <a:endParaRPr lang="en-GB" sz="2400" dirty="0" smtClean="0"/>
          </a:p>
          <a:p>
            <a:pPr>
              <a:buFont typeface="Wingdings" panose="05000000000000000000" pitchFamily="2" charset="2"/>
              <a:buChar char="q"/>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676122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pic>
        <p:nvPicPr>
          <p:cNvPr id="8" name="Picture 7"/>
          <p:cNvPicPr>
            <a:picLocks noChangeAspect="1"/>
          </p:cNvPicPr>
          <p:nvPr/>
        </p:nvPicPr>
        <p:blipFill>
          <a:blip r:embed="rId3"/>
          <a:stretch>
            <a:fillRect/>
          </a:stretch>
        </p:blipFill>
        <p:spPr>
          <a:xfrm>
            <a:off x="962025" y="2438400"/>
            <a:ext cx="7496175" cy="3219450"/>
          </a:xfrm>
          <a:prstGeom prst="rect">
            <a:avLst/>
          </a:prstGeom>
        </p:spPr>
      </p:pic>
      <p:sp>
        <p:nvSpPr>
          <p:cNvPr id="9" name="TextBox 8"/>
          <p:cNvSpPr txBox="1"/>
          <p:nvPr/>
        </p:nvSpPr>
        <p:spPr>
          <a:xfrm>
            <a:off x="990600" y="1752600"/>
            <a:ext cx="6172200" cy="584775"/>
          </a:xfrm>
          <a:prstGeom prst="rect">
            <a:avLst/>
          </a:prstGeom>
          <a:noFill/>
        </p:spPr>
        <p:txBody>
          <a:bodyPr wrap="square" rtlCol="0">
            <a:spAutoFit/>
          </a:bodyPr>
          <a:lstStyle/>
          <a:p>
            <a:r>
              <a:rPr lang="de-DE" sz="3200" dirty="0" smtClean="0">
                <a:latin typeface="+mn-lt"/>
              </a:rPr>
              <a:t>Growth rate of various functions</a:t>
            </a:r>
            <a:endParaRPr lang="en-US" sz="3200" dirty="0">
              <a:latin typeface="+mn-lt"/>
            </a:endParaRPr>
          </a:p>
        </p:txBody>
      </p:sp>
    </p:spTree>
    <p:extLst>
      <p:ext uri="{BB962C8B-B14F-4D97-AF65-F5344CB8AC3E}">
        <p14:creationId xmlns:p14="http://schemas.microsoft.com/office/powerpoint/2010/main" val="10616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9" name="TextBox 8"/>
          <p:cNvSpPr txBox="1"/>
          <p:nvPr/>
        </p:nvSpPr>
        <p:spPr>
          <a:xfrm>
            <a:off x="547687" y="833735"/>
            <a:ext cx="8305800" cy="461665"/>
          </a:xfrm>
          <a:prstGeom prst="rect">
            <a:avLst/>
          </a:prstGeom>
          <a:noFill/>
        </p:spPr>
        <p:txBody>
          <a:bodyPr wrap="square" rtlCol="0">
            <a:spAutoFit/>
          </a:bodyPr>
          <a:lstStyle/>
          <a:p>
            <a:pPr algn="ctr"/>
            <a:r>
              <a:rPr lang="en-GB" sz="2400" dirty="0" smtClean="0">
                <a:latin typeface="+mn-lt"/>
              </a:rPr>
              <a:t>Growth rate of functions </a:t>
            </a:r>
            <a:endParaRPr lang="en-US" sz="2400" dirty="0">
              <a:latin typeface="+mn-lt"/>
            </a:endParaRPr>
          </a:p>
        </p:txBody>
      </p:sp>
      <p:pic>
        <p:nvPicPr>
          <p:cNvPr id="6" name="Picture 5"/>
          <p:cNvPicPr>
            <a:picLocks noChangeAspect="1"/>
          </p:cNvPicPr>
          <p:nvPr/>
        </p:nvPicPr>
        <p:blipFill>
          <a:blip r:embed="rId3"/>
          <a:stretch>
            <a:fillRect/>
          </a:stretch>
        </p:blipFill>
        <p:spPr>
          <a:xfrm>
            <a:off x="2286000" y="1347787"/>
            <a:ext cx="5127015" cy="4443413"/>
          </a:xfrm>
          <a:prstGeom prst="rect">
            <a:avLst/>
          </a:prstGeom>
        </p:spPr>
      </p:pic>
      <p:pic>
        <p:nvPicPr>
          <p:cNvPr id="7" name="Picture 6"/>
          <p:cNvPicPr>
            <a:picLocks noChangeAspect="1"/>
          </p:cNvPicPr>
          <p:nvPr/>
        </p:nvPicPr>
        <p:blipFill>
          <a:blip r:embed="rId4"/>
          <a:stretch>
            <a:fillRect/>
          </a:stretch>
        </p:blipFill>
        <p:spPr>
          <a:xfrm>
            <a:off x="2108198" y="5943600"/>
            <a:ext cx="5588002" cy="838200"/>
          </a:xfrm>
          <a:prstGeom prst="rect">
            <a:avLst/>
          </a:prstGeom>
        </p:spPr>
      </p:pic>
    </p:spTree>
    <p:extLst>
      <p:ext uri="{BB962C8B-B14F-4D97-AF65-F5344CB8AC3E}">
        <p14:creationId xmlns:p14="http://schemas.microsoft.com/office/powerpoint/2010/main" val="1464599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sp>
        <p:nvSpPr>
          <p:cNvPr id="9" name="TextBox 8"/>
          <p:cNvSpPr txBox="1"/>
          <p:nvPr/>
        </p:nvSpPr>
        <p:spPr>
          <a:xfrm>
            <a:off x="547687" y="990600"/>
            <a:ext cx="8305800" cy="830997"/>
          </a:xfrm>
          <a:prstGeom prst="rect">
            <a:avLst/>
          </a:prstGeom>
          <a:noFill/>
        </p:spPr>
        <p:txBody>
          <a:bodyPr wrap="square" rtlCol="0">
            <a:spAutoFit/>
          </a:bodyPr>
          <a:lstStyle/>
          <a:p>
            <a:pPr algn="ctr"/>
            <a:r>
              <a:rPr lang="en-GB" sz="2400" dirty="0">
                <a:latin typeface="+mn-lt"/>
              </a:rPr>
              <a:t>Time for f(n) instructions on a computer that executes 1 billion instructions per second </a:t>
            </a:r>
            <a:endParaRPr lang="en-US" sz="2400" dirty="0">
              <a:latin typeface="+mn-lt"/>
            </a:endParaRPr>
          </a:p>
        </p:txBody>
      </p:sp>
      <p:pic>
        <p:nvPicPr>
          <p:cNvPr id="2" name="Picture 1"/>
          <p:cNvPicPr>
            <a:picLocks noChangeAspect="1"/>
          </p:cNvPicPr>
          <p:nvPr/>
        </p:nvPicPr>
        <p:blipFill>
          <a:blip r:embed="rId3"/>
          <a:stretch>
            <a:fillRect/>
          </a:stretch>
        </p:blipFill>
        <p:spPr>
          <a:xfrm>
            <a:off x="1800225" y="1838325"/>
            <a:ext cx="6200775" cy="4943475"/>
          </a:xfrm>
          <a:prstGeom prst="rect">
            <a:avLst/>
          </a:prstGeom>
        </p:spPr>
      </p:pic>
    </p:spTree>
    <p:extLst>
      <p:ext uri="{BB962C8B-B14F-4D97-AF65-F5344CB8AC3E}">
        <p14:creationId xmlns:p14="http://schemas.microsoft.com/office/powerpoint/2010/main" val="4246348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5"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dirty="0">
                <a:solidFill>
                  <a:srgbClr val="7E1B68"/>
                </a:solidFill>
                <a:cs typeface="Arial" charset="0"/>
              </a:rPr>
              <a:t>Asymptotic Analysis</a:t>
            </a:r>
            <a:endParaRPr lang="en-US" sz="3200" dirty="0">
              <a:solidFill>
                <a:srgbClr val="7E1B68"/>
              </a:solidFill>
              <a:latin typeface="Calibri"/>
            </a:endParaRPr>
          </a:p>
        </p:txBody>
      </p:sp>
      <p:pic>
        <p:nvPicPr>
          <p:cNvPr id="2" name="Picture 1"/>
          <p:cNvPicPr>
            <a:picLocks noChangeAspect="1"/>
          </p:cNvPicPr>
          <p:nvPr/>
        </p:nvPicPr>
        <p:blipFill>
          <a:blip r:embed="rId3"/>
          <a:stretch>
            <a:fillRect/>
          </a:stretch>
        </p:blipFill>
        <p:spPr>
          <a:xfrm>
            <a:off x="276241" y="1600200"/>
            <a:ext cx="8562959" cy="2513236"/>
          </a:xfrm>
          <a:prstGeom prst="rect">
            <a:avLst/>
          </a:prstGeom>
        </p:spPr>
      </p:pic>
    </p:spTree>
    <p:extLst>
      <p:ext uri="{BB962C8B-B14F-4D97-AF65-F5344CB8AC3E}">
        <p14:creationId xmlns:p14="http://schemas.microsoft.com/office/powerpoint/2010/main" val="40117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24842"/>
            <a:ext cx="8713787" cy="1058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smtClean="0">
                <a:solidFill>
                  <a:prstClr val="black"/>
                </a:solidFill>
              </a:rPr>
              <a:t>Asymptotic </a:t>
            </a:r>
            <a:r>
              <a:rPr lang="en-GB" sz="2400" dirty="0">
                <a:solidFill>
                  <a:prstClr val="black"/>
                </a:solidFill>
              </a:rPr>
              <a:t>analysis is </a:t>
            </a:r>
            <a:r>
              <a:rPr lang="en-GB" sz="2400" b="1" dirty="0">
                <a:solidFill>
                  <a:prstClr val="black"/>
                </a:solidFill>
              </a:rPr>
              <a:t>input bound </a:t>
            </a:r>
            <a:r>
              <a:rPr lang="en-GB" sz="2400" dirty="0">
                <a:solidFill>
                  <a:prstClr val="black"/>
                </a:solidFill>
              </a:rPr>
              <a:t>i.e., if there's </a:t>
            </a:r>
            <a:r>
              <a:rPr lang="en-GB" sz="2400" b="1" dirty="0">
                <a:solidFill>
                  <a:prstClr val="black"/>
                </a:solidFill>
              </a:rPr>
              <a:t>no input </a:t>
            </a:r>
            <a:r>
              <a:rPr lang="en-GB" sz="2400" dirty="0">
                <a:solidFill>
                  <a:prstClr val="black"/>
                </a:solidFill>
              </a:rPr>
              <a:t>to the algorithm, it is concluded to work in a </a:t>
            </a:r>
            <a:r>
              <a:rPr lang="en-GB" sz="2400" b="1" dirty="0">
                <a:solidFill>
                  <a:prstClr val="black"/>
                </a:solidFill>
              </a:rPr>
              <a:t>constant time</a:t>
            </a:r>
            <a:r>
              <a:rPr lang="en-GB" sz="2400" dirty="0">
                <a:solidFill>
                  <a:prstClr val="black"/>
                </a:solidFill>
              </a:rPr>
              <a:t>. Other than the "input" all other factors are considered constant</a:t>
            </a:r>
            <a:r>
              <a:rPr lang="en-GB" sz="2400" dirty="0" smtClean="0">
                <a:solidFill>
                  <a:prstClr val="black"/>
                </a:solidFill>
              </a:rPr>
              <a:t>.</a:t>
            </a:r>
          </a:p>
          <a:p>
            <a:pPr>
              <a:buFont typeface="Wingdings" panose="05000000000000000000" pitchFamily="2" charset="2"/>
              <a:buChar char="q"/>
            </a:pPr>
            <a:endParaRPr lang="en-GB" sz="2400" dirty="0">
              <a:solidFill>
                <a:prstClr val="black"/>
              </a:solidFill>
            </a:endParaRPr>
          </a:p>
          <a:p>
            <a:pPr>
              <a:buFont typeface="Wingdings" panose="05000000000000000000" pitchFamily="2" charset="2"/>
              <a:buChar char="q"/>
            </a:pPr>
            <a:r>
              <a:rPr lang="en-GB" sz="2400" dirty="0" smtClean="0"/>
              <a:t>We </a:t>
            </a:r>
            <a:r>
              <a:rPr lang="en-GB" sz="2400" dirty="0"/>
              <a:t>use only the </a:t>
            </a:r>
            <a:r>
              <a:rPr lang="en-GB" sz="2400" b="1" dirty="0"/>
              <a:t>most significant terms </a:t>
            </a:r>
            <a:r>
              <a:rPr lang="en-GB" sz="2400" dirty="0"/>
              <a:t>in the complexity of </a:t>
            </a:r>
            <a:r>
              <a:rPr lang="en-GB" sz="2400" dirty="0" smtClean="0"/>
              <a:t>an </a:t>
            </a:r>
            <a:r>
              <a:rPr lang="en-GB" sz="2400" dirty="0"/>
              <a:t>algorithm and ignore </a:t>
            </a:r>
            <a:r>
              <a:rPr lang="en-GB" sz="2400" b="1" dirty="0"/>
              <a:t>least significant terms </a:t>
            </a:r>
            <a:r>
              <a:rPr lang="en-GB" sz="2400" dirty="0"/>
              <a:t>in the complexity of that algorithm </a:t>
            </a:r>
            <a:r>
              <a:rPr lang="en-GB" sz="2400" dirty="0" smtClean="0"/>
              <a:t>e.g.</a:t>
            </a: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marL="0" indent="0" algn="ctr">
              <a:buNone/>
            </a:pPr>
            <a:r>
              <a:rPr lang="en-GB" sz="2400" dirty="0" smtClean="0">
                <a:solidFill>
                  <a:prstClr val="black"/>
                </a:solidFill>
              </a:rPr>
              <a:t>  </a:t>
            </a:r>
            <a:r>
              <a:rPr lang="en-GB" sz="2400" b="1" dirty="0" err="1" smtClean="0">
                <a:solidFill>
                  <a:prstClr val="black"/>
                </a:solidFill>
              </a:rPr>
              <a:t>Alg</a:t>
            </a:r>
            <a:r>
              <a:rPr lang="pt-BR" sz="2400" b="1" dirty="0" smtClean="0"/>
              <a:t>orihtm 1 </a:t>
            </a:r>
            <a:r>
              <a:rPr lang="pt-BR" sz="2400" b="1" dirty="0"/>
              <a:t>: 5n</a:t>
            </a:r>
            <a:r>
              <a:rPr lang="pt-BR" sz="2400" b="1" baseline="30000" dirty="0"/>
              <a:t>2</a:t>
            </a:r>
            <a:r>
              <a:rPr lang="pt-BR" sz="2400" b="1" dirty="0"/>
              <a:t> + 2n + 1</a:t>
            </a:r>
            <a:endParaRPr lang="pt-BR" sz="2400" dirty="0"/>
          </a:p>
          <a:p>
            <a:pPr marL="0" indent="0" algn="ctr">
              <a:buNone/>
            </a:pPr>
            <a:r>
              <a:rPr lang="pt-BR" sz="2400" b="1" dirty="0" smtClean="0"/>
              <a:t>Algorihtm 2 </a:t>
            </a:r>
            <a:r>
              <a:rPr lang="pt-BR" sz="2400" b="1" dirty="0"/>
              <a:t>: 10n</a:t>
            </a:r>
            <a:r>
              <a:rPr lang="pt-BR" sz="2400" b="1" baseline="30000" dirty="0"/>
              <a:t>2</a:t>
            </a:r>
            <a:r>
              <a:rPr lang="pt-BR" sz="2400" b="1" dirty="0"/>
              <a:t> + 8n + </a:t>
            </a:r>
            <a:r>
              <a:rPr lang="pt-BR" sz="2400" b="1" dirty="0" smtClean="0"/>
              <a:t>3</a:t>
            </a:r>
          </a:p>
          <a:p>
            <a:pPr marL="0" indent="0" algn="ctr">
              <a:buNone/>
            </a:pPr>
            <a:endParaRPr lang="pt-BR" sz="2400" b="1" dirty="0"/>
          </a:p>
          <a:p>
            <a:pPr marL="457200" lvl="1" indent="0">
              <a:buNone/>
            </a:pPr>
            <a:r>
              <a:rPr lang="pt-BR" sz="2000" dirty="0" smtClean="0"/>
              <a:t>For larger value of </a:t>
            </a:r>
            <a:r>
              <a:rPr lang="pt-BR" sz="2000" b="1" dirty="0" smtClean="0"/>
              <a:t>n</a:t>
            </a:r>
          </a:p>
          <a:p>
            <a:pPr marL="457200" lvl="1" indent="0">
              <a:buNone/>
            </a:pPr>
            <a:r>
              <a:rPr lang="pt-BR" sz="2000" dirty="0" smtClean="0"/>
              <a:t>Most significant terms are : </a:t>
            </a:r>
            <a:r>
              <a:rPr lang="pt-BR" sz="2000" b="1" dirty="0" smtClean="0"/>
              <a:t>5n</a:t>
            </a:r>
            <a:r>
              <a:rPr lang="pt-BR" sz="2000" b="1" baseline="30000" dirty="0" smtClean="0"/>
              <a:t>2</a:t>
            </a:r>
            <a:r>
              <a:rPr lang="pt-BR" sz="2000" b="1" dirty="0" smtClean="0"/>
              <a:t> and </a:t>
            </a:r>
            <a:r>
              <a:rPr lang="pt-BR" sz="2000" b="1" dirty="0"/>
              <a:t>10n</a:t>
            </a:r>
            <a:r>
              <a:rPr lang="pt-BR" sz="2000" b="1" baseline="30000" dirty="0"/>
              <a:t>2</a:t>
            </a:r>
            <a:r>
              <a:rPr lang="pt-BR" sz="2000" b="1" dirty="0"/>
              <a:t> </a:t>
            </a:r>
            <a:endParaRPr lang="pt-BR" sz="2000" b="1" dirty="0" smtClean="0"/>
          </a:p>
          <a:p>
            <a:pPr marL="457200" lvl="1" indent="0">
              <a:buNone/>
            </a:pPr>
            <a:r>
              <a:rPr lang="pt-BR" sz="2000" dirty="0" smtClean="0"/>
              <a:t>Least significant terms are: (</a:t>
            </a:r>
            <a:r>
              <a:rPr lang="pt-BR" sz="2000" b="1" dirty="0" smtClean="0"/>
              <a:t>2n + 1) and (8n + 3) </a:t>
            </a:r>
          </a:p>
          <a:p>
            <a:pPr marL="0" indent="0">
              <a:buNone/>
            </a:pPr>
            <a:endParaRPr lang="pt-BR" sz="2400" dirty="0"/>
          </a:p>
          <a:p>
            <a:pPr>
              <a:buFont typeface="Wingdings" panose="05000000000000000000" pitchFamily="2" charset="2"/>
              <a:buChar char="q"/>
            </a:pP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a:buFont typeface="Wingdings" panose="05000000000000000000" pitchFamily="2" charset="2"/>
              <a:buChar char="q"/>
            </a:pPr>
            <a:r>
              <a:rPr lang="en-GB" sz="2400" dirty="0">
                <a:solidFill>
                  <a:prstClr val="black"/>
                </a:solidFill>
              </a:rPr>
              <a:t>The running time of function f(n) will increase linearly with the increase in </a:t>
            </a:r>
            <a:r>
              <a:rPr lang="en-GB" sz="2400" b="1" dirty="0">
                <a:solidFill>
                  <a:prstClr val="black"/>
                </a:solidFill>
              </a:rPr>
              <a:t>n</a:t>
            </a:r>
            <a:r>
              <a:rPr lang="en-GB" sz="2400" b="1" dirty="0" smtClean="0">
                <a:solidFill>
                  <a:prstClr val="black"/>
                </a:solidFill>
              </a:rPr>
              <a:t>.</a:t>
            </a:r>
          </a:p>
          <a:p>
            <a:pPr>
              <a:buFont typeface="Wingdings" panose="05000000000000000000" pitchFamily="2" charset="2"/>
              <a:buChar char="q"/>
            </a:pPr>
            <a:endParaRPr lang="en-GB" sz="2400" b="1" dirty="0">
              <a:solidFill>
                <a:prstClr val="black"/>
              </a:solidFill>
            </a:endParaRPr>
          </a:p>
          <a:p>
            <a:pPr>
              <a:buFont typeface="Wingdings" panose="05000000000000000000" pitchFamily="2" charset="2"/>
              <a:buChar char="q"/>
            </a:pPr>
            <a:r>
              <a:rPr lang="en-GB" sz="2400" dirty="0">
                <a:solidFill>
                  <a:prstClr val="black"/>
                </a:solidFill>
              </a:rPr>
              <a:t>The running time of the function </a:t>
            </a:r>
            <a:r>
              <a:rPr lang="en-US" sz="2400" i="1" dirty="0">
                <a:solidFill>
                  <a:prstClr val="black"/>
                </a:solidFill>
              </a:rPr>
              <a:t>g</a:t>
            </a:r>
            <a:r>
              <a:rPr lang="en-US" sz="2400" dirty="0">
                <a:solidFill>
                  <a:prstClr val="black"/>
                </a:solidFill>
              </a:rPr>
              <a:t>(n</a:t>
            </a:r>
            <a:r>
              <a:rPr lang="en-US" sz="2400" baseline="30000" dirty="0">
                <a:solidFill>
                  <a:prstClr val="black"/>
                </a:solidFill>
              </a:rPr>
              <a:t>2</a:t>
            </a:r>
            <a:r>
              <a:rPr lang="en-US" sz="2400" dirty="0">
                <a:solidFill>
                  <a:prstClr val="black"/>
                </a:solidFill>
              </a:rPr>
              <a:t>)</a:t>
            </a:r>
            <a:r>
              <a:rPr lang="en-GB" sz="2400" dirty="0">
                <a:solidFill>
                  <a:prstClr val="black"/>
                </a:solidFill>
              </a:rPr>
              <a:t> will increase exponentially when </a:t>
            </a:r>
            <a:r>
              <a:rPr lang="en-GB" sz="2400" b="1" dirty="0">
                <a:solidFill>
                  <a:prstClr val="black"/>
                </a:solidFill>
              </a:rPr>
              <a:t>n</a:t>
            </a:r>
            <a:r>
              <a:rPr lang="en-GB" sz="2400" dirty="0">
                <a:solidFill>
                  <a:prstClr val="black"/>
                </a:solidFill>
              </a:rPr>
              <a:t> increases. </a:t>
            </a:r>
            <a:endParaRPr lang="en-GB" sz="2400" dirty="0" smtClean="0">
              <a:solidFill>
                <a:prstClr val="black"/>
              </a:solidFill>
            </a:endParaRPr>
          </a:p>
          <a:p>
            <a:pPr>
              <a:buFont typeface="Wingdings" panose="05000000000000000000" pitchFamily="2" charset="2"/>
              <a:buChar char="q"/>
            </a:pPr>
            <a:endParaRPr lang="en-GB" sz="2400" dirty="0" smtClean="0">
              <a:solidFill>
                <a:prstClr val="black"/>
              </a:solidFill>
            </a:endParaRPr>
          </a:p>
          <a:p>
            <a:pPr>
              <a:buFont typeface="Wingdings" panose="05000000000000000000" pitchFamily="2" charset="2"/>
              <a:buChar char="q"/>
            </a:pPr>
            <a:r>
              <a:rPr lang="en-GB" sz="2400" dirty="0" smtClean="0">
                <a:solidFill>
                  <a:prstClr val="black"/>
                </a:solidFill>
              </a:rPr>
              <a:t>Similarly</a:t>
            </a:r>
            <a:r>
              <a:rPr lang="en-GB" sz="2400" dirty="0">
                <a:solidFill>
                  <a:prstClr val="black"/>
                </a:solidFill>
              </a:rPr>
              <a:t>, the running time of both operations will be nearly the same if </a:t>
            </a:r>
            <a:r>
              <a:rPr lang="en-GB" sz="2400" b="1" dirty="0">
                <a:solidFill>
                  <a:prstClr val="black"/>
                </a:solidFill>
              </a:rPr>
              <a:t>n</a:t>
            </a:r>
            <a:r>
              <a:rPr lang="en-GB" sz="2400" dirty="0">
                <a:solidFill>
                  <a:prstClr val="black"/>
                </a:solidFill>
              </a:rPr>
              <a:t> is significantly small</a:t>
            </a:r>
            <a:r>
              <a:rPr lang="en-GB" sz="2400" dirty="0" smtClean="0">
                <a:solidFill>
                  <a:prstClr val="black"/>
                </a:solidFill>
              </a:rPr>
              <a:t>.</a:t>
            </a: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155258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7" name="Group 9"/>
          <p:cNvGrpSpPr>
            <a:grpSpLocks/>
          </p:cNvGrpSpPr>
          <p:nvPr/>
        </p:nvGrpSpPr>
        <p:grpSpPr bwMode="auto">
          <a:xfrm>
            <a:off x="1371600" y="1365250"/>
            <a:ext cx="6138863" cy="2520950"/>
            <a:chOff x="960" y="2016"/>
            <a:chExt cx="3867" cy="1588"/>
          </a:xfrm>
        </p:grpSpPr>
        <p:sp>
          <p:nvSpPr>
            <p:cNvPr id="8" name="Rectangle 7"/>
            <p:cNvSpPr>
              <a:spLocks noChangeArrowheads="1"/>
            </p:cNvSpPr>
            <p:nvPr/>
          </p:nvSpPr>
          <p:spPr bwMode="auto">
            <a:xfrm>
              <a:off x="960" y="2016"/>
              <a:ext cx="3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smtClean="0"/>
                <a:t> Various values </a:t>
              </a:r>
              <a:r>
                <a:rPr lang="en-US" altLang="en-US" b="1" dirty="0"/>
                <a:t>of </a:t>
              </a:r>
              <a:r>
                <a:rPr lang="en-US" altLang="en-US" b="1" i="1" dirty="0"/>
                <a:t>n</a:t>
              </a:r>
              <a:r>
                <a:rPr lang="en-US" altLang="en-US" b="1" i="1" baseline="30000" dirty="0"/>
                <a:t>2</a:t>
              </a:r>
              <a:r>
                <a:rPr lang="en-US" altLang="en-US" b="1" dirty="0"/>
                <a:t> and </a:t>
              </a:r>
              <a:r>
                <a:rPr lang="en-US" altLang="en-US" b="1" i="1" dirty="0"/>
                <a:t>n</a:t>
              </a:r>
              <a:r>
                <a:rPr lang="en-US" altLang="en-US" b="1" i="1" baseline="30000" dirty="0"/>
                <a:t>2</a:t>
              </a:r>
              <a:r>
                <a:rPr lang="en-US" altLang="en-US" b="1" i="1" dirty="0"/>
                <a:t> + 4n + 20n</a:t>
              </a:r>
            </a:p>
          </p:txBody>
        </p:sp>
        <p:pic>
          <p:nvPicPr>
            <p:cNvPr id="9" name="Picture 8" descr="Tabel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2226"/>
              <a:ext cx="3819"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0"/>
          <p:cNvGrpSpPr>
            <a:grpSpLocks/>
          </p:cNvGrpSpPr>
          <p:nvPr/>
        </p:nvGrpSpPr>
        <p:grpSpPr bwMode="auto">
          <a:xfrm>
            <a:off x="1509712" y="4165600"/>
            <a:ext cx="6034088" cy="2540000"/>
            <a:chOff x="912" y="1938"/>
            <a:chExt cx="3801" cy="1600"/>
          </a:xfrm>
        </p:grpSpPr>
        <p:pic>
          <p:nvPicPr>
            <p:cNvPr id="12" name="Picture 6" descr="Tabel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160"/>
              <a:ext cx="3753"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9"/>
            <p:cNvSpPr>
              <a:spLocks noChangeArrowheads="1"/>
            </p:cNvSpPr>
            <p:nvPr/>
          </p:nvSpPr>
          <p:spPr bwMode="auto">
            <a:xfrm>
              <a:off x="912" y="1938"/>
              <a:ext cx="26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smtClean="0"/>
                <a:t>Various </a:t>
              </a:r>
              <a:r>
                <a:rPr lang="en-US" altLang="en-US" b="1" dirty="0"/>
                <a:t>values of </a:t>
              </a:r>
              <a:r>
                <a:rPr lang="en-US" altLang="en-US" b="1" i="1" dirty="0"/>
                <a:t>n</a:t>
              </a:r>
              <a:r>
                <a:rPr lang="en-US" altLang="en-US" b="1" dirty="0"/>
                <a:t>, 2</a:t>
              </a:r>
              <a:r>
                <a:rPr lang="en-US" altLang="en-US" b="1" i="1" dirty="0"/>
                <a:t>n</a:t>
              </a:r>
              <a:r>
                <a:rPr lang="en-US" altLang="en-US" b="1" dirty="0"/>
                <a:t>, </a:t>
              </a:r>
              <a:r>
                <a:rPr lang="en-US" altLang="en-US" b="1" i="1" dirty="0"/>
                <a:t>n</a:t>
              </a:r>
              <a:r>
                <a:rPr lang="en-US" altLang="en-US" b="1" baseline="30000" dirty="0"/>
                <a:t>2</a:t>
              </a:r>
              <a:r>
                <a:rPr lang="en-US" altLang="en-US" b="1" dirty="0"/>
                <a:t>, and </a:t>
              </a:r>
              <a:r>
                <a:rPr lang="en-US" altLang="en-US" b="1" i="1" dirty="0"/>
                <a:t>n</a:t>
              </a:r>
              <a:r>
                <a:rPr lang="en-US" altLang="en-US" b="1" baseline="30000" dirty="0"/>
                <a:t>2 </a:t>
              </a:r>
              <a:r>
                <a:rPr lang="en-US" altLang="en-US" b="1" dirty="0"/>
                <a:t>+ </a:t>
              </a:r>
              <a:r>
                <a:rPr lang="en-US" altLang="en-US" b="1" i="1" dirty="0"/>
                <a:t>n</a:t>
              </a:r>
            </a:p>
          </p:txBody>
        </p:sp>
      </p:grpSp>
      <p:sp>
        <p:nvSpPr>
          <p:cNvPr id="14" name="TextBox 13"/>
          <p:cNvSpPr txBox="1"/>
          <p:nvPr/>
        </p:nvSpPr>
        <p:spPr>
          <a:xfrm>
            <a:off x="381000" y="838200"/>
            <a:ext cx="6477000" cy="461665"/>
          </a:xfrm>
          <a:prstGeom prst="rect">
            <a:avLst/>
          </a:prstGeom>
          <a:noFill/>
        </p:spPr>
        <p:txBody>
          <a:bodyPr wrap="square" rtlCol="0">
            <a:spAutoFit/>
          </a:bodyPr>
          <a:lstStyle/>
          <a:p>
            <a:r>
              <a:rPr lang="de-DE" sz="2400" b="1" dirty="0" smtClean="0">
                <a:latin typeface="+mn-lt"/>
              </a:rPr>
              <a:t>LST and MST</a:t>
            </a:r>
            <a:endParaRPr lang="en-US" sz="2400" b="1" dirty="0">
              <a:latin typeface="+mn-lt"/>
            </a:endParaRPr>
          </a:p>
        </p:txBody>
      </p:sp>
    </p:spTree>
    <p:extLst>
      <p:ext uri="{BB962C8B-B14F-4D97-AF65-F5344CB8AC3E}">
        <p14:creationId xmlns:p14="http://schemas.microsoft.com/office/powerpoint/2010/main" val="3761771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a:t>Usually, the time required by an algorithm falls under three types </a:t>
            </a:r>
            <a:endParaRPr lang="en-GB" sz="2400" dirty="0" smtClean="0"/>
          </a:p>
          <a:p>
            <a:pPr>
              <a:buFont typeface="Wingdings" panose="05000000000000000000" pitchFamily="2" charset="2"/>
              <a:buChar char="q"/>
            </a:pPr>
            <a:endParaRPr lang="en-GB" sz="2400" dirty="0"/>
          </a:p>
          <a:p>
            <a:pPr marL="457200" indent="-457200">
              <a:buFont typeface="+mj-lt"/>
              <a:buAutoNum type="arabicPeriod"/>
            </a:pPr>
            <a:r>
              <a:rPr lang="en-GB" sz="2400" b="1" dirty="0"/>
              <a:t>Best Case</a:t>
            </a:r>
            <a:r>
              <a:rPr lang="en-GB" sz="2400" dirty="0"/>
              <a:t> − Minimum time required for program execution</a:t>
            </a:r>
            <a:r>
              <a:rPr lang="en-GB" sz="2400" dirty="0" smtClean="0"/>
              <a:t>.</a:t>
            </a:r>
          </a:p>
          <a:p>
            <a:pPr marL="457200" indent="-457200">
              <a:buFont typeface="+mj-lt"/>
              <a:buAutoNum type="arabicPeriod"/>
            </a:pPr>
            <a:endParaRPr lang="en-GB" sz="2400" dirty="0"/>
          </a:p>
          <a:p>
            <a:pPr marL="457200" indent="-457200">
              <a:buFont typeface="+mj-lt"/>
              <a:buAutoNum type="arabicPeriod"/>
            </a:pPr>
            <a:r>
              <a:rPr lang="en-GB" sz="2400" b="1" dirty="0"/>
              <a:t>Average Case</a:t>
            </a:r>
            <a:r>
              <a:rPr lang="en-GB" sz="2400" dirty="0"/>
              <a:t> − Average time required for program execution</a:t>
            </a:r>
            <a:r>
              <a:rPr lang="en-GB" sz="2400" dirty="0" smtClean="0"/>
              <a:t>.</a:t>
            </a:r>
          </a:p>
          <a:p>
            <a:pPr marL="457200" indent="-457200">
              <a:buFont typeface="+mj-lt"/>
              <a:buAutoNum type="arabicPeriod"/>
            </a:pPr>
            <a:endParaRPr lang="en-GB" sz="2400" dirty="0"/>
          </a:p>
          <a:p>
            <a:pPr marL="457200" indent="-457200">
              <a:buFont typeface="+mj-lt"/>
              <a:buAutoNum type="arabicPeriod"/>
            </a:pPr>
            <a:r>
              <a:rPr lang="en-GB" sz="2400" b="1" dirty="0"/>
              <a:t>Worst Case</a:t>
            </a:r>
            <a:r>
              <a:rPr lang="en-GB" sz="2400" dirty="0"/>
              <a:t> − Maximum time required for program execution.</a:t>
            </a: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413441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GB" sz="2400" dirty="0" smtClean="0">
                <a:solidFill>
                  <a:prstClr val="black"/>
                </a:solidFill>
              </a:rPr>
              <a:t>There are three types of </a:t>
            </a:r>
            <a:r>
              <a:rPr lang="en-US" sz="2400" dirty="0"/>
              <a:t>Asymptotic Notations </a:t>
            </a:r>
            <a:endParaRPr lang="en-GB" sz="2400" dirty="0" smtClean="0">
              <a:solidFill>
                <a:prstClr val="black"/>
              </a:solidFill>
            </a:endParaRPr>
          </a:p>
          <a:p>
            <a:pPr>
              <a:buFont typeface="Wingdings" panose="05000000000000000000" pitchFamily="2" charset="2"/>
              <a:buChar char="q"/>
            </a:pPr>
            <a:endParaRPr lang="en-GB" sz="2400" dirty="0">
              <a:solidFill>
                <a:prstClr val="black"/>
              </a:solidFill>
            </a:endParaRPr>
          </a:p>
          <a:p>
            <a:pPr marL="457200" indent="-457200">
              <a:buFont typeface="+mj-lt"/>
              <a:buAutoNum type="arabicPeriod"/>
            </a:pPr>
            <a:r>
              <a:rPr lang="en-GB" sz="2400" dirty="0"/>
              <a:t>Big - Oh (O</a:t>
            </a:r>
            <a:r>
              <a:rPr lang="en-GB" sz="2400" dirty="0" smtClean="0"/>
              <a:t>) …………. (worst case)</a:t>
            </a:r>
            <a:endParaRPr lang="en-GB" sz="2400" dirty="0"/>
          </a:p>
          <a:p>
            <a:pPr marL="457200" indent="-457200">
              <a:buFont typeface="+mj-lt"/>
              <a:buAutoNum type="arabicPeriod"/>
            </a:pPr>
            <a:r>
              <a:rPr lang="en-GB" sz="2400" dirty="0"/>
              <a:t>Big - Omega (Ω</a:t>
            </a:r>
            <a:r>
              <a:rPr lang="en-GB" sz="2400" dirty="0" smtClean="0"/>
              <a:t>)……. (Best case)</a:t>
            </a:r>
            <a:endParaRPr lang="en-GB" sz="2400" dirty="0"/>
          </a:p>
          <a:p>
            <a:pPr marL="457200" indent="-457200">
              <a:buFont typeface="+mj-lt"/>
              <a:buAutoNum type="arabicPeriod"/>
            </a:pPr>
            <a:r>
              <a:rPr lang="en-GB" sz="2400" dirty="0"/>
              <a:t>Big - Theta (Θ</a:t>
            </a:r>
            <a:r>
              <a:rPr lang="en-GB" sz="2400" dirty="0" smtClean="0"/>
              <a:t>)……....(Average case)</a:t>
            </a:r>
            <a:endParaRPr lang="en-GB" sz="2400" dirty="0"/>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194350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504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t>Big - Oh Notation (O)</a:t>
            </a: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a:t>Big - Oh notation is used to define the </a:t>
            </a:r>
            <a:r>
              <a:rPr lang="en-GB" sz="2400" b="1" dirty="0"/>
              <a:t>upper bound</a:t>
            </a:r>
            <a:r>
              <a:rPr lang="en-GB" sz="2400" dirty="0"/>
              <a:t> of an algorithm in terms of Time Complexity</a:t>
            </a:r>
            <a:r>
              <a:rPr lang="en-GB" sz="2400" dirty="0" smtClean="0"/>
              <a:t>.</a:t>
            </a:r>
            <a:endParaRPr lang="en-GB" sz="2400" dirty="0"/>
          </a:p>
          <a:p>
            <a:pPr lvl="1">
              <a:buFont typeface="Wingdings" panose="05000000000000000000" pitchFamily="2" charset="2"/>
              <a:buChar char="§"/>
            </a:pPr>
            <a:endParaRPr lang="en-GB" sz="2400" b="1" dirty="0">
              <a:solidFill>
                <a:prstClr val="black"/>
              </a:solidFill>
            </a:endParaRPr>
          </a:p>
          <a:p>
            <a:pPr lvl="1">
              <a:buFont typeface="Wingdings" panose="05000000000000000000" pitchFamily="2" charset="2"/>
              <a:buChar char="§"/>
            </a:pPr>
            <a:r>
              <a:rPr lang="en-GB" sz="2400" dirty="0" smtClean="0"/>
              <a:t>Big - Oh </a:t>
            </a:r>
            <a:r>
              <a:rPr lang="en-GB" sz="2400" dirty="0"/>
              <a:t>notation always indicates the </a:t>
            </a:r>
            <a:r>
              <a:rPr lang="en-GB" sz="2400" b="1" dirty="0"/>
              <a:t>maximum time </a:t>
            </a:r>
            <a:r>
              <a:rPr lang="en-GB" sz="2400" dirty="0"/>
              <a:t>required by an algorithm for all input values. </a:t>
            </a:r>
            <a:endParaRPr lang="en-GB" sz="2400" dirty="0" smtClean="0"/>
          </a:p>
          <a:p>
            <a:pPr lvl="1">
              <a:buFont typeface="Wingdings" panose="05000000000000000000" pitchFamily="2" charset="2"/>
              <a:buChar char="§"/>
            </a:pPr>
            <a:endParaRPr lang="en-GB" sz="2400" dirty="0"/>
          </a:p>
          <a:p>
            <a:pPr lvl="1">
              <a:buFont typeface="Wingdings" panose="05000000000000000000" pitchFamily="2" charset="2"/>
              <a:buChar char="§"/>
            </a:pPr>
            <a:r>
              <a:rPr lang="en-GB" sz="2400" dirty="0" smtClean="0"/>
              <a:t>That </a:t>
            </a:r>
            <a:r>
              <a:rPr lang="en-GB" sz="2400" dirty="0"/>
              <a:t>means Big - Oh notation describes the </a:t>
            </a:r>
            <a:r>
              <a:rPr lang="en-GB" sz="2400" b="1" dirty="0"/>
              <a:t>worst case </a:t>
            </a:r>
            <a:r>
              <a:rPr lang="en-GB" sz="2400" dirty="0"/>
              <a:t>of an algorithm time complexity.</a:t>
            </a:r>
            <a:br>
              <a:rPr lang="en-GB" sz="2400" dirty="0"/>
            </a:br>
            <a:endParaRPr lang="en-GB" sz="2400" b="1" dirty="0">
              <a:solidFill>
                <a:prstClr val="black"/>
              </a:solidFill>
            </a:endParaRPr>
          </a:p>
          <a:p>
            <a:pPr marL="0" inden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205878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p>
          <a:p>
            <a:pPr>
              <a:buFont typeface="Wingdings" panose="05000000000000000000" pitchFamily="2" charset="2"/>
              <a:buChar char="q"/>
            </a:pPr>
            <a:endParaRPr lang="en-GB" sz="2400" b="1" dirty="0" smtClean="0">
              <a:solidFill>
                <a:prstClr val="black"/>
              </a:solidFill>
            </a:endParaRPr>
          </a:p>
          <a:p>
            <a:pPr lvl="1">
              <a:buFont typeface="Wingdings" panose="05000000000000000000" pitchFamily="2" charset="2"/>
              <a:buChar char="§"/>
            </a:pPr>
            <a:r>
              <a:rPr lang="en-GB" sz="2400" dirty="0" smtClean="0"/>
              <a:t>Definition:</a:t>
            </a:r>
          </a:p>
          <a:p>
            <a:pPr marL="457200" lvl="1" indent="0">
              <a:buNone/>
            </a:pPr>
            <a:endParaRPr lang="en-GB" sz="2400" dirty="0" smtClean="0"/>
          </a:p>
          <a:p>
            <a:pPr marL="457200" lvl="1" indent="0">
              <a:buNone/>
            </a:pPr>
            <a:r>
              <a:rPr lang="en-GB" sz="2400" dirty="0" smtClean="0"/>
              <a:t>If</a:t>
            </a:r>
            <a:r>
              <a:rPr lang="en-GB" sz="2400" dirty="0"/>
              <a:t> </a:t>
            </a:r>
            <a:r>
              <a:rPr lang="en-GB" sz="2400" b="1" dirty="0"/>
              <a:t>f(n) &lt;= C g(n</a:t>
            </a:r>
            <a:r>
              <a:rPr lang="en-GB" sz="2400" b="1" dirty="0" smtClean="0"/>
              <a:t>) </a:t>
            </a:r>
            <a:r>
              <a:rPr lang="en-GB" sz="2400" dirty="0" smtClean="0"/>
              <a:t>, </a:t>
            </a:r>
            <a:r>
              <a:rPr lang="en-GB" sz="2400" dirty="0"/>
              <a:t> for all n &gt;= n</a:t>
            </a:r>
            <a:r>
              <a:rPr lang="en-GB" sz="2400" baseline="-25000" dirty="0"/>
              <a:t>0</a:t>
            </a:r>
            <a:r>
              <a:rPr lang="en-GB" sz="2400" dirty="0"/>
              <a:t>, C &gt; 0 and n</a:t>
            </a:r>
            <a:r>
              <a:rPr lang="en-GB" sz="2400" baseline="-25000" dirty="0"/>
              <a:t>0</a:t>
            </a:r>
            <a:r>
              <a:rPr lang="en-GB" sz="2400" dirty="0"/>
              <a:t> &gt;= 1</a:t>
            </a:r>
            <a:r>
              <a:rPr lang="en-GB" sz="2400" dirty="0" smtClean="0"/>
              <a:t>.</a:t>
            </a:r>
          </a:p>
          <a:p>
            <a:pPr marL="457200" lvl="1" indent="0">
              <a:buNone/>
            </a:pPr>
            <a:endParaRPr lang="en-GB" sz="2400" dirty="0"/>
          </a:p>
          <a:p>
            <a:pPr marL="457200" lvl="1" indent="0">
              <a:buNone/>
            </a:pPr>
            <a:r>
              <a:rPr lang="en-GB" sz="2400" dirty="0" smtClean="0"/>
              <a:t> </a:t>
            </a:r>
            <a:r>
              <a:rPr lang="en-GB" sz="2400" dirty="0"/>
              <a:t>Then we can represent f(n) as O(g(n</a:t>
            </a:r>
            <a:r>
              <a:rPr lang="en-GB" sz="2400" dirty="0" smtClean="0"/>
              <a:t>)).</a:t>
            </a:r>
          </a:p>
          <a:p>
            <a:pPr marL="457200" lvl="1" indent="0">
              <a:buNone/>
            </a:pPr>
            <a:endParaRPr lang="en-GB" sz="2400" dirty="0"/>
          </a:p>
          <a:p>
            <a:pPr marL="457200" lvl="1" indent="0" algn="ctr">
              <a:buNone/>
            </a:pPr>
            <a:r>
              <a:rPr lang="en-GB" sz="2400" dirty="0" smtClean="0"/>
              <a:t> </a:t>
            </a:r>
            <a:r>
              <a:rPr lang="en-US" sz="2400" b="1" dirty="0" smtClean="0"/>
              <a:t>f(n</a:t>
            </a:r>
            <a:r>
              <a:rPr lang="en-US" sz="2400" b="1" dirty="0"/>
              <a:t>) = O(g(n))</a:t>
            </a:r>
          </a:p>
          <a:p>
            <a:pPr lvl="1">
              <a:buFont typeface="Wingdings" panose="05000000000000000000" pitchFamily="2" charset="2"/>
              <a:buChar char="§"/>
            </a:pPr>
            <a:endParaRPr lang="en-GB" sz="2400" b="1" dirty="0" smtClean="0"/>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3981569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533400"/>
            <a:ext cx="9144000" cy="222250"/>
          </a:xfrm>
          <a:prstGeom prst="rect">
            <a:avLst/>
          </a:prstGeom>
          <a:solidFill>
            <a:srgbClr val="7E1B6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pl-PL" altLang="pl-PL" sz="1800">
              <a:solidFill>
                <a:srgbClr val="000000"/>
              </a:solidFill>
              <a:latin typeface="Arial" charset="0"/>
            </a:endParaRPr>
          </a:p>
        </p:txBody>
      </p:sp>
      <p:sp>
        <p:nvSpPr>
          <p:cNvPr id="11" name="Titel 1"/>
          <p:cNvSpPr txBox="1">
            <a:spLocks/>
          </p:cNvSpPr>
          <p:nvPr/>
        </p:nvSpPr>
        <p:spPr bwMode="auto">
          <a:xfrm>
            <a:off x="430213" y="20637"/>
            <a:ext cx="802798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gn="l" defTabSz="914400" rtl="0" eaLnBrk="1" latinLnBrk="0" hangingPunct="1">
              <a:spcBef>
                <a:spcPct val="0"/>
              </a:spcBef>
              <a:buNone/>
              <a:defRPr lang="en-GB" sz="2400" b="1" kern="1200" noProof="0" dirty="0" smtClean="0">
                <a:solidFill>
                  <a:srgbClr val="686868"/>
                </a:solidFill>
                <a:latin typeface="Arial" pitchFamily="34" charset="0"/>
                <a:ea typeface="+mj-ea"/>
                <a:cs typeface="Arial" pitchFamily="34" charset="0"/>
              </a:defRPr>
            </a:lvl1pPr>
          </a:lstStyle>
          <a:p>
            <a:pPr fontAlgn="auto">
              <a:spcAft>
                <a:spcPts val="0"/>
              </a:spcAft>
              <a:defRPr/>
            </a:pPr>
            <a:r>
              <a:rPr altLang="en-US" sz="3200">
                <a:solidFill>
                  <a:srgbClr val="7E1B68"/>
                </a:solidFill>
                <a:cs typeface="Arial" charset="0"/>
              </a:rPr>
              <a:t>Asymptotic Analysis</a:t>
            </a:r>
            <a:endParaRPr lang="en-US" sz="3200">
              <a:solidFill>
                <a:srgbClr val="7E1B68"/>
              </a:solidFill>
              <a:latin typeface="Calibri"/>
            </a:endParaRPr>
          </a:p>
        </p:txBody>
      </p:sp>
      <p:sp>
        <p:nvSpPr>
          <p:cNvPr id="6" name="Rectangle 5"/>
          <p:cNvSpPr>
            <a:spLocks noChangeArrowheads="1"/>
          </p:cNvSpPr>
          <p:nvPr/>
        </p:nvSpPr>
        <p:spPr bwMode="auto">
          <a:xfrm>
            <a:off x="430213" y="991779"/>
            <a:ext cx="8713787"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defRPr>
            </a:lvl1pPr>
            <a:lvl2pPr marL="800100" indent="-34290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buFont typeface="Wingdings" panose="05000000000000000000" pitchFamily="2" charset="2"/>
              <a:buChar char="q"/>
            </a:pPr>
            <a:r>
              <a:rPr lang="en-US" sz="2400" b="1" dirty="0">
                <a:solidFill>
                  <a:prstClr val="black"/>
                </a:solidFill>
              </a:rPr>
              <a:t>Big - Oh Notation (O</a:t>
            </a:r>
            <a:r>
              <a:rPr lang="en-US" sz="2400" b="1" dirty="0" smtClean="0">
                <a:solidFill>
                  <a:prstClr val="black"/>
                </a:solidFill>
              </a:rPr>
              <a:t>) – Example</a:t>
            </a:r>
          </a:p>
          <a:p>
            <a:pPr>
              <a:buFont typeface="Wingdings" panose="05000000000000000000" pitchFamily="2" charset="2"/>
              <a:buChar char="q"/>
            </a:pPr>
            <a:endParaRPr lang="en-GB" sz="2400" dirty="0" smtClean="0">
              <a:solidFill>
                <a:prstClr val="black"/>
              </a:solidFill>
            </a:endParaRPr>
          </a:p>
          <a:p>
            <a:pPr marL="457200" lvl="1" indent="0">
              <a:buNone/>
            </a:pPr>
            <a:r>
              <a:rPr lang="en-GB" sz="2400" dirty="0"/>
              <a:t>Consider the following graph drawn for the values of f(n) and C g(n) for input (n) value on X-Axis and time required is on Y-Axis</a:t>
            </a:r>
            <a:endParaRPr lang="en-GB" sz="2400" b="1" dirty="0" smtClean="0">
              <a:solidFill>
                <a:prstClr val="black"/>
              </a:solidFill>
            </a:endParaRPr>
          </a:p>
          <a:p>
            <a:pPr marL="0" indent="0">
              <a:buFont typeface="Arial" charset="0"/>
              <a:buNone/>
            </a:pPr>
            <a:endParaRPr lang="en-GB" sz="2400" dirty="0">
              <a:solidFill>
                <a:prstClr val="black"/>
              </a:solidFill>
            </a:endParaRPr>
          </a:p>
        </p:txBody>
      </p:sp>
      <p:sp>
        <p:nvSpPr>
          <p:cNvPr id="2" name="AutoShape 2" descr="Image result for computer scientist"/>
          <p:cNvSpPr>
            <a:spLocks noChangeAspect="1" noChangeArrowheads="1"/>
          </p:cNvSpPr>
          <p:nvPr/>
        </p:nvSpPr>
        <p:spPr bwMode="auto">
          <a:xfrm>
            <a:off x="832984" y="4419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0244" name="Picture 4" descr="http://btechsmartclass.com/DS/images/Big%20O%20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774" y="2895600"/>
            <a:ext cx="3935626"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2984" y="6096000"/>
            <a:ext cx="8311016" cy="646331"/>
          </a:xfrm>
          <a:prstGeom prst="rect">
            <a:avLst/>
          </a:prstGeom>
        </p:spPr>
        <p:txBody>
          <a:bodyPr wrap="square">
            <a:spAutoFit/>
          </a:bodyPr>
          <a:lstStyle/>
          <a:p>
            <a:r>
              <a:rPr lang="en-GB" dirty="0">
                <a:solidFill>
                  <a:srgbClr val="000000"/>
                </a:solidFill>
                <a:latin typeface="Trebuchet MS" panose="020B0603020202020204" pitchFamily="34" charset="0"/>
              </a:rPr>
              <a:t>In above graph after a particular input value n</a:t>
            </a:r>
            <a:r>
              <a:rPr lang="en-GB" baseline="-25000" dirty="0">
                <a:solidFill>
                  <a:srgbClr val="000000"/>
                </a:solidFill>
                <a:latin typeface="Trebuchet MS" panose="020B0603020202020204" pitchFamily="34" charset="0"/>
              </a:rPr>
              <a:t>0</a:t>
            </a:r>
            <a:r>
              <a:rPr lang="en-GB" dirty="0">
                <a:solidFill>
                  <a:srgbClr val="000000"/>
                </a:solidFill>
                <a:latin typeface="Trebuchet MS" panose="020B0603020202020204" pitchFamily="34" charset="0"/>
              </a:rPr>
              <a:t>, </a:t>
            </a:r>
            <a:r>
              <a:rPr lang="en-GB" dirty="0" smtClean="0">
                <a:solidFill>
                  <a:srgbClr val="000000"/>
                </a:solidFill>
                <a:latin typeface="Trebuchet MS" panose="020B0603020202020204" pitchFamily="34" charset="0"/>
              </a:rPr>
              <a:t>C </a:t>
            </a:r>
            <a:r>
              <a:rPr lang="en-GB" dirty="0">
                <a:solidFill>
                  <a:srgbClr val="000000"/>
                </a:solidFill>
                <a:latin typeface="Trebuchet MS" panose="020B0603020202020204" pitchFamily="34" charset="0"/>
              </a:rPr>
              <a:t>g(n) is </a:t>
            </a:r>
            <a:r>
              <a:rPr lang="en-GB" dirty="0" smtClean="0">
                <a:solidFill>
                  <a:srgbClr val="000000"/>
                </a:solidFill>
                <a:latin typeface="Trebuchet MS" panose="020B0603020202020204" pitchFamily="34" charset="0"/>
              </a:rPr>
              <a:t>always greater </a:t>
            </a:r>
            <a:r>
              <a:rPr lang="en-GB" dirty="0">
                <a:solidFill>
                  <a:srgbClr val="000000"/>
                </a:solidFill>
                <a:latin typeface="Trebuchet MS" panose="020B0603020202020204" pitchFamily="34" charset="0"/>
              </a:rPr>
              <a:t>than f(n) which indicates the algorithm's upper bound.</a:t>
            </a:r>
            <a:endParaRPr lang="en-US" dirty="0"/>
          </a:p>
        </p:txBody>
      </p:sp>
    </p:spTree>
    <p:extLst>
      <p:ext uri="{BB962C8B-B14F-4D97-AF65-F5344CB8AC3E}">
        <p14:creationId xmlns:p14="http://schemas.microsoft.com/office/powerpoint/2010/main" val="828618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4356</TotalTime>
  <Words>686</Words>
  <Application>Microsoft Office PowerPoint</Application>
  <PresentationFormat>On-screen Show (4:3)</PresentationFormat>
  <Paragraphs>225</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Symbol</vt:lpstr>
      <vt:lpstr>Times New Roman</vt:lpstr>
      <vt:lpstr>Trebuchet MS</vt:lpstr>
      <vt:lpstr>Wingdings</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vector>
  </TitlesOfParts>
  <Company>polsl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zawt_ss</dc:creator>
  <cp:lastModifiedBy>Microsoft</cp:lastModifiedBy>
  <cp:revision>651</cp:revision>
  <dcterms:created xsi:type="dcterms:W3CDTF">2008-08-12T13:18:47Z</dcterms:created>
  <dcterms:modified xsi:type="dcterms:W3CDTF">2022-02-20T17:13:15Z</dcterms:modified>
</cp:coreProperties>
</file>