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9" r:id="rId2"/>
    <p:sldId id="318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9" r:id="rId11"/>
    <p:sldId id="362" r:id="rId12"/>
    <p:sldId id="388" r:id="rId13"/>
    <p:sldId id="360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84" r:id="rId26"/>
    <p:sldId id="387" r:id="rId27"/>
    <p:sldId id="378" r:id="rId28"/>
    <p:sldId id="379" r:id="rId29"/>
    <p:sldId id="380" r:id="rId30"/>
    <p:sldId id="381" r:id="rId31"/>
    <p:sldId id="385" r:id="rId32"/>
  </p:sldIdLst>
  <p:sldSz cx="9144000" cy="6858000" type="screen4x3"/>
  <p:notesSz cx="9144000" cy="6858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1B68"/>
    <a:srgbClr val="1E3880"/>
    <a:srgbClr val="59713D"/>
    <a:srgbClr val="3A3668"/>
    <a:srgbClr val="006E77"/>
    <a:srgbClr val="990000"/>
    <a:srgbClr val="E4D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88345" autoAdjust="0"/>
  </p:normalViewPr>
  <p:slideViewPr>
    <p:cSldViewPr>
      <p:cViewPr varScale="1">
        <p:scale>
          <a:sx n="66" d="100"/>
          <a:sy n="66" d="100"/>
        </p:scale>
        <p:origin x="1302" y="60"/>
      </p:cViewPr>
      <p:guideLst>
        <p:guide orient="horz" pos="2160"/>
        <p:guide orient="horz" pos="4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4" d="100"/>
          <a:sy n="154" d="100"/>
        </p:scale>
        <p:origin x="648" y="78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endParaRPr lang="pl-PL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6671DCA-725C-4A85-8E72-9BC83C23453E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438996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l-PL" alt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 smtClean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9D1705-0A7D-4F0A-93FA-D6974115C5F6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1033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331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47C5F9-0E0B-44B6-BDC8-1738B383094F}" type="slidenum">
              <a:rPr lang="pl-PL" altLang="pl-PL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pl-PL" altLang="pl-PL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75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67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8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22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67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00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8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002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8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47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0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27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86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84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1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60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01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66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71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90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89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17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436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7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4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30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1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9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6A8C6-AFC5-4CA6-8B66-7D08AE159CB4}" type="datetimeFigureOut">
              <a:rPr lang="pl-PL" altLang="en-US"/>
              <a:pPr/>
              <a:t>28.03.2019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6A848-AEBE-4A42-8F4B-DBEE6C7E3D5B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4702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B802BA-BDD4-4669-BDB4-89EA24BE1A3A}" type="datetimeFigureOut">
              <a:rPr lang="pl-PL" altLang="en-US"/>
              <a:pPr/>
              <a:t>28.03.2019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8ECED-DBC8-4125-A1C8-5565E8A8C730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05913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1B610-9BE7-4EBB-A199-247753C9BE4B}" type="datetimeFigureOut">
              <a:rPr lang="pl-PL" altLang="en-US"/>
              <a:pPr/>
              <a:t>28.03.2019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10D66-2179-4D5F-A074-8E0A44403DDF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8675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C7FA5B-CCEC-4CDC-8618-7BB082825D69}" type="datetimeFigureOut">
              <a:rPr lang="pl-PL" altLang="en-US"/>
              <a:pPr/>
              <a:t>28.03.2019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EA2EC-7C51-4C94-825B-096F2CFA966E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6559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2A4A1-7D93-43B4-B28F-B4431D63731A}" type="datetimeFigureOut">
              <a:rPr lang="pl-PL" altLang="en-US"/>
              <a:pPr/>
              <a:t>28.03.2019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18681-D347-465F-90A4-2CB39A594C6C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7375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621D2-63BB-45EF-BADC-37AFD07EC415}" type="datetimeFigureOut">
              <a:rPr lang="pl-PL" altLang="en-US"/>
              <a:pPr/>
              <a:t>28.03.2019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9C048-8ED6-4DE3-B2DC-5D9EEE7B67B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7318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BDEC4-7574-42C9-8541-E2D66B93FD48}" type="datetimeFigureOut">
              <a:rPr lang="pl-PL" altLang="en-US"/>
              <a:pPr/>
              <a:t>28.03.2019</a:t>
            </a:fld>
            <a:endParaRPr lang="pl-PL" altLang="en-US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BDDB6-425F-4231-ADB2-F4B895BF1908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8876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59789-F661-4101-87CC-C1C0E24EA0E8}" type="datetimeFigureOut">
              <a:rPr lang="pl-PL" altLang="en-US"/>
              <a:pPr/>
              <a:t>28.03.2019</a:t>
            </a:fld>
            <a:endParaRPr lang="pl-PL" altLang="en-US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0A85A-E28C-4DA1-9193-F073CF770C3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84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63274C-C19F-4AB1-9FFE-8A17A02962C9}" type="datetimeFigureOut">
              <a:rPr lang="pl-PL" altLang="en-US"/>
              <a:pPr/>
              <a:t>28.03.2019</a:t>
            </a:fld>
            <a:endParaRPr lang="pl-PL" altLang="en-US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87F7D-BF93-4583-9A6C-407DDBEA49C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11070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00B3B8-A2C5-4227-942A-C17807D1AD0A}" type="datetimeFigureOut">
              <a:rPr lang="pl-PL" altLang="en-US"/>
              <a:pPr/>
              <a:t>28.03.2019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1650C-35E0-40DC-AE42-17154AC3360A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47489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89197-74FE-4854-921E-765CE6DD9935}" type="datetimeFigureOut">
              <a:rPr lang="pl-PL" altLang="en-US"/>
              <a:pPr/>
              <a:t>28.03.2019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18216-BA04-4DE5-B074-FE8EA1391B87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3777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C8681B0-816E-4B71-B224-293B12A2EDFC}" type="datetimeFigureOut">
              <a:rPr lang="pl-PL" altLang="en-US"/>
              <a:pPr/>
              <a:t>28.03.2019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2CF9883-CBA6-4649-B626-02548410BD5F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latin typeface="Arial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9285" y="3058180"/>
            <a:ext cx="4604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E1B68"/>
                </a:solidFill>
                <a:latin typeface="+mn-lt"/>
              </a:rPr>
              <a:t>Instructor : Syed Musharaf Ali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76200" y="863025"/>
            <a:ext cx="91440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None/>
            </a:pPr>
            <a:r>
              <a:rPr lang="en-GB" sz="5400" b="1" dirty="0" smtClean="0">
                <a:solidFill>
                  <a:srgbClr val="7E1B68"/>
                </a:solidFill>
                <a:latin typeface="+mn-lt"/>
                <a:cs typeface="Arial" panose="020B0604020202020204" pitchFamily="34" charset="0"/>
              </a:rPr>
              <a:t>Data Structure and Algorithms</a:t>
            </a:r>
          </a:p>
          <a:p>
            <a:pPr algn="ctr">
              <a:buNone/>
            </a:pPr>
            <a:r>
              <a:rPr lang="en-GB" sz="3600" b="1" dirty="0" smtClean="0">
                <a:solidFill>
                  <a:srgbClr val="7E1B68"/>
                </a:solidFill>
                <a:latin typeface="+mn-lt"/>
                <a:cs typeface="Arial" panose="020B0604020202020204" pitchFamily="34" charset="0"/>
              </a:rPr>
              <a:t>(CS212)</a:t>
            </a:r>
            <a:endParaRPr lang="en-GB" sz="3600" b="1" dirty="0">
              <a:solidFill>
                <a:srgbClr val="7E1B68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/>
        </p:nvSpPr>
        <p:spPr bwMode="auto">
          <a:xfrm>
            <a:off x="2438400" y="4114800"/>
            <a:ext cx="426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1" algn="ctr" eaLnBrk="1" hangingPunct="1">
              <a:buClr>
                <a:srgbClr val="C0504D"/>
              </a:buCl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7E1B68"/>
                </a:solidFill>
              </a:rPr>
              <a:t>ROOM </a:t>
            </a:r>
            <a:r>
              <a:rPr lang="en-US" altLang="en-US" dirty="0" smtClean="0">
                <a:solidFill>
                  <a:srgbClr val="7E1B68"/>
                </a:solidFill>
              </a:rPr>
              <a:t>G-104-DSE IIUI</a:t>
            </a:r>
          </a:p>
          <a:p>
            <a:pPr lvl="1" algn="ctr" eaLnBrk="1" hangingPunct="1">
              <a:buClr>
                <a:srgbClr val="C0504D"/>
              </a:buClr>
              <a:buFont typeface="Wingdings" panose="05000000000000000000" pitchFamily="2" charset="2"/>
              <a:buNone/>
            </a:pPr>
            <a:r>
              <a:rPr lang="en-US" altLang="en-US" b="1" dirty="0" err="1" smtClean="0">
                <a:solidFill>
                  <a:srgbClr val="7E1B68"/>
                </a:solidFill>
              </a:rPr>
              <a:t>Ph</a:t>
            </a:r>
            <a:r>
              <a:rPr lang="en-US" altLang="en-US" b="1" dirty="0" smtClean="0">
                <a:solidFill>
                  <a:srgbClr val="7E1B68"/>
                </a:solidFill>
              </a:rPr>
              <a:t>#</a:t>
            </a:r>
            <a:r>
              <a:rPr lang="en-US" altLang="en-US" dirty="0" smtClean="0">
                <a:solidFill>
                  <a:srgbClr val="7E1B68"/>
                </a:solidFill>
              </a:rPr>
              <a:t> 051-9019724 Ext-2724</a:t>
            </a:r>
          </a:p>
          <a:p>
            <a:pPr lvl="1" algn="ctr" eaLnBrk="1" hangingPunct="1">
              <a:buClr>
                <a:srgbClr val="C0504D"/>
              </a:buClr>
              <a:buFont typeface="Wingdings" panose="05000000000000000000" pitchFamily="2" charset="2"/>
              <a:buNone/>
            </a:pPr>
            <a:r>
              <a:rPr lang="de-DE" altLang="en-US" dirty="0" smtClean="0">
                <a:solidFill>
                  <a:srgbClr val="7E1B68"/>
                </a:solidFill>
              </a:rPr>
              <a:t>Email: musharaf.ali@iiu.edu.pk</a:t>
            </a:r>
            <a:endParaRPr lang="en-US" altLang="en-US" dirty="0" smtClean="0">
              <a:solidFill>
                <a:srgbClr val="7E1B68"/>
              </a:solidFill>
            </a:endParaRPr>
          </a:p>
          <a:p>
            <a:pPr lvl="1" algn="ctr" eaLnBrk="1" hangingPunct="1">
              <a:buClr>
                <a:srgbClr val="C0504D"/>
              </a:buClr>
              <a:buFont typeface="Wingdings" panose="05000000000000000000" pitchFamily="2" charset="2"/>
              <a:buNone/>
            </a:pPr>
            <a:endParaRPr lang="de-DE" altLang="en-US" dirty="0">
              <a:solidFill>
                <a:srgbClr val="7E1B68"/>
              </a:solidFill>
            </a:endParaRPr>
          </a:p>
          <a:p>
            <a:pPr lvl="1" algn="ctr" eaLnBrk="1" hangingPunct="1">
              <a:buClr>
                <a:srgbClr val="C0504D"/>
              </a:buClr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7E1B68"/>
              </a:solidFill>
            </a:endParaRPr>
          </a:p>
          <a:p>
            <a:pPr lvl="1" algn="ctr" eaLnBrk="1" hangingPunct="1">
              <a:buClr>
                <a:srgbClr val="C0504D"/>
              </a:buClr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7E1B6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 dirty="0">
                <a:solidFill>
                  <a:srgbClr val="7E1B68"/>
                </a:solidFill>
                <a:latin typeface="Calibri"/>
              </a:rPr>
              <a:t>STACK-Operations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94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Time Complexity: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613" y="2057400"/>
            <a:ext cx="89423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Time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complexities for various operations that can be performed on the Stack data structure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+mn-lt"/>
              </a:rPr>
              <a:t>Push Operation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: O(1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+mn-lt"/>
              </a:rPr>
              <a:t>Pop Operation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: O(1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+mn-lt"/>
              </a:rPr>
              <a:t>Top Operation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: O(1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+mn-lt"/>
              </a:rPr>
              <a:t>Search Operation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: O(n)</a:t>
            </a:r>
            <a:endParaRPr lang="en-GB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646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94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Applications of Stack: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613" y="2057400"/>
            <a:ext cx="8942387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Parsing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Expression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Expression Conversion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Infix to Postfix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Infix to Prefix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Postfix to Infix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Prefix to Infix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Towers of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Hanoi</a:t>
            </a:r>
          </a:p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      etc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endParaRPr lang="en-GB" sz="32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0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94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Applications of Stack: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074637"/>
            <a:ext cx="5476875" cy="304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68450" y="5562600"/>
            <a:ext cx="7042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https://www.mathsisfun.com/games/towerofhanoi.html</a:t>
            </a:r>
          </a:p>
        </p:txBody>
      </p:sp>
    </p:spTree>
    <p:extLst>
      <p:ext uri="{BB962C8B-B14F-4D97-AF65-F5344CB8AC3E}">
        <p14:creationId xmlns:p14="http://schemas.microsoft.com/office/powerpoint/2010/main" val="25491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 dirty="0">
                <a:solidFill>
                  <a:srgbClr val="7E1B68"/>
                </a:solidFill>
                <a:latin typeface="Calibri"/>
              </a:rPr>
              <a:t>STACK </a:t>
            </a:r>
            <a:r>
              <a:rPr lang="de-DE" sz="1600" dirty="0">
                <a:solidFill>
                  <a:srgbClr val="7E1B68"/>
                </a:solidFill>
                <a:latin typeface="Calibri"/>
              </a:rPr>
              <a:t>(http://</a:t>
            </a:r>
            <a:r>
              <a:rPr lang="de-DE" sz="1600" dirty="0" smtClean="0">
                <a:solidFill>
                  <a:srgbClr val="7E1B68"/>
                </a:solidFill>
                <a:latin typeface="Calibri"/>
              </a:rPr>
              <a:t>btechsmartclass.com/DS/U2_T5.html)</a:t>
            </a:r>
            <a:endParaRPr lang="en-US" sz="16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942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prstClr val="black"/>
                </a:solidFill>
                <a:latin typeface="+mn-lt"/>
              </a:rPr>
              <a:t>Expressions</a:t>
            </a:r>
          </a:p>
          <a:p>
            <a:endParaRPr lang="de-DE" sz="2400" b="1" dirty="0">
              <a:solidFill>
                <a:prstClr val="black"/>
              </a:solidFill>
              <a:latin typeface="+mn-lt"/>
            </a:endParaRPr>
          </a:p>
          <a:p>
            <a:r>
              <a:rPr lang="en-GB" sz="2400" dirty="0">
                <a:latin typeface="+mn-lt"/>
              </a:rPr>
              <a:t>An expression is a collection of operators and operands that represents a specific value</a:t>
            </a:r>
            <a:r>
              <a:rPr lang="en-GB" sz="2400" dirty="0" smtClean="0">
                <a:latin typeface="+mn-lt"/>
              </a:rPr>
              <a:t>.</a:t>
            </a:r>
          </a:p>
          <a:p>
            <a:endParaRPr lang="en-GB" sz="2400" dirty="0">
              <a:solidFill>
                <a:prstClr val="black"/>
              </a:solidFill>
              <a:latin typeface="+mn-lt"/>
            </a:endParaRPr>
          </a:p>
          <a:p>
            <a:r>
              <a:rPr lang="en-GB" sz="2400" dirty="0">
                <a:latin typeface="+mn-lt"/>
              </a:rPr>
              <a:t>Based on the operator position, expressions are divided into THREE types. They are as follows</a:t>
            </a:r>
            <a:r>
              <a:rPr lang="en-GB" sz="2400" dirty="0" smtClean="0">
                <a:latin typeface="+mn-lt"/>
              </a:rPr>
              <a:t>...</a:t>
            </a:r>
          </a:p>
          <a:p>
            <a:endParaRPr lang="en-GB" sz="24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n-lt"/>
              </a:rPr>
              <a:t>Infix Expression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n-lt"/>
              </a:rPr>
              <a:t>Postfix Expression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latin typeface="+mn-lt"/>
              </a:rPr>
              <a:t>Prefix Expression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10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942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prstClr val="black"/>
                </a:solidFill>
                <a:latin typeface="+mn-lt"/>
              </a:rPr>
              <a:t>Infix Expressions</a:t>
            </a:r>
          </a:p>
          <a:p>
            <a:endParaRPr lang="de-DE" sz="2400" b="1" dirty="0">
              <a:solidFill>
                <a:prstClr val="black"/>
              </a:solidFill>
              <a:latin typeface="+mn-lt"/>
            </a:endParaRPr>
          </a:p>
          <a:p>
            <a:r>
              <a:rPr lang="en-GB" sz="2400" dirty="0">
                <a:latin typeface="+mn-lt"/>
              </a:rPr>
              <a:t>In infix expression, operator is used in between operands.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/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The general structure of an Infix expression is as follows</a:t>
            </a:r>
            <a:r>
              <a:rPr lang="en-GB" sz="2400" dirty="0" smtClean="0">
                <a:latin typeface="+mn-lt"/>
              </a:rPr>
              <a:t>...</a:t>
            </a:r>
          </a:p>
          <a:p>
            <a:endParaRPr lang="en-GB" sz="2400" dirty="0">
              <a:solidFill>
                <a:prstClr val="black"/>
              </a:solidFill>
              <a:latin typeface="+mn-lt"/>
            </a:endParaRPr>
          </a:p>
          <a:p>
            <a:pPr algn="ctr"/>
            <a:r>
              <a:rPr lang="en-US" sz="2400" b="1" dirty="0">
                <a:latin typeface="+mn-lt"/>
              </a:rPr>
              <a:t>Operand1 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Operator</a:t>
            </a:r>
            <a:r>
              <a:rPr lang="en-US" sz="2400" b="1" dirty="0">
                <a:latin typeface="+mn-lt"/>
              </a:rPr>
              <a:t> Operand2</a:t>
            </a:r>
            <a:endParaRPr lang="en-US" sz="2400" dirty="0">
              <a:solidFill>
                <a:prstClr val="black"/>
              </a:solidFill>
              <a:latin typeface="+mn-lt"/>
            </a:endParaRPr>
          </a:p>
        </p:txBody>
      </p:sp>
      <p:pic>
        <p:nvPicPr>
          <p:cNvPr id="1026" name="Picture 2" descr="http://btechsmartclass.com/DS/images/U2_T2_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4419469"/>
            <a:ext cx="4076700" cy="14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63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942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prstClr val="black"/>
                </a:solidFill>
                <a:latin typeface="+mn-lt"/>
              </a:rPr>
              <a:t>Postfix Expressions</a:t>
            </a:r>
          </a:p>
          <a:p>
            <a:endParaRPr lang="de-DE" sz="2400" b="1" dirty="0">
              <a:solidFill>
                <a:prstClr val="black"/>
              </a:solidFill>
              <a:latin typeface="+mn-lt"/>
            </a:endParaRPr>
          </a:p>
          <a:p>
            <a:r>
              <a:rPr lang="en-GB" sz="2400" dirty="0">
                <a:latin typeface="+mn-lt"/>
              </a:rPr>
              <a:t>In postfix expression, operator is used after operands. 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/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The general structure of Postfix expression is as follows</a:t>
            </a:r>
            <a:r>
              <a:rPr lang="en-GB" sz="2400" dirty="0" smtClean="0">
                <a:latin typeface="+mn-lt"/>
              </a:rPr>
              <a:t>...</a:t>
            </a:r>
          </a:p>
          <a:p>
            <a:endParaRPr lang="en-GB" sz="2400" dirty="0">
              <a:solidFill>
                <a:prstClr val="black"/>
              </a:solidFill>
              <a:latin typeface="+mn-lt"/>
            </a:endParaRPr>
          </a:p>
          <a:p>
            <a:pPr algn="ctr"/>
            <a:r>
              <a:rPr lang="en-US" sz="2400" b="1" dirty="0">
                <a:latin typeface="+mn-lt"/>
              </a:rPr>
              <a:t>Operand1 Operand2 </a:t>
            </a:r>
            <a:r>
              <a:rPr lang="en-US" sz="2400" b="1" dirty="0">
                <a:solidFill>
                  <a:schemeClr val="tx2"/>
                </a:solidFill>
                <a:latin typeface="+mn-lt"/>
              </a:rPr>
              <a:t>Operator</a:t>
            </a:r>
            <a:endParaRPr lang="en-GB" sz="24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050" name="Picture 2" descr="http://btechsmartclass.com/DS/images/U2_T2_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117" y="4342209"/>
            <a:ext cx="4079683" cy="144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942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prstClr val="black"/>
                </a:solidFill>
                <a:latin typeface="+mn-lt"/>
              </a:rPr>
              <a:t>Prefix Expressions</a:t>
            </a:r>
          </a:p>
          <a:p>
            <a:endParaRPr lang="de-DE" sz="2400" b="1" dirty="0">
              <a:solidFill>
                <a:prstClr val="black"/>
              </a:solidFill>
              <a:latin typeface="+mn-lt"/>
            </a:endParaRPr>
          </a:p>
          <a:p>
            <a:r>
              <a:rPr lang="en-GB" sz="2400" dirty="0" smtClean="0">
                <a:latin typeface="+mn-lt"/>
              </a:rPr>
              <a:t>In </a:t>
            </a:r>
            <a:r>
              <a:rPr lang="en-GB" sz="2400" dirty="0">
                <a:latin typeface="+mn-lt"/>
              </a:rPr>
              <a:t>prefix expression, operator is used before operands</a:t>
            </a:r>
            <a:r>
              <a:rPr lang="en-GB" sz="2400" dirty="0" smtClean="0">
                <a:latin typeface="+mn-lt"/>
              </a:rPr>
              <a:t>.</a:t>
            </a:r>
          </a:p>
          <a:p>
            <a:r>
              <a:rPr lang="en-GB" sz="2400" dirty="0">
                <a:solidFill>
                  <a:prstClr val="black"/>
                </a:solidFill>
                <a:latin typeface="+mn-lt"/>
              </a:rPr>
              <a:t/>
            </a:r>
            <a:br>
              <a:rPr lang="en-GB" sz="2400" dirty="0">
                <a:solidFill>
                  <a:prstClr val="black"/>
                </a:solidFill>
                <a:latin typeface="+mn-lt"/>
              </a:rPr>
            </a:br>
            <a:r>
              <a:rPr lang="en-GB" sz="2400" dirty="0">
                <a:solidFill>
                  <a:prstClr val="black"/>
                </a:solidFill>
                <a:latin typeface="+mn-lt"/>
              </a:rPr>
              <a:t>The general structure of </a:t>
            </a:r>
            <a:r>
              <a:rPr lang="en-GB" sz="2400" dirty="0" err="1" smtClean="0">
                <a:solidFill>
                  <a:prstClr val="black"/>
                </a:solidFill>
                <a:latin typeface="+mn-lt"/>
              </a:rPr>
              <a:t>Pretfix</a:t>
            </a:r>
            <a:r>
              <a:rPr lang="en-GB" sz="24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GB" sz="2400" dirty="0">
                <a:solidFill>
                  <a:prstClr val="black"/>
                </a:solidFill>
                <a:latin typeface="+mn-lt"/>
              </a:rPr>
              <a:t>expression is as follows</a:t>
            </a:r>
            <a:r>
              <a:rPr lang="en-GB" sz="2400" dirty="0" smtClean="0">
                <a:solidFill>
                  <a:prstClr val="black"/>
                </a:solidFill>
                <a:latin typeface="+mn-lt"/>
              </a:rPr>
              <a:t>...</a:t>
            </a:r>
          </a:p>
          <a:p>
            <a:endParaRPr lang="en-GB" sz="2400" dirty="0">
              <a:solidFill>
                <a:prstClr val="black"/>
              </a:solidFill>
              <a:latin typeface="+mn-lt"/>
            </a:endParaRPr>
          </a:p>
          <a:p>
            <a:pPr algn="ctr"/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Operator</a:t>
            </a:r>
            <a:r>
              <a:rPr lang="en-US" sz="2400" b="1" dirty="0" smtClean="0">
                <a:solidFill>
                  <a:prstClr val="black"/>
                </a:solidFill>
                <a:latin typeface="+mn-lt"/>
              </a:rPr>
              <a:t> Operand1 Operand2</a:t>
            </a:r>
            <a:endParaRPr lang="en-GB" sz="2400" dirty="0">
              <a:solidFill>
                <a:prstClr val="black"/>
              </a:solidFill>
              <a:latin typeface="+mn-lt"/>
            </a:endParaRPr>
          </a:p>
        </p:txBody>
      </p:sp>
      <p:pic>
        <p:nvPicPr>
          <p:cNvPr id="4" name="Picture 2" descr="http://btechsmartclass.com/DS/images/U2_T2_P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243552"/>
            <a:ext cx="4572000" cy="162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6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 dirty="0">
                <a:solidFill>
                  <a:srgbClr val="7E1B68"/>
                </a:solidFill>
                <a:latin typeface="Calibri"/>
              </a:rPr>
              <a:t>STACK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44238"/>
            <a:ext cx="89423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n-lt"/>
              </a:rPr>
              <a:t>Infix to Postfix Conversion using Stack Data </a:t>
            </a:r>
            <a:r>
              <a:rPr lang="en-GB" sz="2400" b="1" dirty="0" smtClean="0">
                <a:latin typeface="+mn-lt"/>
              </a:rPr>
              <a:t>Structure</a:t>
            </a:r>
            <a:endParaRPr lang="en-GB" sz="2400" b="1" dirty="0">
              <a:latin typeface="+mn-lt"/>
            </a:endParaRPr>
          </a:p>
          <a:p>
            <a:endParaRPr lang="de-DE" sz="2400" b="1" dirty="0">
              <a:solidFill>
                <a:prstClr val="black"/>
              </a:solidFill>
              <a:latin typeface="+mn-lt"/>
            </a:endParaRPr>
          </a:p>
          <a:p>
            <a:r>
              <a:rPr lang="en-GB" sz="2000" dirty="0">
                <a:latin typeface="+mn-lt"/>
              </a:rPr>
              <a:t>To convert Infix Expression into Postfix Expression using a stack data structure, We can use the following steps</a:t>
            </a:r>
            <a:r>
              <a:rPr lang="en-GB" sz="2000" dirty="0" smtClean="0">
                <a:latin typeface="+mn-lt"/>
              </a:rPr>
              <a:t>...</a:t>
            </a:r>
          </a:p>
          <a:p>
            <a:endParaRPr lang="en-GB" sz="20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+mn-lt"/>
              </a:rPr>
              <a:t>Read all the symbols one by one from left to right in the given Infix Expression</a:t>
            </a:r>
            <a:r>
              <a:rPr lang="en-GB" dirty="0" smtClean="0">
                <a:latin typeface="+mn-l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+mn-lt"/>
              </a:rPr>
              <a:t>If the reading symbol is operand, then directly print it to the result (Output).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latin typeface="+mn-lt"/>
              </a:rPr>
              <a:t>If </a:t>
            </a:r>
            <a:r>
              <a:rPr lang="en-GB" dirty="0">
                <a:latin typeface="+mn-lt"/>
              </a:rPr>
              <a:t>the reading symbol is left parenthesis '(', then Push it on to the Stack.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latin typeface="+mn-lt"/>
              </a:rPr>
              <a:t>If </a:t>
            </a:r>
            <a:r>
              <a:rPr lang="en-GB" dirty="0">
                <a:latin typeface="+mn-lt"/>
              </a:rPr>
              <a:t>the reading symbol is right parenthesis ')', then Pop all the contents of stack until respective left parenthesis is </a:t>
            </a:r>
            <a:r>
              <a:rPr lang="en-GB" dirty="0" smtClean="0">
                <a:latin typeface="+mn-lt"/>
              </a:rPr>
              <a:t>popped </a:t>
            </a:r>
            <a:r>
              <a:rPr lang="en-GB" dirty="0">
                <a:latin typeface="+mn-lt"/>
              </a:rPr>
              <a:t>and print each </a:t>
            </a:r>
            <a:r>
              <a:rPr lang="en-GB" dirty="0" smtClean="0">
                <a:latin typeface="+mn-lt"/>
              </a:rPr>
              <a:t>popped operator </a:t>
            </a:r>
            <a:r>
              <a:rPr lang="en-GB" dirty="0">
                <a:latin typeface="+mn-lt"/>
              </a:rPr>
              <a:t>to the result.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latin typeface="+mn-lt"/>
              </a:rPr>
              <a:t>If </a:t>
            </a:r>
            <a:r>
              <a:rPr lang="en-GB" dirty="0">
                <a:latin typeface="+mn-lt"/>
              </a:rPr>
              <a:t>the reading symbol is operator (+ , - , * , / etc.,), then Push it on to the Stack. </a:t>
            </a:r>
            <a:endParaRPr lang="en-GB" dirty="0" smtClean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latin typeface="+mn-lt"/>
              </a:rPr>
              <a:t>However</a:t>
            </a:r>
            <a:r>
              <a:rPr lang="en-GB" dirty="0">
                <a:latin typeface="+mn-lt"/>
              </a:rPr>
              <a:t>, first pop the operators which are already on the stack that have higher or equal precedence than current operator and print them to the result.</a:t>
            </a:r>
          </a:p>
        </p:txBody>
      </p:sp>
    </p:spTree>
    <p:extLst>
      <p:ext uri="{BB962C8B-B14F-4D97-AF65-F5344CB8AC3E}">
        <p14:creationId xmlns:p14="http://schemas.microsoft.com/office/powerpoint/2010/main" val="7185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44238"/>
            <a:ext cx="8942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Calibri"/>
              </a:rPr>
              <a:t>Infix to Postfix Conversion using Stack Data </a:t>
            </a:r>
            <a:r>
              <a:rPr lang="en-GB" sz="2400" b="1" dirty="0" smtClean="0">
                <a:solidFill>
                  <a:prstClr val="black"/>
                </a:solidFill>
                <a:latin typeface="Calibri"/>
              </a:rPr>
              <a:t>Structure</a:t>
            </a:r>
            <a:endParaRPr lang="en-GB" sz="2400" b="1" dirty="0">
              <a:solidFill>
                <a:prstClr val="black"/>
              </a:solidFill>
              <a:latin typeface="Calibri"/>
            </a:endParaRPr>
          </a:p>
          <a:p>
            <a:endParaRPr lang="de-DE" sz="2400" b="1" dirty="0" smtClean="0">
              <a:solidFill>
                <a:prstClr val="black"/>
              </a:solidFill>
              <a:latin typeface="Calibri"/>
            </a:endParaRPr>
          </a:p>
          <a:p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Example : </a:t>
            </a:r>
            <a:r>
              <a:rPr lang="en-US" sz="2400" b="1" dirty="0">
                <a:latin typeface="+mn-lt"/>
              </a:rPr>
              <a:t>( A + B ) * ( C - D )</a:t>
            </a:r>
          </a:p>
          <a:p>
            <a:endParaRPr lang="de-DE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718" y="2438400"/>
            <a:ext cx="6019749" cy="43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44238"/>
            <a:ext cx="8942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Calibri"/>
              </a:rPr>
              <a:t>Infix to Postfix Conversion using Stack Data </a:t>
            </a:r>
            <a:r>
              <a:rPr lang="en-GB" sz="2400" b="1" dirty="0" smtClean="0">
                <a:solidFill>
                  <a:prstClr val="black"/>
                </a:solidFill>
                <a:latin typeface="Calibri"/>
              </a:rPr>
              <a:t>Structure</a:t>
            </a:r>
            <a:endParaRPr lang="en-GB" sz="2400" b="1" dirty="0">
              <a:solidFill>
                <a:prstClr val="black"/>
              </a:solidFill>
              <a:latin typeface="Calibri"/>
            </a:endParaRPr>
          </a:p>
          <a:p>
            <a:endParaRPr lang="de-DE" sz="2400" b="1" dirty="0" smtClean="0">
              <a:solidFill>
                <a:prstClr val="black"/>
              </a:solidFill>
              <a:latin typeface="Calibri"/>
            </a:endParaRPr>
          </a:p>
          <a:p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Example :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( A + B ) * ( C - D )</a:t>
            </a:r>
          </a:p>
          <a:p>
            <a:endParaRPr lang="de-DE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295401"/>
            <a:ext cx="4179093" cy="42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 dirty="0" smtClean="0">
                <a:solidFill>
                  <a:srgbClr val="7E1B68"/>
                </a:solidFill>
                <a:latin typeface="Calibri"/>
              </a:rPr>
              <a:t>STACK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latin typeface="+mn-lt"/>
              </a:rPr>
              <a:t> </a:t>
            </a:r>
            <a:endParaRPr lang="en-US" sz="2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52400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+mn-lt"/>
              </a:rPr>
              <a:t>A stack is an Abstract Data Type (ADT</a:t>
            </a:r>
            <a:r>
              <a:rPr lang="en-GB" sz="2400" dirty="0" smtClean="0">
                <a:latin typeface="+mn-lt"/>
              </a:rPr>
              <a:t>)</a:t>
            </a:r>
          </a:p>
          <a:p>
            <a:endParaRPr lang="en-GB" sz="2400" dirty="0">
              <a:latin typeface="+mn-lt"/>
            </a:endParaRPr>
          </a:p>
          <a:p>
            <a:r>
              <a:rPr lang="en-GB" sz="2400" dirty="0">
                <a:latin typeface="+mn-lt"/>
              </a:rPr>
              <a:t>A stack is </a:t>
            </a:r>
            <a:r>
              <a:rPr lang="en-GB" sz="2400" dirty="0" smtClean="0">
                <a:latin typeface="+mn-lt"/>
              </a:rPr>
              <a:t>a </a:t>
            </a:r>
            <a:r>
              <a:rPr lang="en-GB" sz="2400" dirty="0">
                <a:latin typeface="+mn-lt"/>
              </a:rPr>
              <a:t>collection of </a:t>
            </a:r>
            <a:r>
              <a:rPr lang="en-GB" sz="2400" dirty="0" smtClean="0">
                <a:latin typeface="+mn-lt"/>
              </a:rPr>
              <a:t>same data type items </a:t>
            </a:r>
            <a:r>
              <a:rPr lang="en-GB" sz="2400" dirty="0">
                <a:latin typeface="+mn-lt"/>
              </a:rPr>
              <a:t>that follows the </a:t>
            </a:r>
            <a:r>
              <a:rPr lang="en-GB" sz="2400" b="1" dirty="0" smtClean="0">
                <a:latin typeface="+mn-lt"/>
              </a:rPr>
              <a:t>LIFO (Last </a:t>
            </a:r>
            <a:r>
              <a:rPr lang="en-GB" sz="2400" b="1" dirty="0">
                <a:latin typeface="+mn-lt"/>
              </a:rPr>
              <a:t>In First Out)</a:t>
            </a:r>
            <a:r>
              <a:rPr lang="en-GB" sz="2400" dirty="0">
                <a:latin typeface="+mn-lt"/>
              </a:rPr>
              <a:t> principle. </a:t>
            </a:r>
            <a:endParaRPr lang="en-GB" sz="2400" dirty="0" smtClean="0">
              <a:latin typeface="+mn-lt"/>
            </a:endParaRPr>
          </a:p>
          <a:p>
            <a:endParaRPr lang="en-GB" sz="2400" dirty="0">
              <a:latin typeface="+mn-lt"/>
            </a:endParaRPr>
          </a:p>
          <a:p>
            <a:r>
              <a:rPr lang="en-GB" sz="2400" dirty="0" smtClean="0">
                <a:latin typeface="+mn-lt"/>
              </a:rPr>
              <a:t>The </a:t>
            </a:r>
            <a:r>
              <a:rPr lang="en-GB" sz="2400" b="1" dirty="0">
                <a:latin typeface="+mn-lt"/>
              </a:rPr>
              <a:t>addition</a:t>
            </a:r>
            <a:r>
              <a:rPr lang="en-GB" sz="2400" dirty="0">
                <a:latin typeface="+mn-lt"/>
              </a:rPr>
              <a:t> of new items or the </a:t>
            </a:r>
            <a:r>
              <a:rPr lang="en-GB" sz="2400" b="1" dirty="0">
                <a:latin typeface="+mn-lt"/>
              </a:rPr>
              <a:t>removal</a:t>
            </a:r>
            <a:r>
              <a:rPr lang="en-GB" sz="2400" dirty="0">
                <a:latin typeface="+mn-lt"/>
              </a:rPr>
              <a:t> of existing items </a:t>
            </a:r>
            <a:r>
              <a:rPr lang="en-GB" sz="2400" dirty="0" smtClean="0">
                <a:latin typeface="+mn-lt"/>
              </a:rPr>
              <a:t>takes </a:t>
            </a:r>
            <a:r>
              <a:rPr lang="en-GB" sz="2400" dirty="0">
                <a:latin typeface="+mn-lt"/>
              </a:rPr>
              <a:t>place at the same end. </a:t>
            </a:r>
            <a:endParaRPr lang="en-GB" sz="2400" dirty="0" smtClean="0">
              <a:latin typeface="+mn-lt"/>
            </a:endParaRPr>
          </a:p>
          <a:p>
            <a:endParaRPr lang="en-GB" sz="2400" dirty="0">
              <a:latin typeface="+mn-lt"/>
            </a:endParaRPr>
          </a:p>
          <a:p>
            <a:r>
              <a:rPr lang="en-GB" sz="2400" dirty="0" smtClean="0">
                <a:latin typeface="+mn-lt"/>
              </a:rPr>
              <a:t>The </a:t>
            </a:r>
            <a:r>
              <a:rPr lang="en-GB" sz="2400" dirty="0">
                <a:latin typeface="+mn-lt"/>
              </a:rPr>
              <a:t>end of the stack is known as the </a:t>
            </a:r>
            <a:r>
              <a:rPr lang="en-GB" sz="2400" b="1" dirty="0">
                <a:latin typeface="+mn-lt"/>
              </a:rPr>
              <a:t>top </a:t>
            </a:r>
            <a:r>
              <a:rPr lang="en-GB" sz="2400" dirty="0">
                <a:latin typeface="+mn-lt"/>
              </a:rPr>
              <a:t>and the opposite is known as the </a:t>
            </a:r>
            <a:r>
              <a:rPr lang="en-GB" sz="2400" b="1" dirty="0" smtClean="0">
                <a:latin typeface="+mn-lt"/>
              </a:rPr>
              <a:t>bottom</a:t>
            </a:r>
            <a:r>
              <a:rPr lang="en-GB" sz="2400" dirty="0" smtClean="0">
                <a:latin typeface="+mn-lt"/>
              </a:rPr>
              <a:t>. </a:t>
            </a:r>
            <a:r>
              <a:rPr lang="en-GB" sz="2400" dirty="0">
                <a:latin typeface="+mn-lt"/>
              </a:rPr>
              <a:t>The newest elements are near the top, and the oldest elements are near the base.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12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44238"/>
            <a:ext cx="8942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Calibri"/>
              </a:rPr>
              <a:t>Infix to Postfix Conversion using Stack Data </a:t>
            </a:r>
            <a:r>
              <a:rPr lang="en-GB" sz="2400" b="1" dirty="0" smtClean="0">
                <a:solidFill>
                  <a:prstClr val="black"/>
                </a:solidFill>
                <a:latin typeface="Calibri"/>
              </a:rPr>
              <a:t>Structure</a:t>
            </a:r>
            <a:endParaRPr lang="en-GB" sz="2400" b="1" dirty="0">
              <a:solidFill>
                <a:prstClr val="black"/>
              </a:solidFill>
              <a:latin typeface="Calibri"/>
            </a:endParaRPr>
          </a:p>
          <a:p>
            <a:endParaRPr lang="de-DE" sz="2400" b="1" dirty="0" smtClean="0">
              <a:solidFill>
                <a:prstClr val="black"/>
              </a:solidFill>
              <a:latin typeface="Calibri"/>
            </a:endParaRPr>
          </a:p>
          <a:p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Example :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( A + B ) * ( C - D )</a:t>
            </a:r>
          </a:p>
          <a:p>
            <a:endParaRPr lang="de-DE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394640"/>
            <a:ext cx="4265323" cy="439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44238"/>
            <a:ext cx="8942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Calibri"/>
              </a:rPr>
              <a:t>Infix to Postfix Conversion using Stack Data </a:t>
            </a:r>
            <a:r>
              <a:rPr lang="en-GB" sz="2400" b="1" dirty="0" smtClean="0">
                <a:solidFill>
                  <a:prstClr val="black"/>
                </a:solidFill>
                <a:latin typeface="Calibri"/>
              </a:rPr>
              <a:t>Structure</a:t>
            </a:r>
            <a:endParaRPr lang="en-GB" sz="2400" b="1" dirty="0">
              <a:solidFill>
                <a:prstClr val="black"/>
              </a:solidFill>
              <a:latin typeface="Calibri"/>
            </a:endParaRPr>
          </a:p>
          <a:p>
            <a:endParaRPr lang="de-DE" sz="2400" b="1" dirty="0" smtClean="0">
              <a:solidFill>
                <a:prstClr val="black"/>
              </a:solidFill>
              <a:latin typeface="Calibri"/>
            </a:endParaRPr>
          </a:p>
          <a:p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Example :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( A + B ) * ( C - D )</a:t>
            </a:r>
          </a:p>
          <a:p>
            <a:endParaRPr lang="de-DE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543761"/>
            <a:ext cx="4114800" cy="423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44238"/>
            <a:ext cx="8942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latin typeface="Calibri"/>
              </a:rPr>
              <a:t>Infix to Postfix Conversion using Stack Data </a:t>
            </a:r>
            <a:r>
              <a:rPr lang="en-GB" sz="2400" b="1" dirty="0" smtClean="0">
                <a:solidFill>
                  <a:prstClr val="black"/>
                </a:solidFill>
                <a:latin typeface="Calibri"/>
              </a:rPr>
              <a:t>Structure</a:t>
            </a:r>
            <a:endParaRPr lang="en-GB" sz="2400" b="1" dirty="0">
              <a:solidFill>
                <a:prstClr val="black"/>
              </a:solidFill>
              <a:latin typeface="Calibri"/>
            </a:endParaRPr>
          </a:p>
          <a:p>
            <a:endParaRPr lang="de-DE" sz="2400" b="1" dirty="0" smtClean="0">
              <a:solidFill>
                <a:prstClr val="black"/>
              </a:solidFill>
              <a:latin typeface="Calibri"/>
            </a:endParaRPr>
          </a:p>
          <a:p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Example :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( A + B ) * ( C - D )</a:t>
            </a:r>
          </a:p>
          <a:p>
            <a:endParaRPr lang="de-DE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131" y="2435175"/>
            <a:ext cx="6155737" cy="2822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05000" y="54864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000000"/>
                </a:solidFill>
                <a:latin typeface="+mn-lt"/>
              </a:rPr>
              <a:t>The final Postfix Expression is as follows...</a:t>
            </a:r>
          </a:p>
          <a:p>
            <a:pPr algn="ctr"/>
            <a:endParaRPr lang="en-GB" sz="2400" b="1" dirty="0" smtClean="0">
              <a:solidFill>
                <a:srgbClr val="CC0000"/>
              </a:solidFill>
              <a:latin typeface="+mn-lt"/>
            </a:endParaRPr>
          </a:p>
          <a:p>
            <a:pPr algn="ctr"/>
            <a:r>
              <a:rPr lang="en-GB" sz="2400" b="1" dirty="0" smtClean="0">
                <a:solidFill>
                  <a:srgbClr val="CC0000"/>
                </a:solidFill>
                <a:latin typeface="+mn-lt"/>
              </a:rPr>
              <a:t>A </a:t>
            </a:r>
            <a:r>
              <a:rPr lang="en-GB" sz="2400" b="1" dirty="0">
                <a:solidFill>
                  <a:srgbClr val="CC0000"/>
                </a:solidFill>
                <a:latin typeface="+mn-lt"/>
              </a:rPr>
              <a:t>B + C D - *</a:t>
            </a:r>
            <a:endParaRPr lang="en-GB" sz="2400" b="1" i="0" dirty="0">
              <a:solidFill>
                <a:srgbClr val="CC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22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66800"/>
            <a:ext cx="894238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+mn-lt"/>
              </a:rPr>
              <a:t>Postfix Expression Evaluation using Stack Data Structure</a:t>
            </a:r>
          </a:p>
          <a:p>
            <a:endParaRPr lang="en-GB" sz="2000" dirty="0" smtClean="0">
              <a:latin typeface="+mn-lt"/>
            </a:endParaRPr>
          </a:p>
          <a:p>
            <a:r>
              <a:rPr lang="en-GB" sz="2000" dirty="0" smtClean="0">
                <a:latin typeface="+mn-lt"/>
              </a:rPr>
              <a:t>A </a:t>
            </a:r>
            <a:r>
              <a:rPr lang="en-GB" sz="2000" dirty="0">
                <a:latin typeface="+mn-lt"/>
              </a:rPr>
              <a:t>postfix expression can be evaluated using the Stack data structure. To evaluate a postfix expression using Stack data structure we can use the following steps</a:t>
            </a:r>
            <a:r>
              <a:rPr lang="en-GB" sz="2000" dirty="0" smtClean="0">
                <a:latin typeface="+mn-lt"/>
              </a:rPr>
              <a:t>...</a:t>
            </a:r>
          </a:p>
          <a:p>
            <a:endParaRPr lang="en-GB" sz="20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Read all the symbols one by one from left to right in the given Postfix </a:t>
            </a:r>
            <a:r>
              <a:rPr lang="en-GB" sz="2000" dirty="0" smtClean="0">
                <a:latin typeface="+mn-lt"/>
              </a:rPr>
              <a:t>Expression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If the reading symbol is operand, then push it on to the Stack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If the </a:t>
            </a:r>
            <a:r>
              <a:rPr lang="en-GB" sz="2000" b="1" dirty="0">
                <a:latin typeface="+mn-lt"/>
              </a:rPr>
              <a:t>reading symbol </a:t>
            </a:r>
            <a:r>
              <a:rPr lang="en-GB" sz="2000" dirty="0">
                <a:latin typeface="+mn-lt"/>
              </a:rPr>
              <a:t>is operator (+ , - , * , / etc.,), then perform TWO pop operations and store the two popped </a:t>
            </a:r>
            <a:r>
              <a:rPr lang="en-GB" sz="2000" dirty="0" smtClean="0">
                <a:latin typeface="+mn-lt"/>
              </a:rPr>
              <a:t>operands </a:t>
            </a:r>
            <a:r>
              <a:rPr lang="en-GB" sz="2000" dirty="0">
                <a:latin typeface="+mn-lt"/>
              </a:rPr>
              <a:t>in two different variables </a:t>
            </a:r>
            <a:r>
              <a:rPr lang="en-GB" sz="2000" dirty="0" smtClean="0">
                <a:latin typeface="+mn-lt"/>
              </a:rPr>
              <a:t>(value1 </a:t>
            </a:r>
            <a:r>
              <a:rPr lang="en-GB" sz="2000" dirty="0">
                <a:latin typeface="+mn-lt"/>
              </a:rPr>
              <a:t>and </a:t>
            </a:r>
            <a:r>
              <a:rPr lang="en-GB" sz="2000" dirty="0" smtClean="0">
                <a:latin typeface="+mn-lt"/>
              </a:rPr>
              <a:t>value2). 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+mn-lt"/>
              </a:rPr>
              <a:t>Then </a:t>
            </a:r>
            <a:r>
              <a:rPr lang="en-GB" sz="2000" dirty="0">
                <a:latin typeface="+mn-lt"/>
              </a:rPr>
              <a:t>perform </a:t>
            </a:r>
            <a:r>
              <a:rPr lang="en-GB" sz="2000" b="1" dirty="0">
                <a:latin typeface="+mn-lt"/>
              </a:rPr>
              <a:t>reading symbol </a:t>
            </a:r>
            <a:r>
              <a:rPr lang="en-GB" sz="2000" dirty="0">
                <a:latin typeface="+mn-lt"/>
              </a:rPr>
              <a:t>operation using </a:t>
            </a:r>
            <a:r>
              <a:rPr lang="en-GB" sz="2000" dirty="0" smtClean="0">
                <a:latin typeface="+mn-lt"/>
              </a:rPr>
              <a:t>value1 </a:t>
            </a:r>
            <a:r>
              <a:rPr lang="en-GB" sz="2000" dirty="0">
                <a:latin typeface="+mn-lt"/>
              </a:rPr>
              <a:t>and </a:t>
            </a:r>
            <a:r>
              <a:rPr lang="en-GB" sz="2000" dirty="0" smtClean="0">
                <a:latin typeface="+mn-lt"/>
              </a:rPr>
              <a:t>value2 </a:t>
            </a:r>
            <a:r>
              <a:rPr lang="en-GB" sz="2000" dirty="0">
                <a:latin typeface="+mn-lt"/>
              </a:rPr>
              <a:t>and push result back on to the Stack</a:t>
            </a:r>
            <a:r>
              <a:rPr lang="en-GB" sz="2000" dirty="0" smtClean="0">
                <a:latin typeface="+mn-l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n-lt"/>
              </a:rPr>
              <a:t>Finally! perform a pop operation and display the popped value as final result.</a:t>
            </a:r>
          </a:p>
          <a:p>
            <a:endParaRPr lang="de-DE" sz="2800" b="1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27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66800"/>
            <a:ext cx="89423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  <a:latin typeface="Calibri"/>
              </a:rPr>
              <a:t>Postfix Expression Evaluation using Stack Data Structure</a:t>
            </a:r>
          </a:p>
          <a:p>
            <a:endParaRPr lang="en-GB" sz="2000" dirty="0" smtClean="0">
              <a:solidFill>
                <a:prstClr val="black"/>
              </a:solidFill>
              <a:latin typeface="Calibri"/>
            </a:endParaRPr>
          </a:p>
          <a:p>
            <a:r>
              <a:rPr lang="de-DE" sz="2800" b="1" dirty="0" smtClean="0">
                <a:solidFill>
                  <a:prstClr val="black"/>
                </a:solidFill>
                <a:latin typeface="Calibri"/>
              </a:rPr>
              <a:t>Example: 5 3 + 8 2 - *</a:t>
            </a:r>
            <a:endParaRPr lang="de-DE" sz="28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5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 descr="Image result for postfix to infix using 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4" y="1206418"/>
            <a:ext cx="7522742" cy="564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8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111514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((2+2) * ((5-2) / ((2*2) - (6/3))))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290" y="1143000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Infix  to Postfix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Evaluate Postix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smtClean="0"/>
              <a:t>Postix to Infix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39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66800"/>
            <a:ext cx="89423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prstClr val="black"/>
                </a:solidFill>
                <a:latin typeface="Calibri"/>
              </a:rPr>
              <a:t>Array implementation of Stack</a:t>
            </a:r>
          </a:p>
          <a:p>
            <a:r>
              <a:rPr lang="de-DE" dirty="0">
                <a:solidFill>
                  <a:prstClr val="black"/>
                </a:solidFill>
                <a:latin typeface="Calibri"/>
              </a:rPr>
              <a:t>Source : </a:t>
            </a:r>
            <a:r>
              <a:rPr lang="de-DE" sz="1400" dirty="0">
                <a:solidFill>
                  <a:prstClr val="black"/>
                </a:solidFill>
                <a:latin typeface="Calibri"/>
              </a:rPr>
              <a:t>https://www.tutorialspoint.com/data_structures_algorithms/stack_program_in_c.htm</a:t>
            </a:r>
            <a:endParaRPr lang="de-D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2002572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/>
              <a:t>#include &lt;</a:t>
            </a:r>
            <a:r>
              <a:rPr lang="en-GB" sz="2000" dirty="0" err="1"/>
              <a:t>stdio.h</a:t>
            </a:r>
            <a:r>
              <a:rPr lang="en-GB" sz="2000" dirty="0"/>
              <a:t>&gt;</a:t>
            </a:r>
          </a:p>
          <a:p>
            <a:endParaRPr lang="en-GB" sz="2000" dirty="0"/>
          </a:p>
          <a:p>
            <a:r>
              <a:rPr lang="en-GB" sz="2000" dirty="0" err="1"/>
              <a:t>int</a:t>
            </a:r>
            <a:r>
              <a:rPr lang="en-GB" sz="2000" dirty="0"/>
              <a:t> MAXSIZE = 8;       </a:t>
            </a:r>
          </a:p>
          <a:p>
            <a:r>
              <a:rPr lang="en-GB" sz="2000" dirty="0" err="1"/>
              <a:t>int</a:t>
            </a:r>
            <a:r>
              <a:rPr lang="en-GB" sz="2000" dirty="0"/>
              <a:t> stack[8];     </a:t>
            </a:r>
          </a:p>
          <a:p>
            <a:r>
              <a:rPr lang="en-GB" sz="2000" dirty="0" err="1"/>
              <a:t>int</a:t>
            </a:r>
            <a:r>
              <a:rPr lang="en-GB" sz="2000" dirty="0"/>
              <a:t> top = -1;            </a:t>
            </a:r>
          </a:p>
          <a:p>
            <a:endParaRPr lang="en-GB" sz="2000" dirty="0"/>
          </a:p>
          <a:p>
            <a:r>
              <a:rPr lang="en-GB" sz="2000" b="1" dirty="0" err="1"/>
              <a:t>int</a:t>
            </a:r>
            <a:r>
              <a:rPr lang="en-GB" sz="2000" b="1" dirty="0"/>
              <a:t> </a:t>
            </a:r>
            <a:r>
              <a:rPr lang="en-GB" sz="2000" b="1" dirty="0" err="1"/>
              <a:t>isempty</a:t>
            </a:r>
            <a:r>
              <a:rPr lang="en-GB" sz="2000" b="1" dirty="0"/>
              <a:t>() {</a:t>
            </a:r>
          </a:p>
          <a:p>
            <a:endParaRPr lang="en-GB" sz="2000" dirty="0"/>
          </a:p>
          <a:p>
            <a:r>
              <a:rPr lang="en-GB" sz="2000" dirty="0"/>
              <a:t>   if(top == -1)</a:t>
            </a:r>
          </a:p>
          <a:p>
            <a:r>
              <a:rPr lang="en-GB" sz="2000" dirty="0"/>
              <a:t>      return 1;</a:t>
            </a:r>
          </a:p>
          <a:p>
            <a:r>
              <a:rPr lang="en-GB" sz="2000" dirty="0"/>
              <a:t>   else</a:t>
            </a:r>
          </a:p>
          <a:p>
            <a:r>
              <a:rPr lang="en-GB" sz="2000" dirty="0"/>
              <a:t>      return 0;</a:t>
            </a:r>
          </a:p>
          <a:p>
            <a:r>
              <a:rPr lang="en-GB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79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66800"/>
            <a:ext cx="894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prstClr val="black"/>
                </a:solidFill>
                <a:latin typeface="Calibri"/>
              </a:rPr>
              <a:t>Array implementation of Stack</a:t>
            </a:r>
            <a:endParaRPr lang="de-DE" sz="2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1941016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 err="1"/>
              <a:t>int</a:t>
            </a:r>
            <a:r>
              <a:rPr lang="en-GB" sz="2400" b="1" dirty="0"/>
              <a:t> </a:t>
            </a:r>
            <a:r>
              <a:rPr lang="en-GB" sz="2400" b="1" dirty="0" err="1"/>
              <a:t>isfull</a:t>
            </a:r>
            <a:r>
              <a:rPr lang="en-GB" sz="2400" b="1" dirty="0"/>
              <a:t>() {</a:t>
            </a:r>
          </a:p>
          <a:p>
            <a:endParaRPr lang="en-GB" sz="2400" dirty="0"/>
          </a:p>
          <a:p>
            <a:r>
              <a:rPr lang="en-GB" sz="2400" dirty="0"/>
              <a:t>   if(top == </a:t>
            </a:r>
            <a:r>
              <a:rPr lang="en-GB" sz="2400" dirty="0" smtClean="0"/>
              <a:t>MAXSIZE-1)</a:t>
            </a:r>
            <a:endParaRPr lang="en-GB" sz="2400" dirty="0"/>
          </a:p>
          <a:p>
            <a:r>
              <a:rPr lang="en-GB" sz="2400" dirty="0"/>
              <a:t>      return 1;</a:t>
            </a:r>
          </a:p>
          <a:p>
            <a:r>
              <a:rPr lang="en-GB" sz="2400" dirty="0"/>
              <a:t>   else</a:t>
            </a:r>
          </a:p>
          <a:p>
            <a:r>
              <a:rPr lang="en-GB" sz="2400" dirty="0"/>
              <a:t>      return 0;</a:t>
            </a:r>
          </a:p>
          <a:p>
            <a:r>
              <a:rPr lang="en-GB" sz="2400" dirty="0"/>
              <a:t>}</a:t>
            </a:r>
          </a:p>
          <a:p>
            <a:endParaRPr lang="en-GB" sz="2400" dirty="0"/>
          </a:p>
          <a:p>
            <a:r>
              <a:rPr lang="en-GB" sz="2400" b="1" dirty="0" err="1"/>
              <a:t>int</a:t>
            </a:r>
            <a:r>
              <a:rPr lang="en-GB" sz="2400" b="1" dirty="0"/>
              <a:t> peek() {</a:t>
            </a:r>
          </a:p>
          <a:p>
            <a:r>
              <a:rPr lang="en-GB" sz="2400" dirty="0"/>
              <a:t>   return stack[top];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66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66800"/>
            <a:ext cx="894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prstClr val="black"/>
                </a:solidFill>
                <a:latin typeface="Calibri"/>
              </a:rPr>
              <a:t>Array implementation of Stack</a:t>
            </a:r>
            <a:endParaRPr lang="de-DE" sz="2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07008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 err="1"/>
              <a:t>int</a:t>
            </a:r>
            <a:r>
              <a:rPr lang="en-GB" sz="2400" b="1" dirty="0"/>
              <a:t> pop() {</a:t>
            </a:r>
          </a:p>
          <a:p>
            <a:r>
              <a:rPr lang="en-GB" sz="2400" dirty="0"/>
              <a:t>   </a:t>
            </a:r>
            <a:r>
              <a:rPr lang="en-GB" sz="2400" dirty="0" err="1"/>
              <a:t>int</a:t>
            </a:r>
            <a:r>
              <a:rPr lang="en-GB" sz="2400" dirty="0"/>
              <a:t> data;</a:t>
            </a:r>
          </a:p>
          <a:p>
            <a:r>
              <a:rPr lang="en-GB" sz="2400" dirty="0"/>
              <a:t>	</a:t>
            </a:r>
          </a:p>
          <a:p>
            <a:r>
              <a:rPr lang="en-GB" sz="2400" dirty="0"/>
              <a:t>   if(!</a:t>
            </a:r>
            <a:r>
              <a:rPr lang="en-GB" sz="2400" dirty="0" err="1"/>
              <a:t>isempty</a:t>
            </a:r>
            <a:r>
              <a:rPr lang="en-GB" sz="2400" dirty="0"/>
              <a:t>()) {</a:t>
            </a:r>
          </a:p>
          <a:p>
            <a:r>
              <a:rPr lang="en-GB" sz="2400" dirty="0"/>
              <a:t>      data = stack[top];</a:t>
            </a:r>
          </a:p>
          <a:p>
            <a:r>
              <a:rPr lang="en-GB" sz="2400" dirty="0"/>
              <a:t>      top = top - 1;   </a:t>
            </a:r>
          </a:p>
          <a:p>
            <a:r>
              <a:rPr lang="en-GB" sz="2400" dirty="0"/>
              <a:t>      return data;</a:t>
            </a:r>
          </a:p>
          <a:p>
            <a:r>
              <a:rPr lang="en-GB" sz="2400" dirty="0"/>
              <a:t>   } else {</a:t>
            </a:r>
          </a:p>
          <a:p>
            <a:r>
              <a:rPr lang="en-GB" sz="2400" dirty="0"/>
              <a:t>      </a:t>
            </a:r>
            <a:r>
              <a:rPr lang="en-GB" sz="2400" dirty="0" err="1"/>
              <a:t>printf</a:t>
            </a:r>
            <a:r>
              <a:rPr lang="en-GB" sz="2400" dirty="0"/>
              <a:t>("Could not retrieve data, Stack is empty.\n");</a:t>
            </a:r>
          </a:p>
          <a:p>
            <a:r>
              <a:rPr lang="en-GB" sz="2400" dirty="0"/>
              <a:t>   }</a:t>
            </a:r>
          </a:p>
          <a:p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07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203449"/>
            <a:ext cx="1799326" cy="2776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3315421"/>
            <a:ext cx="3784216" cy="262817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143000"/>
            <a:ext cx="891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A stack can be implemented by means of 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Array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,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Linked List. </a:t>
            </a:r>
            <a:endParaRPr lang="en-GB" sz="2400" b="1" dirty="0" smtClean="0">
              <a:solidFill>
                <a:srgbClr val="000000"/>
              </a:solidFill>
              <a:latin typeface="+mn-lt"/>
            </a:endParaRPr>
          </a:p>
          <a:p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r>
              <a:rPr lang="en-GB" sz="2400" b="1" dirty="0" smtClean="0">
                <a:solidFill>
                  <a:srgbClr val="000000"/>
                </a:solidFill>
                <a:latin typeface="+mn-lt"/>
              </a:rPr>
              <a:t>Stack 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can either be a fixed size </a:t>
            </a:r>
            <a:r>
              <a:rPr lang="en-GB" sz="2400" b="1" dirty="0" smtClean="0">
                <a:solidFill>
                  <a:srgbClr val="000000"/>
                </a:solidFill>
                <a:latin typeface="+mn-lt"/>
              </a:rPr>
              <a:t>(Array implementation) 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or it may have </a:t>
            </a:r>
            <a:r>
              <a:rPr lang="en-GB" sz="24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dynamic </a:t>
            </a:r>
            <a:r>
              <a:rPr lang="en-GB" sz="2400" b="1" dirty="0" smtClean="0">
                <a:solidFill>
                  <a:srgbClr val="000000"/>
                </a:solidFill>
                <a:latin typeface="+mn-lt"/>
              </a:rPr>
              <a:t>resizing (Link list implementation).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64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>
                <a:solidFill>
                  <a:srgbClr val="7E1B68"/>
                </a:solidFill>
                <a:latin typeface="Calibri"/>
              </a:rPr>
              <a:t>STACK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066800"/>
            <a:ext cx="894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>
                <a:solidFill>
                  <a:prstClr val="black"/>
                </a:solidFill>
                <a:latin typeface="Calibri"/>
              </a:rPr>
              <a:t>Array implementation of Stack</a:t>
            </a:r>
            <a:endParaRPr lang="de-DE" sz="2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1997839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b="1" dirty="0" err="1"/>
              <a:t>int</a:t>
            </a:r>
            <a:r>
              <a:rPr lang="en-GB" sz="2400" b="1" dirty="0"/>
              <a:t> push(</a:t>
            </a:r>
            <a:r>
              <a:rPr lang="en-GB" sz="2400" b="1" dirty="0" err="1"/>
              <a:t>int</a:t>
            </a:r>
            <a:r>
              <a:rPr lang="en-GB" sz="2400" b="1" dirty="0"/>
              <a:t> data) {</a:t>
            </a:r>
          </a:p>
          <a:p>
            <a:endParaRPr lang="en-GB" sz="2400" dirty="0"/>
          </a:p>
          <a:p>
            <a:r>
              <a:rPr lang="en-GB" sz="2400" dirty="0"/>
              <a:t>   if(!</a:t>
            </a:r>
            <a:r>
              <a:rPr lang="en-GB" sz="2400" dirty="0" err="1"/>
              <a:t>isfull</a:t>
            </a:r>
            <a:r>
              <a:rPr lang="en-GB" sz="2400" dirty="0"/>
              <a:t>()) {</a:t>
            </a:r>
          </a:p>
          <a:p>
            <a:r>
              <a:rPr lang="en-GB" sz="2400" dirty="0"/>
              <a:t>      top = top + 1;   </a:t>
            </a:r>
          </a:p>
          <a:p>
            <a:r>
              <a:rPr lang="en-GB" sz="2400" dirty="0"/>
              <a:t>      stack[top] = data;</a:t>
            </a:r>
          </a:p>
          <a:p>
            <a:r>
              <a:rPr lang="en-GB" sz="2400" dirty="0"/>
              <a:t>   } else {</a:t>
            </a:r>
          </a:p>
          <a:p>
            <a:r>
              <a:rPr lang="en-GB" sz="2400" dirty="0"/>
              <a:t>      </a:t>
            </a:r>
            <a:r>
              <a:rPr lang="en-GB" sz="2400" dirty="0" err="1"/>
              <a:t>printf</a:t>
            </a:r>
            <a:r>
              <a:rPr lang="en-GB" sz="2400" dirty="0"/>
              <a:t>("Could not insert data, Stack is full.\n");</a:t>
            </a:r>
          </a:p>
          <a:p>
            <a:r>
              <a:rPr lang="en-GB" sz="2400" dirty="0"/>
              <a:t>   }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8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rgbClr val="7E1B68"/>
                </a:solidFill>
                <a:latin typeface="+mn-lt"/>
              </a:rPr>
              <a:t>STL class stack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556669"/>
            <a:ext cx="4981575" cy="2276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463" y="2809875"/>
            <a:ext cx="4971937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 dirty="0" smtClean="0">
                <a:solidFill>
                  <a:srgbClr val="7E1B68"/>
                </a:solidFill>
                <a:latin typeface="Calibri"/>
              </a:rPr>
              <a:t>STACK-Operations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38400"/>
            <a:ext cx="5181600" cy="3619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1613" y="1371600"/>
            <a:ext cx="8942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>
                <a:latin typeface="+mn-lt"/>
              </a:rPr>
              <a:t>Push</a:t>
            </a:r>
            <a:r>
              <a:rPr lang="de-DE" sz="2400" dirty="0" smtClean="0">
                <a:latin typeface="+mn-lt"/>
              </a:rPr>
              <a:t> operation </a:t>
            </a:r>
            <a:r>
              <a:rPr lang="de-DE" sz="2400" b="1" dirty="0" smtClean="0">
                <a:latin typeface="+mn-lt"/>
              </a:rPr>
              <a:t>adds</a:t>
            </a:r>
            <a:r>
              <a:rPr lang="de-DE" sz="2400" dirty="0" smtClean="0">
                <a:latin typeface="+mn-lt"/>
              </a:rPr>
              <a:t> an element at the top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b="1" dirty="0" smtClean="0">
                <a:latin typeface="+mn-lt"/>
              </a:rPr>
              <a:t>Pop</a:t>
            </a:r>
            <a:r>
              <a:rPr lang="de-DE" sz="2400" dirty="0" smtClean="0">
                <a:latin typeface="+mn-lt"/>
              </a:rPr>
              <a:t> operation </a:t>
            </a:r>
            <a:r>
              <a:rPr lang="de-DE" sz="2400" b="1" dirty="0" smtClean="0">
                <a:latin typeface="+mn-lt"/>
              </a:rPr>
              <a:t>removes</a:t>
            </a:r>
            <a:r>
              <a:rPr lang="de-DE" sz="2400" dirty="0" smtClean="0">
                <a:latin typeface="+mn-lt"/>
              </a:rPr>
              <a:t> an element from the top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8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 dirty="0">
                <a:solidFill>
                  <a:srgbClr val="7E1B68"/>
                </a:solidFill>
                <a:latin typeface="Calibri"/>
              </a:rPr>
              <a:t>STACK-Operations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94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Push Operation (</a:t>
            </a:r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Array implementation</a:t>
            </a:r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):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613" y="1752600"/>
            <a:ext cx="89423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000000"/>
                </a:solidFill>
                <a:latin typeface="+mn-lt"/>
              </a:rPr>
              <a:t>The process of putting a new data element onto stack is known as a Push Operation. Push operation involves a series of steps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−</a:t>
            </a:r>
          </a:p>
          <a:p>
            <a:pPr algn="just"/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GB" sz="2400" b="1" dirty="0">
                <a:solidFill>
                  <a:srgbClr val="000000"/>
                </a:solidFill>
                <a:latin typeface="+mn-lt"/>
              </a:rPr>
              <a:t>Step 1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Checks if the stack is full.</a:t>
            </a:r>
          </a:p>
          <a:p>
            <a:pPr algn="just"/>
            <a:r>
              <a:rPr lang="en-GB" sz="2400" b="1" dirty="0">
                <a:solidFill>
                  <a:srgbClr val="000000"/>
                </a:solidFill>
                <a:latin typeface="+mn-lt"/>
              </a:rPr>
              <a:t>Step 2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If the stack is full, produces an error and exit.</a:t>
            </a:r>
          </a:p>
          <a:p>
            <a:pPr algn="just"/>
            <a:r>
              <a:rPr lang="en-GB" sz="2400" b="1" dirty="0">
                <a:solidFill>
                  <a:srgbClr val="000000"/>
                </a:solidFill>
                <a:latin typeface="+mn-lt"/>
              </a:rPr>
              <a:t>Step 3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If the stack is not full, increments 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top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to point next empty space.</a:t>
            </a:r>
          </a:p>
          <a:p>
            <a:pPr algn="just"/>
            <a:r>
              <a:rPr lang="en-GB" sz="2400" b="1" dirty="0">
                <a:solidFill>
                  <a:srgbClr val="000000"/>
                </a:solidFill>
                <a:latin typeface="+mn-lt"/>
              </a:rPr>
              <a:t>Step 4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Adds data element to the stack location, where top is pointing.</a:t>
            </a:r>
          </a:p>
          <a:p>
            <a:pPr algn="just"/>
            <a:r>
              <a:rPr lang="en-GB" sz="2400" b="1" dirty="0">
                <a:solidFill>
                  <a:srgbClr val="000000"/>
                </a:solidFill>
                <a:latin typeface="+mn-lt"/>
              </a:rPr>
              <a:t>Step 5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Returns success.</a:t>
            </a:r>
            <a:endParaRPr lang="en-GB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11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 dirty="0">
                <a:solidFill>
                  <a:srgbClr val="7E1B68"/>
                </a:solidFill>
                <a:latin typeface="Calibri"/>
              </a:rPr>
              <a:t>STACK-Operations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94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Push Operation: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 descr="Stack Push Ope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766553" cy="416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 dirty="0">
                <a:solidFill>
                  <a:srgbClr val="7E1B68"/>
                </a:solidFill>
                <a:latin typeface="Calibri"/>
              </a:rPr>
              <a:t>STACK-Operations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94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Pop Operation: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613" y="1993880"/>
            <a:ext cx="89423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Accessing the content while removing it from the stack, is known as a Pop Operation. </a:t>
            </a:r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r>
              <a:rPr lang="en-GB" sz="2400" b="1" dirty="0" smtClean="0">
                <a:solidFill>
                  <a:srgbClr val="000000"/>
                </a:solidFill>
                <a:latin typeface="+mn-lt"/>
              </a:rPr>
              <a:t>In 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an array </a:t>
            </a:r>
            <a:r>
              <a:rPr lang="en-GB" sz="2400" b="1" dirty="0" smtClean="0">
                <a:solidFill>
                  <a:srgbClr val="000000"/>
                </a:solidFill>
                <a:latin typeface="+mn-lt"/>
              </a:rPr>
              <a:t>implementation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of pop()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operation, the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data element is not actually removed, instead 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top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is decremented to a lower position in the stack to point to the next value. </a:t>
            </a:r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r>
              <a:rPr lang="en-GB" sz="2400" b="1" dirty="0" smtClean="0">
                <a:solidFill>
                  <a:srgbClr val="000000"/>
                </a:solidFill>
                <a:latin typeface="+mn-lt"/>
              </a:rPr>
              <a:t>In 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linked-list implementation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, pop() actually removes data element and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de-allocates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memory space.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61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 dirty="0">
                <a:solidFill>
                  <a:srgbClr val="7E1B68"/>
                </a:solidFill>
                <a:latin typeface="Calibri"/>
              </a:rPr>
              <a:t>STACK-Operations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94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Pop Operation: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613" y="1905000"/>
            <a:ext cx="89423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000000"/>
                </a:solidFill>
                <a:latin typeface="+mn-lt"/>
              </a:rPr>
              <a:t>A Pop operation may involve the following steps 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−</a:t>
            </a:r>
          </a:p>
          <a:p>
            <a:pPr algn="just"/>
            <a:endParaRPr lang="en-GB" sz="2400" dirty="0">
              <a:solidFill>
                <a:srgbClr val="000000"/>
              </a:solidFill>
              <a:latin typeface="+mn-lt"/>
            </a:endParaRPr>
          </a:p>
          <a:p>
            <a:pPr algn="just"/>
            <a:r>
              <a:rPr lang="en-GB" sz="2400" b="1" dirty="0">
                <a:solidFill>
                  <a:srgbClr val="000000"/>
                </a:solidFill>
                <a:latin typeface="+mn-lt"/>
              </a:rPr>
              <a:t>Step 1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Checks if the stack is empty.</a:t>
            </a:r>
          </a:p>
          <a:p>
            <a:pPr algn="just"/>
            <a:r>
              <a:rPr lang="en-GB" sz="2400" b="1" dirty="0">
                <a:solidFill>
                  <a:srgbClr val="000000"/>
                </a:solidFill>
                <a:latin typeface="+mn-lt"/>
              </a:rPr>
              <a:t>Step 2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If the stack is empty, produces an error and exit.</a:t>
            </a:r>
          </a:p>
          <a:p>
            <a:pPr algn="just"/>
            <a:r>
              <a:rPr lang="en-GB" sz="2400" b="1" dirty="0">
                <a:solidFill>
                  <a:srgbClr val="000000"/>
                </a:solidFill>
                <a:latin typeface="+mn-lt"/>
              </a:rPr>
              <a:t>Step 3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If the stack is not empty, accesses the data element at which 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top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is pointing.</a:t>
            </a:r>
          </a:p>
          <a:p>
            <a:pPr algn="just"/>
            <a:r>
              <a:rPr lang="en-GB" sz="2400" b="1" dirty="0">
                <a:solidFill>
                  <a:srgbClr val="000000"/>
                </a:solidFill>
                <a:latin typeface="+mn-lt"/>
              </a:rPr>
              <a:t>Step 4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Decreases the value of top by 1.</a:t>
            </a:r>
          </a:p>
          <a:p>
            <a:pPr algn="just"/>
            <a:r>
              <a:rPr lang="en-GB" sz="2400" b="1" dirty="0">
                <a:solidFill>
                  <a:srgbClr val="000000"/>
                </a:solidFill>
                <a:latin typeface="+mn-lt"/>
              </a:rPr>
              <a:t>Step 5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 − Returns success.</a:t>
            </a:r>
            <a:endParaRPr lang="en-GB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2016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de-DE" sz="3200" dirty="0">
                <a:solidFill>
                  <a:srgbClr val="7E1B68"/>
                </a:solidFill>
                <a:latin typeface="Calibri"/>
              </a:rPr>
              <a:t>STACK-Operations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425476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 smtClean="0">
                <a:solidFill>
                  <a:prstClr val="black"/>
                </a:solidFill>
                <a:latin typeface="Calibri"/>
              </a:rPr>
              <a:t> 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95400"/>
            <a:ext cx="894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prstClr val="black"/>
                </a:solidFill>
                <a:latin typeface="Calibri"/>
              </a:rPr>
              <a:t>Pop Operation: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94" y="2065238"/>
            <a:ext cx="7033806" cy="39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4455</TotalTime>
  <Words>887</Words>
  <Application>Microsoft Office PowerPoint</Application>
  <PresentationFormat>On-screen Show (4:3)</PresentationFormat>
  <Paragraphs>283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zawt_ss</dc:creator>
  <cp:lastModifiedBy>Microsoft</cp:lastModifiedBy>
  <cp:revision>788</cp:revision>
  <cp:lastPrinted>2019-03-28T06:31:32Z</cp:lastPrinted>
  <dcterms:created xsi:type="dcterms:W3CDTF">2008-08-12T13:18:47Z</dcterms:created>
  <dcterms:modified xsi:type="dcterms:W3CDTF">2019-03-28T07:01:55Z</dcterms:modified>
</cp:coreProperties>
</file>