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87" r:id="rId3"/>
    <p:sldId id="284" r:id="rId4"/>
    <p:sldId id="286" r:id="rId5"/>
    <p:sldId id="288" r:id="rId6"/>
    <p:sldId id="290" r:id="rId7"/>
    <p:sldId id="317" r:id="rId8"/>
    <p:sldId id="293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80" r:id="rId19"/>
    <p:sldId id="267" r:id="rId20"/>
    <p:sldId id="268" r:id="rId21"/>
    <p:sldId id="269" r:id="rId22"/>
    <p:sldId id="270" r:id="rId23"/>
    <p:sldId id="282" r:id="rId24"/>
    <p:sldId id="271" r:id="rId25"/>
    <p:sldId id="273" r:id="rId26"/>
    <p:sldId id="275" r:id="rId27"/>
    <p:sldId id="294" r:id="rId28"/>
    <p:sldId id="295" r:id="rId29"/>
    <p:sldId id="276" r:id="rId30"/>
    <p:sldId id="277" r:id="rId31"/>
    <p:sldId id="278" r:id="rId32"/>
    <p:sldId id="279" r:id="rId33"/>
    <p:sldId id="302" r:id="rId34"/>
    <p:sldId id="303" r:id="rId35"/>
    <p:sldId id="30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Mathematics:</a:t>
            </a:r>
            <a:r>
              <a:rPr lang="en-US" baseline="0" dirty="0" smtClean="0"/>
              <a:t> Representation of language in terms of Symbols</a:t>
            </a:r>
          </a:p>
          <a:p>
            <a:r>
              <a:rPr lang="en-US" baseline="0" dirty="0" smtClean="0"/>
              <a:t>State diagram: Representation of language in terms of Graphs/states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Character, symbol, letter are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Words</a:t>
            </a:r>
            <a:r>
              <a:rPr lang="en-US" baseline="0" dirty="0" smtClean="0"/>
              <a:t> are valid that belongs to any specific language while string is a combination </a:t>
            </a:r>
            <a:r>
              <a:rPr lang="en-US" baseline="0" smtClean="0"/>
              <a:t>of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Ambiguity</a:t>
            </a:r>
            <a:r>
              <a:rPr lang="en-US" baseline="0" dirty="0" smtClean="0"/>
              <a:t> is due to non-uniqueness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 is</a:t>
            </a:r>
            <a:r>
              <a:rPr lang="en-US" baseline="0" dirty="0" smtClean="0"/>
              <a:t> a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Alphabet contains letters then letter may contain one or more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Theory of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Lecture </a:t>
            </a:r>
            <a:r>
              <a:rPr lang="en-US" smtClean="0"/>
              <a:t># 1-2-3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Theory of Automata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subject plays a major role in: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Defining computer languages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Compiler Construction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Parsing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etc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Types of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There are two types of languages</a:t>
            </a:r>
          </a:p>
          <a:p>
            <a:pPr lvl="1" algn="just"/>
            <a:r>
              <a:rPr lang="en-US" dirty="0" smtClean="0"/>
              <a:t>Formal Languages are used as a basis for defining computer languages </a:t>
            </a:r>
          </a:p>
          <a:p>
            <a:pPr lvl="2" algn="just"/>
            <a:r>
              <a:rPr lang="en-US" dirty="0" smtClean="0"/>
              <a:t>A predefined set of symbols and string </a:t>
            </a:r>
          </a:p>
          <a:p>
            <a:pPr lvl="2" algn="just"/>
            <a:r>
              <a:rPr lang="en-US" dirty="0" smtClean="0"/>
              <a:t>Formal language theory studies purely syntactical aspects of a language (e.g., word </a:t>
            </a:r>
            <a:r>
              <a:rPr lang="en-US" b="1" dirty="0" err="1" smtClean="0"/>
              <a:t>abcd</a:t>
            </a:r>
            <a:r>
              <a:rPr lang="en-US" dirty="0" smtClean="0"/>
              <a:t>)	</a:t>
            </a:r>
          </a:p>
          <a:p>
            <a:pPr algn="just"/>
            <a:endParaRPr lang="en-US" dirty="0" smtClean="0"/>
          </a:p>
          <a:p>
            <a:pPr lvl="1" algn="just"/>
            <a:r>
              <a:rPr lang="en-US" dirty="0" smtClean="0"/>
              <a:t>Informal Languages  such as English has many different versions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 smtClean="0"/>
              <a:t>Basic Element of a Formal Language – Alphabets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Definition:</a:t>
            </a:r>
          </a:p>
          <a:p>
            <a:pPr lvl="1" algn="just"/>
            <a:r>
              <a:rPr lang="en-US" dirty="0" smtClean="0"/>
              <a:t>A finite non-empty set of symbols (letters), is called an alphabet. It is denoted by Greek letter sigma </a:t>
            </a:r>
            <a:r>
              <a:rPr lang="el-GR" dirty="0" smtClean="0"/>
              <a:t>Σ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Example:</a:t>
            </a:r>
          </a:p>
          <a:p>
            <a:pPr lvl="1" algn="just"/>
            <a:r>
              <a:rPr lang="el-GR" dirty="0" smtClean="0"/>
              <a:t>Σ</a:t>
            </a:r>
            <a:r>
              <a:rPr lang="en-US" dirty="0" smtClean="0"/>
              <a:t>={1,2,3}</a:t>
            </a:r>
          </a:p>
          <a:p>
            <a:pPr lvl="1" algn="just"/>
            <a:r>
              <a:rPr lang="el-GR" dirty="0" smtClean="0"/>
              <a:t>Σ</a:t>
            </a:r>
            <a:r>
              <a:rPr lang="en-US" dirty="0" smtClean="0"/>
              <a:t>={0,1} //Binary digits</a:t>
            </a:r>
          </a:p>
          <a:p>
            <a:pPr lvl="1" algn="just"/>
            <a:r>
              <a:rPr lang="el-GR" dirty="0" smtClean="0"/>
              <a:t>Σ</a:t>
            </a:r>
            <a:r>
              <a:rPr lang="en-US" dirty="0" smtClean="0"/>
              <a:t>={</a:t>
            </a:r>
            <a:r>
              <a:rPr lang="en-US" dirty="0" err="1" smtClean="0"/>
              <a:t>i,j,k</a:t>
            </a:r>
            <a:r>
              <a:rPr lang="en-US" dirty="0" smtClean="0"/>
              <a:t>}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 Computer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 Language</a:t>
            </a:r>
          </a:p>
          <a:p>
            <a:pPr lvl="0"/>
            <a:endParaRPr lang="en-US" sz="1100" dirty="0" smtClean="0"/>
          </a:p>
          <a:p>
            <a:pPr lvl="0"/>
            <a:r>
              <a:rPr lang="en-US" dirty="0" smtClean="0"/>
              <a:t>C++ </a:t>
            </a:r>
          </a:p>
          <a:p>
            <a:pPr lvl="0"/>
            <a:endParaRPr lang="en-US" sz="1050" dirty="0" smtClean="0"/>
          </a:p>
          <a:p>
            <a:pPr lvl="0"/>
            <a:r>
              <a:rPr lang="en-US" dirty="0" smtClean="0"/>
              <a:t>Java</a:t>
            </a:r>
          </a:p>
          <a:p>
            <a:pPr lvl="0"/>
            <a:endParaRPr lang="en-US" sz="1000" dirty="0" smtClean="0"/>
          </a:p>
          <a:p>
            <a:pPr lvl="0"/>
            <a:r>
              <a:rPr lang="en-US" dirty="0" smtClean="0"/>
              <a:t>Vb.net</a:t>
            </a:r>
          </a:p>
          <a:p>
            <a:pPr lvl="0"/>
            <a:endParaRPr lang="en-US" sz="1000" dirty="0" smtClean="0"/>
          </a:p>
          <a:p>
            <a:pPr lvl="0"/>
            <a:r>
              <a:rPr lang="en-US" dirty="0" err="1" smtClean="0"/>
              <a:t>C#.net</a:t>
            </a:r>
            <a:endParaRPr lang="en-US" dirty="0" smtClean="0"/>
          </a:p>
          <a:p>
            <a:pPr lvl="0"/>
            <a:endParaRPr lang="en-US" sz="1100" dirty="0" smtClean="0"/>
          </a:p>
          <a:p>
            <a:pPr lvl="0"/>
            <a:r>
              <a:rPr lang="en-US" dirty="0" smtClean="0"/>
              <a:t>etc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are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 String is formed by combining various symbols from an alphabet. 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sz="1100" dirty="0" smtClean="0"/>
          </a:p>
          <a:p>
            <a:r>
              <a:rPr lang="en-US" dirty="0" smtClean="0"/>
              <a:t>If </a:t>
            </a:r>
            <a:r>
              <a:rPr lang="el-GR" dirty="0" smtClean="0"/>
              <a:t>Σ</a:t>
            </a:r>
            <a:r>
              <a:rPr lang="en-US" dirty="0" smtClean="0"/>
              <a:t>= {1,0} then some sample strings are</a:t>
            </a:r>
          </a:p>
          <a:p>
            <a:pPr lvl="1"/>
            <a:r>
              <a:rPr lang="en-US" dirty="0" smtClean="0"/>
              <a:t>0, 1, 110011, …..</a:t>
            </a:r>
          </a:p>
          <a:p>
            <a:endParaRPr lang="en-US" dirty="0" smtClean="0"/>
          </a:p>
          <a:p>
            <a:r>
              <a:rPr lang="en-US" dirty="0" smtClean="0"/>
              <a:t>Similarly, If </a:t>
            </a:r>
            <a:r>
              <a:rPr lang="el-GR" dirty="0" smtClean="0"/>
              <a:t>Σ</a:t>
            </a:r>
            <a:r>
              <a:rPr lang="en-US" dirty="0" smtClean="0"/>
              <a:t>= {a, b} then some sample strings are</a:t>
            </a:r>
          </a:p>
          <a:p>
            <a:pPr lvl="1"/>
            <a:r>
              <a:rPr lang="en-US" dirty="0" smtClean="0"/>
              <a:t>a, b, </a:t>
            </a:r>
            <a:r>
              <a:rPr lang="en-US" dirty="0" err="1" smtClean="0"/>
              <a:t>abbbbbb</a:t>
            </a:r>
            <a:r>
              <a:rPr lang="en-US" dirty="0" smtClean="0"/>
              <a:t>, </a:t>
            </a:r>
            <a:r>
              <a:rPr lang="en-US" dirty="0" err="1" smtClean="0"/>
              <a:t>aaaabbbbb</a:t>
            </a:r>
            <a:r>
              <a:rPr lang="en-US" dirty="0" smtClean="0"/>
              <a:t>, …..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an EMPTY or NULL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string with no symbol is denoted by (</a:t>
            </a:r>
            <a:r>
              <a:rPr lang="en-US" b="1" dirty="0" smtClean="0"/>
              <a:t>Small</a:t>
            </a:r>
            <a:r>
              <a:rPr lang="en-US" dirty="0" smtClean="0"/>
              <a:t> Greek letter Lambda) </a:t>
            </a:r>
            <a:r>
              <a:rPr lang="el-GR" b="1" dirty="0" smtClean="0">
                <a:solidFill>
                  <a:srgbClr val="FF0000"/>
                </a:solidFill>
              </a:rPr>
              <a:t>λ</a:t>
            </a:r>
            <a:r>
              <a:rPr lang="en-US" dirty="0" smtClean="0"/>
              <a:t> or (</a:t>
            </a:r>
            <a:r>
              <a:rPr lang="en-US" b="1" dirty="0" smtClean="0"/>
              <a:t>Capital</a:t>
            </a:r>
            <a:r>
              <a:rPr lang="en-US" dirty="0" smtClean="0"/>
              <a:t> Greek letter Lambda) </a:t>
            </a:r>
            <a:r>
              <a:rPr lang="el-GR" dirty="0" smtClean="0">
                <a:solidFill>
                  <a:srgbClr val="FF0000"/>
                </a:solidFill>
              </a:rPr>
              <a:t>Λ</a:t>
            </a:r>
            <a:r>
              <a:rPr lang="en-US" dirty="0" smtClean="0"/>
              <a:t>. It is called an empty string or null string.</a:t>
            </a:r>
          </a:p>
          <a:p>
            <a:endParaRPr lang="en-US" dirty="0" smtClean="0"/>
          </a:p>
          <a:p>
            <a:r>
              <a:rPr lang="en-US" dirty="0" smtClean="0"/>
              <a:t>Please don’t confuse it with logical operator ‘and’.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are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Words are strings that belong to some specific language.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Example:</a:t>
            </a:r>
          </a:p>
          <a:p>
            <a:pPr lvl="1" algn="just"/>
            <a:r>
              <a:rPr lang="en-US" dirty="0" smtClean="0"/>
              <a:t>If </a:t>
            </a:r>
            <a:r>
              <a:rPr lang="el-GR" dirty="0" smtClean="0"/>
              <a:t>Σ</a:t>
            </a:r>
            <a:r>
              <a:rPr lang="en-US" dirty="0" smtClean="0"/>
              <a:t>= {a} then a language L can be defined as </a:t>
            </a:r>
          </a:p>
          <a:p>
            <a:pPr lvl="1" algn="just"/>
            <a:r>
              <a:rPr lang="en-US" dirty="0" smtClean="0"/>
              <a:t>L={</a:t>
            </a:r>
            <a:r>
              <a:rPr lang="en-US" dirty="0" err="1" smtClean="0"/>
              <a:t>a,aa,aaa</a:t>
            </a:r>
            <a:r>
              <a:rPr lang="en-US" dirty="0" smtClean="0"/>
              <a:t>,….} where L is a set of words of the language define by given set of alphabets.  Also a, </a:t>
            </a:r>
            <a:r>
              <a:rPr lang="en-US" dirty="0" err="1" smtClean="0"/>
              <a:t>aa</a:t>
            </a:r>
            <a:r>
              <a:rPr lang="en-US" dirty="0" smtClean="0"/>
              <a:t>,… are the words of L but not ab.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Defining Alphabets –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following are three important rules for defining Alphabets for a language:</a:t>
            </a:r>
          </a:p>
          <a:p>
            <a:pPr algn="just"/>
            <a:endParaRPr lang="en-US" sz="1200" dirty="0" smtClean="0"/>
          </a:p>
          <a:p>
            <a:pPr lvl="1" algn="just"/>
            <a:r>
              <a:rPr lang="en-US" dirty="0" smtClean="0"/>
              <a:t>Should not contain empty symbol </a:t>
            </a:r>
            <a:r>
              <a:rPr lang="el-GR" dirty="0" smtClean="0"/>
              <a:t>Λ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Should be finite. Thus, the number of symbols are finite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Should not be ambiguous</a:t>
            </a:r>
          </a:p>
          <a:p>
            <a:pPr lvl="1" algn="just"/>
            <a:r>
              <a:rPr lang="en-US" dirty="0" smtClean="0"/>
              <a:t>Example:  an alphabet may contain letters consisting of group of symbols for example </a:t>
            </a:r>
            <a:r>
              <a:rPr lang="el-GR" dirty="0" smtClean="0"/>
              <a:t>Σ</a:t>
            </a:r>
            <a:r>
              <a:rPr lang="en-US" baseline="-25000" dirty="0" smtClean="0"/>
              <a:t>1</a:t>
            </a:r>
            <a:r>
              <a:rPr lang="en-US" dirty="0" smtClean="0"/>
              <a:t>= {A,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bab</a:t>
            </a:r>
            <a:r>
              <a:rPr lang="en-US" dirty="0" smtClean="0"/>
              <a:t>, d}.</a:t>
            </a:r>
          </a:p>
          <a:p>
            <a:pPr lvl="1" algn="just"/>
            <a:r>
              <a:rPr lang="en-US" dirty="0" smtClean="0"/>
              <a:t>All starting letters are unique</a:t>
            </a:r>
          </a:p>
          <a:p>
            <a:pPr lvl="1" algn="just"/>
            <a:endParaRPr lang="en-US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Defining Alphabets –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Now  consider an alphabet 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l-GR" dirty="0" smtClean="0"/>
              <a:t>Σ</a:t>
            </a:r>
            <a:r>
              <a:rPr lang="en-US" baseline="-25000" dirty="0" smtClean="0"/>
              <a:t>2</a:t>
            </a:r>
            <a:r>
              <a:rPr lang="en-US" dirty="0" smtClean="0"/>
              <a:t>= {A,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bab</a:t>
            </a:r>
            <a:r>
              <a:rPr lang="en-US" dirty="0" smtClean="0"/>
              <a:t>, d} and a string </a:t>
            </a:r>
            <a:r>
              <a:rPr lang="en-US" dirty="0" err="1" smtClean="0"/>
              <a:t>AababA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	This string can be factored in two different ways </a:t>
            </a:r>
          </a:p>
          <a:p>
            <a:pPr algn="just">
              <a:buNone/>
            </a:pPr>
            <a:r>
              <a:rPr lang="en-US" dirty="0" smtClean="0"/>
              <a:t>		(</a:t>
            </a:r>
            <a:r>
              <a:rPr lang="en-US" dirty="0" err="1" smtClean="0"/>
              <a:t>Aa</a:t>
            </a:r>
            <a:r>
              <a:rPr lang="en-US" dirty="0" smtClean="0"/>
              <a:t>), (</a:t>
            </a:r>
            <a:r>
              <a:rPr lang="en-US" dirty="0" err="1" smtClean="0"/>
              <a:t>bab</a:t>
            </a:r>
            <a:r>
              <a:rPr lang="en-US" dirty="0" smtClean="0"/>
              <a:t>), (A)</a:t>
            </a:r>
          </a:p>
          <a:p>
            <a:pPr algn="just">
              <a:buNone/>
            </a:pPr>
            <a:r>
              <a:rPr lang="en-US" dirty="0" smtClean="0"/>
              <a:t>		 (A), (</a:t>
            </a:r>
            <a:r>
              <a:rPr lang="en-US" dirty="0" err="1" smtClean="0"/>
              <a:t>abab</a:t>
            </a:r>
            <a:r>
              <a:rPr lang="en-US" dirty="0" smtClean="0"/>
              <a:t>), (A)</a:t>
            </a:r>
          </a:p>
          <a:p>
            <a:pPr algn="just"/>
            <a:r>
              <a:rPr lang="en-US" dirty="0" smtClean="0"/>
              <a:t>Which shows that the second group cannot be identified as a string, defined over </a:t>
            </a:r>
            <a:r>
              <a:rPr lang="el-GR" dirty="0" smtClean="0"/>
              <a:t>Σ</a:t>
            </a:r>
            <a:r>
              <a:rPr lang="en-US" dirty="0" smtClean="0"/>
              <a:t> = {a, b}.</a:t>
            </a:r>
          </a:p>
          <a:p>
            <a:pPr algn="just"/>
            <a:r>
              <a:rPr lang="en-US" dirty="0" smtClean="0"/>
              <a:t>This is due to ambiguity in the defined alphabet </a:t>
            </a:r>
            <a:r>
              <a:rPr lang="el-GR" dirty="0" smtClean="0"/>
              <a:t>Σ</a:t>
            </a:r>
            <a:r>
              <a:rPr lang="en-US" baseline="-25000" dirty="0" smtClean="0"/>
              <a:t>2</a:t>
            </a:r>
          </a:p>
          <a:p>
            <a:pPr algn="just">
              <a:buNone/>
            </a:pPr>
            <a:r>
              <a:rPr lang="en-US" dirty="0" smtClean="0"/>
              <a:t>	(Because of A and </a:t>
            </a:r>
            <a:r>
              <a:rPr lang="en-US" dirty="0" err="1" smtClean="0"/>
              <a:t>Aa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Ambiguity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Σ</a:t>
            </a:r>
            <a:r>
              <a:rPr lang="en-US" baseline="-25000" dirty="0" smtClean="0"/>
              <a:t>1</a:t>
            </a:r>
            <a:r>
              <a:rPr lang="en-US" dirty="0" smtClean="0"/>
              <a:t>= {A,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bab</a:t>
            </a:r>
            <a:r>
              <a:rPr lang="en-US" dirty="0" smtClean="0"/>
              <a:t>, d}</a:t>
            </a:r>
          </a:p>
          <a:p>
            <a:r>
              <a:rPr lang="el-GR" dirty="0" smtClean="0"/>
              <a:t>Σ</a:t>
            </a:r>
            <a:r>
              <a:rPr lang="en-US" baseline="-25000" dirty="0" smtClean="0"/>
              <a:t>2</a:t>
            </a:r>
            <a:r>
              <a:rPr lang="en-US" dirty="0" smtClean="0"/>
              <a:t>= {A,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bab</a:t>
            </a:r>
            <a:r>
              <a:rPr lang="en-US" dirty="0" smtClean="0"/>
              <a:t>, d}</a:t>
            </a:r>
          </a:p>
          <a:p>
            <a:r>
              <a:rPr lang="el-GR" b="1" dirty="0" smtClean="0"/>
              <a:t>Σ</a:t>
            </a:r>
            <a:r>
              <a:rPr lang="en-US" b="1" baseline="-25000" dirty="0" smtClean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is a </a:t>
            </a:r>
            <a:r>
              <a:rPr lang="en-US" b="1" dirty="0" smtClean="0"/>
              <a:t>valid</a:t>
            </a:r>
            <a:r>
              <a:rPr lang="en-US" dirty="0" smtClean="0"/>
              <a:t> alphabet while </a:t>
            </a:r>
            <a:r>
              <a:rPr lang="el-GR" b="1" dirty="0" smtClean="0"/>
              <a:t>Σ</a:t>
            </a:r>
            <a:r>
              <a:rPr lang="en-US" b="1" baseline="-25000" dirty="0" smtClean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is an </a:t>
            </a:r>
            <a:r>
              <a:rPr lang="en-US" b="1" dirty="0" smtClean="0"/>
              <a:t>in-valid</a:t>
            </a:r>
            <a:r>
              <a:rPr lang="en-US" dirty="0" smtClean="0"/>
              <a:t> alphabet.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Similarly, </a:t>
            </a:r>
          </a:p>
          <a:p>
            <a:r>
              <a:rPr lang="el-GR" dirty="0" smtClean="0"/>
              <a:t>Σ</a:t>
            </a:r>
            <a:r>
              <a:rPr lang="en-US" baseline="-25000" dirty="0" smtClean="0"/>
              <a:t>1</a:t>
            </a:r>
            <a:r>
              <a:rPr lang="en-US" dirty="0" smtClean="0"/>
              <a:t>= {a, </a:t>
            </a:r>
            <a:r>
              <a:rPr lang="en-US" dirty="0" err="1" smtClean="0"/>
              <a:t>ab</a:t>
            </a:r>
            <a:r>
              <a:rPr lang="en-US" dirty="0" smtClean="0"/>
              <a:t>, ac}</a:t>
            </a:r>
          </a:p>
          <a:p>
            <a:r>
              <a:rPr lang="el-GR" dirty="0" smtClean="0"/>
              <a:t>Σ</a:t>
            </a:r>
            <a:r>
              <a:rPr lang="en-US" baseline="-25000" dirty="0" smtClean="0"/>
              <a:t>2</a:t>
            </a:r>
            <a:r>
              <a:rPr lang="en-US" dirty="0" smtClean="0"/>
              <a:t>= {a, </a:t>
            </a:r>
            <a:r>
              <a:rPr lang="en-US" dirty="0" err="1" smtClean="0"/>
              <a:t>ba</a:t>
            </a:r>
            <a:r>
              <a:rPr lang="en-US" dirty="0" smtClean="0"/>
              <a:t>, ca}</a:t>
            </a:r>
          </a:p>
          <a:p>
            <a:r>
              <a:rPr lang="en-US" dirty="0" smtClean="0"/>
              <a:t>In this case, </a:t>
            </a:r>
            <a:r>
              <a:rPr lang="el-GR" b="1" dirty="0" smtClean="0"/>
              <a:t>Σ</a:t>
            </a:r>
            <a:r>
              <a:rPr lang="en-US" b="1" baseline="-25000" dirty="0" smtClean="0"/>
              <a:t>1 </a:t>
            </a:r>
            <a:r>
              <a:rPr lang="en-US" b="1" dirty="0" smtClean="0"/>
              <a:t>is a invalid</a:t>
            </a:r>
            <a:r>
              <a:rPr lang="en-US" dirty="0" smtClean="0"/>
              <a:t> alphabet while </a:t>
            </a:r>
            <a:r>
              <a:rPr lang="el-GR" b="1" dirty="0" smtClean="0"/>
              <a:t>Σ</a:t>
            </a:r>
            <a:r>
              <a:rPr lang="en-US" b="1" baseline="-25000" dirty="0" smtClean="0"/>
              <a:t>2 </a:t>
            </a:r>
            <a:r>
              <a:rPr lang="en-US" b="1" dirty="0" smtClean="0"/>
              <a:t>is a valid </a:t>
            </a:r>
            <a:r>
              <a:rPr lang="en-US" dirty="0" smtClean="0"/>
              <a:t>alphabet.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“Introduction to computer theory” by Daniel I.A. Cohen Second Edition (as a Text Book)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to Languages and Theory of  Computation, by J. C. Martin, McGraw Hill Book Co., 1997, Second Edition (for Additional Reading)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Length of 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Definition:</a:t>
            </a:r>
          </a:p>
          <a:p>
            <a:r>
              <a:rPr lang="en-US" dirty="0" smtClean="0"/>
              <a:t>The length of string s, denoted by |s|, is the number of letters/symbols in the string.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sz="1100" dirty="0" smtClean="0"/>
          </a:p>
          <a:p>
            <a:pPr lvl="1"/>
            <a:r>
              <a:rPr lang="el-GR" dirty="0" smtClean="0"/>
              <a:t>Σ</a:t>
            </a:r>
            <a:r>
              <a:rPr lang="en-US" dirty="0" smtClean="0"/>
              <a:t>={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s=</a:t>
            </a:r>
            <a:r>
              <a:rPr lang="en-US" dirty="0" err="1" smtClean="0"/>
              <a:t>aaabb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|s|=5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Length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Number of words in a string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l-GR" dirty="0" smtClean="0"/>
              <a:t>Σ</a:t>
            </a:r>
            <a:r>
              <a:rPr lang="en-US" dirty="0" smtClean="0"/>
              <a:t>= {A,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bab</a:t>
            </a:r>
            <a:r>
              <a:rPr lang="en-US" dirty="0" smtClean="0"/>
              <a:t>, d}</a:t>
            </a:r>
          </a:p>
          <a:p>
            <a:pPr lvl="1"/>
            <a:endParaRPr lang="en-US" sz="1100" dirty="0" smtClean="0"/>
          </a:p>
          <a:p>
            <a:pPr lvl="1"/>
            <a:r>
              <a:rPr lang="en-US" dirty="0" smtClean="0"/>
              <a:t>s=</a:t>
            </a:r>
            <a:r>
              <a:rPr lang="en-US" dirty="0" err="1" smtClean="0"/>
              <a:t>AaAbabAd</a:t>
            </a:r>
            <a:endParaRPr lang="en-US" dirty="0" smtClean="0"/>
          </a:p>
          <a:p>
            <a:pPr lvl="1"/>
            <a:endParaRPr lang="en-US" sz="1400" dirty="0" smtClean="0"/>
          </a:p>
          <a:p>
            <a:pPr lvl="1"/>
            <a:r>
              <a:rPr lang="en-US" dirty="0" smtClean="0"/>
              <a:t>Factoring=(A), (</a:t>
            </a:r>
            <a:r>
              <a:rPr lang="en-US" dirty="0" err="1" smtClean="0"/>
              <a:t>aA</a:t>
            </a:r>
            <a:r>
              <a:rPr lang="en-US" dirty="0" smtClean="0"/>
              <a:t>), (</a:t>
            </a:r>
            <a:r>
              <a:rPr lang="en-US" dirty="0" err="1" smtClean="0"/>
              <a:t>bab</a:t>
            </a:r>
            <a:r>
              <a:rPr lang="en-US" dirty="0" smtClean="0"/>
              <a:t>), (A),  (d)</a:t>
            </a:r>
          </a:p>
          <a:p>
            <a:pPr lvl="1"/>
            <a:endParaRPr lang="en-US" sz="1400" dirty="0" smtClean="0"/>
          </a:p>
          <a:p>
            <a:pPr lvl="1"/>
            <a:r>
              <a:rPr lang="en-US" dirty="0" smtClean="0"/>
              <a:t>|s|=5</a:t>
            </a:r>
          </a:p>
          <a:p>
            <a:endParaRPr lang="en-US" sz="1400" dirty="0" smtClean="0"/>
          </a:p>
          <a:p>
            <a:r>
              <a:rPr lang="en-US" dirty="0" smtClean="0"/>
              <a:t>One important point to note here is that </a:t>
            </a:r>
            <a:r>
              <a:rPr lang="en-US" dirty="0" err="1" smtClean="0"/>
              <a:t>aA</a:t>
            </a:r>
            <a:r>
              <a:rPr lang="en-US" dirty="0" smtClean="0"/>
              <a:t> has a length 1 and not 2.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Length of strings over n alphabets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Formula: </a:t>
            </a:r>
            <a:r>
              <a:rPr lang="en-US" dirty="0" smtClean="0"/>
              <a:t>Number of strings of </a:t>
            </a:r>
            <a:r>
              <a:rPr lang="en-US" b="1" dirty="0" smtClean="0"/>
              <a:t>length ‘m’</a:t>
            </a:r>
            <a:r>
              <a:rPr lang="en-US" dirty="0" smtClean="0"/>
              <a:t> defined over   alphabet of </a:t>
            </a:r>
            <a:r>
              <a:rPr lang="en-US" b="1" dirty="0" smtClean="0"/>
              <a:t>‘n’ letters</a:t>
            </a:r>
            <a:r>
              <a:rPr lang="en-US" dirty="0" smtClean="0"/>
              <a:t> is </a:t>
            </a:r>
            <a:r>
              <a:rPr lang="en-US" b="1" dirty="0" smtClean="0"/>
              <a:t>n</a:t>
            </a:r>
            <a:r>
              <a:rPr lang="en-US" b="1" baseline="30000" dirty="0" smtClean="0"/>
              <a:t>m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Examples:</a:t>
            </a:r>
          </a:p>
          <a:p>
            <a:pPr algn="just"/>
            <a:r>
              <a:rPr lang="en-US" dirty="0" smtClean="0"/>
              <a:t>The language of strings of </a:t>
            </a:r>
            <a:r>
              <a:rPr lang="en-US" b="1" dirty="0" smtClean="0"/>
              <a:t>length 2</a:t>
            </a:r>
            <a:r>
              <a:rPr lang="en-US" dirty="0" smtClean="0"/>
              <a:t>, defined over </a:t>
            </a:r>
            <a:r>
              <a:rPr lang="el-GR" dirty="0" smtClean="0"/>
              <a:t>Σ</a:t>
            </a:r>
            <a:r>
              <a:rPr lang="en-US" dirty="0" smtClean="0"/>
              <a:t>={</a:t>
            </a:r>
            <a:r>
              <a:rPr lang="en-US" dirty="0" err="1" smtClean="0"/>
              <a:t>a,b</a:t>
            </a:r>
            <a:r>
              <a:rPr lang="en-US" dirty="0" smtClean="0"/>
              <a:t>}is L={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ab</a:t>
            </a:r>
            <a:r>
              <a:rPr lang="en-US" dirty="0" smtClean="0"/>
              <a:t>, </a:t>
            </a:r>
            <a:r>
              <a:rPr lang="en-US" dirty="0" err="1" smtClean="0"/>
              <a:t>ba</a:t>
            </a:r>
            <a:r>
              <a:rPr lang="en-US" dirty="0" smtClean="0"/>
              <a:t>, bb} </a:t>
            </a:r>
            <a:r>
              <a:rPr lang="en-US" i="1" dirty="0" smtClean="0"/>
              <a:t>i.e.</a:t>
            </a:r>
            <a:r>
              <a:rPr lang="en-US" dirty="0" smtClean="0"/>
              <a:t> number of strings = 2</a:t>
            </a:r>
            <a:r>
              <a:rPr lang="en-US" baseline="30000" dirty="0" smtClean="0"/>
              <a:t>2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language of strings of length 3, defined over </a:t>
            </a:r>
            <a:r>
              <a:rPr lang="el-GR" dirty="0" smtClean="0"/>
              <a:t>Σ</a:t>
            </a:r>
            <a:r>
              <a:rPr lang="en-US" dirty="0" smtClean="0"/>
              <a:t>={</a:t>
            </a:r>
            <a:r>
              <a:rPr lang="en-US" dirty="0" err="1" smtClean="0"/>
              <a:t>a,b</a:t>
            </a:r>
            <a:r>
              <a:rPr lang="en-US" dirty="0" smtClean="0"/>
              <a:t>} is L={</a:t>
            </a:r>
            <a:r>
              <a:rPr lang="en-US" dirty="0" err="1" smtClean="0"/>
              <a:t>aaa</a:t>
            </a:r>
            <a:r>
              <a:rPr lang="en-US" dirty="0" smtClean="0"/>
              <a:t>, </a:t>
            </a:r>
            <a:r>
              <a:rPr lang="en-US" dirty="0" err="1" smtClean="0"/>
              <a:t>aab</a:t>
            </a:r>
            <a:r>
              <a:rPr lang="en-US" dirty="0" smtClean="0"/>
              <a:t>, </a:t>
            </a:r>
            <a:r>
              <a:rPr lang="en-US" dirty="0" err="1" smtClean="0"/>
              <a:t>aba</a:t>
            </a:r>
            <a:r>
              <a:rPr lang="en-US" dirty="0" smtClean="0"/>
              <a:t>, baa, </a:t>
            </a:r>
            <a:r>
              <a:rPr lang="en-US" dirty="0" err="1" smtClean="0"/>
              <a:t>abb</a:t>
            </a:r>
            <a:r>
              <a:rPr lang="en-US" dirty="0" smtClean="0"/>
              <a:t>, </a:t>
            </a:r>
            <a:r>
              <a:rPr lang="en-US" dirty="0" err="1" smtClean="0"/>
              <a:t>bab</a:t>
            </a:r>
            <a:r>
              <a:rPr lang="en-US" dirty="0" smtClean="0"/>
              <a:t>, </a:t>
            </a:r>
            <a:r>
              <a:rPr lang="en-US" dirty="0" err="1" smtClean="0"/>
              <a:t>bba</a:t>
            </a:r>
            <a:r>
              <a:rPr lang="en-US" dirty="0" smtClean="0"/>
              <a:t>, </a:t>
            </a:r>
            <a:r>
              <a:rPr lang="en-US" dirty="0" err="1" smtClean="0"/>
              <a:t>bbb</a:t>
            </a:r>
            <a:r>
              <a:rPr lang="en-US" dirty="0" smtClean="0"/>
              <a:t>} </a:t>
            </a:r>
          </a:p>
          <a:p>
            <a:pPr algn="just">
              <a:buNone/>
            </a:pPr>
            <a:r>
              <a:rPr lang="en-US" i="1" dirty="0" smtClean="0"/>
              <a:t>	i.e.</a:t>
            </a:r>
            <a:r>
              <a:rPr lang="en-US" dirty="0" smtClean="0"/>
              <a:t> number of strings = 2</a:t>
            </a:r>
            <a:r>
              <a:rPr lang="en-US" baseline="30000" dirty="0" smtClean="0"/>
              <a:t>3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Reverse of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reverse of a string s denoted by </a:t>
            </a:r>
            <a:r>
              <a:rPr lang="en-US" b="1" dirty="0" smtClean="0"/>
              <a:t>Rev(s)</a:t>
            </a:r>
            <a:r>
              <a:rPr lang="en-US" dirty="0" smtClean="0"/>
              <a:t> or  </a:t>
            </a:r>
            <a:r>
              <a:rPr lang="en-US" b="1" dirty="0" err="1" smtClean="0"/>
              <a:t>s</a:t>
            </a:r>
            <a:r>
              <a:rPr lang="en-US" b="1" baseline="30000" dirty="0" err="1" smtClean="0"/>
              <a:t>r</a:t>
            </a:r>
            <a:r>
              <a:rPr lang="en-US" dirty="0" smtClean="0"/>
              <a:t>,  is obtained by writing the letters of s in reverse order.</a:t>
            </a:r>
          </a:p>
          <a:p>
            <a:endParaRPr lang="en-US" dirty="0" smtClean="0"/>
          </a:p>
          <a:p>
            <a:r>
              <a:rPr lang="en-US" sz="2800" dirty="0" smtClean="0"/>
              <a:t>Example:</a:t>
            </a:r>
          </a:p>
          <a:p>
            <a:endParaRPr lang="en-US" sz="2800" dirty="0" smtClean="0"/>
          </a:p>
          <a:p>
            <a:r>
              <a:rPr lang="en-US" sz="2800" dirty="0" smtClean="0"/>
              <a:t>If s=</a:t>
            </a:r>
            <a:r>
              <a:rPr lang="en-US" sz="2800" dirty="0" err="1" smtClean="0"/>
              <a:t>abc</a:t>
            </a:r>
            <a:r>
              <a:rPr lang="en-US" sz="2800" dirty="0" smtClean="0"/>
              <a:t> is a string defined over </a:t>
            </a:r>
            <a:r>
              <a:rPr lang="el-GR" sz="2800" dirty="0" smtClean="0"/>
              <a:t>Σ</a:t>
            </a:r>
            <a:r>
              <a:rPr lang="en-US" sz="2800" dirty="0" smtClean="0"/>
              <a:t>={</a:t>
            </a:r>
            <a:r>
              <a:rPr lang="en-US" sz="2800" dirty="0" err="1" smtClean="0"/>
              <a:t>a,b,c</a:t>
            </a:r>
            <a:r>
              <a:rPr lang="en-US" sz="2800" dirty="0" smtClean="0"/>
              <a:t>} </a:t>
            </a:r>
          </a:p>
          <a:p>
            <a:pPr>
              <a:buNone/>
            </a:pPr>
            <a:r>
              <a:rPr lang="en-US" sz="2800" dirty="0" smtClean="0"/>
              <a:t>	then Rev(s) or </a:t>
            </a:r>
            <a:r>
              <a:rPr lang="en-US" sz="2800" dirty="0" err="1" smtClean="0"/>
              <a:t>s</a:t>
            </a:r>
            <a:r>
              <a:rPr lang="en-US" sz="2800" baseline="30000" dirty="0" err="1" smtClean="0"/>
              <a:t>r</a:t>
            </a:r>
            <a:r>
              <a:rPr lang="en-US" sz="2800" dirty="0" smtClean="0"/>
              <a:t>= </a:t>
            </a:r>
            <a:r>
              <a:rPr lang="en-US" sz="2800" dirty="0" err="1" smtClean="0"/>
              <a:t>cba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l-GR" sz="2800" dirty="0" smtClean="0"/>
              <a:t>Σ</a:t>
            </a:r>
            <a:r>
              <a:rPr lang="en-US" sz="2800" dirty="0" smtClean="0"/>
              <a:t>= {A, </a:t>
            </a:r>
            <a:r>
              <a:rPr lang="en-US" sz="2800" dirty="0" err="1" smtClean="0"/>
              <a:t>aA</a:t>
            </a:r>
            <a:r>
              <a:rPr lang="en-US" sz="2800" dirty="0" smtClean="0"/>
              <a:t>, </a:t>
            </a:r>
            <a:r>
              <a:rPr lang="en-US" sz="2800" dirty="0" err="1" smtClean="0"/>
              <a:t>bab</a:t>
            </a:r>
            <a:r>
              <a:rPr lang="en-US" sz="2800" dirty="0" smtClean="0"/>
              <a:t>, d}</a:t>
            </a:r>
          </a:p>
          <a:p>
            <a:r>
              <a:rPr lang="en-US" sz="2800" dirty="0" smtClean="0"/>
              <a:t>s=</a:t>
            </a:r>
            <a:r>
              <a:rPr lang="en-US" sz="2800" dirty="0" err="1" smtClean="0"/>
              <a:t>AaAbabAd</a:t>
            </a:r>
            <a:endParaRPr lang="en-US" sz="2800" dirty="0" smtClean="0"/>
          </a:p>
          <a:p>
            <a:r>
              <a:rPr lang="en-US" sz="2800" dirty="0" smtClean="0"/>
              <a:t>Rev(s)=</a:t>
            </a:r>
            <a:r>
              <a:rPr lang="en-US" sz="2800" dirty="0" err="1" smtClean="0"/>
              <a:t>dAbabAaA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(Palindrome examples: </a:t>
            </a:r>
            <a:r>
              <a:rPr lang="en-US" sz="1700" dirty="0" smtClean="0"/>
              <a:t>CIVIC, MADAM, RADAR, STATS, TALLAT, ROTATOR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/>
          </a:p>
          <a:p>
            <a:pPr algn="just"/>
            <a:r>
              <a:rPr lang="en-US" dirty="0" smtClean="0"/>
              <a:t>The language consisting of </a:t>
            </a:r>
            <a:r>
              <a:rPr lang="el-GR" dirty="0" smtClean="0"/>
              <a:t>Λ</a:t>
            </a:r>
            <a:r>
              <a:rPr lang="en-US" dirty="0" smtClean="0"/>
              <a:t> and the strings s defined over </a:t>
            </a:r>
            <a:r>
              <a:rPr lang="el-GR" dirty="0" smtClean="0"/>
              <a:t>Σ</a:t>
            </a:r>
            <a:r>
              <a:rPr lang="en-US" dirty="0" smtClean="0"/>
              <a:t>  such that Rev(s)=s.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is to be denoted that the words of PALINDROME are called palindromes.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Example:</a:t>
            </a:r>
          </a:p>
          <a:p>
            <a:pPr algn="just"/>
            <a:r>
              <a:rPr lang="en-US" dirty="0" smtClean="0"/>
              <a:t>For </a:t>
            </a:r>
            <a:r>
              <a:rPr lang="el-GR" dirty="0" smtClean="0"/>
              <a:t>Σ</a:t>
            </a:r>
            <a:r>
              <a:rPr lang="en-US" dirty="0" smtClean="0"/>
              <a:t>={a, b}</a:t>
            </a:r>
          </a:p>
          <a:p>
            <a:pPr algn="just">
              <a:buNone/>
            </a:pPr>
            <a:r>
              <a:rPr lang="en-US" dirty="0" smtClean="0"/>
              <a:t>	PALINDROME={</a:t>
            </a:r>
            <a:r>
              <a:rPr lang="el-GR" dirty="0" smtClean="0"/>
              <a:t>Λ</a:t>
            </a:r>
            <a:r>
              <a:rPr lang="en-US" dirty="0" smtClean="0"/>
              <a:t> , a, b, </a:t>
            </a:r>
            <a:r>
              <a:rPr lang="en-US" dirty="0" err="1" smtClean="0"/>
              <a:t>aa</a:t>
            </a:r>
            <a:r>
              <a:rPr lang="en-US" dirty="0" smtClean="0"/>
              <a:t>, bb, </a:t>
            </a:r>
            <a:r>
              <a:rPr lang="en-US" dirty="0" err="1" smtClean="0"/>
              <a:t>aaa</a:t>
            </a:r>
            <a:r>
              <a:rPr lang="en-US" dirty="0" smtClean="0"/>
              <a:t>, </a:t>
            </a:r>
            <a:r>
              <a:rPr lang="en-US" dirty="0" err="1" smtClean="0"/>
              <a:t>aba</a:t>
            </a:r>
            <a:r>
              <a:rPr lang="en-US" dirty="0" smtClean="0"/>
              <a:t>, </a:t>
            </a:r>
            <a:r>
              <a:rPr lang="en-US" dirty="0" err="1" smtClean="0"/>
              <a:t>bab</a:t>
            </a:r>
            <a:r>
              <a:rPr lang="en-US" dirty="0" smtClean="0"/>
              <a:t>, </a:t>
            </a:r>
            <a:r>
              <a:rPr lang="en-US" dirty="0" err="1" smtClean="0"/>
              <a:t>bbb</a:t>
            </a:r>
            <a:r>
              <a:rPr lang="en-US" dirty="0" smtClean="0"/>
              <a:t>, ...}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</a:t>
            </a:r>
            <a:r>
              <a:rPr lang="en-US" dirty="0" err="1" smtClean="0"/>
              <a:t>Even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strings that contains even number of </a:t>
            </a:r>
            <a:r>
              <a:rPr lang="en-US" dirty="0" err="1" smtClean="0"/>
              <a:t>a’s</a:t>
            </a:r>
            <a:r>
              <a:rPr lang="en-US" dirty="0" smtClean="0"/>
              <a:t> and even number of </a:t>
            </a:r>
            <a:r>
              <a:rPr lang="en-US" dirty="0" err="1" smtClean="0"/>
              <a:t>b’s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E.g</a:t>
            </a:r>
            <a:endParaRPr lang="en-US" dirty="0" smtClean="0"/>
          </a:p>
          <a:p>
            <a:r>
              <a:rPr lang="en-US" dirty="0" smtClean="0"/>
              <a:t>^, </a:t>
            </a:r>
            <a:r>
              <a:rPr lang="en-US" dirty="0" err="1" smtClean="0"/>
              <a:t>aa</a:t>
            </a:r>
            <a:r>
              <a:rPr lang="en-US" dirty="0" smtClean="0"/>
              <a:t>, bb, </a:t>
            </a:r>
            <a:r>
              <a:rPr lang="en-US" dirty="0" err="1" smtClean="0"/>
              <a:t>aabb</a:t>
            </a:r>
            <a:r>
              <a:rPr lang="en-US" dirty="0" smtClean="0"/>
              <a:t>, </a:t>
            </a:r>
            <a:r>
              <a:rPr lang="en-US" dirty="0" err="1" smtClean="0"/>
              <a:t>abab</a:t>
            </a:r>
            <a:r>
              <a:rPr lang="en-US" dirty="0" smtClean="0"/>
              <a:t>, </a:t>
            </a:r>
            <a:r>
              <a:rPr lang="en-US" dirty="0" err="1" smtClean="0"/>
              <a:t>abba</a:t>
            </a:r>
            <a:r>
              <a:rPr lang="en-US" dirty="0" smtClean="0"/>
              <a:t>, </a:t>
            </a:r>
            <a:r>
              <a:rPr lang="en-US" dirty="0" err="1" smtClean="0"/>
              <a:t>baab</a:t>
            </a:r>
            <a:r>
              <a:rPr lang="en-US" dirty="0" smtClean="0"/>
              <a:t> 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Kleene</a:t>
            </a:r>
            <a:r>
              <a:rPr lang="en-US" dirty="0" smtClean="0"/>
              <a:t> Star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denoted by </a:t>
            </a:r>
            <a:r>
              <a:rPr lang="el-GR" dirty="0" smtClean="0"/>
              <a:t>Σ</a:t>
            </a:r>
            <a:r>
              <a:rPr lang="en-US" baseline="30000" dirty="0" smtClean="0"/>
              <a:t>*</a:t>
            </a:r>
            <a:r>
              <a:rPr lang="en-US" dirty="0" smtClean="0"/>
              <a:t>and represent all collection of strings defined over </a:t>
            </a:r>
            <a:r>
              <a:rPr lang="el-GR" dirty="0" smtClean="0"/>
              <a:t>Σ</a:t>
            </a:r>
            <a:r>
              <a:rPr lang="en-US" dirty="0" smtClean="0"/>
              <a:t> including Null string.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language produced by </a:t>
            </a:r>
            <a:r>
              <a:rPr lang="en-US" dirty="0" err="1" smtClean="0"/>
              <a:t>Kleene</a:t>
            </a:r>
            <a:r>
              <a:rPr lang="en-US" dirty="0" smtClean="0"/>
              <a:t> closure is infinite. It contains infinite words, however each word has finite length.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Kleene</a:t>
            </a:r>
            <a:r>
              <a:rPr lang="en-US" dirty="0" smtClean="0"/>
              <a:t> Star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Examples </a:t>
            </a:r>
          </a:p>
          <a:p>
            <a:r>
              <a:rPr lang="en-US" dirty="0" smtClean="0"/>
              <a:t> If </a:t>
            </a:r>
            <a:r>
              <a:rPr lang="el-GR" dirty="0" smtClean="0"/>
              <a:t>Σ</a:t>
            </a:r>
            <a:r>
              <a:rPr lang="en-US" dirty="0" smtClean="0"/>
              <a:t> = {x} </a:t>
            </a:r>
          </a:p>
          <a:p>
            <a:r>
              <a:rPr lang="en-US" dirty="0" smtClean="0"/>
              <a:t>	Then </a:t>
            </a:r>
            <a:r>
              <a:rPr lang="el-GR" dirty="0" smtClean="0"/>
              <a:t>Σ</a:t>
            </a:r>
            <a:r>
              <a:rPr lang="en-US" dirty="0" smtClean="0"/>
              <a:t>* = {</a:t>
            </a:r>
            <a:r>
              <a:rPr lang="el-GR" dirty="0" smtClean="0"/>
              <a:t>Λ</a:t>
            </a:r>
            <a:r>
              <a:rPr lang="en-US" dirty="0" smtClean="0"/>
              <a:t>, x, xx, xxx, </a:t>
            </a:r>
            <a:r>
              <a:rPr lang="en-US" dirty="0" err="1" smtClean="0"/>
              <a:t>xxxx</a:t>
            </a:r>
            <a:r>
              <a:rPr lang="en-US" dirty="0" smtClean="0"/>
              <a:t>, ….}</a:t>
            </a:r>
          </a:p>
          <a:p>
            <a:endParaRPr lang="en-US" dirty="0" smtClean="0"/>
          </a:p>
          <a:p>
            <a:r>
              <a:rPr lang="en-US" dirty="0" smtClean="0"/>
              <a:t> If </a:t>
            </a:r>
            <a:r>
              <a:rPr lang="el-GR" dirty="0" smtClean="0"/>
              <a:t>Σ</a:t>
            </a:r>
            <a:r>
              <a:rPr lang="en-US" dirty="0" smtClean="0"/>
              <a:t> = {0,1} </a:t>
            </a:r>
          </a:p>
          <a:p>
            <a:r>
              <a:rPr lang="en-US" dirty="0" smtClean="0"/>
              <a:t>	Then </a:t>
            </a:r>
            <a:r>
              <a:rPr lang="el-GR" dirty="0" smtClean="0"/>
              <a:t>Σ</a:t>
            </a:r>
            <a:r>
              <a:rPr lang="en-US" dirty="0" smtClean="0"/>
              <a:t>* = {</a:t>
            </a:r>
            <a:r>
              <a:rPr lang="el-GR" dirty="0" smtClean="0"/>
              <a:t>Λ</a:t>
            </a:r>
            <a:r>
              <a:rPr lang="en-US" dirty="0" smtClean="0"/>
              <a:t>, 0, 1, 00, 01, 10, 11, ….}</a:t>
            </a:r>
          </a:p>
          <a:p>
            <a:endParaRPr lang="en-US" dirty="0" smtClean="0"/>
          </a:p>
          <a:p>
            <a:r>
              <a:rPr lang="en-US" dirty="0" smtClean="0"/>
              <a:t> If </a:t>
            </a:r>
            <a:r>
              <a:rPr lang="el-GR" dirty="0" smtClean="0"/>
              <a:t>Σ</a:t>
            </a:r>
            <a:r>
              <a:rPr lang="en-US" dirty="0" smtClean="0"/>
              <a:t> = {</a:t>
            </a:r>
            <a:r>
              <a:rPr lang="en-US" dirty="0" err="1" smtClean="0"/>
              <a:t>aaB</a:t>
            </a:r>
            <a:r>
              <a:rPr lang="en-US" dirty="0" smtClean="0"/>
              <a:t>, c}</a:t>
            </a:r>
          </a:p>
          <a:p>
            <a:r>
              <a:rPr lang="en-US" dirty="0" smtClean="0"/>
              <a:t>	Then </a:t>
            </a:r>
            <a:r>
              <a:rPr lang="el-GR" dirty="0" smtClean="0"/>
              <a:t>Σ</a:t>
            </a:r>
            <a:r>
              <a:rPr lang="en-US" dirty="0" smtClean="0"/>
              <a:t>* = {</a:t>
            </a:r>
            <a:r>
              <a:rPr lang="el-GR" dirty="0" smtClean="0"/>
              <a:t>Λ </a:t>
            </a:r>
            <a:r>
              <a:rPr lang="en-US" dirty="0" smtClean="0"/>
              <a:t>,</a:t>
            </a:r>
            <a:r>
              <a:rPr lang="en-US" dirty="0" err="1" smtClean="0"/>
              <a:t>aaB</a:t>
            </a:r>
            <a:r>
              <a:rPr lang="en-US" dirty="0" smtClean="0"/>
              <a:t>, c, </a:t>
            </a:r>
            <a:r>
              <a:rPr lang="en-US" dirty="0" err="1" smtClean="0"/>
              <a:t>aaBaaB</a:t>
            </a:r>
            <a:r>
              <a:rPr lang="en-US" dirty="0" smtClean="0"/>
              <a:t>, </a:t>
            </a:r>
            <a:r>
              <a:rPr lang="en-US" dirty="0" err="1" smtClean="0"/>
              <a:t>aaBc</a:t>
            </a:r>
            <a:r>
              <a:rPr lang="en-US" dirty="0" smtClean="0"/>
              <a:t>, </a:t>
            </a:r>
            <a:r>
              <a:rPr lang="en-US" dirty="0" err="1" smtClean="0"/>
              <a:t>caaB</a:t>
            </a:r>
            <a:r>
              <a:rPr lang="en-US" dirty="0" smtClean="0"/>
              <a:t>,  cc, ….}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Kleene</a:t>
            </a:r>
            <a:r>
              <a:rPr lang="en-US" dirty="0" smtClean="0"/>
              <a:t> Star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077200" cy="43891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Consider the language S*, where S = {a b}. </a:t>
            </a:r>
          </a:p>
          <a:p>
            <a:pPr algn="just"/>
            <a:r>
              <a:rPr lang="en-US" b="1" dirty="0" smtClean="0"/>
              <a:t>How many words does this language have of length 2? of length 3? of length n?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Number of words = n</a:t>
            </a:r>
            <a:r>
              <a:rPr lang="en-US" baseline="30000" dirty="0" smtClean="0"/>
              <a:t>m	(n is number of symbols and m is length)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Length 2: 2</a:t>
            </a:r>
            <a:r>
              <a:rPr lang="en-US" baseline="30000" dirty="0" smtClean="0"/>
              <a:t>2</a:t>
            </a:r>
            <a:r>
              <a:rPr lang="en-US" dirty="0" smtClean="0"/>
              <a:t> = 4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Length 3: 2</a:t>
            </a:r>
            <a:r>
              <a:rPr lang="en-US" baseline="30000" dirty="0" smtClean="0"/>
              <a:t>3</a:t>
            </a:r>
            <a:r>
              <a:rPr lang="en-US" dirty="0" smtClean="0"/>
              <a:t>= 8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Length n: 2</a:t>
            </a:r>
            <a:r>
              <a:rPr lang="en-US" baseline="30000" dirty="0" smtClean="0"/>
              <a:t>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Plus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Plus Operation, combination of different letters are formed. However, Null String is not part of the generated language.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Natural Languages</a:t>
            </a:r>
          </a:p>
          <a:p>
            <a:pPr lvl="1"/>
            <a:r>
              <a:rPr lang="en-US" dirty="0" smtClean="0"/>
              <a:t>English, Chinese, French, Urdu etc</a:t>
            </a:r>
          </a:p>
          <a:p>
            <a:endParaRPr lang="en-US" dirty="0" smtClean="0"/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Basic, Fortran, C, C++, Java etc</a:t>
            </a:r>
          </a:p>
          <a:p>
            <a:endParaRPr lang="en-US" dirty="0" smtClean="0"/>
          </a:p>
          <a:p>
            <a:r>
              <a:rPr lang="en-US" dirty="0" smtClean="0"/>
              <a:t>Mathematics</a:t>
            </a:r>
          </a:p>
          <a:p>
            <a:endParaRPr lang="en-US" dirty="0" smtClean="0"/>
          </a:p>
          <a:p>
            <a:r>
              <a:rPr lang="en-US" dirty="0" smtClean="0"/>
              <a:t>State diagram</a:t>
            </a:r>
          </a:p>
          <a:p>
            <a:pPr>
              <a:buNone/>
            </a:pPr>
            <a:r>
              <a:rPr lang="en-US" dirty="0" smtClean="0"/>
              <a:t>	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Plus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</a:p>
          <a:p>
            <a:r>
              <a:rPr lang="en-US" dirty="0" smtClean="0"/>
              <a:t> If </a:t>
            </a:r>
            <a:r>
              <a:rPr lang="el-GR" dirty="0" smtClean="0"/>
              <a:t>Σ</a:t>
            </a:r>
            <a:r>
              <a:rPr lang="en-US" dirty="0" smtClean="0"/>
              <a:t> = {x} </a:t>
            </a:r>
          </a:p>
          <a:p>
            <a:r>
              <a:rPr lang="en-US" dirty="0" smtClean="0"/>
              <a:t>	Then </a:t>
            </a:r>
            <a:r>
              <a:rPr lang="el-GR" dirty="0" smtClean="0"/>
              <a:t>Σ</a:t>
            </a:r>
            <a:r>
              <a:rPr lang="en-US" baseline="30000" dirty="0" smtClean="0"/>
              <a:t>+</a:t>
            </a:r>
            <a:r>
              <a:rPr lang="en-US" dirty="0" smtClean="0"/>
              <a:t> = { x, xx, xxx, </a:t>
            </a:r>
            <a:r>
              <a:rPr lang="en-US" dirty="0" err="1" smtClean="0"/>
              <a:t>xxxx</a:t>
            </a:r>
            <a:r>
              <a:rPr lang="en-US" dirty="0" smtClean="0"/>
              <a:t>, ….}</a:t>
            </a:r>
          </a:p>
          <a:p>
            <a:r>
              <a:rPr lang="en-US" dirty="0" smtClean="0"/>
              <a:t> If </a:t>
            </a:r>
            <a:r>
              <a:rPr lang="el-GR" dirty="0" smtClean="0"/>
              <a:t>Σ</a:t>
            </a:r>
            <a:r>
              <a:rPr lang="en-US" dirty="0" smtClean="0"/>
              <a:t> = {0,1} </a:t>
            </a:r>
          </a:p>
          <a:p>
            <a:r>
              <a:rPr lang="en-US" dirty="0" smtClean="0"/>
              <a:t>	Then </a:t>
            </a:r>
            <a:r>
              <a:rPr lang="el-GR" dirty="0" smtClean="0"/>
              <a:t>Σ</a:t>
            </a:r>
            <a:r>
              <a:rPr lang="en-US" baseline="30000" dirty="0" smtClean="0"/>
              <a:t>+</a:t>
            </a:r>
            <a:r>
              <a:rPr lang="en-US" dirty="0" smtClean="0"/>
              <a:t> = { 0, 1, 00, 01, 10, 11, ….}</a:t>
            </a:r>
          </a:p>
          <a:p>
            <a:r>
              <a:rPr lang="en-US" dirty="0" smtClean="0"/>
              <a:t> If </a:t>
            </a:r>
            <a:r>
              <a:rPr lang="el-GR" dirty="0" smtClean="0"/>
              <a:t>Σ</a:t>
            </a:r>
            <a:r>
              <a:rPr lang="en-US" dirty="0" smtClean="0"/>
              <a:t> = {</a:t>
            </a:r>
            <a:r>
              <a:rPr lang="en-US" dirty="0" err="1" smtClean="0"/>
              <a:t>aaB</a:t>
            </a:r>
            <a:r>
              <a:rPr lang="en-US" dirty="0" smtClean="0"/>
              <a:t>, c}</a:t>
            </a:r>
          </a:p>
          <a:p>
            <a:r>
              <a:rPr lang="en-US" dirty="0" smtClean="0"/>
              <a:t>	Then </a:t>
            </a:r>
            <a:r>
              <a:rPr lang="el-GR" dirty="0" smtClean="0"/>
              <a:t>Σ</a:t>
            </a:r>
            <a:r>
              <a:rPr lang="en-US" baseline="30000" dirty="0" smtClean="0"/>
              <a:t>+</a:t>
            </a:r>
            <a:r>
              <a:rPr lang="en-US" dirty="0" smtClean="0"/>
              <a:t> = {</a:t>
            </a:r>
            <a:r>
              <a:rPr lang="en-US" dirty="0" err="1" smtClean="0"/>
              <a:t>aaB</a:t>
            </a:r>
            <a:r>
              <a:rPr lang="en-US" dirty="0" smtClean="0"/>
              <a:t>, c, </a:t>
            </a:r>
            <a:r>
              <a:rPr lang="en-US" dirty="0" err="1" smtClean="0"/>
              <a:t>aaBaaB</a:t>
            </a:r>
            <a:r>
              <a:rPr lang="en-US" dirty="0" smtClean="0"/>
              <a:t>, </a:t>
            </a:r>
            <a:r>
              <a:rPr lang="en-US" dirty="0" err="1" smtClean="0"/>
              <a:t>aaBc</a:t>
            </a:r>
            <a:r>
              <a:rPr lang="en-US" dirty="0" smtClean="0"/>
              <a:t>, </a:t>
            </a:r>
            <a:r>
              <a:rPr lang="en-US" dirty="0" err="1" smtClean="0"/>
              <a:t>caaB</a:t>
            </a:r>
            <a:r>
              <a:rPr lang="en-US" dirty="0" smtClean="0"/>
              <a:t>, cc, ….}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Four different ways, in which a language can be defined</a:t>
            </a:r>
          </a:p>
          <a:p>
            <a:endParaRPr lang="en-US" dirty="0" smtClean="0"/>
          </a:p>
          <a:p>
            <a:r>
              <a:rPr lang="en-US" dirty="0" smtClean="0"/>
              <a:t>There are four ways that we will study in this course:</a:t>
            </a:r>
          </a:p>
          <a:p>
            <a:endParaRPr lang="en-US" sz="1300" dirty="0" smtClean="0"/>
          </a:p>
          <a:p>
            <a:pPr lvl="1"/>
            <a:r>
              <a:rPr lang="en-US" dirty="0" smtClean="0"/>
              <a:t>Descriptive way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Recursive way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Regular Expression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Finite Automata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Descriptive way and its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language and its associated conditions are defined in plain English. 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Example:</a:t>
            </a:r>
          </a:p>
          <a:p>
            <a:pPr lvl="1" algn="just"/>
            <a:r>
              <a:rPr lang="en-US" dirty="0" smtClean="0"/>
              <a:t>The language  L of strings of </a:t>
            </a:r>
            <a:r>
              <a:rPr lang="en-US" b="1" dirty="0" smtClean="0"/>
              <a:t>even length</a:t>
            </a:r>
            <a:r>
              <a:rPr lang="en-US" dirty="0" smtClean="0"/>
              <a:t>, defined over </a:t>
            </a:r>
            <a:r>
              <a:rPr lang="el-GR" dirty="0" smtClean="0"/>
              <a:t>Σ</a:t>
            </a:r>
            <a:r>
              <a:rPr lang="en-US" dirty="0" smtClean="0"/>
              <a:t>={b}, can be written as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L={bb, </a:t>
            </a:r>
            <a:r>
              <a:rPr lang="en-US" dirty="0" err="1" smtClean="0"/>
              <a:t>bbbb</a:t>
            </a:r>
            <a:r>
              <a:rPr lang="en-US" dirty="0" smtClean="0"/>
              <a:t>, …..}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Example:</a:t>
            </a:r>
          </a:p>
          <a:p>
            <a:pPr lvl="1" algn="just"/>
            <a:r>
              <a:rPr lang="en-US" dirty="0" smtClean="0"/>
              <a:t>The language L of strings that </a:t>
            </a:r>
            <a:r>
              <a:rPr lang="en-US" b="1" dirty="0" smtClean="0"/>
              <a:t>does not start with a</a:t>
            </a:r>
            <a:r>
              <a:rPr lang="en-US" dirty="0" smtClean="0"/>
              <a:t>, defined over </a:t>
            </a:r>
            <a:r>
              <a:rPr lang="el-GR" dirty="0" smtClean="0"/>
              <a:t>Σ</a:t>
            </a:r>
            <a:r>
              <a:rPr lang="en-US" dirty="0" smtClean="0"/>
              <a:t>={</a:t>
            </a:r>
            <a:r>
              <a:rPr lang="en-US" dirty="0" err="1" smtClean="0"/>
              <a:t>a,b,c</a:t>
            </a:r>
            <a:r>
              <a:rPr lang="en-US" dirty="0" smtClean="0"/>
              <a:t>}, can be written as	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L={b, c, </a:t>
            </a:r>
            <a:r>
              <a:rPr lang="en-US" dirty="0" err="1" smtClean="0"/>
              <a:t>ba</a:t>
            </a:r>
            <a:r>
              <a:rPr lang="en-US" dirty="0" smtClean="0"/>
              <a:t>, bb, </a:t>
            </a:r>
            <a:r>
              <a:rPr lang="en-US" dirty="0" err="1" smtClean="0"/>
              <a:t>bc</a:t>
            </a:r>
            <a:r>
              <a:rPr lang="en-US" dirty="0" smtClean="0"/>
              <a:t>, ca, </a:t>
            </a:r>
            <a:r>
              <a:rPr lang="en-US" dirty="0" err="1" smtClean="0"/>
              <a:t>cb</a:t>
            </a:r>
            <a:r>
              <a:rPr lang="en-US" dirty="0" smtClean="0"/>
              <a:t>,  cc, …}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Descriptive way and its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Example:</a:t>
            </a:r>
          </a:p>
          <a:p>
            <a:pPr lvl="1"/>
            <a:r>
              <a:rPr lang="en-US" dirty="0" smtClean="0"/>
              <a:t>The language L of </a:t>
            </a:r>
            <a:r>
              <a:rPr lang="en-US" b="1" dirty="0" smtClean="0"/>
              <a:t>strings of length 3</a:t>
            </a:r>
            <a:r>
              <a:rPr lang="en-US" dirty="0" smtClean="0"/>
              <a:t>, defined over </a:t>
            </a:r>
            <a:r>
              <a:rPr lang="el-GR" dirty="0" smtClean="0"/>
              <a:t>Σ</a:t>
            </a:r>
            <a:r>
              <a:rPr lang="en-US" dirty="0" smtClean="0"/>
              <a:t>={0,1,2}, can be written as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L={000, 012</a:t>
            </a:r>
            <a:r>
              <a:rPr lang="en-US" smtClean="0"/>
              <a:t>, </a:t>
            </a:r>
            <a:r>
              <a:rPr lang="en-US" smtClean="0"/>
              <a:t>022, </a:t>
            </a:r>
            <a:r>
              <a:rPr lang="en-US" dirty="0" smtClean="0"/>
              <a:t>101,120,…}</a:t>
            </a:r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</a:p>
          <a:p>
            <a:pPr lvl="1"/>
            <a:r>
              <a:rPr lang="en-US" dirty="0" smtClean="0"/>
              <a:t>The language L of </a:t>
            </a:r>
            <a:r>
              <a:rPr lang="en-US" b="1" dirty="0" smtClean="0"/>
              <a:t>strings ending in 1</a:t>
            </a:r>
            <a:r>
              <a:rPr lang="en-US" dirty="0" smtClean="0"/>
              <a:t>, defined over  </a:t>
            </a:r>
            <a:r>
              <a:rPr lang="el-GR" dirty="0" smtClean="0"/>
              <a:t>Σ</a:t>
            </a:r>
            <a:r>
              <a:rPr lang="en-US" dirty="0" smtClean="0"/>
              <a:t> ={0,1}, can be written as</a:t>
            </a:r>
          </a:p>
          <a:p>
            <a:pPr lvl="1"/>
            <a:r>
              <a:rPr lang="en-US" dirty="0" smtClean="0"/>
              <a:t>L={1,001,101,0001,0101,1001,1101,…}</a:t>
            </a:r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  <a:endParaRPr lang="en-US" dirty="0" smtClean="0"/>
          </a:p>
          <a:p>
            <a:pPr lvl="1"/>
            <a:r>
              <a:rPr lang="en-US" dirty="0" smtClean="0"/>
              <a:t>The language </a:t>
            </a:r>
            <a:r>
              <a:rPr lang="en-US" b="1" dirty="0" smtClean="0"/>
              <a:t>EQUAL</a:t>
            </a:r>
            <a:r>
              <a:rPr lang="en-US" dirty="0" smtClean="0"/>
              <a:t>, of strings with </a:t>
            </a:r>
            <a:r>
              <a:rPr lang="en-US" b="1" dirty="0" smtClean="0"/>
              <a:t>number of </a:t>
            </a:r>
            <a:r>
              <a:rPr lang="en-US" b="1" dirty="0" err="1" smtClean="0"/>
              <a:t>a’s</a:t>
            </a:r>
            <a:r>
              <a:rPr lang="en-US" b="1" dirty="0" smtClean="0"/>
              <a:t> equal to number of </a:t>
            </a:r>
            <a:r>
              <a:rPr lang="en-US" b="1" dirty="0" err="1" smtClean="0"/>
              <a:t>b’s</a:t>
            </a:r>
            <a:r>
              <a:rPr lang="en-US" dirty="0" smtClean="0"/>
              <a:t>, defined over </a:t>
            </a:r>
            <a:r>
              <a:rPr lang="el-GR" dirty="0" smtClean="0"/>
              <a:t>Σ</a:t>
            </a:r>
            <a:r>
              <a:rPr lang="en-US" dirty="0" smtClean="0"/>
              <a:t>={</a:t>
            </a:r>
            <a:r>
              <a:rPr lang="en-US" dirty="0" err="1" smtClean="0"/>
              <a:t>a,b</a:t>
            </a:r>
            <a:r>
              <a:rPr lang="en-US" dirty="0" smtClean="0"/>
              <a:t>}, can be written as</a:t>
            </a:r>
          </a:p>
          <a:p>
            <a:pPr lvl="1"/>
            <a:r>
              <a:rPr lang="en-US" dirty="0" smtClean="0"/>
              <a:t>L={</a:t>
            </a:r>
            <a:r>
              <a:rPr lang="el-GR" dirty="0" smtClean="0"/>
              <a:t>Λ</a:t>
            </a:r>
            <a:r>
              <a:rPr lang="en-US" dirty="0" smtClean="0"/>
              <a:t> ,</a:t>
            </a:r>
            <a:r>
              <a:rPr lang="en-US" dirty="0" err="1" smtClean="0"/>
              <a:t>ab,aabb,abab,baba,abba</a:t>
            </a:r>
            <a:r>
              <a:rPr lang="en-US" dirty="0" smtClean="0"/>
              <a:t>,…}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Descriptive way and its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 smtClean="0"/>
              <a:t>Example:</a:t>
            </a:r>
            <a:endParaRPr lang="en-US" dirty="0" smtClean="0"/>
          </a:p>
          <a:p>
            <a:pPr lvl="1" algn="just"/>
            <a:r>
              <a:rPr lang="en-US" dirty="0" smtClean="0"/>
              <a:t>The language </a:t>
            </a:r>
            <a:r>
              <a:rPr lang="en-US" b="1" dirty="0" smtClean="0"/>
              <a:t>EVEN-EVEN</a:t>
            </a:r>
            <a:r>
              <a:rPr lang="en-US" dirty="0" smtClean="0"/>
              <a:t>, of strings with even number of </a:t>
            </a:r>
            <a:r>
              <a:rPr lang="en-US" dirty="0" err="1" smtClean="0"/>
              <a:t>a’s</a:t>
            </a:r>
            <a:r>
              <a:rPr lang="en-US" dirty="0" smtClean="0"/>
              <a:t> and even number of </a:t>
            </a:r>
            <a:r>
              <a:rPr lang="en-US" dirty="0" err="1" smtClean="0"/>
              <a:t>b’s</a:t>
            </a:r>
            <a:r>
              <a:rPr lang="en-US" dirty="0" smtClean="0"/>
              <a:t>, defined over </a:t>
            </a:r>
            <a:r>
              <a:rPr lang="el-GR" dirty="0" smtClean="0"/>
              <a:t>Σ</a:t>
            </a:r>
            <a:r>
              <a:rPr lang="en-US" dirty="0" smtClean="0"/>
              <a:t>={</a:t>
            </a:r>
            <a:r>
              <a:rPr lang="en-US" dirty="0" err="1" smtClean="0"/>
              <a:t>a,b</a:t>
            </a:r>
            <a:r>
              <a:rPr lang="en-US" dirty="0" smtClean="0"/>
              <a:t>}, can be written as</a:t>
            </a:r>
          </a:p>
          <a:p>
            <a:pPr lvl="1" algn="just"/>
            <a:r>
              <a:rPr lang="en-US" dirty="0" smtClean="0"/>
              <a:t>L={</a:t>
            </a:r>
            <a:r>
              <a:rPr lang="el-GR" dirty="0" smtClean="0"/>
              <a:t>Λ</a:t>
            </a:r>
            <a:r>
              <a:rPr lang="en-US" dirty="0" smtClean="0"/>
              <a:t>, </a:t>
            </a:r>
            <a:r>
              <a:rPr lang="en-US" dirty="0" err="1" smtClean="0"/>
              <a:t>aa</a:t>
            </a:r>
            <a:r>
              <a:rPr lang="en-US" dirty="0" smtClean="0"/>
              <a:t>, bb, </a:t>
            </a:r>
            <a:r>
              <a:rPr lang="en-US" dirty="0" err="1" smtClean="0"/>
              <a:t>aaaa</a:t>
            </a:r>
            <a:r>
              <a:rPr lang="en-US" dirty="0" smtClean="0"/>
              <a:t>, </a:t>
            </a:r>
            <a:r>
              <a:rPr lang="en-US" dirty="0" err="1" smtClean="0"/>
              <a:t>aabb,abab</a:t>
            </a:r>
            <a:r>
              <a:rPr lang="en-US" dirty="0" smtClean="0"/>
              <a:t>, </a:t>
            </a:r>
            <a:r>
              <a:rPr lang="en-US" dirty="0" err="1" smtClean="0"/>
              <a:t>abba</a:t>
            </a:r>
            <a:r>
              <a:rPr lang="en-US" dirty="0" smtClean="0"/>
              <a:t>, </a:t>
            </a:r>
            <a:r>
              <a:rPr lang="en-US" dirty="0" err="1" smtClean="0"/>
              <a:t>baab</a:t>
            </a:r>
            <a:r>
              <a:rPr lang="en-US" dirty="0" smtClean="0"/>
              <a:t>, </a:t>
            </a:r>
            <a:r>
              <a:rPr lang="en-US" dirty="0" err="1" smtClean="0"/>
              <a:t>baba</a:t>
            </a:r>
            <a:r>
              <a:rPr lang="en-US" dirty="0" smtClean="0"/>
              <a:t>, </a:t>
            </a:r>
            <a:r>
              <a:rPr lang="en-US" dirty="0" err="1" smtClean="0"/>
              <a:t>bbaa</a:t>
            </a:r>
            <a:r>
              <a:rPr lang="en-US" dirty="0" smtClean="0"/>
              <a:t>, </a:t>
            </a:r>
            <a:r>
              <a:rPr lang="en-US" dirty="0" err="1" smtClean="0"/>
              <a:t>bbbb</a:t>
            </a:r>
            <a:r>
              <a:rPr lang="en-US" dirty="0" smtClean="0"/>
              <a:t>,…}</a:t>
            </a:r>
          </a:p>
          <a:p>
            <a:pPr algn="just"/>
            <a:r>
              <a:rPr lang="en-US" b="1" dirty="0" smtClean="0"/>
              <a:t>Example:</a:t>
            </a:r>
          </a:p>
          <a:p>
            <a:pPr lvl="1" algn="just"/>
            <a:r>
              <a:rPr lang="en-US" dirty="0" smtClean="0"/>
              <a:t>The language </a:t>
            </a:r>
            <a:r>
              <a:rPr lang="en-US" b="1" dirty="0" smtClean="0"/>
              <a:t>INTEGER</a:t>
            </a:r>
            <a:r>
              <a:rPr lang="en-US" dirty="0" smtClean="0"/>
              <a:t>, of strings defined over                             </a:t>
            </a:r>
            <a:r>
              <a:rPr lang="el-GR" dirty="0" smtClean="0"/>
              <a:t>Σ</a:t>
            </a:r>
            <a:r>
              <a:rPr lang="en-US" dirty="0" smtClean="0"/>
              <a:t>={-,0,1,2,3,4,5,6,7,8,9}, can be written as </a:t>
            </a:r>
          </a:p>
          <a:p>
            <a:pPr lvl="1" algn="just"/>
            <a:r>
              <a:rPr lang="en-US" dirty="0" smtClean="0"/>
              <a:t>INTEGER = {…,-2,-1,0,1,2,…} </a:t>
            </a:r>
          </a:p>
          <a:p>
            <a:pPr algn="just"/>
            <a:r>
              <a:rPr lang="en-US" b="1" dirty="0" smtClean="0"/>
              <a:t>Example:</a:t>
            </a:r>
          </a:p>
          <a:p>
            <a:pPr lvl="1" algn="just"/>
            <a:r>
              <a:rPr lang="en-US" dirty="0" smtClean="0"/>
              <a:t>The language </a:t>
            </a:r>
            <a:r>
              <a:rPr lang="en-US" b="1" dirty="0" smtClean="0"/>
              <a:t>EVEN</a:t>
            </a:r>
            <a:r>
              <a:rPr lang="en-US" dirty="0" smtClean="0"/>
              <a:t>, of stings defined over </a:t>
            </a:r>
            <a:r>
              <a:rPr lang="el-GR" dirty="0" smtClean="0"/>
              <a:t>Σ</a:t>
            </a:r>
            <a:r>
              <a:rPr lang="en-US" dirty="0" smtClean="0"/>
              <a:t>={-,0,1,2,3,4,5,6,7,8,9}, can be written as </a:t>
            </a:r>
          </a:p>
          <a:p>
            <a:pPr lvl="1" algn="just"/>
            <a:r>
              <a:rPr lang="en-US" dirty="0" smtClean="0"/>
              <a:t>EVEN = { …,-4,-2,0,2,4,…}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Descriptive way and its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Example:</a:t>
            </a:r>
          </a:p>
          <a:p>
            <a:pPr lvl="1" algn="just"/>
            <a:r>
              <a:rPr lang="en-US" dirty="0" smtClean="0"/>
              <a:t> The language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smtClean="0"/>
              <a:t>}, of strings defined over </a:t>
            </a:r>
            <a:r>
              <a:rPr lang="el-GR" dirty="0" smtClean="0"/>
              <a:t>Σ</a:t>
            </a:r>
            <a:r>
              <a:rPr lang="en-US" dirty="0" smtClean="0"/>
              <a:t>={</a:t>
            </a:r>
            <a:r>
              <a:rPr lang="en-US" dirty="0" err="1" smtClean="0"/>
              <a:t>a,b</a:t>
            </a:r>
            <a:r>
              <a:rPr lang="en-US" dirty="0" smtClean="0"/>
              <a:t>}, as </a:t>
            </a:r>
          </a:p>
          <a:p>
            <a:pPr algn="just">
              <a:buNone/>
            </a:pPr>
            <a:r>
              <a:rPr lang="en-US" dirty="0" smtClean="0"/>
              <a:t>	      {a</a:t>
            </a:r>
            <a:r>
              <a:rPr lang="en-US" baseline="30000" dirty="0" smtClean="0"/>
              <a:t>n  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smtClean="0"/>
              <a:t>: n=1,2,3,…}, can be written as</a:t>
            </a:r>
          </a:p>
          <a:p>
            <a:pPr lvl="1" algn="just"/>
            <a:r>
              <a:rPr lang="en-US" dirty="0" smtClean="0"/>
              <a:t>L= {</a:t>
            </a:r>
            <a:r>
              <a:rPr lang="en-US" dirty="0" err="1" smtClean="0"/>
              <a:t>ab</a:t>
            </a:r>
            <a:r>
              <a:rPr lang="en-US" dirty="0" smtClean="0"/>
              <a:t>, </a:t>
            </a:r>
            <a:r>
              <a:rPr lang="en-US" dirty="0" err="1" smtClean="0"/>
              <a:t>aabb</a:t>
            </a:r>
            <a:r>
              <a:rPr lang="en-US" dirty="0" smtClean="0"/>
              <a:t>, </a:t>
            </a:r>
            <a:r>
              <a:rPr lang="en-US" dirty="0" err="1" smtClean="0"/>
              <a:t>aaabbb,aaaabbbb</a:t>
            </a:r>
            <a:r>
              <a:rPr lang="en-US" dirty="0" smtClean="0"/>
              <a:t>,…}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b="1" dirty="0" smtClean="0"/>
              <a:t>Example:</a:t>
            </a:r>
          </a:p>
          <a:p>
            <a:pPr lvl="1" algn="just"/>
            <a:r>
              <a:rPr lang="en-US" dirty="0" smtClean="0"/>
              <a:t> The language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smtClean="0"/>
              <a:t>}, of strings defined over </a:t>
            </a:r>
            <a:r>
              <a:rPr lang="el-GR" dirty="0" smtClean="0"/>
              <a:t>Σ</a:t>
            </a:r>
            <a:r>
              <a:rPr lang="en-US" dirty="0" smtClean="0"/>
              <a:t>={</a:t>
            </a:r>
            <a:r>
              <a:rPr lang="en-US" dirty="0" err="1" smtClean="0"/>
              <a:t>a,b,c</a:t>
            </a:r>
            <a:r>
              <a:rPr lang="en-US" dirty="0" smtClean="0"/>
              <a:t>}, as 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smtClean="0"/>
              <a:t>: n=1,2,3,…}, can be written as</a:t>
            </a:r>
          </a:p>
          <a:p>
            <a:pPr lvl="1" algn="just"/>
            <a:r>
              <a:rPr lang="en-US" dirty="0" smtClean="0"/>
              <a:t>L= {</a:t>
            </a:r>
            <a:r>
              <a:rPr lang="en-US" dirty="0" err="1" smtClean="0"/>
              <a:t>abc</a:t>
            </a:r>
            <a:r>
              <a:rPr lang="en-US" dirty="0" smtClean="0"/>
              <a:t>, </a:t>
            </a:r>
            <a:r>
              <a:rPr lang="en-US" dirty="0" err="1" smtClean="0"/>
              <a:t>aabbcc</a:t>
            </a:r>
            <a:r>
              <a:rPr lang="en-US" dirty="0" smtClean="0"/>
              <a:t>, </a:t>
            </a:r>
            <a:r>
              <a:rPr lang="en-US" dirty="0" err="1" smtClean="0"/>
              <a:t>aaabbbccc,aaaabbbbcccc</a:t>
            </a:r>
            <a:r>
              <a:rPr lang="en-US" dirty="0" smtClean="0"/>
              <a:t>,…}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Alphabets</a:t>
            </a:r>
          </a:p>
          <a:p>
            <a:pPr lvl="1"/>
            <a:r>
              <a:rPr lang="en-US" dirty="0" smtClean="0"/>
              <a:t>Basic elements</a:t>
            </a:r>
          </a:p>
          <a:p>
            <a:pPr lvl="1"/>
            <a:r>
              <a:rPr lang="en-US" dirty="0" smtClean="0"/>
              <a:t>Set of letters or characters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Grammar</a:t>
            </a:r>
          </a:p>
          <a:p>
            <a:pPr lvl="1"/>
            <a:r>
              <a:rPr lang="en-US" dirty="0" smtClean="0"/>
              <a:t>Tells you that words belongs to a language</a:t>
            </a:r>
          </a:p>
          <a:p>
            <a:pPr lvl="1"/>
            <a:r>
              <a:rPr lang="en-US" dirty="0" smtClean="0"/>
              <a:t>Syntax</a:t>
            </a:r>
          </a:p>
          <a:p>
            <a:endParaRPr lang="en-US" dirty="0" smtClean="0"/>
          </a:p>
          <a:p>
            <a:r>
              <a:rPr lang="en-US" dirty="0" smtClean="0"/>
              <a:t>Meaning</a:t>
            </a:r>
          </a:p>
          <a:p>
            <a:pPr lvl="1"/>
            <a:r>
              <a:rPr lang="en-US" dirty="0" smtClean="0"/>
              <a:t>Semantics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Set of strings of characters from the alphabets</a:t>
            </a:r>
          </a:p>
          <a:p>
            <a:endParaRPr lang="en-US" dirty="0" smtClean="0"/>
          </a:p>
          <a:p>
            <a:r>
              <a:rPr lang="en-US" dirty="0" smtClean="0"/>
              <a:t>Word</a:t>
            </a:r>
          </a:p>
          <a:p>
            <a:pPr lvl="1"/>
            <a:r>
              <a:rPr lang="en-US" dirty="0" smtClean="0"/>
              <a:t>A set of characters belongs to the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English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Alphabets</a:t>
            </a:r>
          </a:p>
          <a:p>
            <a:pPr lvl="1"/>
            <a:r>
              <a:rPr lang="en-US" dirty="0" smtClean="0"/>
              <a:t>a b c……z A B C  …….Z  punctuation marks, blank space etc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All words in standard dictionary</a:t>
            </a:r>
          </a:p>
          <a:p>
            <a:pPr lvl="1"/>
            <a:r>
              <a:rPr lang="en-US" dirty="0" smtClean="0"/>
              <a:t>What is on the exam</a:t>
            </a:r>
          </a:p>
          <a:p>
            <a:pPr lvl="1"/>
            <a:r>
              <a:rPr lang="en-US" dirty="0" smtClean="0"/>
              <a:t>The quick brown fox jumped over the lazy dog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   context-free,	regular……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Alphabets</a:t>
            </a:r>
          </a:p>
          <a:p>
            <a:pPr lvl="1"/>
            <a:r>
              <a:rPr lang="en-US" dirty="0" smtClean="0"/>
              <a:t>ASCII characters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   main()      {</a:t>
            </a:r>
            <a:r>
              <a:rPr lang="en-US" dirty="0" err="1" smtClean="0"/>
              <a:t>printf</a:t>
            </a:r>
            <a:r>
              <a:rPr lang="en-US" dirty="0" smtClean="0"/>
              <a:t>(“Hello”);}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6019800" cy="434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What does Theory of automata mean?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word “Theory” means that this subject is a more mathematical subject and less practical.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Automata is the plural of the word Automaton which means “self-acting”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general, this subject focuses on the theoretical aspects of computer science.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943</TotalTime>
  <Words>1529</Words>
  <Application>Microsoft Office PowerPoint</Application>
  <PresentationFormat>On-screen Show (4:3)</PresentationFormat>
  <Paragraphs>306</Paragraphs>
  <Slides>35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Flow</vt:lpstr>
      <vt:lpstr>Theory of Automata</vt:lpstr>
      <vt:lpstr>Book</vt:lpstr>
      <vt:lpstr>Language</vt:lpstr>
      <vt:lpstr>Components of Language </vt:lpstr>
      <vt:lpstr>Definition</vt:lpstr>
      <vt:lpstr>English Words</vt:lpstr>
      <vt:lpstr>C-Language</vt:lpstr>
      <vt:lpstr>Conventions</vt:lpstr>
      <vt:lpstr>What does Theory of automata mean?</vt:lpstr>
      <vt:lpstr>Theory of Automata Applications</vt:lpstr>
      <vt:lpstr>Types of languages</vt:lpstr>
      <vt:lpstr>Basic Element of a Formal Language – Alphabets</vt:lpstr>
      <vt:lpstr>Example Computer Languages</vt:lpstr>
      <vt:lpstr>What are Strings</vt:lpstr>
      <vt:lpstr>What is an EMPTY or NULL String</vt:lpstr>
      <vt:lpstr>What are Words</vt:lpstr>
      <vt:lpstr>Defining Alphabets – Guidelines</vt:lpstr>
      <vt:lpstr>Defining Alphabets – Guidelines</vt:lpstr>
      <vt:lpstr>Ambiguity Examples</vt:lpstr>
      <vt:lpstr>Length of Strings</vt:lpstr>
      <vt:lpstr>Word Length Example</vt:lpstr>
      <vt:lpstr>Length of strings over n alphabets</vt:lpstr>
      <vt:lpstr>Reverse of a String</vt:lpstr>
      <vt:lpstr>PALINDROME</vt:lpstr>
      <vt:lpstr>Even Even</vt:lpstr>
      <vt:lpstr>Kleene Star closure</vt:lpstr>
      <vt:lpstr>Kleene Star closure</vt:lpstr>
      <vt:lpstr>Kleene Star closure</vt:lpstr>
      <vt:lpstr>Plus Operation</vt:lpstr>
      <vt:lpstr>Plus Operation</vt:lpstr>
      <vt:lpstr>Defining language</vt:lpstr>
      <vt:lpstr>Descriptive way and its examples</vt:lpstr>
      <vt:lpstr>Descriptive way and its examples</vt:lpstr>
      <vt:lpstr>Descriptive way and its examples</vt:lpstr>
      <vt:lpstr>Descriptive way and its examples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Qamar</cp:lastModifiedBy>
  <cp:revision>178</cp:revision>
  <dcterms:created xsi:type="dcterms:W3CDTF">2006-08-16T00:00:00Z</dcterms:created>
  <dcterms:modified xsi:type="dcterms:W3CDTF">2021-02-12T06:02:30Z</dcterms:modified>
</cp:coreProperties>
</file>