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297" r:id="rId29"/>
    <p:sldId id="299" r:id="rId30"/>
    <p:sldId id="300" r:id="rId31"/>
    <p:sldId id="301" r:id="rId32"/>
    <p:sldId id="302" r:id="rId33"/>
    <p:sldId id="303" r:id="rId34"/>
    <p:sldId id="274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7" r:id="rId48"/>
    <p:sldId id="316" r:id="rId49"/>
    <p:sldId id="318" r:id="rId50"/>
    <p:sldId id="319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44" r:id="rId61"/>
    <p:sldId id="331" r:id="rId62"/>
    <p:sldId id="333" r:id="rId63"/>
    <p:sldId id="334" r:id="rId64"/>
    <p:sldId id="342" r:id="rId65"/>
    <p:sldId id="335" r:id="rId66"/>
    <p:sldId id="34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Divide regular expression into terms call the </a:t>
            </a:r>
            <a:r>
              <a:rPr lang="en-US" dirty="0" err="1" smtClean="0"/>
              <a:t>r’s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union b </a:t>
            </a:r>
            <a:r>
              <a:rPr lang="en-US" dirty="0" err="1" smtClean="0"/>
              <a:t>thompson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union b </a:t>
            </a:r>
            <a:r>
              <a:rPr lang="en-US" dirty="0" err="1" smtClean="0"/>
              <a:t>kleen</a:t>
            </a:r>
            <a:r>
              <a:rPr lang="en-US" dirty="0" smtClean="0"/>
              <a:t> start </a:t>
            </a:r>
            <a:r>
              <a:rPr lang="en-US" dirty="0" err="1" smtClean="0"/>
              <a:t>thompson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union b </a:t>
            </a:r>
            <a:r>
              <a:rPr lang="en-US" dirty="0" err="1" smtClean="0"/>
              <a:t>kleen</a:t>
            </a:r>
            <a:r>
              <a:rPr lang="en-US" smtClean="0"/>
              <a:t> start thompson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union b </a:t>
            </a:r>
            <a:r>
              <a:rPr lang="en-US" dirty="0" err="1" smtClean="0"/>
              <a:t>kleen</a:t>
            </a:r>
            <a:r>
              <a:rPr lang="en-US" smtClean="0"/>
              <a:t> start thompson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states means DFA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11-12-13-14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Draw transition table for DFA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05075"/>
            <a:ext cx="8922766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Add 𝜀-closure(9) as DFA start state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2590800"/>
            <a:ext cx="75438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Mark state 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66975"/>
            <a:ext cx="885126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𝜀-closure(move(A, a))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6091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𝜀-closure(move(A, b))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76500"/>
            <a:ext cx="887018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𝜀-closure(move(A, c))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14600"/>
            <a:ext cx="894583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Mark B</a:t>
            </a:r>
          </a:p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895711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𝜀-closure(move(B, a))</a:t>
            </a:r>
          </a:p>
          <a:p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438400"/>
            <a:ext cx="8991600" cy="427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𝜀-closure(move(B, b))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799"/>
            <a:ext cx="8686800" cy="418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𝜀-closure(move(B, c))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14600"/>
            <a:ext cx="899962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THOMPSON’S Construction Method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regular expression to an NFA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	((a⋅ b)|c)*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Mark C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7669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𝜀-closure(move(C, a))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14600"/>
            <a:ext cx="896641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𝜀-closure(move(C, b))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438400"/>
            <a:ext cx="902143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𝜀-closure(move(C, c))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486025"/>
            <a:ext cx="8991600" cy="411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Mark D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14599"/>
            <a:ext cx="90678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𝜀-closure(move(D, a))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438400"/>
            <a:ext cx="90525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𝜀-closure(move(D, b))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7484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𝜀-closure(move(D, c))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14600"/>
            <a:ext cx="894370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Draw DFA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90800"/>
            <a:ext cx="883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2057400"/>
            <a:ext cx="71708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895600"/>
            <a:ext cx="58236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3628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 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First we construct the union of a and b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905000"/>
            <a:ext cx="933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67000"/>
            <a:ext cx="6324600" cy="373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 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Now for </a:t>
            </a:r>
            <a:r>
              <a:rPr lang="en-US" dirty="0" err="1" smtClean="0"/>
              <a:t>kleen</a:t>
            </a:r>
            <a:r>
              <a:rPr lang="en-US" dirty="0" smtClean="0"/>
              <a:t> start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905000"/>
            <a:ext cx="1362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666999"/>
            <a:ext cx="7239000" cy="409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 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Now the union of               and c is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1" y="1981200"/>
            <a:ext cx="990600" cy="4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438399"/>
            <a:ext cx="7467600" cy="430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Conversion to DFA Using </a:t>
            </a:r>
            <a:br>
              <a:rPr lang="en-US" dirty="0" smtClean="0"/>
            </a:br>
            <a:r>
              <a:rPr lang="en-US" dirty="0" smtClean="0"/>
              <a:t>Subset Construction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399"/>
            <a:ext cx="7467600" cy="430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677875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𝜀-closure(move(0, a))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077200" cy="388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𝜀-closure(move(0, b))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840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𝜀-closure(move(0, c))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2281"/>
            <a:ext cx="7696200" cy="434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𝜀-closure(move(1, a))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7391400" cy="426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𝜀-closure(move(1, b))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7010400" cy="426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7627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𝜀-closure(move(1, c))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38400"/>
            <a:ext cx="8305800" cy="41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𝜀-closure(move(2, a))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0"/>
            <a:ext cx="67818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057400"/>
            <a:ext cx="1981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𝜀-closure(move(2, b))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00400"/>
            <a:ext cx="69532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057400"/>
            <a:ext cx="1933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𝜀-closure(move(2, c))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09950"/>
            <a:ext cx="6838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828800"/>
            <a:ext cx="828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𝜀-closure(move(3, a))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828800"/>
            <a:ext cx="828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19400"/>
            <a:ext cx="66484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𝜀-closure(move(3, b))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828800"/>
            <a:ext cx="828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2667000"/>
            <a:ext cx="68484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𝜀-closure(move(3, c))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828800"/>
            <a:ext cx="828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048000"/>
            <a:ext cx="68008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2057400"/>
            <a:ext cx="71708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9538" y="2971800"/>
            <a:ext cx="274034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9675" y="4191000"/>
            <a:ext cx="557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concatenation steps to construct the transition graph of </a:t>
            </a:r>
            <a:r>
              <a:rPr lang="en-US" dirty="0" err="1" smtClean="0"/>
              <a:t>aaa</a:t>
            </a:r>
            <a:r>
              <a:rPr lang="en-US" dirty="0" smtClean="0"/>
              <a:t> are omitted for simplicity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4200"/>
            <a:ext cx="1238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124200"/>
            <a:ext cx="51149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concatenation steps to construct the transition graph of </a:t>
            </a:r>
            <a:r>
              <a:rPr lang="en-US" dirty="0" err="1" smtClean="0"/>
              <a:t>aa</a:t>
            </a:r>
            <a:r>
              <a:rPr lang="en-US" dirty="0" smtClean="0"/>
              <a:t> are omitted for simplicity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904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048000"/>
            <a:ext cx="5486400" cy="303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0238"/>
            <a:ext cx="7315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990600"/>
          </a:xfrm>
        </p:spPr>
        <p:txBody>
          <a:bodyPr/>
          <a:lstStyle/>
          <a:p>
            <a:r>
              <a:rPr lang="en-US" dirty="0" smtClean="0"/>
              <a:t>NFA Construction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2200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963" y="1905000"/>
            <a:ext cx="6209587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we calculate e-closure of start state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2971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𝜀-closure(move(0, a))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33229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133600"/>
            <a:ext cx="619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Compute 𝜀-closure(move(0, b))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048000"/>
            <a:ext cx="44100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52625"/>
            <a:ext cx="828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Compute 𝜀-closure(move(1, a)) and 𝜀-closure(move(1, b))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438399"/>
            <a:ext cx="6096000" cy="42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Compute 𝜀-closure(move(2, a)) and 𝜀-closure(move(2, b))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84838"/>
            <a:ext cx="6248400" cy="40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Compute 𝜀-closure(move(3, a)) and 𝜀-closure(move(3, b))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738791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Compute 𝜀-closure(move(4, a)) and 𝜀-closure(move(4, b))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356" y="2514600"/>
            <a:ext cx="79968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Compute 𝜀-closure(move(5, a)) and 𝜀-closure(move(5, b))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38500"/>
            <a:ext cx="8915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4675" y="2438400"/>
            <a:ext cx="1990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 of NFA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905000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aa+bb</a:t>
            </a:r>
            <a:r>
              <a:rPr lang="en-US" dirty="0" smtClean="0"/>
              <a:t>)*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457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752600" y="6260068"/>
            <a:ext cx="266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e-closure(0)={0,1,4,7}*=A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2294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 of NFA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723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295400" y="6172200"/>
            <a:ext cx="4164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e-closure(0)={0,1,2,4,7}=A</a:t>
            </a:r>
            <a:endParaRPr lang="en-US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 of NFA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endParaRPr lang="en-US" dirty="0"/>
          </a:p>
        </p:txBody>
      </p:sp>
      <p:pic>
        <p:nvPicPr>
          <p:cNvPr id="6" name="Picture 5" descr="D:\0. 0. A\0. 0. CC\NEW-2\SAMPLE NFA\n_ababb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60960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e-closure(0)={0,1,2,4,7}=A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Minimization of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any DFA there is a DFA with equal or fewer states that matches exactly the same language.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 other words, there can be several DFAs that represent a language, some will be bigger than others and only one will be minimal.</a:t>
            </a:r>
          </a:p>
          <a:p>
            <a:pPr algn="just">
              <a:buFont typeface="Wingdings" pitchFamily="2" charset="2"/>
              <a:buChar char="Ø"/>
            </a:pPr>
            <a:r>
              <a:rPr lang="en-US" smtClean="0"/>
              <a:t>To minimize </a:t>
            </a:r>
            <a:r>
              <a:rPr lang="en-US" dirty="0" smtClean="0"/>
              <a:t>a DFA three steps must be performed: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3000" dirty="0" smtClean="0"/>
              <a:t>	Removal of dead states.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3000" dirty="0" smtClean="0"/>
              <a:t>	Removal of inaccessible states.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3000" dirty="0" smtClean="0"/>
              <a:t>	Merging of identical states.</a:t>
            </a:r>
          </a:p>
          <a:p>
            <a:pPr lvl="2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Removal of Dead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dead states is a state that only leads to itself for every symbol in the alphabet. As we can see in this fairly contrived example: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diagram above the non-final state 1, once reached, can never be left. If it was a final state it would be meaningful but as it is it can be disposed of.</a:t>
            </a:r>
            <a:endParaRPr lang="en-US" dirty="0"/>
          </a:p>
        </p:txBody>
      </p:sp>
      <p:pic>
        <p:nvPicPr>
          <p:cNvPr id="129026" name="Picture 2" descr="a dfa with a dead 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3124200"/>
            <a:ext cx="3552825" cy="2114550"/>
          </a:xfrm>
          <a:prstGeom prst="rect">
            <a:avLst/>
          </a:prstGeom>
          <a:noFill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105150"/>
            <a:ext cx="13811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876800" y="3733800"/>
            <a:ext cx="1828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Removal of Inaccessible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An inaccessible state is one that cannot be reached no matter what word is given to the DFA.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we can see in the above diagram there is no way to ever reach state 1. As such it can be removed.</a:t>
            </a:r>
            <a:endParaRPr lang="en-US" dirty="0"/>
          </a:p>
        </p:txBody>
      </p:sp>
      <p:pic>
        <p:nvPicPr>
          <p:cNvPr id="133122" name="Picture 2" descr="a union b kleene star inaccessible 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2895600"/>
            <a:ext cx="3238500" cy="2695576"/>
          </a:xfrm>
          <a:prstGeom prst="rect">
            <a:avLst/>
          </a:prstGeom>
          <a:noFill/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67100"/>
            <a:ext cx="1352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267200" y="4267200"/>
            <a:ext cx="1752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Merging of Identical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states that move to exactly to the same states for the same symbols as other states do.</a:t>
            </a:r>
            <a:endParaRPr lang="en-US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51339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Merging of Identical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DFA with redundant </a:t>
            </a:r>
            <a:r>
              <a:rPr lang="en-US" i="1" dirty="0" err="1" smtClean="0"/>
              <a:t>state_removed</a:t>
            </a:r>
            <a:endParaRPr lang="en-US" dirty="0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19400"/>
            <a:ext cx="63902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3437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Construction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6959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Convert the NFA to a DFA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54292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3124</TotalTime>
  <Words>1008</Words>
  <Application>Microsoft Office PowerPoint</Application>
  <PresentationFormat>On-screen Show (4:3)</PresentationFormat>
  <Paragraphs>239</Paragraphs>
  <Slides>66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Flow</vt:lpstr>
      <vt:lpstr>Theory of Automata</vt:lpstr>
      <vt:lpstr>THOMPSON’S Construction Method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Another Example</vt:lpstr>
      <vt:lpstr>Thompson  Construction</vt:lpstr>
      <vt:lpstr>Thompson  Construction</vt:lpstr>
      <vt:lpstr>Thompson  Construction</vt:lpstr>
      <vt:lpstr>Conversion to DFA Using  Subset Construction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Another Example</vt:lpstr>
      <vt:lpstr>NFA Construction</vt:lpstr>
      <vt:lpstr>NFA Construction</vt:lpstr>
      <vt:lpstr>NFA Construction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SUBSET Construction Method</vt:lpstr>
      <vt:lpstr>Some more examples of NFA</vt:lpstr>
      <vt:lpstr>Some more examples of NFA</vt:lpstr>
      <vt:lpstr>Some more examples of NFA</vt:lpstr>
      <vt:lpstr>Minimization of DFA</vt:lpstr>
      <vt:lpstr>Removal of Dead States</vt:lpstr>
      <vt:lpstr>Removal of Inaccessible States</vt:lpstr>
      <vt:lpstr>Merging of Identical States</vt:lpstr>
      <vt:lpstr>Merging of Identical States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347</cp:revision>
  <dcterms:created xsi:type="dcterms:W3CDTF">2006-08-16T00:00:00Z</dcterms:created>
  <dcterms:modified xsi:type="dcterms:W3CDTF">2015-06-14T12:16:52Z</dcterms:modified>
</cp:coreProperties>
</file>