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38" r:id="rId3"/>
    <p:sldId id="339" r:id="rId4"/>
    <p:sldId id="341" r:id="rId5"/>
    <p:sldId id="342" r:id="rId6"/>
    <p:sldId id="343" r:id="rId7"/>
    <p:sldId id="345" r:id="rId8"/>
    <p:sldId id="382" r:id="rId9"/>
    <p:sldId id="383" r:id="rId10"/>
    <p:sldId id="384" r:id="rId11"/>
    <p:sldId id="385" r:id="rId12"/>
    <p:sldId id="376" r:id="rId13"/>
    <p:sldId id="349" r:id="rId14"/>
    <p:sldId id="352" r:id="rId15"/>
    <p:sldId id="353" r:id="rId16"/>
    <p:sldId id="354" r:id="rId17"/>
    <p:sldId id="371" r:id="rId18"/>
    <p:sldId id="372" r:id="rId19"/>
    <p:sldId id="377" r:id="rId20"/>
    <p:sldId id="373" r:id="rId21"/>
    <p:sldId id="374" r:id="rId22"/>
    <p:sldId id="378" r:id="rId23"/>
    <p:sldId id="375" r:id="rId24"/>
    <p:sldId id="379" r:id="rId25"/>
    <p:sldId id="380" r:id="rId26"/>
    <p:sldId id="3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L={</a:t>
            </a:r>
            <a:r>
              <a:rPr lang="en-US" dirty="0" err="1" smtClean="0"/>
              <a:t>a^n</a:t>
            </a:r>
            <a:r>
              <a:rPr lang="en-US" dirty="0" smtClean="0"/>
              <a:t> .</a:t>
            </a:r>
            <a:r>
              <a:rPr lang="en-US" dirty="0" err="1" smtClean="0"/>
              <a:t>b^m</a:t>
            </a:r>
            <a:r>
              <a:rPr lang="en-US" dirty="0" smtClean="0"/>
              <a:t> .</a:t>
            </a:r>
            <a:r>
              <a:rPr lang="en-US" dirty="0" err="1" smtClean="0"/>
              <a:t>c^p</a:t>
            </a:r>
            <a:r>
              <a:rPr lang="en-US" dirty="0" smtClean="0"/>
              <a:t>   | </a:t>
            </a:r>
            <a:r>
              <a:rPr lang="en-US" dirty="0" err="1" smtClean="0"/>
              <a:t>n,m,p</a:t>
            </a:r>
            <a:r>
              <a:rPr lang="en-US" dirty="0" smtClean="0"/>
              <a:t> &gt;=1}</a:t>
            </a:r>
          </a:p>
          <a:p>
            <a:r>
              <a:rPr lang="en-US" dirty="0" smtClean="0"/>
              <a:t>…………………………………………………</a:t>
            </a:r>
          </a:p>
          <a:p>
            <a:r>
              <a:rPr lang="en-US" dirty="0" smtClean="0"/>
              <a:t>n=1, m=1</a:t>
            </a:r>
          </a:p>
          <a:p>
            <a:r>
              <a:rPr lang="en-US" dirty="0" smtClean="0"/>
              <a:t>L=</a:t>
            </a:r>
            <a:r>
              <a:rPr lang="en-US" dirty="0" err="1" smtClean="0"/>
              <a:t>ab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n=2, m=2</a:t>
            </a:r>
          </a:p>
          <a:p>
            <a:r>
              <a:rPr lang="en-US" dirty="0" smtClean="0"/>
              <a:t>L=</a:t>
            </a:r>
            <a:r>
              <a:rPr lang="en-US" dirty="0" err="1" smtClean="0"/>
              <a:t>aabb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n=1, m=2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L=</a:t>
            </a:r>
            <a:r>
              <a:rPr lang="en-US" dirty="0" err="1" smtClean="0"/>
              <a:t>abb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n=2, m=1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L=</a:t>
            </a:r>
            <a:r>
              <a:rPr lang="en-US" dirty="0" err="1" smtClean="0"/>
              <a:t>aab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L={} =^</a:t>
            </a:r>
          </a:p>
          <a:p>
            <a:r>
              <a:rPr lang="en-US" dirty="0" smtClean="0"/>
              <a:t>L=  b   ;   n=0, m=1</a:t>
            </a:r>
          </a:p>
          <a:p>
            <a:r>
              <a:rPr lang="en-US" dirty="0" smtClean="0"/>
              <a:t>L=  </a:t>
            </a:r>
            <a:r>
              <a:rPr lang="en-US" dirty="0" err="1" smtClean="0"/>
              <a:t>ab</a:t>
            </a:r>
            <a:r>
              <a:rPr lang="en-US" dirty="0" smtClean="0"/>
              <a:t>    ;n=1,</a:t>
            </a:r>
            <a:r>
              <a:rPr lang="en-US" baseline="0" dirty="0" smtClean="0"/>
              <a:t> m=1</a:t>
            </a:r>
          </a:p>
          <a:p>
            <a:r>
              <a:rPr lang="en-US" baseline="0" dirty="0" smtClean="0"/>
              <a:t>……………………………………………</a:t>
            </a:r>
          </a:p>
          <a:p>
            <a:r>
              <a:rPr lang="en-US" baseline="0" dirty="0" smtClean="0"/>
              <a:t>L={</a:t>
            </a:r>
            <a:r>
              <a:rPr lang="en-US" baseline="0" dirty="0" err="1" smtClean="0"/>
              <a:t>a^n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b^m,c^p</a:t>
            </a:r>
            <a:r>
              <a:rPr lang="en-US" baseline="0" dirty="0" smtClean="0"/>
              <a:t>   ;  </a:t>
            </a:r>
            <a:r>
              <a:rPr lang="en-US" baseline="0" dirty="0" err="1" smtClean="0"/>
              <a:t>n,m,p</a:t>
            </a:r>
            <a:r>
              <a:rPr lang="en-US" baseline="0" dirty="0" smtClean="0"/>
              <a:t> &gt;=0}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ababbaab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785F-C64E-4762-9453-A2FB756E990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Theory of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Lecture </a:t>
            </a:r>
            <a:r>
              <a:rPr lang="en-US" smtClean="0"/>
              <a:t>#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15-16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Design a DFA such that: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L = {</a:t>
            </a:r>
            <a:r>
              <a:rPr lang="en-US" sz="2800" b="1" dirty="0" err="1" smtClean="0"/>
              <a:t>a</a:t>
            </a:r>
            <a:r>
              <a:rPr lang="en-US" sz="2800" b="1" baseline="30000" dirty="0" err="1" smtClean="0"/>
              <a:t>n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err="1" smtClean="0"/>
              <a:t>c</a:t>
            </a:r>
            <a:r>
              <a:rPr lang="en-US" sz="2800" b="1" baseline="30000" dirty="0" err="1" smtClean="0"/>
              <a:t>l</a:t>
            </a:r>
            <a:r>
              <a:rPr lang="en-US" sz="2800" b="1" dirty="0" smtClean="0"/>
              <a:t> | </a:t>
            </a:r>
            <a:r>
              <a:rPr lang="en-US" sz="2800" b="1" dirty="0" err="1" smtClean="0"/>
              <a:t>n,m,l</a:t>
            </a:r>
            <a:r>
              <a:rPr lang="en-US" sz="2800" b="1" dirty="0" smtClean="0"/>
              <a:t> ≥ 1} Given: Input alphabet, </a:t>
            </a:r>
            <a:r>
              <a:rPr lang="el-GR" sz="2800" b="1" dirty="0" smtClean="0"/>
              <a:t>Σ={</a:t>
            </a:r>
            <a:r>
              <a:rPr lang="en-US" sz="2800" b="1" dirty="0" smtClean="0"/>
              <a:t>a, b, c}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18388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Design a DFA such that: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L = {</a:t>
            </a:r>
            <a:r>
              <a:rPr lang="en-US" sz="2800" b="1" dirty="0" err="1" smtClean="0"/>
              <a:t>a</a:t>
            </a:r>
            <a:r>
              <a:rPr lang="en-US" sz="2800" b="1" baseline="30000" dirty="0" err="1" smtClean="0"/>
              <a:t>n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err="1" smtClean="0"/>
              <a:t>c</a:t>
            </a:r>
            <a:r>
              <a:rPr lang="en-US" sz="2800" b="1" baseline="30000" dirty="0" err="1" smtClean="0"/>
              <a:t>l</a:t>
            </a:r>
            <a:r>
              <a:rPr lang="en-US" sz="2800" b="1" dirty="0" smtClean="0"/>
              <a:t> | </a:t>
            </a:r>
            <a:r>
              <a:rPr lang="en-US" sz="2800" b="1" dirty="0" err="1" smtClean="0"/>
              <a:t>n,m,l</a:t>
            </a:r>
            <a:r>
              <a:rPr lang="en-US" sz="2800" b="1" dirty="0" smtClean="0"/>
              <a:t> ≥ 0} Given: Input alphabet, </a:t>
            </a:r>
            <a:r>
              <a:rPr lang="el-GR" sz="2800" b="1" dirty="0" smtClean="0"/>
              <a:t>Σ={</a:t>
            </a:r>
            <a:r>
              <a:rPr lang="en-US" sz="2800" b="1" dirty="0" smtClean="0"/>
              <a:t>a, b, c}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59912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M is the 5 </a:t>
            </a:r>
            <a:r>
              <a:rPr lang="en-US" dirty="0" err="1" smtClean="0"/>
              <a:t>tuple</a:t>
            </a:r>
            <a:r>
              <a:rPr lang="en-US" dirty="0" smtClean="0"/>
              <a:t> M= (Q, A,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, T, F, s) where</a:t>
            </a:r>
          </a:p>
          <a:p>
            <a:r>
              <a:rPr lang="en-US" dirty="0" smtClean="0"/>
              <a:t>Q is a finite set of states </a:t>
            </a:r>
          </a:p>
          <a:p>
            <a:r>
              <a:rPr lang="en-US" dirty="0" smtClean="0"/>
              <a:t>A is the finite input alphabet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 is the finite output alphabet </a:t>
            </a:r>
          </a:p>
          <a:p>
            <a:r>
              <a:rPr lang="en-US" dirty="0" smtClean="0"/>
              <a:t>T is the transition function </a:t>
            </a:r>
          </a:p>
          <a:p>
            <a:r>
              <a:rPr lang="en-US" dirty="0" smtClean="0"/>
              <a:t>F is the output function  Q        A </a:t>
            </a:r>
          </a:p>
          <a:p>
            <a:pPr>
              <a:buNone/>
            </a:pPr>
            <a:r>
              <a:rPr lang="en-US" dirty="0" smtClean="0"/>
              <a:t>    in addition to the start state or the initial state</a:t>
            </a:r>
          </a:p>
          <a:p>
            <a:pPr algn="just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800600" y="4876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Moore Machine</a:t>
            </a:r>
          </a:p>
          <a:p>
            <a:pPr algn="just"/>
            <a:r>
              <a:rPr lang="en-US" dirty="0" smtClean="0"/>
              <a:t>A Moore machine is very similar to a Finite Automaton(FA), with a few key differences: </a:t>
            </a:r>
          </a:p>
          <a:p>
            <a:pPr lvl="1" algn="just"/>
            <a:r>
              <a:rPr lang="en-US" dirty="0" smtClean="0"/>
              <a:t>It has no final states. </a:t>
            </a:r>
          </a:p>
          <a:p>
            <a:pPr lvl="1" algn="just"/>
            <a:r>
              <a:rPr lang="en-US" dirty="0" smtClean="0"/>
              <a:t>It does </a:t>
            </a:r>
            <a:r>
              <a:rPr lang="en-US" b="1" dirty="0" smtClean="0">
                <a:solidFill>
                  <a:srgbClr val="FF0000"/>
                </a:solidFill>
              </a:rPr>
              <a:t>not accept or reject</a:t>
            </a:r>
            <a:r>
              <a:rPr lang="en-US" dirty="0" smtClean="0"/>
              <a:t> input, instead, it generates output from input. </a:t>
            </a:r>
          </a:p>
          <a:p>
            <a:pPr lvl="1" algn="just"/>
            <a:r>
              <a:rPr lang="en-US" dirty="0" smtClean="0"/>
              <a:t>Moore machines cannot have nondeterministic states.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Every input gives output</a:t>
            </a:r>
          </a:p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In each state we stop we print out what inside that state (it's content)</a:t>
            </a:r>
          </a:p>
          <a:p>
            <a:pPr algn="just"/>
            <a:r>
              <a:rPr lang="en-US" dirty="0" smtClean="0"/>
              <a:t>This machine might be considered  as a "counting" machine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Moore Machine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444" y="2590800"/>
            <a:ext cx="868495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Moore Machine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09800"/>
            <a:ext cx="9019806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 With Output- Moore Machine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040711"/>
            <a:ext cx="5943600" cy="367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3600" y="57912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Input: 	   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	1 0 1 1 0 1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Mealy machine M is a 5 </a:t>
            </a:r>
            <a:r>
              <a:rPr lang="en-US" dirty="0" err="1" smtClean="0"/>
              <a:t>tuple</a:t>
            </a:r>
            <a:r>
              <a:rPr lang="en-US" dirty="0" smtClean="0"/>
              <a:t> M= (Q, A, O, T, F ,s) where  </a:t>
            </a:r>
          </a:p>
          <a:p>
            <a:r>
              <a:rPr lang="en-US" dirty="0" smtClean="0"/>
              <a:t>Q is a finite set of states </a:t>
            </a:r>
          </a:p>
          <a:p>
            <a:r>
              <a:rPr lang="en-US" dirty="0" smtClean="0"/>
              <a:t>A is the finite input alphabet </a:t>
            </a:r>
          </a:p>
          <a:p>
            <a:r>
              <a:rPr lang="en-US" b="1" dirty="0" smtClean="0"/>
              <a:t>O is the finite output alphabet </a:t>
            </a:r>
          </a:p>
          <a:p>
            <a:r>
              <a:rPr lang="en-US" dirty="0" smtClean="0"/>
              <a:t>T is the transition function </a:t>
            </a:r>
          </a:p>
          <a:p>
            <a:r>
              <a:rPr lang="en-US" dirty="0" smtClean="0"/>
              <a:t>F is the output function Q    A </a:t>
            </a:r>
          </a:p>
          <a:p>
            <a:pPr>
              <a:buNone/>
            </a:pPr>
            <a:r>
              <a:rPr lang="en-US" dirty="0" smtClean="0"/>
              <a:t>  in addition to the start state or the initial state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572000" y="4876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on edge </a:t>
            </a:r>
          </a:p>
          <a:p>
            <a:r>
              <a:rPr lang="en-US" dirty="0" smtClean="0"/>
              <a:t>same number of input to output</a:t>
            </a:r>
          </a:p>
          <a:p>
            <a:r>
              <a:rPr lang="en-US" dirty="0" smtClean="0"/>
              <a:t>Input:   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smtClean="0"/>
              <a:t> b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Output: 0 1 1 1 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047999"/>
            <a:ext cx="4572000" cy="374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Accepts what?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799"/>
            <a:ext cx="6781800" cy="424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Mealy machines are finite-state machines that act as transducers or translators, taking a string on an input  alphabet and producing a string of equal length on an output alphabet.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Mealy machine does not accept or reject an input string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Mealy Machine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879060"/>
            <a:ext cx="6858000" cy="391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2133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Input: 	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	0 1 1 0 1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9346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Input: 	</a:t>
            </a:r>
            <a:r>
              <a:rPr lang="en-US" dirty="0" err="1" smtClean="0"/>
              <a:t>ababbaab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	00001010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Mealy Machine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2514600"/>
            <a:ext cx="855542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33600" y="54864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Input: 	0 0 0 1 1 0 1 1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	0 0 0 0 0 0 0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 With Output-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Example, the translation of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11100101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OEOOOEEO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Mealy machine that outputs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if the number of 1is even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 if the number of 1is odd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1" y="4341575"/>
            <a:ext cx="5029200" cy="23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inverter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Mealy machine takes the one's complement of its binary input. In other words, it flips each digit from a 0 to a 1 or from a 1 to a 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3733800"/>
            <a:ext cx="739015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no accept states in a Moore/Mealy machine because they are not language recognizer, they are output producer.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Mealy machine the output will be the same length as its input.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Moore machine the output will not be of same length as its input.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08217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Accepts……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6342303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05200"/>
            <a:ext cx="619207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Accepts what?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14550"/>
            <a:ext cx="752702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Accepts……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133600"/>
            <a:ext cx="1057275" cy="101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200400"/>
            <a:ext cx="3810000" cy="165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Accepts what?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33" y="2286000"/>
            <a:ext cx="896656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Accepts……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 below accepts exactly the  two  strings </a:t>
            </a:r>
          </a:p>
          <a:p>
            <a:pPr lvl="1"/>
            <a:r>
              <a:rPr lang="en-US" i="1" dirty="0" smtClean="0"/>
              <a:t>baa </a:t>
            </a:r>
            <a:r>
              <a:rPr lang="en-US" dirty="0" smtClean="0"/>
              <a:t>			and </a:t>
            </a:r>
          </a:p>
          <a:p>
            <a:pPr lvl="1"/>
            <a:r>
              <a:rPr lang="en-US" i="1" dirty="0" err="1" smtClean="0"/>
              <a:t>ab</a:t>
            </a:r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0888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Design a DFA such that: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L = {</a:t>
            </a:r>
            <a:r>
              <a:rPr lang="en-US" sz="2800" b="1" dirty="0" err="1" smtClean="0"/>
              <a:t>a</a:t>
            </a:r>
            <a:r>
              <a:rPr lang="en-US" sz="2800" b="1" baseline="30000" dirty="0" err="1" smtClean="0"/>
              <a:t>n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 | </a:t>
            </a:r>
            <a:r>
              <a:rPr lang="en-US" sz="2800" b="1" dirty="0" err="1" smtClean="0"/>
              <a:t>n,m</a:t>
            </a:r>
            <a:r>
              <a:rPr lang="en-US" sz="2800" b="1" dirty="0" smtClean="0"/>
              <a:t> ≥ 1} Given: Input alphabet, </a:t>
            </a:r>
            <a:r>
              <a:rPr lang="el-GR" sz="2800" b="1" dirty="0" smtClean="0"/>
              <a:t>Σ={</a:t>
            </a:r>
            <a:r>
              <a:rPr lang="en-US" sz="2800" b="1" dirty="0" smtClean="0"/>
              <a:t>a, b}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7543800" cy="460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0888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Design a DFA such that: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L = {</a:t>
            </a:r>
            <a:r>
              <a:rPr lang="en-US" sz="2800" b="1" dirty="0" err="1" smtClean="0"/>
              <a:t>a</a:t>
            </a:r>
            <a:r>
              <a:rPr lang="en-US" sz="2800" b="1" baseline="30000" dirty="0" err="1" smtClean="0"/>
              <a:t>n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 | </a:t>
            </a:r>
            <a:r>
              <a:rPr lang="en-US" sz="2800" b="1" dirty="0" err="1" smtClean="0"/>
              <a:t>n,m</a:t>
            </a:r>
            <a:r>
              <a:rPr lang="en-US" sz="2800" b="1" dirty="0" smtClean="0"/>
              <a:t> ≥ 0} Given: Input alphabet, </a:t>
            </a:r>
            <a:r>
              <a:rPr lang="el-GR" sz="2800" b="1" dirty="0" smtClean="0"/>
              <a:t>Σ={</a:t>
            </a:r>
            <a:r>
              <a:rPr lang="en-US" sz="2800" b="1" dirty="0" smtClean="0"/>
              <a:t>a, b}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905000"/>
            <a:ext cx="4953000" cy="471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1994</TotalTime>
  <Words>582</Words>
  <Application>Microsoft Office PowerPoint</Application>
  <PresentationFormat>On-screen Show (4:3)</PresentationFormat>
  <Paragraphs>109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Theory of Automata</vt:lpstr>
      <vt:lpstr>FA Accepts what?</vt:lpstr>
      <vt:lpstr>FA Accepts……</vt:lpstr>
      <vt:lpstr>FA Accepts what?</vt:lpstr>
      <vt:lpstr>FA Accepts……</vt:lpstr>
      <vt:lpstr>FA Accepts what?</vt:lpstr>
      <vt:lpstr>FA Accepts……</vt:lpstr>
      <vt:lpstr>Design a DFA such that: L = {anbm | n,m ≥ 1} Given: Input alphabet, Σ={a, b}</vt:lpstr>
      <vt:lpstr>Design a DFA such that: L = {anbm | n,m ≥ 0} Given: Input alphabet, Σ={a, b}</vt:lpstr>
      <vt:lpstr>Design a DFA such that: L = {anbmcl | n,m,l ≥ 1} Given: Input alphabet, Σ={a, b, c}</vt:lpstr>
      <vt:lpstr>Design a DFA such that: L = {anbmcl | n,m,l ≥ 0} Given: Input alphabet, Σ={a, b, c}</vt:lpstr>
      <vt:lpstr>FA With Output- Moore Machine</vt:lpstr>
      <vt:lpstr>FA With Output- Moore Machine</vt:lpstr>
      <vt:lpstr>FA With Output- Moore Machine</vt:lpstr>
      <vt:lpstr>FA With Output- Moore Machine</vt:lpstr>
      <vt:lpstr>FA With Output- Moore Machine</vt:lpstr>
      <vt:lpstr>FA With Output- Moore Machine</vt:lpstr>
      <vt:lpstr>FA With Output- Mealy Machine</vt:lpstr>
      <vt:lpstr>FA With Output- Mealy Machine</vt:lpstr>
      <vt:lpstr>FA With Output- Mealy Machine</vt:lpstr>
      <vt:lpstr>FA With Output- Mealy Machine</vt:lpstr>
      <vt:lpstr>FA With Output- Mealy Machine</vt:lpstr>
      <vt:lpstr>FA With Output- Mealy Machine</vt:lpstr>
      <vt:lpstr>Binary inverter </vt:lpstr>
      <vt:lpstr>Note:</vt:lpstr>
      <vt:lpstr>Comparison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348</cp:revision>
  <dcterms:created xsi:type="dcterms:W3CDTF">2006-08-16T00:00:00Z</dcterms:created>
  <dcterms:modified xsi:type="dcterms:W3CDTF">2021-03-19T05:02:27Z</dcterms:modified>
</cp:coreProperties>
</file>